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300" r:id="rId16"/>
    <p:sldId id="296" r:id="rId17"/>
    <p:sldId id="297" r:id="rId18"/>
    <p:sldId id="298" r:id="rId19"/>
    <p:sldId id="299" r:id="rId20"/>
    <p:sldId id="301" r:id="rId21"/>
    <p:sldId id="302" r:id="rId22"/>
    <p:sldId id="258" r:id="rId23"/>
    <p:sldId id="259" r:id="rId24"/>
    <p:sldId id="261" r:id="rId25"/>
    <p:sldId id="264" r:id="rId26"/>
    <p:sldId id="265" r:id="rId27"/>
    <p:sldId id="303" r:id="rId28"/>
    <p:sldId id="269" r:id="rId29"/>
    <p:sldId id="275" r:id="rId30"/>
    <p:sldId id="266" r:id="rId31"/>
    <p:sldId id="270" r:id="rId32"/>
    <p:sldId id="267" r:id="rId33"/>
    <p:sldId id="271" r:id="rId34"/>
    <p:sldId id="272" r:id="rId35"/>
    <p:sldId id="273" r:id="rId36"/>
    <p:sldId id="277" r:id="rId37"/>
    <p:sldId id="278" r:id="rId38"/>
    <p:sldId id="274" r:id="rId39"/>
    <p:sldId id="279" r:id="rId40"/>
    <p:sldId id="263" r:id="rId41"/>
    <p:sldId id="262" r:id="rId42"/>
    <p:sldId id="276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8" autoAdjust="0"/>
    <p:restoredTop sz="92509" autoAdjust="0"/>
  </p:normalViewPr>
  <p:slideViewPr>
    <p:cSldViewPr>
      <p:cViewPr>
        <p:scale>
          <a:sx n="60" d="100"/>
          <a:sy n="60" d="100"/>
        </p:scale>
        <p:origin x="-15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16B1-6889-4A1F-8B83-613EC55DAEC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06E17-6A06-4FAE-A579-60878883611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iparban használatos gőz bojlerek két fő fajtája a következő: vízcsöves bojlerek és tűzcsöves bojlerek. A kettő közötti különbség az égés helye a víz párolgási helyéhez viszonyítva.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Tűzcsöves kazán: üzemanyag égetése a csőben történik, a gőz a csöveken kívül képződik. Főbb üzemanyagok gáz és olaj lehetnek, a nagy nyomás nem ajánlott. A gőzáram 70-11500 kg/h, a nyomás 1700 kPa. Biotechnológiai üzemekben a leggyakoribb.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Vízcsöves kazán: nagyobb edénybe zárt rendszer, ami magában foglalja a vizet és a csöveket is. Ebben az esetben az üzemanyag égetése a csöveken kívül történik, a gőz a csöveken kívül képződik.  A kapacitás 115000 kg/h, a nyomás 4100 kPa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Kisebb létesítményeknél elektromosan fűtött kazánokat is használhatnak. Magasabb fajlagos költséggel rendelkeznek, de egy kis üzemi gőzigényű létesítménynél megfelelő lehet. Könnyű az üzembe helyezése és kicsi a helyigénye, nincs szükség kéményre. Kapacitása 5-2250 kg/h, a nyomás 1700 kPa.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kazán kiválasztása függ a létesítmény kapacitás és nyomás igényeitől.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gőzben oldott gázok a fém felületekkel való érintkezéskor korróziót okoznak. Az oxigén és a szén-dioxid magas hőmérsékleten kevésbé oldható, így eltávolíthatóak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deaerátor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(gázmentesítő) segítségével.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deaerátor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működése: a zuhogó víz találkozik a tálcákban áramoltatott gőzzel. Az oxigén eltávolítható kémiai módszerek segítségével is: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nátrium-szulfit az oxigénnel egyesülve nátrium szulfátot alkot. Magas nyomás esetén a nátrium-szulfitos kezelés nem ajánlott.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hidrazin az oxigénnel reagálva vizet és nitrogént alkot. Magas koncentrációjú hidrazin esetén ammónia képződhet, ezt el kell kerülni.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szén-dioxid korrozív szénsavat képez a kondenzátum gyűjtő rendszerekben, ha a kazán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betáp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víz nincs megfelelően kezelve.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betáp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vizet lúgos kémhatáson szükséges tartani (pH 10,5-11 között) és ha szükséges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aminokat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kell adagolni a képződő szénsav semlegesítésére.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kémiai kezelés hatására a vízkő képző anyagok lágy iszappá alakulnak, amit a leiszapolás során eltávolítanak. Általában lágyítást vagy ioncserét alkalmaznak ezeknek a szennyeződéseknek az eltávolítására.</a:t>
            </a:r>
          </a:p>
          <a:p>
            <a:pPr lvl="0"/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gőz áramlási sebessége az elosztórendszerben a gőznyomás és a cső egyenérték hosszának függvénye. Minél nagyobb a gőznyomás, annál nagyobb a megengedhető sebesség és minél nagyobb a cső egyenérték hossza, annál alacsonyabb a megengedhető sebesség.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Különböző gőznyomásokhoz és áramlási sebességekhez tartozó nyomásesést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Darcy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egyenlettel számolhatjuk.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ΔP: nyomásesés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Pa]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L: egyenérték csőhossz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m]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v: áramlási sebesség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/s, m/s]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f: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Darcy-féle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súrlódási tényező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ρ: sűrűség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/ft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kg/m</a:t>
            </a:r>
            <a:r>
              <a:rPr lang="hu-H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d: a cső belső átmérője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m]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Re: Reynolds szám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ε: a cső abszolút érdessége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m]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d: a cső belső átmérője [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kazán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betáp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vízének kezelése költséggel jár és a kondenzátum igen magas hőmérsékletű, így gazdasági megfontolásból érdemes összegyűjteni a kondenzátumot és a kazánba vezetni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betáp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vízként.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energia megtakarításának egyik útja, ha magas nyomású kondenzátum befecskendezést alkalmazunk. Ekkor a magas nyomású kondenzátumot nyomáscsökkentő szelepen keresztül egy alacsonyabb nyomású térbe engedik, ami adiabatikus nyomáscsökkenésnek tekinthető. Az adiabatikus nyomáscsökkenésnek köszönhetően gőz és alacsony nyomású kondenzátum képződik. Ennek a megoldásnak köszönhetően csökken a pótvíz kezelésre és az üzemanyagra fordított költség.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A: termosztatikus (dilatációs)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kondenzedény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hőtágulás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elvén működik. A szeleptányért vagy szelepkúpot folyadékkal töltött rugalmas falú membrán emeli vagy zárja a szelepüléshez. Meleg hatására (gőz) a csőmembrán kitágul és zárja a nyílást, hideg hatására (levegő vagy víz) összehúzódik és nyit.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B: Termodinamikus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kondenzedény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kondenzvíz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zárólap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alatti nyíláson érkezik, nagy nyomásával megemeli és a beömlőnyílást követő csatornában távozik. Ha nagy sebességű gőz érkezik, akkor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zárólap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alatt vákuum lesz,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zárólap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súlya lenyomja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zárólapot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gőz rövidesen kondenzál, megszűnik az ellennyomás, felemelkedik a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zárólap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kondenzátum ismét folyhat.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üst típusú generátor nagyon egyszerű felépítésű, egy köteg hőcserélő csövet merítenek a nyomás alatt lévő edényben lévő vízbe. A gőz a forrásban lévő folyadékból keletkezik, az edény felső részében levő gőzt terelőkkel és páramentesítőkkel zavarják, így eltávolíthatók a vízcseppek, amelyek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pirogéneket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hordozhatnak. Mivel a forrás a víz felszíne alatt történik, a vízcseppek az üst légterébe kerülhetnek, mikor a buborékok a felszínre kerülnek. Nem gyakran használatos típus.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06E17-6A06-4FAE-A579-608788836116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B83B07-A31E-4595-8D01-B331832C4791}" type="datetimeFigureOut">
              <a:rPr lang="hu-HU" smtClean="0"/>
              <a:pPr/>
              <a:t>2015.03.31.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4D4B8C-F259-442E-98B2-75475E53727F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Közművek a biotechnológiában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854696" cy="1752600"/>
          </a:xfrm>
        </p:spPr>
        <p:txBody>
          <a:bodyPr/>
          <a:lstStyle/>
          <a:p>
            <a:pPr algn="ctr"/>
            <a:r>
              <a:rPr lang="hu-HU" dirty="0" smtClean="0"/>
              <a:t>Készítette: </a:t>
            </a:r>
            <a:r>
              <a:rPr lang="hu-HU" dirty="0" err="1" smtClean="0"/>
              <a:t>Góbor</a:t>
            </a:r>
            <a:r>
              <a:rPr lang="hu-HU" dirty="0" smtClean="0"/>
              <a:t> Zsuzsanna</a:t>
            </a:r>
          </a:p>
          <a:p>
            <a:pPr algn="ctr"/>
            <a:r>
              <a:rPr lang="hu-HU" dirty="0" smtClean="0"/>
              <a:t>	Pencz Kinga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Elosztórendszer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r>
              <a:rPr lang="hu-HU" altLang="hu-HU" sz="2400" dirty="0" smtClean="0"/>
              <a:t>Csövek, szelepek anyaga</a:t>
            </a:r>
            <a:r>
              <a:rPr lang="hu-HU" altLang="hu-HU" dirty="0" smtClean="0"/>
              <a:t>: </a:t>
            </a:r>
            <a:r>
              <a:rPr lang="hu-HU" altLang="hu-HU" sz="2400" dirty="0" smtClean="0"/>
              <a:t>acél</a:t>
            </a:r>
          </a:p>
          <a:p>
            <a:r>
              <a:rPr lang="hu-HU" altLang="hu-HU" sz="2400" dirty="0" smtClean="0"/>
              <a:t>Csőkötés: hegesztett  a preferált, lehet karimás is</a:t>
            </a:r>
          </a:p>
          <a:p>
            <a:r>
              <a:rPr lang="hu-HU" altLang="hu-HU" sz="2400" dirty="0" smtClean="0"/>
              <a:t>Szigetelés:</a:t>
            </a:r>
          </a:p>
          <a:p>
            <a:pPr lvl="2"/>
            <a:r>
              <a:rPr lang="hu-HU" altLang="hu-HU" dirty="0" smtClean="0"/>
              <a:t>Leggyakrabban üvegszál</a:t>
            </a:r>
          </a:p>
          <a:p>
            <a:pPr lvl="2"/>
            <a:r>
              <a:rPr lang="hu-HU" dirty="0" smtClean="0"/>
              <a:t>Anyagát és vastagságát a gőz előállításához szükséges energia ára szabja meg</a:t>
            </a:r>
            <a:endParaRPr lang="hu-HU" altLang="hu-HU" dirty="0" smtClean="0"/>
          </a:p>
          <a:p>
            <a:r>
              <a:rPr lang="hu-HU" altLang="hu-HU" sz="2400" dirty="0" smtClean="0"/>
              <a:t>Gőzvezeték:</a:t>
            </a:r>
          </a:p>
          <a:p>
            <a:pPr lvl="2"/>
            <a:r>
              <a:rPr lang="hu-HU" altLang="hu-HU" dirty="0" smtClean="0"/>
              <a:t>áramlás irányába lejt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uveggyapot-szigeteles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93096"/>
            <a:ext cx="2331640" cy="2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Kondenzáló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780928"/>
            <a:ext cx="8229600" cy="391244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/>
              <a:t>Energia megtakarítás:</a:t>
            </a:r>
          </a:p>
          <a:p>
            <a:pPr lvl="1"/>
            <a:r>
              <a:rPr lang="hu-HU" dirty="0" smtClean="0"/>
              <a:t>A kazán </a:t>
            </a:r>
            <a:r>
              <a:rPr lang="hu-HU" dirty="0" err="1" smtClean="0"/>
              <a:t>betáp</a:t>
            </a:r>
            <a:r>
              <a:rPr lang="hu-HU" dirty="0" smtClean="0"/>
              <a:t> vízének kezelése költséggel jár </a:t>
            </a:r>
          </a:p>
          <a:p>
            <a:pPr lvl="2"/>
            <a:r>
              <a:rPr lang="hu-HU" dirty="0" smtClean="0"/>
              <a:t>A kondenzátum igen magas hőmérsékletű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smtClean="0"/>
              <a:t> összegyűjtése és kazánba vezetése </a:t>
            </a:r>
            <a:r>
              <a:rPr lang="hu-HU" dirty="0" err="1" smtClean="0"/>
              <a:t>betáp</a:t>
            </a:r>
            <a:r>
              <a:rPr lang="hu-HU" dirty="0" smtClean="0"/>
              <a:t> vízként</a:t>
            </a:r>
          </a:p>
          <a:p>
            <a:pPr lvl="1"/>
            <a:r>
              <a:rPr lang="hu-HU" dirty="0" smtClean="0"/>
              <a:t>Nagy nyomású kondenzátum befecskendezése: </a:t>
            </a:r>
          </a:p>
          <a:p>
            <a:pPr lvl="2"/>
            <a:r>
              <a:rPr lang="hu-HU" dirty="0" smtClean="0"/>
              <a:t>Nyomáscsökkentő szelepen keresztül egy alacsonyabb nyomású térbe</a:t>
            </a:r>
          </a:p>
          <a:p>
            <a:pPr lvl="2"/>
            <a:r>
              <a:rPr lang="hu-HU" dirty="0" smtClean="0"/>
              <a:t>Az adiabatikus nyomáscsökkenés: gőz és alacsony nyomású kondenzátum képződése</a:t>
            </a:r>
          </a:p>
          <a:p>
            <a:r>
              <a:rPr lang="hu-HU" sz="2400" dirty="0" smtClean="0"/>
              <a:t>Kondenzátum visszavezető egységek:</a:t>
            </a:r>
          </a:p>
          <a:p>
            <a:pPr lvl="1"/>
            <a:r>
              <a:rPr lang="hu-HU" sz="2200" dirty="0" smtClean="0"/>
              <a:t>A kondenzátum visszavezetése az üzemi gőzkazánokba</a:t>
            </a:r>
          </a:p>
          <a:p>
            <a:pPr lvl="1"/>
            <a:r>
              <a:rPr lang="hu-HU" sz="2200" dirty="0" smtClean="0"/>
              <a:t>Üzemi gőzt használnak a hajtóerő biztosításához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20150319_183427.jpg"/>
          <p:cNvPicPr/>
          <p:nvPr/>
        </p:nvPicPr>
        <p:blipFill>
          <a:blip r:embed="rId3" cstate="print">
            <a:lum bright="25000" contrast="39000"/>
          </a:blip>
          <a:srcRect l="7438" t="12555" r="2149" b="12775"/>
          <a:stretch>
            <a:fillRect/>
          </a:stretch>
        </p:blipFill>
        <p:spPr>
          <a:xfrm>
            <a:off x="5669764" y="953018"/>
            <a:ext cx="337725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err="1" smtClean="0"/>
              <a:t>Kondenzedények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216024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Célja: </a:t>
            </a:r>
          </a:p>
          <a:p>
            <a:pPr lvl="1"/>
            <a:r>
              <a:rPr lang="hu-HU" sz="2200" dirty="0" smtClean="0"/>
              <a:t>A megfelelő nyomás fenntartása az üzemi gőzvonalon </a:t>
            </a:r>
          </a:p>
          <a:p>
            <a:pPr lvl="1"/>
            <a:r>
              <a:rPr lang="hu-HU" sz="2200" dirty="0" smtClean="0"/>
              <a:t>A kondenzátum eltávolítása</a:t>
            </a:r>
          </a:p>
          <a:p>
            <a:r>
              <a:rPr lang="hu-HU" sz="2200" dirty="0" smtClean="0"/>
              <a:t>Szűrők: a vízkő és más törmelékek által okozott kondenzátum felhalmozódás elkerülése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43400" y="4293096"/>
            <a:ext cx="54006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Súlyterhelésű </a:t>
            </a:r>
            <a:r>
              <a:rPr lang="hu-HU" sz="2200" dirty="0" err="1" smtClean="0"/>
              <a:t>kondenzedény</a:t>
            </a:r>
            <a:r>
              <a:rPr lang="hu-HU" sz="2200" dirty="0" smtClean="0"/>
              <a:t>: </a:t>
            </a:r>
          </a:p>
          <a:p>
            <a:endParaRPr lang="hu-HU" sz="700" dirty="0"/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000" dirty="0" smtClean="0"/>
              <a:t>Úszótest a kondenzátum tetején 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hu-HU" sz="2000" dirty="0"/>
              <a:t> </a:t>
            </a:r>
            <a:r>
              <a:rPr lang="hu-HU" sz="2000" dirty="0" smtClean="0"/>
              <a:t> Emelőszerkezet: az úszótest a kondenzátum-       szinttől függően nyitja vagy zárja az átömlő nyílást</a:t>
            </a:r>
          </a:p>
          <a:p>
            <a:endParaRPr lang="hu-HU" dirty="0"/>
          </a:p>
        </p:txBody>
      </p:sp>
      <p:pic>
        <p:nvPicPr>
          <p:cNvPr id="5" name="Kép 4" descr="20150319_183514.jpg"/>
          <p:cNvPicPr/>
          <p:nvPr/>
        </p:nvPicPr>
        <p:blipFill>
          <a:blip r:embed="rId2" cstate="print">
            <a:lum bright="31000" contrast="29000"/>
          </a:blip>
          <a:srcRect l="60000" t="31057" b="20485"/>
          <a:stretch>
            <a:fillRect/>
          </a:stretch>
        </p:blipFill>
        <p:spPr>
          <a:xfrm>
            <a:off x="251520" y="4077072"/>
            <a:ext cx="3241154" cy="261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err="1" smtClean="0"/>
              <a:t>Kondenzedények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780928"/>
            <a:ext cx="8229600" cy="3912448"/>
          </a:xfrm>
        </p:spPr>
        <p:txBody>
          <a:bodyPr>
            <a:normAutofit/>
          </a:bodyPr>
          <a:lstStyle/>
          <a:p>
            <a:r>
              <a:rPr lang="hu-HU" sz="2200" dirty="0" smtClean="0"/>
              <a:t>A: Termosztatikus (dilatációs) </a:t>
            </a:r>
            <a:r>
              <a:rPr lang="hu-HU" sz="2200" dirty="0" err="1" smtClean="0"/>
              <a:t>kondenzedény</a:t>
            </a:r>
            <a:r>
              <a:rPr lang="hu-HU" sz="2200" dirty="0" smtClean="0"/>
              <a:t>:</a:t>
            </a:r>
          </a:p>
          <a:p>
            <a:pPr lvl="1"/>
            <a:r>
              <a:rPr lang="hu-HU" sz="2200" dirty="0" smtClean="0"/>
              <a:t> A </a:t>
            </a:r>
            <a:r>
              <a:rPr lang="hu-HU" sz="2200" dirty="0" err="1" smtClean="0"/>
              <a:t>hőtágulás</a:t>
            </a:r>
            <a:r>
              <a:rPr lang="hu-HU" sz="2200" dirty="0" smtClean="0"/>
              <a:t> elvén működik</a:t>
            </a:r>
          </a:p>
          <a:p>
            <a:pPr lvl="1"/>
            <a:r>
              <a:rPr lang="hu-HU" sz="2200" dirty="0" smtClean="0"/>
              <a:t> A szelepkúpot membrán emeli vagy zárja</a:t>
            </a:r>
          </a:p>
          <a:p>
            <a:pPr lvl="1"/>
            <a:r>
              <a:rPr lang="hu-HU" sz="2200" dirty="0" smtClean="0"/>
              <a:t>Meleg hatására zárja a nyílást, hideg hatására nyitja</a:t>
            </a:r>
          </a:p>
          <a:p>
            <a:r>
              <a:rPr lang="hu-HU" sz="2200" dirty="0" smtClean="0"/>
              <a:t>B: Termodinamikus </a:t>
            </a:r>
            <a:r>
              <a:rPr lang="hu-HU" sz="2200" dirty="0" err="1" smtClean="0"/>
              <a:t>kondenzedény</a:t>
            </a:r>
            <a:r>
              <a:rPr lang="hu-HU" sz="2200" dirty="0" smtClean="0"/>
              <a:t>:</a:t>
            </a:r>
          </a:p>
          <a:p>
            <a:pPr lvl="1"/>
            <a:r>
              <a:rPr lang="hu-HU" sz="2200" dirty="0" smtClean="0"/>
              <a:t>A kondenzvíz megemeli a </a:t>
            </a:r>
            <a:r>
              <a:rPr lang="hu-HU" sz="2200" dirty="0" err="1" smtClean="0"/>
              <a:t>zárólapot</a:t>
            </a:r>
            <a:r>
              <a:rPr lang="hu-HU" sz="2200" dirty="0" smtClean="0"/>
              <a:t>, </a:t>
            </a:r>
            <a:r>
              <a:rPr lang="hu-HU" sz="2200" dirty="0" err="1" smtClean="0"/>
              <a:t>a</a:t>
            </a:r>
            <a:r>
              <a:rPr lang="hu-HU" sz="2200" dirty="0" smtClean="0"/>
              <a:t> csatornában távozik</a:t>
            </a:r>
          </a:p>
          <a:p>
            <a:pPr lvl="1"/>
            <a:r>
              <a:rPr lang="hu-HU" sz="2200" dirty="0" smtClean="0"/>
              <a:t>Ha nagy sebességű gőz érkezik, akkor a </a:t>
            </a:r>
            <a:r>
              <a:rPr lang="hu-HU" sz="2200" dirty="0" err="1" smtClean="0"/>
              <a:t>zárólap</a:t>
            </a:r>
            <a:r>
              <a:rPr lang="hu-HU" sz="2200" dirty="0" smtClean="0"/>
              <a:t> lezár</a:t>
            </a:r>
          </a:p>
          <a:p>
            <a:pPr lvl="1"/>
            <a:r>
              <a:rPr lang="hu-HU" sz="2200" dirty="0" smtClean="0"/>
              <a:t>A gőz kondenzál, felemelkedik a </a:t>
            </a:r>
            <a:r>
              <a:rPr lang="hu-HU" sz="2200" dirty="0" err="1" smtClean="0"/>
              <a:t>zárólap</a:t>
            </a:r>
            <a:r>
              <a:rPr lang="hu-HU" sz="2200" dirty="0" smtClean="0"/>
              <a:t>, </a:t>
            </a:r>
            <a:r>
              <a:rPr lang="hu-HU" sz="2200" dirty="0" err="1" smtClean="0"/>
              <a:t>a</a:t>
            </a:r>
            <a:r>
              <a:rPr lang="hu-HU" sz="2200" dirty="0" smtClean="0"/>
              <a:t> kondenzátum ismét folyhat</a:t>
            </a:r>
          </a:p>
          <a:p>
            <a:endParaRPr lang="hu-HU" dirty="0"/>
          </a:p>
        </p:txBody>
      </p:sp>
      <p:pic>
        <p:nvPicPr>
          <p:cNvPr id="4" name="Kép 3" descr="20150319_183504.jpg"/>
          <p:cNvPicPr/>
          <p:nvPr/>
        </p:nvPicPr>
        <p:blipFill>
          <a:blip r:embed="rId3" cstate="print">
            <a:lum bright="32000" contrast="37000"/>
          </a:blip>
          <a:srcRect l="12893" t="21145" r="33058" b="21366"/>
          <a:stretch>
            <a:fillRect/>
          </a:stretch>
        </p:blipFill>
        <p:spPr>
          <a:xfrm>
            <a:off x="5652120" y="188640"/>
            <a:ext cx="314098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Üzemi gőzrendszer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Üzemi gőz felhasználási területei:</a:t>
            </a:r>
          </a:p>
          <a:p>
            <a:pPr lvl="1"/>
            <a:r>
              <a:rPr lang="hu-HU" dirty="0" smtClean="0"/>
              <a:t>WFI (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injection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Steril gőz előállítása</a:t>
            </a:r>
          </a:p>
          <a:p>
            <a:pPr lvl="1"/>
            <a:r>
              <a:rPr lang="hu-HU" dirty="0" smtClean="0"/>
              <a:t>HVAC (</a:t>
            </a:r>
            <a:r>
              <a:rPr lang="hu-HU" dirty="0" err="1" smtClean="0"/>
              <a:t>Heating</a:t>
            </a:r>
            <a:r>
              <a:rPr lang="hu-HU" dirty="0" smtClean="0"/>
              <a:t>, </a:t>
            </a:r>
            <a:r>
              <a:rPr lang="hu-HU" dirty="0" err="1" smtClean="0"/>
              <a:t>Ventilation</a:t>
            </a:r>
            <a:r>
              <a:rPr lang="hu-HU" dirty="0" smtClean="0"/>
              <a:t>, Air </a:t>
            </a:r>
            <a:r>
              <a:rPr lang="hu-HU" dirty="0" err="1" smtClean="0"/>
              <a:t>Conditioning</a:t>
            </a:r>
            <a:r>
              <a:rPr lang="hu-HU" dirty="0" smtClean="0"/>
              <a:t>; fűtés, szellőztetés, </a:t>
            </a:r>
            <a:r>
              <a:rPr lang="hu-HU" dirty="0" err="1" smtClean="0"/>
              <a:t>légkondícionálás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Bioszennyezők</a:t>
            </a:r>
            <a:r>
              <a:rPr lang="hu-HU" dirty="0" smtClean="0"/>
              <a:t> ártalmatlanítása</a:t>
            </a:r>
          </a:p>
          <a:p>
            <a:pPr lvl="1"/>
            <a:r>
              <a:rPr lang="hu-HU" dirty="0" smtClean="0"/>
              <a:t>Műveleti fűtőközeg</a:t>
            </a:r>
          </a:p>
          <a:p>
            <a:pPr lvl="1"/>
            <a:r>
              <a:rPr lang="hu-HU" dirty="0" smtClean="0"/>
              <a:t>Nedvesség-megkötők regenerálása</a:t>
            </a:r>
          </a:p>
          <a:p>
            <a:pPr lvl="1"/>
            <a:r>
              <a:rPr lang="hu-HU" dirty="0" smtClean="0"/>
              <a:t>Autoklávok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betáp</a:t>
            </a:r>
            <a:r>
              <a:rPr lang="hu-HU" dirty="0" smtClean="0"/>
              <a:t> víz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Szennyeződések: oldott szerves anyagok és részecskék</a:t>
            </a:r>
          </a:p>
          <a:p>
            <a:r>
              <a:rPr lang="hu-HU" dirty="0" smtClean="0"/>
              <a:t>Ha a </a:t>
            </a:r>
            <a:r>
              <a:rPr lang="hu-HU" dirty="0" err="1" smtClean="0"/>
              <a:t>betáp</a:t>
            </a:r>
            <a:r>
              <a:rPr lang="hu-HU" dirty="0" smtClean="0"/>
              <a:t> víz nem megfelelően kezelt:</a:t>
            </a:r>
          </a:p>
          <a:p>
            <a:pPr lvl="1"/>
            <a:r>
              <a:rPr lang="hu-HU" dirty="0" smtClean="0"/>
              <a:t>Vízkövesedés fordulhat elő a </a:t>
            </a:r>
            <a:r>
              <a:rPr lang="hu-HU" dirty="0" err="1" smtClean="0"/>
              <a:t>hőközlő</a:t>
            </a:r>
            <a:r>
              <a:rPr lang="hu-HU" dirty="0" smtClean="0"/>
              <a:t> felületeken</a:t>
            </a:r>
          </a:p>
          <a:p>
            <a:pPr lvl="1"/>
            <a:r>
              <a:rPr lang="hu-HU" dirty="0" smtClean="0"/>
              <a:t>Tisztítani kell a berendezést</a:t>
            </a:r>
          </a:p>
          <a:p>
            <a:r>
              <a:rPr lang="hu-HU" dirty="0" smtClean="0"/>
              <a:t>A víz kezelése függ:</a:t>
            </a:r>
          </a:p>
          <a:p>
            <a:pPr lvl="1"/>
            <a:r>
              <a:rPr lang="hu-HU" dirty="0" smtClean="0"/>
              <a:t>A kezeletlen víz minőségétől</a:t>
            </a:r>
          </a:p>
          <a:p>
            <a:pPr lvl="1"/>
            <a:r>
              <a:rPr lang="hu-HU" dirty="0" smtClean="0"/>
              <a:t>A steril gőzt előállító generátor beállításától </a:t>
            </a:r>
          </a:p>
          <a:p>
            <a:r>
              <a:rPr lang="hu-HU" dirty="0" smtClean="0"/>
              <a:t>A minimum kezelési lépések: </a:t>
            </a:r>
          </a:p>
          <a:p>
            <a:pPr lvl="1"/>
            <a:r>
              <a:rPr lang="hu-HU" dirty="0" smtClean="0"/>
              <a:t>Szűrés</a:t>
            </a:r>
          </a:p>
          <a:p>
            <a:pPr lvl="1"/>
            <a:r>
              <a:rPr lang="hu-HU" dirty="0" smtClean="0"/>
              <a:t>Aktív szenes derítés ( a klór eltávolítására)</a:t>
            </a:r>
          </a:p>
          <a:p>
            <a:pPr lvl="1"/>
            <a:r>
              <a:rPr lang="hu-HU" dirty="0" smtClean="0"/>
              <a:t>Lágyítás</a:t>
            </a:r>
          </a:p>
          <a:p>
            <a:pPr lvl="1"/>
            <a:r>
              <a:rPr lang="hu-HU" dirty="0" smtClean="0"/>
              <a:t>Általában ioncsere (anion vagy kation) vagy </a:t>
            </a:r>
            <a:r>
              <a:rPr lang="hu-HU" dirty="0" err="1" smtClean="0"/>
              <a:t>reverz</a:t>
            </a:r>
            <a:r>
              <a:rPr lang="hu-HU" dirty="0" smtClean="0"/>
              <a:t> ozmózisos lépés is követi az előzőket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smtClean="0"/>
              <a:t>Generátorok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636912"/>
            <a:ext cx="8244408" cy="2861672"/>
          </a:xfrm>
        </p:spPr>
        <p:txBody>
          <a:bodyPr numCol="2">
            <a:normAutofit/>
          </a:bodyPr>
          <a:lstStyle/>
          <a:p>
            <a:r>
              <a:rPr lang="hu-HU" dirty="0" smtClean="0"/>
              <a:t>Fő típusai: </a:t>
            </a:r>
          </a:p>
          <a:p>
            <a:pPr lvl="1"/>
            <a:r>
              <a:rPr lang="hu-HU" dirty="0" smtClean="0"/>
              <a:t>Üst</a:t>
            </a:r>
          </a:p>
          <a:p>
            <a:pPr lvl="1"/>
            <a:r>
              <a:rPr lang="hu-HU" dirty="0" err="1" smtClean="0"/>
              <a:t>Termoszifon</a:t>
            </a:r>
            <a:r>
              <a:rPr lang="hu-HU" dirty="0" smtClean="0"/>
              <a:t> elvű</a:t>
            </a:r>
          </a:p>
          <a:p>
            <a:pPr lvl="1"/>
            <a:r>
              <a:rPr lang="hu-HU" dirty="0" smtClean="0"/>
              <a:t>Száraz aljú </a:t>
            </a:r>
          </a:p>
          <a:p>
            <a:pPr lvl="1"/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Fő egységei: </a:t>
            </a:r>
          </a:p>
          <a:p>
            <a:pPr lvl="1"/>
            <a:r>
              <a:rPr lang="hu-HU" dirty="0" err="1" smtClean="0"/>
              <a:t>Hőátadó</a:t>
            </a:r>
            <a:r>
              <a:rPr lang="hu-HU" dirty="0" smtClean="0"/>
              <a:t> felület</a:t>
            </a:r>
          </a:p>
          <a:p>
            <a:pPr lvl="1"/>
            <a:r>
              <a:rPr lang="hu-HU" dirty="0" smtClean="0"/>
              <a:t>Szeparátor</a:t>
            </a:r>
          </a:p>
          <a:p>
            <a:pPr lvl="1"/>
            <a:r>
              <a:rPr lang="hu-HU" dirty="0" smtClean="0"/>
              <a:t>Szabályozó elemek</a:t>
            </a:r>
          </a:p>
          <a:p>
            <a:pPr lvl="1"/>
            <a:r>
              <a:rPr lang="hu-HU" dirty="0" smtClean="0"/>
              <a:t>Nyomástartály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smtClean="0"/>
              <a:t>Üst típusú generátor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409728"/>
            <a:ext cx="8229600" cy="2448272"/>
          </a:xfrm>
        </p:spPr>
        <p:txBody>
          <a:bodyPr/>
          <a:lstStyle/>
          <a:p>
            <a:r>
              <a:rPr lang="hu-HU" sz="2400" dirty="0" smtClean="0"/>
              <a:t>Egyszerű felépítés </a:t>
            </a:r>
          </a:p>
          <a:p>
            <a:r>
              <a:rPr lang="hu-HU" sz="2400" dirty="0" smtClean="0"/>
              <a:t>Csőköteges hőcserélőt merítenek vízbe</a:t>
            </a:r>
          </a:p>
          <a:p>
            <a:r>
              <a:rPr lang="hu-HU" sz="2400" dirty="0" smtClean="0"/>
              <a:t>A gőz a forrásban lévő folyadékból keletkezik</a:t>
            </a:r>
          </a:p>
          <a:p>
            <a:r>
              <a:rPr lang="hu-HU" sz="2400" dirty="0" smtClean="0"/>
              <a:t>A vízcseppek eltávolítása terelőkkel és páramentesítőkkel</a:t>
            </a:r>
          </a:p>
          <a:p>
            <a:r>
              <a:rPr lang="hu-HU" sz="2400" dirty="0" smtClean="0"/>
              <a:t>Nem gyakran használatos típus 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61412"/>
            <a:ext cx="4334991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err="1" smtClean="0"/>
              <a:t>Termoszifon</a:t>
            </a:r>
            <a:r>
              <a:rPr lang="hu-HU" dirty="0" smtClean="0"/>
              <a:t> típusú generátor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76872"/>
            <a:ext cx="4536504" cy="438912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Függőleges elrendezésű</a:t>
            </a:r>
          </a:p>
          <a:p>
            <a:r>
              <a:rPr lang="hu-HU" sz="2000" dirty="0" smtClean="0"/>
              <a:t>Az oszlop aljáról vezetik a folyadék egy részét a hőcserélőbe</a:t>
            </a:r>
          </a:p>
          <a:p>
            <a:r>
              <a:rPr lang="hu-HU" sz="2000" dirty="0" smtClean="0"/>
              <a:t>A hőcserélőben a víz elpárolog</a:t>
            </a:r>
          </a:p>
          <a:p>
            <a:r>
              <a:rPr lang="hu-HU" sz="2000" dirty="0" smtClean="0"/>
              <a:t>A csövekben keletkező, gyorsan mozgó gőzbuborékok magukkal viszik a folyadékot (</a:t>
            </a:r>
            <a:r>
              <a:rPr lang="hu-HU" sz="2000" dirty="0" err="1" smtClean="0"/>
              <a:t>termoszifon</a:t>
            </a:r>
            <a:r>
              <a:rPr lang="hu-HU" sz="2000" dirty="0" smtClean="0"/>
              <a:t> működés)</a:t>
            </a:r>
          </a:p>
          <a:p>
            <a:r>
              <a:rPr lang="hu-HU" sz="2000" dirty="0" smtClean="0"/>
              <a:t>A szomszédos edényben történik a folyadék és a gőz fázis elválasztása</a:t>
            </a:r>
          </a:p>
          <a:p>
            <a:r>
              <a:rPr lang="hu-HU" sz="2000" dirty="0" smtClean="0"/>
              <a:t>A steril gőz az oszlop tetején távozik</a:t>
            </a:r>
            <a:endParaRPr lang="hu-HU" sz="2000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92522"/>
            <a:ext cx="427250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smtClean="0"/>
              <a:t>Száraz aljú gőzfejlesztő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55976" y="2276872"/>
            <a:ext cx="4644008" cy="4201115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esőfilmes bepárlóhoz hasonló elven működik</a:t>
            </a:r>
          </a:p>
          <a:p>
            <a:r>
              <a:rPr lang="hu-HU" sz="1800" dirty="0" smtClean="0"/>
              <a:t>A víz betáplálása az egység tetején</a:t>
            </a:r>
          </a:p>
          <a:p>
            <a:r>
              <a:rPr lang="hu-HU" sz="1800" dirty="0" smtClean="0"/>
              <a:t>A víz a csöveken belül halad lefelé, elpárolog </a:t>
            </a:r>
          </a:p>
          <a:p>
            <a:r>
              <a:rPr lang="hu-HU" sz="1800" dirty="0" smtClean="0"/>
              <a:t>A gőz az oszlop alján irányt változtat és felfelé halad a </a:t>
            </a:r>
            <a:r>
              <a:rPr lang="hu-HU" sz="1800" dirty="0" err="1" smtClean="0"/>
              <a:t>hőátadó</a:t>
            </a:r>
            <a:r>
              <a:rPr lang="hu-HU" sz="1800" dirty="0" smtClean="0"/>
              <a:t> csöveken kívül</a:t>
            </a:r>
          </a:p>
          <a:p>
            <a:r>
              <a:rPr lang="hu-HU" sz="1800" dirty="0" smtClean="0"/>
              <a:t>A gőzt terelők egy spirál pályára állítják</a:t>
            </a:r>
          </a:p>
          <a:p>
            <a:r>
              <a:rPr lang="hu-HU" sz="1800" dirty="0" smtClean="0"/>
              <a:t>Centrifugális erő: vízcseppek eltávoznak, egy gyűjtőzónába kerülnek</a:t>
            </a:r>
          </a:p>
          <a:p>
            <a:r>
              <a:rPr lang="hu-HU" sz="1800" dirty="0" smtClean="0"/>
              <a:t>A gyűjtőzóna egy gyűrű alakú tér a készülék külső héja és a koncentrikusan elhelyezkedő belső henger között</a:t>
            </a:r>
            <a:endParaRPr lang="hu-HU" sz="1800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3086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fő közműrendszerek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2285992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Üzemi gőzrendszer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Steril gőzrendszer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Hűtővíz rendszerek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Hűtőtornyok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Levegő- és gázrendszerek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smtClean="0"/>
              <a:t>Alkalmazások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r>
              <a:rPr lang="hu-HU" sz="2400" dirty="0" smtClean="0"/>
              <a:t>Felszerelés, üveg eszközök, komponensek sterilezése, fertőtlenítése</a:t>
            </a:r>
          </a:p>
          <a:p>
            <a:pPr lvl="0"/>
            <a:r>
              <a:rPr lang="hu-HU" sz="2400" dirty="0" smtClean="0"/>
              <a:t>SIP (</a:t>
            </a:r>
            <a:r>
              <a:rPr lang="hu-HU" sz="2400" dirty="0" err="1" smtClean="0"/>
              <a:t>Sterilization</a:t>
            </a:r>
            <a:r>
              <a:rPr lang="hu-HU" sz="2400" dirty="0" smtClean="0"/>
              <a:t> </a:t>
            </a:r>
            <a:r>
              <a:rPr lang="hu-HU" sz="2400" dirty="0" err="1" smtClean="0"/>
              <a:t>in</a:t>
            </a:r>
            <a:r>
              <a:rPr lang="hu-HU" sz="2400" dirty="0" smtClean="0"/>
              <a:t> </a:t>
            </a:r>
            <a:r>
              <a:rPr lang="hu-HU" sz="2400" dirty="0" err="1" smtClean="0"/>
              <a:t>place</a:t>
            </a:r>
            <a:r>
              <a:rPr lang="hu-HU" sz="2400" dirty="0" smtClean="0"/>
              <a:t>): </a:t>
            </a:r>
          </a:p>
          <a:p>
            <a:pPr lvl="1"/>
            <a:r>
              <a:rPr lang="hu-HU" sz="2000" dirty="0" smtClean="0"/>
              <a:t>vákuum vagy légtelenítés, majd steril gőz bevezetése</a:t>
            </a:r>
            <a:endParaRPr lang="hu-HU" sz="1800" dirty="0" smtClean="0"/>
          </a:p>
          <a:p>
            <a:pPr lvl="1"/>
            <a:r>
              <a:rPr lang="hu-HU" sz="2000" dirty="0" smtClean="0"/>
              <a:t>sterilezés hőmérsékletére melegítés</a:t>
            </a:r>
            <a:endParaRPr lang="hu-HU" sz="1800" dirty="0" smtClean="0"/>
          </a:p>
          <a:p>
            <a:pPr lvl="1"/>
            <a:r>
              <a:rPr lang="hu-HU" sz="2000" dirty="0" smtClean="0"/>
              <a:t>hőmérsékleten tartás</a:t>
            </a:r>
            <a:endParaRPr lang="hu-HU" sz="1800" dirty="0" smtClean="0"/>
          </a:p>
          <a:p>
            <a:pPr lvl="1"/>
            <a:r>
              <a:rPr lang="hu-HU" sz="2000" dirty="0" smtClean="0"/>
              <a:t>hűtés</a:t>
            </a:r>
            <a:endParaRPr lang="hu-HU" sz="1800" dirty="0" smtClean="0"/>
          </a:p>
          <a:p>
            <a:pPr lvl="1"/>
            <a:r>
              <a:rPr lang="hu-HU" sz="2000" dirty="0" smtClean="0"/>
              <a:t>Az első három lépés igényel steril gőzt</a:t>
            </a:r>
          </a:p>
          <a:p>
            <a:pPr lvl="0"/>
            <a:r>
              <a:rPr lang="hu-HU" sz="2400" dirty="0" smtClean="0"/>
              <a:t>WFI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Laboratoriumi-uveg-eszkoz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49080"/>
            <a:ext cx="2752700" cy="198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Steril gőzrendszer</a:t>
            </a:r>
            <a:br>
              <a:rPr lang="hu-HU" dirty="0" smtClean="0"/>
            </a:br>
            <a:r>
              <a:rPr lang="hu-HU" dirty="0" smtClean="0"/>
              <a:t>Alkalmazások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sz="2400" dirty="0" smtClean="0"/>
              <a:t>Ellenőrzött légtér páratartalmának beállításához a steril gőz igény:</a:t>
            </a:r>
          </a:p>
          <a:p>
            <a:pPr lvl="1"/>
            <a:r>
              <a:rPr lang="hu-HU" sz="2000" dirty="0" smtClean="0"/>
              <a:t>Pótlevegő százalékos aránya és relatív páratartalma</a:t>
            </a:r>
          </a:p>
          <a:p>
            <a:pPr lvl="1"/>
            <a:r>
              <a:rPr lang="hu-HU" sz="2000" dirty="0" smtClean="0"/>
              <a:t>A létesítményben lévő levegő relatív páratartalma</a:t>
            </a:r>
          </a:p>
          <a:p>
            <a:pPr lvl="1"/>
            <a:r>
              <a:rPr lang="hu-HU" sz="2000" dirty="0" smtClean="0"/>
              <a:t>A cirkuláltatott levegő mennyisége és hőmérséklete, az üzemi veszteség</a:t>
            </a:r>
            <a:endParaRPr lang="hu-HU" sz="1800" dirty="0" smtClean="0"/>
          </a:p>
          <a:p>
            <a:pPr lvl="0"/>
            <a:r>
              <a:rPr lang="hu-HU" sz="2400" dirty="0" smtClean="0"/>
              <a:t>Autokláv működtetés: </a:t>
            </a:r>
          </a:p>
          <a:p>
            <a:pPr lvl="1"/>
            <a:r>
              <a:rPr lang="hu-HU" sz="2200" dirty="0" smtClean="0"/>
              <a:t>A kamra mérete</a:t>
            </a:r>
          </a:p>
          <a:p>
            <a:pPr lvl="1"/>
            <a:r>
              <a:rPr lang="hu-HU" sz="2200" dirty="0" smtClean="0"/>
              <a:t>A köpenyben használt steril gőz</a:t>
            </a:r>
          </a:p>
          <a:p>
            <a:pPr lvl="1"/>
            <a:r>
              <a:rPr lang="hu-HU" sz="2200" dirty="0" smtClean="0"/>
              <a:t>Egyéni tervezés</a:t>
            </a:r>
          </a:p>
          <a:p>
            <a:endParaRPr lang="hu-HU" dirty="0"/>
          </a:p>
        </p:txBody>
      </p:sp>
      <p:pic>
        <p:nvPicPr>
          <p:cNvPr id="4" name="Kép 3" descr="fermentaci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4446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3. Hűtővíz rendszerek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hűtőközeg:  elvonja a hőt gépekből, berendezésekből (</a:t>
            </a:r>
            <a:r>
              <a:rPr lang="hu-HU" dirty="0" err="1" smtClean="0"/>
              <a:t>konvektív</a:t>
            </a:r>
            <a:r>
              <a:rPr lang="hu-HU" dirty="0" smtClean="0"/>
              <a:t> hőátadás)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közeg:  víz v. </a:t>
            </a:r>
            <a:r>
              <a:rPr lang="hu-HU" dirty="0" err="1" smtClean="0"/>
              <a:t>glikol</a:t>
            </a:r>
            <a:r>
              <a:rPr lang="hu-HU" dirty="0" smtClean="0"/>
              <a:t> - víz elegy (fagyás miatt 6°C alatt nem)</a:t>
            </a:r>
          </a:p>
          <a:p>
            <a:pPr>
              <a:buNone/>
            </a:pPr>
            <a:r>
              <a:rPr lang="hu-HU" dirty="0" smtClean="0"/>
              <a:t>	         toxicitás: </a:t>
            </a:r>
            <a:r>
              <a:rPr lang="hu-HU" dirty="0" err="1" smtClean="0"/>
              <a:t>propilén-glikol</a:t>
            </a:r>
            <a:r>
              <a:rPr lang="hu-HU" dirty="0" smtClean="0"/>
              <a:t> &lt; </a:t>
            </a:r>
            <a:r>
              <a:rPr lang="hu-HU" dirty="0" err="1" smtClean="0"/>
              <a:t>etilén-glikol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Felhasználása: </a:t>
            </a:r>
          </a:p>
          <a:p>
            <a:pPr marL="639763" lvl="1" indent="-273050">
              <a:buFont typeface="Arial" charset="0"/>
              <a:buChar char="•"/>
            </a:pPr>
            <a:r>
              <a:rPr lang="hu-HU" altLang="hu-HU" dirty="0" smtClean="0"/>
              <a:t>Alacsony hőmérsékleten végzett folyamatok (pl. emlőssejtből kinyerés) </a:t>
            </a:r>
          </a:p>
          <a:p>
            <a:pPr marL="639763" lvl="1" indent="-273050">
              <a:buFont typeface="Arial" charset="0"/>
              <a:buChar char="•"/>
            </a:pPr>
            <a:r>
              <a:rPr lang="hu-HU" altLang="hu-HU" dirty="0" smtClean="0"/>
              <a:t>Sterilezés utáni hűtés</a:t>
            </a:r>
          </a:p>
          <a:p>
            <a:pPr marL="639763" lvl="1" indent="-273050">
              <a:buFont typeface="Arial" charset="0"/>
              <a:buChar char="•"/>
            </a:pPr>
            <a:r>
              <a:rPr lang="hu-HU" altLang="hu-HU" dirty="0" smtClean="0"/>
              <a:t>Légkondicionálás, helységek hűtése</a:t>
            </a:r>
          </a:p>
          <a:p>
            <a:pPr marL="639763" lvl="1" indent="-273050">
              <a:buFont typeface="Arial" charset="0"/>
              <a:buChar char="•"/>
            </a:pPr>
            <a:r>
              <a:rPr lang="hu-HU" altLang="hu-HU" dirty="0" smtClean="0"/>
              <a:t>A túlmelegedés megakadályozására (reakcióhő elvonása)</a:t>
            </a:r>
          </a:p>
          <a:p>
            <a:pPr marL="639763" lvl="1" indent="-273050">
              <a:buFont typeface="Arial" charset="0"/>
              <a:buChar char="•"/>
            </a:pPr>
            <a:endParaRPr lang="hu-HU" altLang="hu-HU" dirty="0" smtClean="0"/>
          </a:p>
          <a:p>
            <a:pPr marL="0" lvl="1" indent="0">
              <a:buNone/>
            </a:pPr>
            <a:r>
              <a:rPr lang="hu-HU" altLang="hu-HU" dirty="0" smtClean="0"/>
              <a:t>Előnye a levegővel szemben: </a:t>
            </a:r>
          </a:p>
          <a:p>
            <a:pPr marL="620713" lvl="1" indent="-263525"/>
            <a:r>
              <a:rPr lang="hu-HU" altLang="hu-HU" dirty="0" smtClean="0"/>
              <a:t>Tonnánkénti költsége olcsóbb</a:t>
            </a:r>
          </a:p>
          <a:p>
            <a:pPr marL="620713" lvl="1" indent="-263525"/>
            <a:r>
              <a:rPr lang="hu-HU" altLang="hu-HU" dirty="0" smtClean="0"/>
              <a:t>Cirkuláltatott víz újrafelhasználható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181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/>
              <a:t>     Hűtővízrendszerek főbb részei: </a:t>
            </a:r>
          </a:p>
          <a:p>
            <a:pPr marL="1874838" indent="-355600"/>
            <a:r>
              <a:rPr lang="hu-HU" dirty="0" smtClean="0"/>
              <a:t>Kompresszor  </a:t>
            </a:r>
          </a:p>
          <a:p>
            <a:pPr marL="1874838" indent="-355600">
              <a:buNone/>
            </a:pPr>
            <a:r>
              <a:rPr lang="hu-HU" dirty="0" smtClean="0"/>
              <a:t>		dugattyús vagy csavar (kisebb  teljesítmény)</a:t>
            </a:r>
          </a:p>
          <a:p>
            <a:pPr marL="1874838" indent="-355600">
              <a:buNone/>
            </a:pPr>
            <a:r>
              <a:rPr lang="hu-HU" dirty="0" smtClean="0"/>
              <a:t>		radiális („centrifugál”)  - nagyobb 		</a:t>
            </a:r>
          </a:p>
          <a:p>
            <a:pPr marL="1874838" indent="-355600"/>
            <a:r>
              <a:rPr lang="hu-HU" dirty="0" smtClean="0"/>
              <a:t>Kondenzátor</a:t>
            </a:r>
          </a:p>
          <a:p>
            <a:pPr marL="1874838" indent="-355600">
              <a:buNone/>
            </a:pPr>
            <a:r>
              <a:rPr lang="hu-HU" dirty="0" smtClean="0"/>
              <a:t>		hőelvonás szerint: levegős - vizes	</a:t>
            </a:r>
          </a:p>
          <a:p>
            <a:pPr marL="1874838" indent="-355600"/>
            <a:r>
              <a:rPr lang="hu-HU" dirty="0" smtClean="0"/>
              <a:t>Bepárló</a:t>
            </a:r>
          </a:p>
          <a:p>
            <a:pPr marL="1874838" indent="-355600"/>
            <a:r>
              <a:rPr lang="hu-HU" dirty="0" smtClean="0"/>
              <a:t>Expanziós szelep</a:t>
            </a:r>
          </a:p>
          <a:p>
            <a:pPr marL="1874838" indent="-355600"/>
            <a:r>
              <a:rPr lang="hu-HU" dirty="0" smtClean="0"/>
              <a:t>Keringető szivattyú </a:t>
            </a:r>
          </a:p>
          <a:p>
            <a:pPr marL="1874838" indent="-355600"/>
            <a:r>
              <a:rPr lang="hu-HU" dirty="0" smtClean="0"/>
              <a:t>Levegő szeparátor</a:t>
            </a:r>
          </a:p>
          <a:p>
            <a:pPr marL="1874838" indent="-355600"/>
            <a:r>
              <a:rPr lang="hu-HU" dirty="0" smtClean="0"/>
              <a:t>Kiegyenlítő tartály</a:t>
            </a:r>
          </a:p>
          <a:p>
            <a:pPr>
              <a:buNone/>
            </a:pPr>
            <a:endParaRPr lang="hu-HU" dirty="0" smtClean="0"/>
          </a:p>
          <a:p>
            <a:pPr lvl="1"/>
            <a:endParaRPr lang="hu-HU" altLang="hu-HU" dirty="0" smtClean="0">
              <a:latin typeface="Calibri" pitchFamily="34" charset="0"/>
            </a:endParaRP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85804" y="500042"/>
            <a:ext cx="8229600" cy="192882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  <a:tab pos="3232150" algn="l"/>
              </a:tabLs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A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B: Hűtőközeg kitágulása, expanziós szelepen keresztül, pára képződik, csökken a</a:t>
            </a:r>
            <a:b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hőmérséklet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B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C: Hűtőközeg elpárolog, energiaátadás a hűtővíz és a hűtőközeg között</a:t>
            </a:r>
            <a:b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(itt hűl le a víz) </a:t>
            </a:r>
            <a:b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D: Hűtőközeg összenyomása, hőmérséklet nő (ideális esetben állandó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entapián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D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A: Hűtőközeg lekondenzálása, hőmérséklet csökken (hűtőtorony) </a:t>
            </a:r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/>
            </a:r>
            <a:b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28587"/>
          <a:stretch>
            <a:fillRect/>
          </a:stretch>
        </p:blipFill>
        <p:spPr>
          <a:xfrm>
            <a:off x="0" y="2571744"/>
            <a:ext cx="4176713" cy="4095750"/>
          </a:xfrm>
        </p:spPr>
      </p:pic>
      <p:pic>
        <p:nvPicPr>
          <p:cNvPr id="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7" y="2212975"/>
            <a:ext cx="4932363" cy="464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Hűtőrendszer tervezése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>
            <a:norm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glikol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víz = 20-40%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glikol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csökkenti a folyadék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hőkapacitását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csövek:  ~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50 mm réz</a:t>
            </a:r>
          </a:p>
          <a:p>
            <a:pPr lvl="3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 ennél nagyobb: szénacél vagy ötvözet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Fagyáselkerülés: </a:t>
            </a:r>
          </a:p>
          <a:p>
            <a:pPr lvl="1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megfelelő áramlás megtartása</a:t>
            </a:r>
          </a:p>
          <a:p>
            <a:pPr lvl="1"/>
            <a:r>
              <a:rPr lang="hu-HU" altLang="hu-HU" dirty="0" err="1" smtClean="0">
                <a:latin typeface="Times New Roman" pitchFamily="18" charset="0"/>
                <a:cs typeface="Times New Roman" pitchFamily="18" charset="0"/>
              </a:rPr>
              <a:t>recirkuláló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dirty="0" err="1" smtClean="0">
                <a:latin typeface="Times New Roman" pitchFamily="18" charset="0"/>
                <a:cs typeface="Times New Roman" pitchFamily="18" charset="0"/>
              </a:rPr>
              <a:t>bypass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szelep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hu-HU" dirty="0" smtClean="0"/>
              <a:t>4. Hűtőtorony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92252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Biotechnológiában ventillátoros hűtőtornyokat alkalmaznak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Alkalmazásuk: </a:t>
            </a:r>
          </a:p>
          <a:p>
            <a:r>
              <a:rPr lang="hu-HU" altLang="hu-HU" dirty="0" smtClean="0"/>
              <a:t>Hűtőrendszerek keringető vizét biztosítják, ha nincs szükség alacsony hőmérsékletre</a:t>
            </a:r>
            <a:endParaRPr lang="hu-HU" dirty="0" smtClean="0"/>
          </a:p>
          <a:p>
            <a:pPr>
              <a:defRPr/>
            </a:pPr>
            <a:r>
              <a:rPr lang="hu-HU" altLang="hu-HU" dirty="0" smtClean="0"/>
              <a:t>Hűtővíz energiájának felvételére </a:t>
            </a:r>
          </a:p>
          <a:p>
            <a:pPr>
              <a:defRPr/>
            </a:pPr>
            <a:endParaRPr lang="hu-HU" altLang="hu-HU" dirty="0" smtClean="0"/>
          </a:p>
          <a:p>
            <a:pPr>
              <a:defRPr/>
            </a:pPr>
            <a:r>
              <a:rPr lang="hu-HU" altLang="hu-HU" dirty="0" smtClean="0"/>
              <a:t>5-11 </a:t>
            </a:r>
            <a:r>
              <a:rPr lang="hu-HU" altLang="hu-HU" baseline="30000" dirty="0" smtClean="0"/>
              <a:t>0</a:t>
            </a:r>
            <a:r>
              <a:rPr lang="hu-HU" altLang="hu-HU" dirty="0" smtClean="0"/>
              <a:t>C-os hűtés, 29 </a:t>
            </a:r>
            <a:r>
              <a:rPr lang="hu-HU" altLang="hu-HU" baseline="30000" dirty="0" smtClean="0"/>
              <a:t>0</a:t>
            </a:r>
            <a:r>
              <a:rPr lang="hu-HU" altLang="hu-HU" dirty="0" smtClean="0"/>
              <a:t>C körüli kimeneti hőmérséklet, de ez utóbbi a környezettől és tervezéstől függ</a:t>
            </a:r>
          </a:p>
          <a:p>
            <a:pPr>
              <a:defRPr/>
            </a:pPr>
            <a:endParaRPr lang="hu-HU" altLang="hu-HU" dirty="0" smtClean="0"/>
          </a:p>
          <a:p>
            <a:r>
              <a:rPr lang="hu-HU" dirty="0" smtClean="0"/>
              <a:t>Más rendszereket (mint pl. légköri hűtőtorony, természetes huzatú torony, hűtő tavak) nem gyakoriak a biotechnológiában, nem olyan kompaktak, magasabb kapacitás pedig szükségtelen. </a:t>
            </a:r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143000"/>
          </a:xfrm>
        </p:spPr>
        <p:txBody>
          <a:bodyPr/>
          <a:lstStyle/>
          <a:p>
            <a:pPr algn="ctr" eaLnBrk="1" hangingPunct="1"/>
            <a:r>
              <a:rPr lang="hu-HU" altLang="hu-HU" dirty="0" err="1" smtClean="0"/>
              <a:t>Evaporatív</a:t>
            </a:r>
            <a:r>
              <a:rPr lang="hu-HU" altLang="hu-HU" dirty="0" smtClean="0"/>
              <a:t> hűtőrendszerek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1628775"/>
            <a:ext cx="9144000" cy="5229225"/>
            <a:chOff x="0" y="1773238"/>
            <a:chExt cx="9144000" cy="5229225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0" y="5876926"/>
              <a:ext cx="2447925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2400" dirty="0">
                  <a:cs typeface="+mn-cs"/>
                </a:rPr>
                <a:t>Szívóüzemű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hu-HU" dirty="0">
                  <a:cs typeface="+mn-cs"/>
                </a:rPr>
                <a:t>(Indukált </a:t>
              </a:r>
              <a:r>
                <a:rPr lang="hu-HU" dirty="0" err="1">
                  <a:cs typeface="+mn-cs"/>
                </a:rPr>
                <a:t>keringetésű</a:t>
              </a:r>
              <a:r>
                <a:rPr lang="hu-HU" dirty="0">
                  <a:cs typeface="+mn-cs"/>
                </a:rPr>
                <a:t>)</a:t>
              </a: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268538" y="5848351"/>
              <a:ext cx="2447925" cy="1154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2400" dirty="0">
                  <a:cs typeface="+mn-cs"/>
                </a:rPr>
                <a:t>Nyomóüzemű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hu-HU" dirty="0">
                  <a:cs typeface="+mn-cs"/>
                </a:rPr>
                <a:t>(kényszer </a:t>
              </a:r>
              <a:r>
                <a:rPr lang="hu-HU" dirty="0" err="1">
                  <a:cs typeface="+mn-cs"/>
                </a:rPr>
                <a:t>keringetésű</a:t>
              </a:r>
              <a:r>
                <a:rPr lang="hu-HU" dirty="0">
                  <a:cs typeface="+mn-cs"/>
                </a:rPr>
                <a:t>)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042988" y="4508501"/>
              <a:ext cx="3529012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2400" dirty="0">
                  <a:cs typeface="+mn-cs"/>
                </a:rPr>
                <a:t>Légmozgató rendszer helyzete szerint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148263" y="4508501"/>
              <a:ext cx="35274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2400" dirty="0">
                  <a:cs typeface="+mn-cs"/>
                </a:rPr>
                <a:t>Víz- és levegőáramok szerint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643438" y="5876926"/>
              <a:ext cx="2447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2400" dirty="0">
                  <a:cs typeface="+mn-cs"/>
                </a:rPr>
                <a:t>Ellenáramú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696075" y="5876926"/>
              <a:ext cx="2447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sz="2400" dirty="0">
                  <a:cs typeface="+mn-cs"/>
                </a:rPr>
                <a:t>Keresztáramú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755650" y="1773238"/>
              <a:ext cx="7704138" cy="2663825"/>
              <a:chOff x="755650" y="1773238"/>
              <a:chExt cx="7704138" cy="2663825"/>
            </a:xfrm>
          </p:grpSpPr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55650" y="3429001"/>
                <a:ext cx="2447925" cy="830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u-HU" sz="2400" dirty="0">
                    <a:cs typeface="+mn-cs"/>
                  </a:rPr>
                  <a:t>Természetes </a:t>
                </a:r>
                <a:r>
                  <a:rPr lang="hu-HU" sz="2400" dirty="0" err="1">
                    <a:cs typeface="+mn-cs"/>
                  </a:rPr>
                  <a:t>keringetésű</a:t>
                </a:r>
                <a:endParaRPr lang="hu-HU" sz="2400" dirty="0">
                  <a:cs typeface="+mn-cs"/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3706813" y="3449638"/>
                <a:ext cx="2447925" cy="830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u-HU" sz="2400" dirty="0">
                    <a:cs typeface="+mn-cs"/>
                  </a:rPr>
                  <a:t>Mesterséges </a:t>
                </a:r>
                <a:r>
                  <a:rPr lang="hu-HU" sz="2400" dirty="0" err="1">
                    <a:cs typeface="+mn-cs"/>
                  </a:rPr>
                  <a:t>keringetésű</a:t>
                </a:r>
                <a:endParaRPr lang="hu-HU" sz="2400" dirty="0">
                  <a:cs typeface="+mn-cs"/>
                </a:endParaRPr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3563938" y="2276476"/>
                <a:ext cx="24479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u-HU" sz="2400" dirty="0">
                    <a:cs typeface="+mn-cs"/>
                  </a:rPr>
                  <a:t>Hűtőtornyok</a:t>
                </a: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011863" y="2276476"/>
                <a:ext cx="24479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u-HU" sz="2400" dirty="0">
                    <a:cs typeface="+mn-cs"/>
                  </a:rPr>
                  <a:t>Vízpermetezők</a:t>
                </a: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755650" y="2276476"/>
                <a:ext cx="244792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hu-HU" sz="2400" dirty="0">
                    <a:cs typeface="+mn-cs"/>
                  </a:rPr>
                  <a:t>Hűtőtavak</a:t>
                </a:r>
                <a:r>
                  <a:rPr lang="hu-HU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 </a:t>
                </a:r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2124075" y="1773238"/>
                <a:ext cx="4968875" cy="431800"/>
                <a:chOff x="2124075" y="1773238"/>
                <a:chExt cx="4968875" cy="431800"/>
              </a:xfrm>
            </p:grpSpPr>
            <p:sp>
              <p:nvSpPr>
                <p:cNvPr id="4712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124075" y="1773238"/>
                  <a:ext cx="2303463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7130" name="Line 16"/>
                <p:cNvSpPr>
                  <a:spLocks noChangeShapeType="1"/>
                </p:cNvSpPr>
                <p:nvPr/>
              </p:nvSpPr>
              <p:spPr bwMode="auto">
                <a:xfrm>
                  <a:off x="4643438" y="177323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7131" name="Line 17"/>
                <p:cNvSpPr>
                  <a:spLocks noChangeShapeType="1"/>
                </p:cNvSpPr>
                <p:nvPr/>
              </p:nvSpPr>
              <p:spPr bwMode="auto">
                <a:xfrm>
                  <a:off x="4932363" y="1773238"/>
                  <a:ext cx="2160587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47125" name="Line 18"/>
              <p:cNvSpPr>
                <a:spLocks noChangeShapeType="1"/>
              </p:cNvSpPr>
              <p:nvPr/>
            </p:nvSpPr>
            <p:spPr bwMode="auto">
              <a:xfrm>
                <a:off x="4643438" y="2708275"/>
                <a:ext cx="0" cy="720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126" name="Line 19"/>
              <p:cNvSpPr>
                <a:spLocks noChangeShapeType="1"/>
              </p:cNvSpPr>
              <p:nvPr/>
            </p:nvSpPr>
            <p:spPr bwMode="auto">
              <a:xfrm flipH="1">
                <a:off x="2124075" y="2708275"/>
                <a:ext cx="2376488" cy="576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127" name="Line 23"/>
              <p:cNvSpPr>
                <a:spLocks noChangeShapeType="1"/>
              </p:cNvSpPr>
              <p:nvPr/>
            </p:nvSpPr>
            <p:spPr bwMode="auto">
              <a:xfrm flipH="1">
                <a:off x="3059113" y="4221163"/>
                <a:ext cx="1296987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128" name="Line 24"/>
              <p:cNvSpPr>
                <a:spLocks noChangeShapeType="1"/>
              </p:cNvSpPr>
              <p:nvPr/>
            </p:nvSpPr>
            <p:spPr bwMode="auto">
              <a:xfrm>
                <a:off x="4932363" y="4221163"/>
                <a:ext cx="1223962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47115" name="Line 25"/>
            <p:cNvSpPr>
              <a:spLocks noChangeShapeType="1"/>
            </p:cNvSpPr>
            <p:nvPr/>
          </p:nvSpPr>
          <p:spPr bwMode="auto">
            <a:xfrm flipH="1">
              <a:off x="1331913" y="5373688"/>
              <a:ext cx="11525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6" name="Line 26"/>
            <p:cNvSpPr>
              <a:spLocks noChangeShapeType="1"/>
            </p:cNvSpPr>
            <p:nvPr/>
          </p:nvSpPr>
          <p:spPr bwMode="auto">
            <a:xfrm>
              <a:off x="2700338" y="5373688"/>
              <a:ext cx="792162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7" name="Line 27"/>
            <p:cNvSpPr>
              <a:spLocks noChangeShapeType="1"/>
            </p:cNvSpPr>
            <p:nvPr/>
          </p:nvSpPr>
          <p:spPr bwMode="auto">
            <a:xfrm flipH="1">
              <a:off x="5867400" y="5373688"/>
              <a:ext cx="792163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118" name="Line 28"/>
            <p:cNvSpPr>
              <a:spLocks noChangeShapeType="1"/>
            </p:cNvSpPr>
            <p:nvPr/>
          </p:nvSpPr>
          <p:spPr bwMode="auto">
            <a:xfrm>
              <a:off x="7019925" y="5373688"/>
              <a:ext cx="865188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Hűtőtorony (kép)</a:t>
            </a:r>
            <a:endParaRPr lang="hu-HU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3996524" cy="32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572000" y="6215082"/>
            <a:ext cx="436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(Zárt, centrifugál ventilátoros hűtőtorony)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38026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4429124" y="2214554"/>
            <a:ext cx="43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(Természetes huzatú nedves hűtőtornyok)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Működés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altLang="hu-HU" sz="2000" dirty="0" smtClean="0"/>
          </a:p>
          <a:p>
            <a:endParaRPr lang="hu-HU" altLang="hu-HU" sz="2000" dirty="0" smtClean="0"/>
          </a:p>
          <a:p>
            <a:r>
              <a:rPr lang="hu-HU" altLang="hu-HU" sz="2000" dirty="0" smtClean="0"/>
              <a:t>A meleg víz közvetlen kontaktusba kerül a vízgőzre telítetlen levegővel</a:t>
            </a:r>
          </a:p>
          <a:p>
            <a:endParaRPr lang="hu-HU" altLang="hu-HU" sz="2000" dirty="0" smtClean="0"/>
          </a:p>
          <a:p>
            <a:r>
              <a:rPr lang="hu-HU" altLang="hu-HU" sz="2000" dirty="0" smtClean="0"/>
              <a:t> Folyékony állapotban maradó része energiát ad le az elpárolgó résznek, ezáltal lehűl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572000" cy="39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Üzemi gőzrendszer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Felhasználása:</a:t>
            </a:r>
          </a:p>
          <a:p>
            <a:pPr lvl="1"/>
            <a:r>
              <a:rPr lang="hu-HU" dirty="0" smtClean="0"/>
              <a:t>Hőforrás</a:t>
            </a:r>
          </a:p>
          <a:p>
            <a:pPr lvl="1"/>
            <a:r>
              <a:rPr lang="hu-HU" dirty="0" smtClean="0"/>
              <a:t>Energia generálása</a:t>
            </a:r>
          </a:p>
          <a:p>
            <a:pPr lvl="1"/>
            <a:r>
              <a:rPr lang="hu-HU" dirty="0" smtClean="0"/>
              <a:t>Nem érintkezik a termékkel</a:t>
            </a:r>
          </a:p>
          <a:p>
            <a:r>
              <a:rPr lang="hu-HU" dirty="0" smtClean="0"/>
              <a:t>Fő részei:</a:t>
            </a:r>
          </a:p>
          <a:p>
            <a:pPr lvl="1"/>
            <a:r>
              <a:rPr lang="hu-HU" dirty="0" smtClean="0"/>
              <a:t>Kazánok</a:t>
            </a:r>
          </a:p>
          <a:p>
            <a:pPr lvl="1"/>
            <a:r>
              <a:rPr lang="hu-HU" dirty="0" err="1" smtClean="0"/>
              <a:t>Betáp</a:t>
            </a:r>
            <a:r>
              <a:rPr lang="hu-HU" dirty="0" smtClean="0"/>
              <a:t> víz előkezelő rendszer</a:t>
            </a:r>
          </a:p>
          <a:p>
            <a:pPr lvl="1"/>
            <a:r>
              <a:rPr lang="hu-HU" dirty="0" smtClean="0"/>
              <a:t>Elosztórendszer</a:t>
            </a:r>
          </a:p>
          <a:p>
            <a:pPr lvl="1"/>
            <a:r>
              <a:rPr lang="hu-HU" dirty="0" smtClean="0"/>
              <a:t>Kondenzátum gyűjtő és elvezető rendszer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Hűtőtorony 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sz="2000" dirty="0" smtClean="0"/>
              <a:t>Légmozgató rendszer helyzete szerint</a:t>
            </a:r>
          </a:p>
          <a:p>
            <a:pPr marL="514350" indent="-514350">
              <a:buNone/>
            </a:pPr>
            <a:endParaRPr lang="hu-HU" sz="8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000" dirty="0" smtClean="0"/>
              <a:t>Szívóüzem (elszívó)</a:t>
            </a:r>
            <a:br>
              <a:rPr lang="hu-HU" sz="2000" dirty="0" smtClean="0"/>
            </a:br>
            <a:r>
              <a:rPr lang="hu-HU" sz="2000" dirty="0" smtClean="0"/>
              <a:t> hűtőtorony tetején található a szellőző, benyomják a levegőt az oszlopba és az fent távozik </a:t>
            </a:r>
          </a:p>
          <a:p>
            <a:pPr marL="514350" indent="-514350">
              <a:buFont typeface="+mj-lt"/>
              <a:buAutoNum type="arabicPeriod"/>
            </a:pPr>
            <a:endParaRPr lang="hu-H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000" dirty="0" smtClean="0"/>
              <a:t>Nyomóüzem (</a:t>
            </a:r>
            <a:r>
              <a:rPr lang="hu-HU" sz="2000" dirty="0" err="1" smtClean="0"/>
              <a:t>légbefúvásos</a:t>
            </a:r>
            <a:r>
              <a:rPr lang="hu-HU" sz="2000" dirty="0" smtClean="0"/>
              <a:t>)</a:t>
            </a:r>
          </a:p>
          <a:p>
            <a:pPr marL="514350" indent="-514350">
              <a:buNone/>
            </a:pPr>
            <a:r>
              <a:rPr lang="hu-HU" sz="2000" dirty="0" smtClean="0"/>
              <a:t>	ventilátor a torony alján van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pic>
        <p:nvPicPr>
          <p:cNvPr id="4" name="Kép 3" descr="forc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500438"/>
            <a:ext cx="2828925" cy="253365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714875"/>
            <a:ext cx="3467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Töltetek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film típusú töltet: </a:t>
            </a:r>
          </a:p>
          <a:p>
            <a:pPr>
              <a:buNone/>
            </a:pPr>
            <a:r>
              <a:rPr lang="hu-HU" sz="2000" dirty="0" smtClean="0"/>
              <a:t>	a befecskendezett meleg víz a töltet elemei mentén film formájában vagy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cseppképző töltet:</a:t>
            </a:r>
          </a:p>
          <a:p>
            <a:pPr>
              <a:buNone/>
            </a:pPr>
            <a:r>
              <a:rPr lang="hu-HU" dirty="0" smtClean="0"/>
              <a:t>	 </a:t>
            </a:r>
            <a:r>
              <a:rPr lang="hu-HU" sz="2000" dirty="0" smtClean="0"/>
              <a:t>cseppek formájában találkozik a hűtő levegőárammal, és intenzív hő- és anyagátadás mellett lehűl, miközben részben elpárolog</a:t>
            </a:r>
            <a:endParaRPr lang="hu-HU" sz="2000" dirty="0"/>
          </a:p>
        </p:txBody>
      </p:sp>
      <p:pic>
        <p:nvPicPr>
          <p:cNvPr id="40962" name="Picture 2" descr="http://www.process-cooling.com/ext/resources/PCE/2000/03/Files/Images/92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314700" cy="14859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114924"/>
            <a:ext cx="3226766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hu-HU" dirty="0" smtClean="0"/>
              <a:t>Mértezés</a:t>
            </a:r>
            <a:endParaRPr lang="hu-HU" dirty="0"/>
          </a:p>
        </p:txBody>
      </p:sp>
      <p:graphicFrame>
        <p:nvGraphicFramePr>
          <p:cNvPr id="2050" name="Tartalom helye 3"/>
          <p:cNvGraphicFramePr>
            <a:graphicFrameLocks noGrp="1" noChangeAspect="1"/>
          </p:cNvGraphicFramePr>
          <p:nvPr>
            <p:ph idx="1"/>
          </p:nvPr>
        </p:nvGraphicFramePr>
        <p:xfrm>
          <a:off x="2571736" y="1643050"/>
          <a:ext cx="3781436" cy="948531"/>
        </p:xfrm>
        <a:graphic>
          <a:graphicData uri="http://schemas.openxmlformats.org/presentationml/2006/ole">
            <p:oleObj spid="_x0000_s2050" name="Equation" r:id="rId4" imgW="1143000" imgH="495300" progId="Equation.3">
              <p:embed/>
            </p:oleObj>
          </a:graphicData>
        </a:graphic>
      </p:graphicFrame>
      <p:sp>
        <p:nvSpPr>
          <p:cNvPr id="5" name="Téglalap 4"/>
          <p:cNvSpPr/>
          <p:nvPr/>
        </p:nvSpPr>
        <p:spPr>
          <a:xfrm>
            <a:off x="214282" y="2714620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8525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K : anyagátadási koefficiens [kg/m</a:t>
            </a:r>
            <a:r>
              <a:rPr lang="hu-HU" altLang="hu-H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s]</a:t>
            </a:r>
          </a:p>
          <a:p>
            <a:pPr marL="898525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A : levegő-víz kontakt felület [m</a:t>
            </a:r>
            <a:r>
              <a:rPr lang="hu-HU" altLang="hu-H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898525"/>
            <a:r>
              <a:rPr lang="pt-BR" altLang="hu-HU" dirty="0" smtClean="0">
                <a:latin typeface="Times New Roman" pitchFamily="18" charset="0"/>
                <a:cs typeface="Times New Roman" pitchFamily="18" charset="0"/>
              </a:rPr>
              <a:t>V : térfogat [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altLang="hu-H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altLang="hu-HU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898525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L : vízarány [kg/m</a:t>
            </a:r>
            <a:r>
              <a:rPr lang="hu-HU" altLang="hu-H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s]</a:t>
            </a:r>
          </a:p>
          <a:p>
            <a:pPr marL="898525"/>
            <a:r>
              <a:rPr lang="hu-HU" altLang="hu-HU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altLang="hu-HU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: nedves levegő fajhője [J/</a:t>
            </a:r>
            <a:r>
              <a:rPr lang="hu-HU" altLang="hu-HU" dirty="0" err="1" smtClean="0">
                <a:latin typeface="Times New Roman" pitchFamily="18" charset="0"/>
                <a:cs typeface="Times New Roman" pitchFamily="18" charset="0"/>
              </a:rPr>
              <a:t>kgK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898525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altLang="hu-HU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: telített levegő entalpiája a víz hőmérsékletén [J/kg]</a:t>
            </a:r>
          </a:p>
          <a:p>
            <a:pPr marL="898525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I : levegő entalpiája [J/kg]</a:t>
            </a:r>
          </a:p>
          <a:p>
            <a:pPr marL="898525"/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altLang="hu-H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: a toronyba belépő víz hőmérséklete [°C]</a:t>
            </a:r>
          </a:p>
          <a:p>
            <a:pPr marL="898525" lvl="1">
              <a:tabLst>
                <a:tab pos="263525" algn="l"/>
              </a:tabLst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altLang="hu-H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: a toronyból kilépő víz hőmérséklete [°C]</a:t>
            </a:r>
            <a:endParaRPr lang="hu-HU" alt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898525" lvl="4"/>
            <a:r>
              <a:rPr lang="hu-HU" altLang="hu-HU" b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hu-HU" altLang="hu-HU" dirty="0" err="1" smtClean="0">
                <a:latin typeface="Times New Roman" pitchFamily="18" charset="0"/>
                <a:cs typeface="Times New Roman" pitchFamily="18" charset="0"/>
              </a:rPr>
              <a:t>Merkel-szám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[-]</a:t>
            </a:r>
          </a:p>
          <a:p>
            <a:pPr marL="0" lvl="4"/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bal oldala az egyenletnek a torony jellemzője-ként említik.</a:t>
            </a:r>
          </a:p>
          <a:p>
            <a:pPr marL="0" lvl="4"/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4"/>
            <a:r>
              <a:rPr lang="hu-HU" altLang="hu-HU" i="1" dirty="0" smtClean="0">
                <a:latin typeface="Times New Roman" pitchFamily="18" charset="0"/>
                <a:cs typeface="Times New Roman" pitchFamily="18" charset="0"/>
              </a:rPr>
              <a:t>Az egyenlet alapja:  a hőátadás hajtóereje a víz és a levegő között az entalpiaváltozás.</a:t>
            </a:r>
          </a:p>
          <a:p>
            <a:pPr marL="0" lvl="4"/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ktum 4"/>
          <p:cNvGraphicFramePr>
            <a:graphicFrameLocks noChangeAspect="1"/>
          </p:cNvGraphicFramePr>
          <p:nvPr/>
        </p:nvGraphicFramePr>
        <p:xfrm>
          <a:off x="6429388" y="1500174"/>
          <a:ext cx="2305050" cy="1152525"/>
        </p:xfrm>
        <a:graphic>
          <a:graphicData uri="http://schemas.openxmlformats.org/presentationml/2006/ole">
            <p:oleObj spid="_x0000_s2051" name="Egyenlet" r:id="rId5" imgW="1028254" imgH="495085" progId="Equation.3">
              <p:embed/>
            </p:oleObj>
          </a:graphicData>
        </a:graphic>
      </p:graphicFrame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571472" y="1785926"/>
            <a:ext cx="2016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dirty="0" err="1" smtClean="0"/>
              <a:t>Merkel-egyenlet</a:t>
            </a:r>
            <a:r>
              <a:rPr lang="hu-HU" altLang="hu-HU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>
              <a:buNone/>
            </a:pPr>
            <a:r>
              <a:rPr lang="hu-HU" dirty="0" err="1" smtClean="0"/>
              <a:t>Recirkuláltatott</a:t>
            </a:r>
            <a:r>
              <a:rPr lang="hu-HU" dirty="0" smtClean="0"/>
              <a:t> víz hajlamos degradációra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r>
              <a:rPr lang="hu-HU" dirty="0" smtClean="0"/>
              <a:t>		-  élő szervezetek elszaporodása miatt </a:t>
            </a:r>
          </a:p>
          <a:p>
            <a:pPr>
              <a:buNone/>
            </a:pPr>
            <a:r>
              <a:rPr lang="hu-HU" dirty="0" smtClean="0"/>
              <a:t>		-  víz párologása miatt az oldott anyagok </a:t>
            </a:r>
            <a:br>
              <a:rPr lang="hu-HU" dirty="0" smtClean="0"/>
            </a:br>
            <a:r>
              <a:rPr lang="hu-HU" dirty="0" smtClean="0"/>
              <a:t>	    koncentrációja emelkedik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hu-HU" dirty="0" smtClean="0"/>
              <a:t>Megoldás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pPr marL="263525" lvl="1" indent="-246063">
              <a:buFont typeface="Arial" charset="0"/>
              <a:buChar char="•"/>
            </a:pPr>
            <a:r>
              <a:rPr lang="hu-HU" altLang="hu-HU" dirty="0" smtClean="0"/>
              <a:t>elvétel és folyamatos tiszta víz adagolás</a:t>
            </a:r>
          </a:p>
          <a:p>
            <a:pPr marL="544513" lvl="1" indent="-280988">
              <a:buFontTx/>
              <a:buChar char="-"/>
            </a:pPr>
            <a:r>
              <a:rPr lang="hu-HU" altLang="hu-HU" dirty="0" smtClean="0"/>
              <a:t>csökkenti az elektrolit tartalmat</a:t>
            </a:r>
          </a:p>
          <a:p>
            <a:pPr marL="544513" lvl="1" indent="-280988">
              <a:buFontTx/>
              <a:buChar char="-"/>
            </a:pPr>
            <a:r>
              <a:rPr lang="hu-HU" altLang="hu-HU" dirty="0" smtClean="0"/>
              <a:t>fémfelületek védelme inhibitorokkal</a:t>
            </a:r>
          </a:p>
          <a:p>
            <a:pPr marL="544513" lvl="1" indent="-280988">
              <a:buNone/>
            </a:pPr>
            <a:endParaRPr lang="hu-HU" altLang="hu-HU" dirty="0" smtClean="0"/>
          </a:p>
          <a:p>
            <a:pPr marL="263525" lvl="1" indent="-246063">
              <a:buFont typeface="Arial" charset="0"/>
              <a:buChar char="•"/>
            </a:pPr>
            <a:r>
              <a:rPr lang="hu-HU" altLang="hu-HU" dirty="0" smtClean="0"/>
              <a:t>lerakódások ellen: kénsavas kezelés</a:t>
            </a:r>
          </a:p>
          <a:p>
            <a:pPr marL="544513" lvl="2" indent="-280988">
              <a:buFontTx/>
              <a:buChar char="-"/>
            </a:pPr>
            <a:r>
              <a:rPr lang="hu-HU" altLang="hu-HU" sz="2400" dirty="0" err="1" smtClean="0"/>
              <a:t>kálcium-szulfát</a:t>
            </a:r>
            <a:r>
              <a:rPr lang="hu-HU" altLang="hu-HU" sz="2400" dirty="0" smtClean="0"/>
              <a:t> keletkezik, jobban oldódik, nagy koncentrációt mellőzni kell </a:t>
            </a:r>
            <a:r>
              <a:rPr lang="hu-HU" altLang="hu-HU" sz="2400" dirty="0" smtClean="0">
                <a:sym typeface="Wingdings"/>
              </a:rPr>
              <a:t></a:t>
            </a:r>
            <a:r>
              <a:rPr lang="hu-HU" altLang="hu-HU" sz="2400" dirty="0" smtClean="0"/>
              <a:t> szulfát-lerakódás</a:t>
            </a:r>
          </a:p>
          <a:p>
            <a:pPr marL="263525" lvl="2" indent="-246063"/>
            <a:endParaRPr lang="hu-HU" altLang="hu-HU" sz="2400" dirty="0" smtClean="0"/>
          </a:p>
          <a:p>
            <a:pPr marL="263525" lvl="1" indent="-246063">
              <a:buFont typeface="Arial" charset="0"/>
              <a:buChar char="•"/>
            </a:pPr>
            <a:r>
              <a:rPr lang="hu-HU" altLang="hu-HU" dirty="0" err="1" smtClean="0"/>
              <a:t>algásodás</a:t>
            </a:r>
            <a:r>
              <a:rPr lang="hu-HU" altLang="hu-HU" dirty="0" smtClean="0"/>
              <a:t> ellen: klóros kezelés</a:t>
            </a:r>
          </a:p>
          <a:p>
            <a:pPr marL="544513" lvl="2" indent="-246063">
              <a:buFontTx/>
              <a:buChar char="-"/>
            </a:pPr>
            <a:r>
              <a:rPr lang="hu-HU" altLang="hu-HU" sz="2400" dirty="0" smtClean="0"/>
              <a:t>azonban folyamatos alkalmazása korróziót okoz </a:t>
            </a:r>
          </a:p>
          <a:p>
            <a:pPr marL="263525" lvl="2" indent="-246063">
              <a:buNone/>
            </a:pPr>
            <a:endParaRPr lang="hu-HU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5. Levegő és gáz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Felhasználás:</a:t>
            </a:r>
          </a:p>
          <a:p>
            <a:pPr>
              <a:defRPr/>
            </a:pPr>
            <a:r>
              <a:rPr lang="hu-HU" altLang="hu-HU" dirty="0" err="1" smtClean="0">
                <a:latin typeface="Times New Roman" pitchFamily="18" charset="0"/>
                <a:cs typeface="Times New Roman" pitchFamily="18" charset="0"/>
              </a:rPr>
              <a:t>bioreaktorok</a:t>
            </a: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 oxigénellátása</a:t>
            </a:r>
          </a:p>
          <a:p>
            <a:pPr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folyadékáramok mozgatása</a:t>
            </a:r>
          </a:p>
          <a:p>
            <a:pPr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hűtőközeg sterilezés után </a:t>
            </a:r>
          </a:p>
          <a:p>
            <a:pPr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egyes gépek hajtóközege (pl. levegőmotor)</a:t>
            </a:r>
          </a:p>
          <a:p>
            <a:pPr>
              <a:defRPr/>
            </a:pPr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Steril levegő esetén:</a:t>
            </a:r>
          </a:p>
          <a:p>
            <a:pPr marL="273050" indent="-273050"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sterilre szűrés</a:t>
            </a:r>
          </a:p>
          <a:p>
            <a:pPr marL="273050" indent="-273050">
              <a:buFontTx/>
              <a:buNone/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mikrooganizmus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bejutása káros lehet a termékre vagy folyamatra</a:t>
            </a:r>
            <a:endParaRPr lang="hu-HU" alt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olaj- és vízmentesség</a:t>
            </a:r>
          </a:p>
          <a:p>
            <a:pPr marL="273050" lvl="2" indent="-273050">
              <a:buNone/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	-  mivel érintkezhet a termékkel</a:t>
            </a:r>
            <a:endParaRPr lang="hu-HU" alt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defRPr/>
            </a:pPr>
            <a:r>
              <a:rPr lang="hu-HU" altLang="hu-HU" dirty="0" smtClean="0">
                <a:latin typeface="Times New Roman" pitchFamily="18" charset="0"/>
                <a:cs typeface="Times New Roman" pitchFamily="18" charset="0"/>
              </a:rPr>
              <a:t>száraz gőzt alkalmaznak</a:t>
            </a:r>
          </a:p>
          <a:p>
            <a:pPr>
              <a:defRPr/>
            </a:pPr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Sűrített levegős 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rendszer beállításai függnek:</a:t>
            </a:r>
          </a:p>
          <a:p>
            <a:pPr marL="712788" indent="-273050">
              <a:buFontTx/>
              <a:buChar char="-"/>
            </a:pPr>
            <a:r>
              <a:rPr lang="hu-HU" dirty="0" smtClean="0"/>
              <a:t>a levegő mennyiségétől </a:t>
            </a:r>
          </a:p>
          <a:p>
            <a:pPr marL="712788" indent="-273050">
              <a:buFontTx/>
              <a:buChar char="-"/>
            </a:pPr>
            <a:r>
              <a:rPr lang="hu-HU" dirty="0" smtClean="0"/>
              <a:t>kimeneti nyomástól</a:t>
            </a:r>
          </a:p>
          <a:p>
            <a:pPr marL="712788" indent="-273050">
              <a:buFontTx/>
              <a:buChar char="-"/>
            </a:pPr>
            <a:r>
              <a:rPr lang="hu-HU" dirty="0" smtClean="0"/>
              <a:t>tervezett felhasználástól </a:t>
            </a:r>
            <a:endParaRPr lang="hu-HU" dirty="0" smtClean="0">
              <a:solidFill>
                <a:srgbClr val="FF0000"/>
              </a:solidFill>
            </a:endParaRPr>
          </a:p>
          <a:p>
            <a:pPr marL="712788" indent="-273050">
              <a:buFontTx/>
              <a:buChar char="-"/>
            </a:pPr>
            <a:endParaRPr lang="hu-H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dirty="0" smtClean="0"/>
              <a:t>kompresszor: </a:t>
            </a:r>
          </a:p>
          <a:p>
            <a:pPr marL="720725" indent="-280988">
              <a:buFontTx/>
              <a:buChar char="-"/>
              <a:defRPr/>
            </a:pPr>
            <a:r>
              <a:rPr lang="hu-HU" dirty="0" smtClean="0"/>
              <a:t>csavar  vagy dugattyús típus</a:t>
            </a:r>
          </a:p>
          <a:p>
            <a:pPr marL="720725" indent="-280988">
              <a:buFontTx/>
              <a:buChar char="-"/>
              <a:defRPr/>
            </a:pPr>
            <a:r>
              <a:rPr lang="hu-HU" dirty="0" smtClean="0"/>
              <a:t>kenőolajmentes</a:t>
            </a:r>
          </a:p>
          <a:p>
            <a:pPr marL="720725" indent="-280988">
              <a:buFontTx/>
              <a:buChar char="-"/>
              <a:defRPr/>
            </a:pPr>
            <a:r>
              <a:rPr lang="hu-HU" dirty="0" smtClean="0"/>
              <a:t>csövek: szénacél, polírozott saválló acél, </a:t>
            </a:r>
            <a:br>
              <a:rPr lang="hu-HU" dirty="0" smtClean="0"/>
            </a:br>
            <a:r>
              <a:rPr lang="hu-HU" dirty="0" smtClean="0"/>
              <a:t>		K-típusú réz</a:t>
            </a: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0" y="785794"/>
            <a:ext cx="9036050" cy="1368425"/>
          </a:xfrm>
        </p:spPr>
        <p:txBody>
          <a:bodyPr/>
          <a:lstStyle/>
          <a:p>
            <a:pPr marL="342900" indent="-342900"/>
            <a:r>
              <a:rPr lang="hu-HU" altLang="hu-HU" sz="4000" dirty="0" smtClean="0"/>
              <a:t> Kétfokozatú kompresszor fogadótartállyal és szárítóval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93700" y="1335088"/>
            <a:ext cx="8426450" cy="3749675"/>
            <a:chOff x="357158" y="2060575"/>
            <a:chExt cx="8072494" cy="3121025"/>
          </a:xfrm>
        </p:grpSpPr>
        <p:sp>
          <p:nvSpPr>
            <p:cNvPr id="4101" name="Text Box 27"/>
            <p:cNvSpPr txBox="1">
              <a:spLocks noChangeArrowheads="1"/>
            </p:cNvSpPr>
            <p:nvPr/>
          </p:nvSpPr>
          <p:spPr bwMode="auto">
            <a:xfrm>
              <a:off x="2916238" y="3933825"/>
              <a:ext cx="20129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400" b="1">
                  <a:latin typeface="Verdana" pitchFamily="34" charset="0"/>
                </a:rPr>
                <a:t>II. fokozat</a:t>
              </a:r>
            </a:p>
          </p:txBody>
        </p:sp>
        <p:sp>
          <p:nvSpPr>
            <p:cNvPr id="4102" name="Text Box 28"/>
            <p:cNvSpPr txBox="1">
              <a:spLocks noChangeArrowheads="1"/>
            </p:cNvSpPr>
            <p:nvPr/>
          </p:nvSpPr>
          <p:spPr bwMode="auto">
            <a:xfrm>
              <a:off x="1403350" y="4437063"/>
              <a:ext cx="2087563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400">
                  <a:latin typeface="Verdana" pitchFamily="34" charset="0"/>
                </a:rPr>
                <a:t>Köztes hűtő</a:t>
              </a:r>
            </a:p>
            <a:p>
              <a:pPr algn="ctr">
                <a:spcBef>
                  <a:spcPct val="50000"/>
                </a:spcBef>
              </a:pPr>
              <a:r>
                <a:rPr lang="hu-HU" altLang="hu-HU" sz="1200">
                  <a:latin typeface="Verdana" pitchFamily="34" charset="0"/>
                </a:rPr>
                <a:t>(hőcserélő)</a:t>
              </a:r>
            </a:p>
          </p:txBody>
        </p:sp>
        <p:sp>
          <p:nvSpPr>
            <p:cNvPr id="4103" name="Text Box 29"/>
            <p:cNvSpPr txBox="1">
              <a:spLocks noChangeArrowheads="1"/>
            </p:cNvSpPr>
            <p:nvPr/>
          </p:nvSpPr>
          <p:spPr bwMode="auto">
            <a:xfrm>
              <a:off x="4356100" y="4724400"/>
              <a:ext cx="20875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400">
                  <a:latin typeface="Verdana" pitchFamily="34" charset="0"/>
                </a:rPr>
                <a:t>Utóhűtő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357158" y="2060575"/>
              <a:ext cx="8072494" cy="2704247"/>
              <a:chOff x="357158" y="2060575"/>
              <a:chExt cx="8072494" cy="2704247"/>
            </a:xfrm>
          </p:grpSpPr>
          <p:grpSp>
            <p:nvGrpSpPr>
              <p:cNvPr id="4" name="Group 10"/>
              <p:cNvGrpSpPr>
                <a:grpSpLocks noChangeAspect="1"/>
              </p:cNvGrpSpPr>
              <p:nvPr/>
            </p:nvGrpSpPr>
            <p:grpSpPr bwMode="auto">
              <a:xfrm>
                <a:off x="1403350" y="2060575"/>
                <a:ext cx="6121400" cy="2160588"/>
                <a:chOff x="3474" y="983"/>
                <a:chExt cx="5616" cy="2016"/>
              </a:xfrm>
            </p:grpSpPr>
            <p:sp>
              <p:nvSpPr>
                <p:cNvPr id="4113" name="AutoShap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4" y="983"/>
                  <a:ext cx="5616" cy="2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  <p:sp>
              <p:nvSpPr>
                <p:cNvPr id="4114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3762" y="2279"/>
                  <a:ext cx="576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15" name="Oval 13"/>
                <p:cNvSpPr>
                  <a:spLocks noChangeArrowheads="1"/>
                </p:cNvSpPr>
                <p:nvPr/>
              </p:nvSpPr>
              <p:spPr bwMode="auto">
                <a:xfrm>
                  <a:off x="3762" y="1847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  <p:sp>
              <p:nvSpPr>
                <p:cNvPr id="4116" name="Line 14"/>
                <p:cNvSpPr>
                  <a:spLocks noChangeShapeType="1"/>
                </p:cNvSpPr>
                <p:nvPr/>
              </p:nvSpPr>
              <p:spPr bwMode="auto">
                <a:xfrm>
                  <a:off x="3618" y="2135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17" name="Line 15"/>
                <p:cNvSpPr>
                  <a:spLocks noChangeShapeType="1"/>
                </p:cNvSpPr>
                <p:nvPr/>
              </p:nvSpPr>
              <p:spPr bwMode="auto">
                <a:xfrm>
                  <a:off x="4050" y="184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18" name="Rectangle 16"/>
                <p:cNvSpPr>
                  <a:spLocks noChangeArrowheads="1"/>
                </p:cNvSpPr>
                <p:nvPr/>
              </p:nvSpPr>
              <p:spPr bwMode="auto">
                <a:xfrm>
                  <a:off x="4482" y="1703"/>
                  <a:ext cx="864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  <p:sp>
              <p:nvSpPr>
                <p:cNvPr id="4119" name="AutoShape 17"/>
                <p:cNvSpPr>
                  <a:spLocks noChangeArrowheads="1"/>
                </p:cNvSpPr>
                <p:nvPr/>
              </p:nvSpPr>
              <p:spPr bwMode="auto">
                <a:xfrm rot="10800000">
                  <a:off x="5490" y="1991"/>
                  <a:ext cx="576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20" name="Oval 18"/>
                <p:cNvSpPr>
                  <a:spLocks noChangeArrowheads="1"/>
                </p:cNvSpPr>
                <p:nvPr/>
              </p:nvSpPr>
              <p:spPr bwMode="auto">
                <a:xfrm>
                  <a:off x="5490" y="1559"/>
                  <a:ext cx="576" cy="57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  <p:sp>
              <p:nvSpPr>
                <p:cNvPr id="4121" name="Line 19"/>
                <p:cNvSpPr>
                  <a:spLocks noChangeShapeType="1"/>
                </p:cNvSpPr>
                <p:nvPr/>
              </p:nvSpPr>
              <p:spPr bwMode="auto">
                <a:xfrm>
                  <a:off x="5346" y="184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22" name="Line 20"/>
                <p:cNvSpPr>
                  <a:spLocks noChangeShapeType="1"/>
                </p:cNvSpPr>
                <p:nvPr/>
              </p:nvSpPr>
              <p:spPr bwMode="auto">
                <a:xfrm>
                  <a:off x="5778" y="1559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23" name="Rectangle 21"/>
                <p:cNvSpPr>
                  <a:spLocks noChangeArrowheads="1"/>
                </p:cNvSpPr>
                <p:nvPr/>
              </p:nvSpPr>
              <p:spPr bwMode="auto">
                <a:xfrm>
                  <a:off x="6354" y="1415"/>
                  <a:ext cx="864" cy="2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  <p:sp>
              <p:nvSpPr>
                <p:cNvPr id="4124" name="Line 22"/>
                <p:cNvSpPr>
                  <a:spLocks noChangeShapeType="1"/>
                </p:cNvSpPr>
                <p:nvPr/>
              </p:nvSpPr>
              <p:spPr bwMode="auto">
                <a:xfrm>
                  <a:off x="7218" y="1559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25" name="Rectangle 23"/>
                <p:cNvSpPr>
                  <a:spLocks noChangeArrowheads="1"/>
                </p:cNvSpPr>
                <p:nvPr/>
              </p:nvSpPr>
              <p:spPr bwMode="auto">
                <a:xfrm>
                  <a:off x="7506" y="1271"/>
                  <a:ext cx="576" cy="14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  <p:sp>
              <p:nvSpPr>
                <p:cNvPr id="4126" name="Line 24"/>
                <p:cNvSpPr>
                  <a:spLocks noChangeShapeType="1"/>
                </p:cNvSpPr>
                <p:nvPr/>
              </p:nvSpPr>
              <p:spPr bwMode="auto">
                <a:xfrm>
                  <a:off x="8082" y="1559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27" name="Rectangle 25"/>
                <p:cNvSpPr>
                  <a:spLocks noChangeArrowheads="1"/>
                </p:cNvSpPr>
                <p:nvPr/>
              </p:nvSpPr>
              <p:spPr bwMode="auto">
                <a:xfrm>
                  <a:off x="8370" y="1271"/>
                  <a:ext cx="432" cy="57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hu-HU" altLang="hu-HU" sz="1400">
                    <a:latin typeface="Verdana" pitchFamily="34" charset="0"/>
                  </a:endParaRPr>
                </a:p>
              </p:txBody>
            </p:sp>
          </p:grpSp>
          <p:sp>
            <p:nvSpPr>
              <p:cNvPr id="4106" name="Text Box 26"/>
              <p:cNvSpPr txBox="1">
                <a:spLocks noChangeArrowheads="1"/>
              </p:cNvSpPr>
              <p:nvPr/>
            </p:nvSpPr>
            <p:spPr bwMode="auto">
              <a:xfrm>
                <a:off x="357158" y="3933825"/>
                <a:ext cx="198281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altLang="hu-HU" sz="2400" b="1">
                    <a:latin typeface="Verdana" pitchFamily="34" charset="0"/>
                  </a:rPr>
                  <a:t>I. fokozat</a:t>
                </a:r>
              </a:p>
            </p:txBody>
          </p:sp>
          <p:sp>
            <p:nvSpPr>
              <p:cNvPr id="4107" name="Text Box 30"/>
              <p:cNvSpPr txBox="1">
                <a:spLocks noChangeArrowheads="1"/>
              </p:cNvSpPr>
              <p:nvPr/>
            </p:nvSpPr>
            <p:spPr bwMode="auto">
              <a:xfrm>
                <a:off x="5219700" y="3933825"/>
                <a:ext cx="2638448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altLang="hu-HU" sz="2400">
                    <a:latin typeface="Verdana" pitchFamily="34" charset="0"/>
                  </a:rPr>
                  <a:t>Fogadótartály</a:t>
                </a:r>
              </a:p>
              <a:p>
                <a:pPr>
                  <a:spcBef>
                    <a:spcPct val="50000"/>
                  </a:spcBef>
                </a:pPr>
                <a:r>
                  <a:rPr lang="hu-HU" altLang="hu-HU" sz="1600">
                    <a:latin typeface="Verdana" pitchFamily="34" charset="0"/>
                  </a:rPr>
                  <a:t>(</a:t>
                </a:r>
                <a:r>
                  <a:rPr lang="hu-HU" altLang="hu-HU" sz="1500">
                    <a:latin typeface="Verdana" pitchFamily="34" charset="0"/>
                  </a:rPr>
                  <a:t>nyomáskiegyenlítés)</a:t>
                </a:r>
              </a:p>
            </p:txBody>
          </p:sp>
          <p:sp>
            <p:nvSpPr>
              <p:cNvPr id="4108" name="Text Box 31"/>
              <p:cNvSpPr txBox="1">
                <a:spLocks noChangeArrowheads="1"/>
              </p:cNvSpPr>
              <p:nvPr/>
            </p:nvSpPr>
            <p:spPr bwMode="auto">
              <a:xfrm>
                <a:off x="7056438" y="2997200"/>
                <a:ext cx="137321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altLang="hu-HU" sz="2400">
                    <a:latin typeface="Verdana" pitchFamily="34" charset="0"/>
                  </a:rPr>
                  <a:t>Szárító</a:t>
                </a:r>
              </a:p>
            </p:txBody>
          </p:sp>
          <p:sp>
            <p:nvSpPr>
              <p:cNvPr id="4109" name="Line 33"/>
              <p:cNvSpPr>
                <a:spLocks noChangeShapeType="1"/>
              </p:cNvSpPr>
              <p:nvPr/>
            </p:nvSpPr>
            <p:spPr bwMode="auto">
              <a:xfrm flipV="1">
                <a:off x="1187450" y="3573463"/>
                <a:ext cx="43180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10" name="Line 34"/>
              <p:cNvSpPr>
                <a:spLocks noChangeShapeType="1"/>
              </p:cNvSpPr>
              <p:nvPr/>
            </p:nvSpPr>
            <p:spPr bwMode="auto">
              <a:xfrm flipV="1">
                <a:off x="2411413" y="3284538"/>
                <a:ext cx="504825" cy="1152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11" name="Line 35"/>
              <p:cNvSpPr>
                <a:spLocks noChangeShapeType="1"/>
              </p:cNvSpPr>
              <p:nvPr/>
            </p:nvSpPr>
            <p:spPr bwMode="auto">
              <a:xfrm flipV="1">
                <a:off x="3924300" y="3573463"/>
                <a:ext cx="0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12" name="Line 36"/>
              <p:cNvSpPr>
                <a:spLocks noChangeShapeType="1"/>
              </p:cNvSpPr>
              <p:nvPr/>
            </p:nvSpPr>
            <p:spPr bwMode="auto">
              <a:xfrm flipV="1">
                <a:off x="5003800" y="2997200"/>
                <a:ext cx="0" cy="172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100" name="Szövegdoboz 32"/>
          <p:cNvSpPr>
            <a:spLocks noGrp="1" noChangeArrowheads="1"/>
          </p:cNvSpPr>
          <p:nvPr>
            <p:ph idx="1"/>
          </p:nvPr>
        </p:nvSpPr>
        <p:spPr>
          <a:xfrm>
            <a:off x="6462713" y="4797425"/>
            <a:ext cx="2557462" cy="1938338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I. Fokozat: sűrítés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Hűtés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II. Fokozat: sűrítés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Hűtés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Nyomáskiegyenlítés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Szárítás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Sűrített gáz</a:t>
            </a:r>
            <a:endParaRPr lang="hu-HU" dirty="0"/>
          </a:p>
        </p:txBody>
      </p:sp>
      <p:sp>
        <p:nvSpPr>
          <p:cNvPr id="32" name="Tartalom helye 3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hu-HU" altLang="hu-HU" dirty="0" smtClean="0">
                <a:latin typeface="Calibri" pitchFamily="34" charset="0"/>
              </a:rPr>
              <a:t>Felhasználás:</a:t>
            </a:r>
          </a:p>
          <a:p>
            <a:pPr lvl="1">
              <a:defRPr/>
            </a:pPr>
            <a:r>
              <a:rPr lang="hu-HU" altLang="hu-HU" dirty="0" smtClean="0">
                <a:latin typeface="Calibri" pitchFamily="34" charset="0"/>
                <a:sym typeface="Wingdings" pitchFamily="2" charset="2"/>
              </a:rPr>
              <a:t>csövek és berendezések nyomástesztelésére</a:t>
            </a:r>
          </a:p>
          <a:p>
            <a:pPr lvl="1">
              <a:defRPr/>
            </a:pPr>
            <a:r>
              <a:rPr lang="hu-HU" altLang="hu-HU" dirty="0" err="1" smtClean="0">
                <a:latin typeface="Calibri" pitchFamily="34" charset="0"/>
                <a:sym typeface="Wingdings" pitchFamily="2" charset="2"/>
              </a:rPr>
              <a:t>fermentor</a:t>
            </a:r>
            <a:r>
              <a:rPr lang="hu-HU" altLang="hu-HU" dirty="0" smtClean="0">
                <a:latin typeface="Calibri" pitchFamily="34" charset="0"/>
                <a:sym typeface="Wingdings" pitchFamily="2" charset="2"/>
              </a:rPr>
              <a:t> levegőt készítenek belőle</a:t>
            </a:r>
          </a:p>
          <a:p>
            <a:pPr lvl="1">
              <a:defRPr/>
            </a:pPr>
            <a:r>
              <a:rPr lang="hu-HU" altLang="hu-HU" dirty="0" smtClean="0">
                <a:latin typeface="Calibri" pitchFamily="34" charset="0"/>
                <a:sym typeface="Wingdings" pitchFamily="2" charset="2"/>
              </a:rPr>
              <a:t>inert atmoszféra képzése</a:t>
            </a:r>
          </a:p>
          <a:p>
            <a:pPr lvl="1">
              <a:defRPr/>
            </a:pPr>
            <a:r>
              <a:rPr lang="hu-HU" altLang="hu-HU" dirty="0" smtClean="0">
                <a:latin typeface="Calibri" pitchFamily="34" charset="0"/>
                <a:sym typeface="Wingdings" pitchFamily="2" charset="2"/>
              </a:rPr>
              <a:t>szállítóedények nyomás alá helyezése </a:t>
            </a:r>
          </a:p>
          <a:p>
            <a:pPr lvl="1">
              <a:defRPr/>
            </a:pPr>
            <a:endParaRPr lang="hu-HU" altLang="hu-HU" dirty="0" smtClean="0"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u-HU" altLang="hu-HU" dirty="0" smtClean="0">
                <a:latin typeface="Calibri" pitchFamily="34" charset="0"/>
              </a:rPr>
              <a:t>Alkalmazott Gázok:</a:t>
            </a:r>
          </a:p>
          <a:p>
            <a:pPr lvl="1">
              <a:lnSpc>
                <a:spcPct val="90000"/>
              </a:lnSpc>
              <a:defRPr/>
            </a:pPr>
            <a:r>
              <a:rPr lang="hu-HU" altLang="hu-HU" dirty="0" smtClean="0">
                <a:latin typeface="Calibri" pitchFamily="34" charset="0"/>
              </a:rPr>
              <a:t>O</a:t>
            </a:r>
            <a:r>
              <a:rPr lang="hu-HU" altLang="hu-HU" baseline="-25000" dirty="0" smtClean="0">
                <a:latin typeface="Calibri" pitchFamily="34" charset="0"/>
              </a:rPr>
              <a:t>2</a:t>
            </a:r>
            <a:r>
              <a:rPr lang="hu-HU" altLang="hu-HU" dirty="0" smtClean="0">
                <a:latin typeface="Calibri" pitchFamily="34" charset="0"/>
              </a:rPr>
              <a:t>: levegőztetés, levegődúsítása</a:t>
            </a:r>
          </a:p>
          <a:p>
            <a:pPr lvl="1">
              <a:lnSpc>
                <a:spcPct val="90000"/>
              </a:lnSpc>
              <a:defRPr/>
            </a:pPr>
            <a:r>
              <a:rPr lang="hu-HU" altLang="hu-HU" dirty="0" smtClean="0">
                <a:latin typeface="Calibri" pitchFamily="34" charset="0"/>
              </a:rPr>
              <a:t>N</a:t>
            </a:r>
            <a:r>
              <a:rPr lang="hu-HU" altLang="hu-HU" baseline="-25000" dirty="0" smtClean="0">
                <a:latin typeface="Calibri" pitchFamily="34" charset="0"/>
              </a:rPr>
              <a:t>2</a:t>
            </a:r>
            <a:r>
              <a:rPr lang="hu-HU" altLang="hu-HU" dirty="0" smtClean="0">
                <a:latin typeface="Calibri" pitchFamily="34" charset="0"/>
              </a:rPr>
              <a:t>: inert atmoszférának</a:t>
            </a:r>
          </a:p>
          <a:p>
            <a:pPr lvl="1">
              <a:lnSpc>
                <a:spcPct val="90000"/>
              </a:lnSpc>
              <a:defRPr/>
            </a:pPr>
            <a:r>
              <a:rPr lang="hu-HU" altLang="hu-HU" dirty="0" smtClean="0">
                <a:latin typeface="Calibri" pitchFamily="34" charset="0"/>
              </a:rPr>
              <a:t>Szintetikus levegő (80% N</a:t>
            </a:r>
            <a:r>
              <a:rPr lang="hu-HU" altLang="hu-HU" baseline="-25000" dirty="0" smtClean="0">
                <a:latin typeface="Calibri" pitchFamily="34" charset="0"/>
              </a:rPr>
              <a:t>2</a:t>
            </a:r>
            <a:r>
              <a:rPr lang="hu-HU" altLang="hu-HU" dirty="0" smtClean="0">
                <a:latin typeface="Calibri" pitchFamily="34" charset="0"/>
              </a:rPr>
              <a:t>, 20% O</a:t>
            </a:r>
            <a:r>
              <a:rPr lang="hu-HU" altLang="hu-HU" baseline="-25000" dirty="0" smtClean="0">
                <a:latin typeface="Calibri" pitchFamily="34" charset="0"/>
              </a:rPr>
              <a:t>2</a:t>
            </a:r>
            <a:r>
              <a:rPr lang="hu-HU" altLang="hu-HU" dirty="0" smtClean="0">
                <a:latin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endParaRPr lang="hu-HU" altLang="hu-HU" dirty="0" smtClean="0">
              <a:latin typeface="Calibri" pitchFamily="34" charset="0"/>
            </a:endParaRPr>
          </a:p>
          <a:p>
            <a:pPr marL="514350" indent="-457200">
              <a:lnSpc>
                <a:spcPct val="90000"/>
              </a:lnSpc>
              <a:buNone/>
              <a:defRPr/>
            </a:pPr>
            <a:r>
              <a:rPr lang="hu-HU" altLang="hu-HU" dirty="0" smtClean="0">
                <a:latin typeface="Calibri" pitchFamily="34" charset="0"/>
              </a:rPr>
              <a:t>Sűrített levegőként vagy folyadék formájában tárolják</a:t>
            </a:r>
            <a:endParaRPr lang="hu-HU" alt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Sűrített gáz</a:t>
            </a:r>
            <a:endParaRPr lang="hu-HU" dirty="0"/>
          </a:p>
        </p:txBody>
      </p:sp>
      <p:sp>
        <p:nvSpPr>
          <p:cNvPr id="32" name="Tartalom helye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dirty="0" smtClean="0"/>
              <a:t>Nagynyomású (sűrített) gázok: </a:t>
            </a:r>
          </a:p>
          <a:p>
            <a:pPr marL="0" lvl="1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u-HU" dirty="0" smtClean="0"/>
              <a:t>	- főként kis  gázigény estén használják (elterjedtebb)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u-HU" sz="2400" dirty="0" smtClean="0"/>
              <a:t>Cseppfolyós gázok: </a:t>
            </a:r>
          </a:p>
          <a:p>
            <a:pPr marL="0" lvl="1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hu-HU" dirty="0" smtClean="0"/>
              <a:t>	- napi 1-3% veszteség, nagy gázigények esetén 		   használják</a:t>
            </a:r>
          </a:p>
          <a:p>
            <a:pPr marL="0" lvl="1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hu-HU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hu-HU" sz="2400" dirty="0" smtClean="0"/>
              <a:t>Gázszolgáltatás membrán-technológiával</a:t>
            </a:r>
          </a:p>
          <a:p>
            <a:pPr lvl="1" indent="-274320">
              <a:lnSpc>
                <a:spcPct val="90000"/>
              </a:lnSpc>
              <a:buFont typeface="Arial" charset="0"/>
              <a:buChar char="•"/>
              <a:defRPr/>
            </a:pPr>
            <a:r>
              <a:rPr lang="hu-HU" dirty="0" smtClean="0"/>
              <a:t>előnye: alacsony üzemeltetési költség</a:t>
            </a:r>
          </a:p>
          <a:p>
            <a:pPr lvl="1" indent="-274320">
              <a:lnSpc>
                <a:spcPct val="90000"/>
              </a:lnSpc>
              <a:buFont typeface="Arial" charset="0"/>
              <a:buChar char="•"/>
              <a:defRPr/>
            </a:pPr>
            <a:r>
              <a:rPr lang="hu-HU" dirty="0" smtClean="0"/>
              <a:t>hátránya: alacsony nyomású gáz, nem megfelelő gáztisztaság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Kazánok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276872"/>
            <a:ext cx="4536504" cy="438912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Tűzcsöves kazán: a hőforrás a csőben van, a gőz a csöveken kívül képződik</a:t>
            </a:r>
          </a:p>
          <a:p>
            <a:pPr lvl="1"/>
            <a:r>
              <a:rPr lang="hu-HU" sz="2000" dirty="0" smtClean="0"/>
              <a:t>Üzemanyagok: gáz és olaj </a:t>
            </a:r>
          </a:p>
          <a:p>
            <a:pPr lvl="1"/>
            <a:r>
              <a:rPr lang="hu-HU" sz="2000" dirty="0" smtClean="0"/>
              <a:t>Nagy nyomás nem ajánlott</a:t>
            </a:r>
          </a:p>
          <a:p>
            <a:pPr lvl="1"/>
            <a:r>
              <a:rPr lang="hu-HU" sz="2000" dirty="0" smtClean="0"/>
              <a:t>A kapacitás 70-11500 kg/h, a nyomás 1700 kPa</a:t>
            </a:r>
          </a:p>
          <a:p>
            <a:pPr lvl="1"/>
            <a:r>
              <a:rPr lang="hu-HU" sz="2000" dirty="0" smtClean="0"/>
              <a:t>Biotechnológiai üzemekben a leggyakoribb</a:t>
            </a:r>
          </a:p>
        </p:txBody>
      </p:sp>
      <p:pic>
        <p:nvPicPr>
          <p:cNvPr id="5" name="Kép 4" descr="steam-boiler-ft-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314" y="2259800"/>
            <a:ext cx="4171134" cy="354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Konklúzió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altLang="hu-HU" dirty="0" smtClean="0"/>
              <a:t>A közművek méretezése és létrehozása három fő részből áll: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dirty="0" smtClean="0"/>
              <a:t>Pontos felmérés az üzem adottságairól, a felszereltségről, az előállított termék mennyisége és minősége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dirty="0" smtClean="0"/>
              <a:t>A megfelelő nyomás és hőmérséklet meghatározása a közműhálózat pontjaiban</a:t>
            </a:r>
          </a:p>
          <a:p>
            <a:pPr marL="514350" indent="-514350">
              <a:buFont typeface="+mj-lt"/>
              <a:buAutoNum type="arabicPeriod"/>
            </a:pPr>
            <a:r>
              <a:rPr lang="hu-HU" altLang="hu-HU" dirty="0" smtClean="0"/>
              <a:t>A potenciális fejlesztések, alternatívák alkalmazásának lehetősége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defRPr/>
            </a:pPr>
            <a:r>
              <a:rPr lang="hu-HU" altLang="hu-HU" dirty="0" smtClean="0"/>
              <a:t>Milyen kazánokat alkalmaznak?</a:t>
            </a:r>
          </a:p>
          <a:p>
            <a:pPr>
              <a:defRPr/>
            </a:pPr>
            <a:r>
              <a:rPr lang="hu-HU" altLang="hu-HU" dirty="0" smtClean="0"/>
              <a:t>Milyen korróziót okozó gázok vannak és hogyan távolítjuk el őket(milyen módszer)?</a:t>
            </a:r>
          </a:p>
          <a:p>
            <a:pPr>
              <a:defRPr/>
            </a:pPr>
            <a:r>
              <a:rPr lang="hu-HU" altLang="hu-HU" dirty="0" smtClean="0"/>
              <a:t>Mikre használjuk  az üzemi gőzöket?</a:t>
            </a:r>
          </a:p>
          <a:p>
            <a:pPr marL="0" indent="0">
              <a:defRPr/>
            </a:pPr>
            <a:r>
              <a:rPr lang="hu-HU" altLang="hu-HU" dirty="0" smtClean="0"/>
              <a:t>Milyen típusú steril gőz előállító generátorok vannak?</a:t>
            </a:r>
            <a:endParaRPr lang="hu-HU" altLang="hu-HU" dirty="0" smtClean="0"/>
          </a:p>
          <a:p>
            <a:pPr marL="263525" indent="-263525">
              <a:defRPr/>
            </a:pPr>
            <a:r>
              <a:rPr lang="hu-HU" altLang="hu-HU" dirty="0" smtClean="0"/>
              <a:t>Milyen két típusát különböztetjük meg a       hűtőközegnek? (hőmérséklet alapján)</a:t>
            </a:r>
          </a:p>
          <a:p>
            <a:pPr marL="0" indent="0">
              <a:defRPr/>
            </a:pPr>
            <a:r>
              <a:rPr lang="hu-HU" altLang="hu-HU" dirty="0" smtClean="0"/>
              <a:t> Mire alkalmazzák a hűtőtornyokat?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Kazánok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564904"/>
            <a:ext cx="4330824" cy="381642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Vízcsöves kazán: nagyobb edénybe zárt rendszer</a:t>
            </a:r>
          </a:p>
          <a:p>
            <a:pPr lvl="1"/>
            <a:r>
              <a:rPr lang="hu-HU" sz="2200" dirty="0" smtClean="0"/>
              <a:t>A hőforrás a csöveken kívül van</a:t>
            </a:r>
          </a:p>
          <a:p>
            <a:pPr lvl="1"/>
            <a:r>
              <a:rPr lang="hu-HU" sz="2200" dirty="0" smtClean="0"/>
              <a:t>A gőz a csöveken belül képződik</a:t>
            </a:r>
          </a:p>
          <a:p>
            <a:pPr lvl="1"/>
            <a:r>
              <a:rPr lang="hu-HU" sz="2200" dirty="0" smtClean="0"/>
              <a:t>A kapacitás 115000 kg/h, a nyomás 4100 kPa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steam-boiler-wt-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81000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Kazánok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hu-HU" dirty="0" smtClean="0"/>
              <a:t>Elektromosan fűtött kazánok:</a:t>
            </a:r>
          </a:p>
          <a:p>
            <a:pPr lvl="1"/>
            <a:r>
              <a:rPr lang="hu-HU" dirty="0" smtClean="0"/>
              <a:t>Kisebb létesítményeknél </a:t>
            </a:r>
          </a:p>
          <a:p>
            <a:pPr lvl="1"/>
            <a:r>
              <a:rPr lang="hu-HU" dirty="0" smtClean="0"/>
              <a:t>Magasabb fajlagos költség</a:t>
            </a:r>
          </a:p>
          <a:p>
            <a:pPr lvl="1"/>
            <a:r>
              <a:rPr lang="hu-HU" dirty="0" smtClean="0"/>
              <a:t>Könnyű az üzembe helyezése és kicsi helyigény</a:t>
            </a:r>
          </a:p>
          <a:p>
            <a:pPr lvl="1"/>
            <a:r>
              <a:rPr lang="hu-HU" dirty="0" smtClean="0"/>
              <a:t>Nincs szükség kéményre</a:t>
            </a:r>
          </a:p>
          <a:p>
            <a:pPr lvl="1"/>
            <a:r>
              <a:rPr lang="hu-HU" dirty="0" smtClean="0"/>
              <a:t>Kapacitása 5-2250 kg/h, a nyomás 1700 kPa.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betáp</a:t>
            </a:r>
            <a:r>
              <a:rPr lang="hu-HU" dirty="0" smtClean="0"/>
              <a:t> víz előkezelése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57364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Célja: a gőzzel érintkező felületek védelme a vízkőtől és a korróziótól</a:t>
            </a:r>
          </a:p>
          <a:p>
            <a:r>
              <a:rPr lang="hu-HU" sz="2400" dirty="0" smtClean="0"/>
              <a:t>Az előkezelés függ:</a:t>
            </a:r>
          </a:p>
          <a:p>
            <a:pPr lvl="1"/>
            <a:r>
              <a:rPr lang="hu-HU" sz="2000" dirty="0" smtClean="0"/>
              <a:t>Belépő víz minőségétől</a:t>
            </a:r>
          </a:p>
          <a:p>
            <a:pPr lvl="1"/>
            <a:r>
              <a:rPr lang="hu-HU" sz="2000" dirty="0" smtClean="0"/>
              <a:t>A termelt gőz nyomásától</a:t>
            </a:r>
          </a:p>
          <a:p>
            <a:r>
              <a:rPr lang="hu-HU" sz="2400" dirty="0" smtClean="0"/>
              <a:t>A belépő víz szennyeződései: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411760" y="4797152"/>
            <a:ext cx="4752528" cy="17851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hu-HU" sz="2200" dirty="0" smtClean="0"/>
              <a:t>TDS</a:t>
            </a:r>
          </a:p>
          <a:p>
            <a:pPr lvl="1"/>
            <a:r>
              <a:rPr lang="hu-HU" sz="2200" dirty="0" smtClean="0"/>
              <a:t>Lúgosság</a:t>
            </a:r>
          </a:p>
          <a:p>
            <a:pPr lvl="1"/>
            <a:r>
              <a:rPr lang="hu-HU" sz="2200" dirty="0" smtClean="0"/>
              <a:t>Keménység</a:t>
            </a:r>
          </a:p>
          <a:p>
            <a:pPr lvl="1"/>
            <a:r>
              <a:rPr lang="hu-HU" sz="2200" dirty="0" smtClean="0"/>
              <a:t>Szilikátok</a:t>
            </a:r>
          </a:p>
          <a:p>
            <a:pPr lvl="1"/>
            <a:endParaRPr lang="hu-HU" sz="2200" dirty="0" smtClean="0"/>
          </a:p>
          <a:p>
            <a:pPr lvl="1"/>
            <a:r>
              <a:rPr lang="hu-HU" sz="2200" dirty="0" smtClean="0"/>
              <a:t>Olajok</a:t>
            </a:r>
          </a:p>
          <a:p>
            <a:pPr lvl="1"/>
            <a:r>
              <a:rPr lang="hu-HU" sz="2200" dirty="0" smtClean="0"/>
              <a:t>Oldott gázok</a:t>
            </a:r>
          </a:p>
          <a:p>
            <a:pPr lvl="1"/>
            <a:r>
              <a:rPr lang="hu-HU" sz="2200" dirty="0" smtClean="0"/>
              <a:t>Foszfátok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betáp</a:t>
            </a:r>
            <a:r>
              <a:rPr lang="hu-HU" dirty="0" smtClean="0"/>
              <a:t> víz előkezelése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130" y="2204864"/>
            <a:ext cx="8853648" cy="4389120"/>
          </a:xfrm>
        </p:spPr>
        <p:txBody>
          <a:bodyPr>
            <a:normAutofit/>
          </a:bodyPr>
          <a:lstStyle/>
          <a:p>
            <a:r>
              <a:rPr lang="hu-HU" dirty="0" smtClean="0"/>
              <a:t>Fém felületeken korróziót okozó gázok: </a:t>
            </a:r>
          </a:p>
          <a:p>
            <a:pPr lvl="1"/>
            <a:r>
              <a:rPr lang="hu-HU" dirty="0" smtClean="0"/>
              <a:t>oxigén és szén-dioxid: oldható gázok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hu-HU" dirty="0" smtClean="0"/>
              <a:t>Eltávolításuk: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hu-HU" dirty="0" smtClean="0"/>
              <a:t>Fizikai módszer: </a:t>
            </a:r>
            <a:r>
              <a:rPr lang="hu-HU" dirty="0" err="1" smtClean="0"/>
              <a:t>deaerátor</a:t>
            </a:r>
            <a:r>
              <a:rPr lang="hu-HU" dirty="0" smtClean="0"/>
              <a:t>  (gázmentesítő): magasabb hőmérsékleten kevésbé oldhatók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hu-HU" dirty="0" smtClean="0"/>
              <a:t>Kémiai módszer: </a:t>
            </a:r>
          </a:p>
          <a:p>
            <a:pPr lvl="2"/>
            <a:r>
              <a:rPr lang="hu-HU" dirty="0" smtClean="0"/>
              <a:t>Nátrium-szulfit:  </a:t>
            </a:r>
            <a:r>
              <a:rPr lang="hu-HU" altLang="hu-HU" dirty="0" smtClean="0"/>
              <a:t>½ 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+Na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SO</a:t>
            </a:r>
            <a:r>
              <a:rPr lang="hu-HU" altLang="hu-HU" baseline="-25000" dirty="0" smtClean="0"/>
              <a:t>3</a:t>
            </a:r>
            <a:r>
              <a:rPr lang="hu-HU" altLang="hu-HU" dirty="0" smtClean="0"/>
              <a:t>-&gt;Na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SO</a:t>
            </a:r>
            <a:r>
              <a:rPr lang="hu-HU" altLang="hu-HU" baseline="-25000" dirty="0" smtClean="0"/>
              <a:t>4</a:t>
            </a:r>
            <a:endParaRPr lang="hu-HU" dirty="0" smtClean="0"/>
          </a:p>
          <a:p>
            <a:pPr lvl="2"/>
            <a:r>
              <a:rPr lang="hu-HU" dirty="0" smtClean="0"/>
              <a:t>Hidrazin: </a:t>
            </a:r>
            <a:r>
              <a:rPr lang="hu-HU" altLang="hu-HU" dirty="0" smtClean="0"/>
              <a:t>O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+N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H</a:t>
            </a:r>
            <a:r>
              <a:rPr lang="hu-HU" altLang="hu-HU" baseline="-25000" dirty="0" smtClean="0"/>
              <a:t>4</a:t>
            </a:r>
            <a:r>
              <a:rPr lang="hu-HU" altLang="hu-HU" dirty="0" smtClean="0"/>
              <a:t>-&gt;N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+2 H</a:t>
            </a:r>
            <a:r>
              <a:rPr lang="hu-HU" altLang="hu-HU" baseline="-25000" dirty="0" smtClean="0"/>
              <a:t>2</a:t>
            </a:r>
            <a:r>
              <a:rPr lang="hu-HU" altLang="hu-HU" dirty="0" smtClean="0"/>
              <a:t>O</a:t>
            </a:r>
            <a:endParaRPr lang="hu-HU" dirty="0" smtClean="0"/>
          </a:p>
          <a:p>
            <a:pPr lvl="2"/>
            <a:r>
              <a:rPr lang="hu-HU" dirty="0" smtClean="0"/>
              <a:t>CO</a:t>
            </a:r>
            <a:r>
              <a:rPr lang="hu-HU" baseline="-25000" dirty="0" smtClean="0"/>
              <a:t>2</a:t>
            </a:r>
            <a:r>
              <a:rPr lang="hu-HU" dirty="0" smtClean="0"/>
              <a:t> korrozív szénsavat képez: a </a:t>
            </a:r>
            <a:r>
              <a:rPr lang="hu-HU" dirty="0" err="1" smtClean="0"/>
              <a:t>betáp</a:t>
            </a:r>
            <a:r>
              <a:rPr lang="hu-HU" dirty="0" smtClean="0"/>
              <a:t> víz pH 10,5-11 között tartása és </a:t>
            </a:r>
            <a:r>
              <a:rPr lang="hu-HU" dirty="0" err="1" smtClean="0"/>
              <a:t>aminok</a:t>
            </a:r>
            <a:r>
              <a:rPr lang="hu-HU" dirty="0" smtClean="0"/>
              <a:t> adagolása a képződő szénsav semlegesítésére</a:t>
            </a:r>
          </a:p>
          <a:p>
            <a:pPr lvl="2"/>
            <a:r>
              <a:rPr lang="hu-HU" dirty="0" smtClean="0"/>
              <a:t>Vízkő eltávolítása: lágyítás vagy ioncsere segítségével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43808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1. Üzemi gőzrendszer</a:t>
            </a:r>
            <a:br>
              <a:rPr lang="hu-HU" dirty="0" smtClean="0"/>
            </a:br>
            <a:r>
              <a:rPr lang="hu-HU" dirty="0" smtClean="0"/>
              <a:t>Elosztórendszer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/>
          <a:lstStyle/>
          <a:p>
            <a:r>
              <a:rPr lang="hu-HU" sz="2200" dirty="0" smtClean="0"/>
              <a:t>A gőz áramlási sebessége függ: a gőznyomástól és a cső egyenérték hosszától</a:t>
            </a:r>
          </a:p>
          <a:p>
            <a:r>
              <a:rPr lang="hu-HU" sz="2200" dirty="0" err="1" smtClean="0"/>
              <a:t>Darcy</a:t>
            </a:r>
            <a:r>
              <a:rPr lang="hu-HU" sz="2200" dirty="0" smtClean="0"/>
              <a:t> egyenlet: különböző gőznyomásokhoz és áramlási sebességekhez tartozó nyomásesés számítása</a:t>
            </a:r>
          </a:p>
          <a:p>
            <a:endParaRPr lang="hu-HU" sz="2200" dirty="0" smtClean="0"/>
          </a:p>
          <a:p>
            <a:r>
              <a:rPr lang="hu-HU" sz="2200" dirty="0" smtClean="0"/>
              <a:t>A súrlódási tényező (f) meghatározható:</a:t>
            </a:r>
          </a:p>
          <a:p>
            <a:pPr lvl="1"/>
            <a:r>
              <a:rPr lang="hu-HU" sz="2000" dirty="0" smtClean="0"/>
              <a:t>Grafikusan 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r>
              <a:rPr lang="hu-HU" sz="2000" dirty="0" err="1" smtClean="0"/>
              <a:t>Colebrook</a:t>
            </a:r>
            <a:r>
              <a:rPr lang="hu-HU" sz="2000" dirty="0" smtClean="0"/>
              <a:t> egyenlet segítségével</a:t>
            </a:r>
          </a:p>
          <a:p>
            <a:endParaRPr lang="hu-H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7985" y="3429001"/>
            <a:ext cx="2829552" cy="384260"/>
          </a:xfrm>
          <a:prstGeom prst="rect">
            <a:avLst/>
          </a:prstGeom>
          <a:noFill/>
        </p:spPr>
      </p:pic>
      <p:graphicFrame>
        <p:nvGraphicFramePr>
          <p:cNvPr id="2052" name="Object 35"/>
          <p:cNvGraphicFramePr>
            <a:graphicFrameLocks noChangeAspect="1"/>
          </p:cNvGraphicFramePr>
          <p:nvPr/>
        </p:nvGraphicFramePr>
        <p:xfrm>
          <a:off x="611560" y="5877272"/>
          <a:ext cx="4392612" cy="461963"/>
        </p:xfrm>
        <a:graphic>
          <a:graphicData uri="http://schemas.openxmlformats.org/presentationml/2006/ole">
            <p:oleObj spid="_x0000_s34818" name="Egyenlet" r:id="rId5" imgW="2387600" imgH="254000" progId="Equation.3">
              <p:embed/>
            </p:oleObj>
          </a:graphicData>
        </a:graphic>
      </p:graphicFrame>
      <p:cxnSp>
        <p:nvCxnSpPr>
          <p:cNvPr id="10" name="Egyenes összekötő nyíllal 9"/>
          <p:cNvCxnSpPr/>
          <p:nvPr/>
        </p:nvCxnSpPr>
        <p:spPr>
          <a:xfrm>
            <a:off x="2561242" y="4439845"/>
            <a:ext cx="259228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/>
          <p:cNvSpPr/>
          <p:nvPr/>
        </p:nvSpPr>
        <p:spPr>
          <a:xfrm>
            <a:off x="5391798" y="3431733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darcy in moody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185369"/>
            <a:ext cx="3378573" cy="253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2303</Words>
  <Application>Microsoft Office PowerPoint</Application>
  <PresentationFormat>Diavetítés a képernyőre (4:3 oldalarány)</PresentationFormat>
  <Paragraphs>422</Paragraphs>
  <Slides>42</Slides>
  <Notes>24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45" baseType="lpstr">
      <vt:lpstr>Áramlás</vt:lpstr>
      <vt:lpstr>Egyenlet</vt:lpstr>
      <vt:lpstr>Equation</vt:lpstr>
      <vt:lpstr>Közművek a biotechnológiában</vt:lpstr>
      <vt:lpstr>A fő közműrendszerek</vt:lpstr>
      <vt:lpstr>1. Üzemi gőzrendszer</vt:lpstr>
      <vt:lpstr>1. Üzemi gőzrendszer Kazánok</vt:lpstr>
      <vt:lpstr>1. Üzemi gőzrendszer Kazánok</vt:lpstr>
      <vt:lpstr>1. Üzemi gőzrendszer Kazánok</vt:lpstr>
      <vt:lpstr>1. Üzemi gőzrendszer A betáp víz előkezelése</vt:lpstr>
      <vt:lpstr>1. Üzemi gőzrendszer A betáp víz előkezelése</vt:lpstr>
      <vt:lpstr>1. Üzemi gőzrendszer Elosztórendszer</vt:lpstr>
      <vt:lpstr>1. Üzemi gőzrendszer Elosztórendszer</vt:lpstr>
      <vt:lpstr>1. Üzemi gőzrendszer Kondenzáló rendszerek</vt:lpstr>
      <vt:lpstr>1. Üzemi gőzrendszer Kondenzedények</vt:lpstr>
      <vt:lpstr>1. Üzemi gőzrendszer Kondenzedények</vt:lpstr>
      <vt:lpstr>1. Üzemi gőzrendszer</vt:lpstr>
      <vt:lpstr>2. Steril gőzrendszer A betáp víz kezelése</vt:lpstr>
      <vt:lpstr>2. Steril gőzrendszer Generátorok</vt:lpstr>
      <vt:lpstr>2. Steril gőzrendszer Üst típusú generátor</vt:lpstr>
      <vt:lpstr>2. Steril gőzrendszer Termoszifon típusú generátor</vt:lpstr>
      <vt:lpstr>2. Steril gőzrendszer Száraz aljú gőzfejlesztő</vt:lpstr>
      <vt:lpstr>2. Steril gőzrendszer Alkalmazások </vt:lpstr>
      <vt:lpstr>2. Steril gőzrendszer Alkalmazások </vt:lpstr>
      <vt:lpstr> 3. Hűtővíz rendszerek</vt:lpstr>
      <vt:lpstr>23. dia</vt:lpstr>
      <vt:lpstr>AB: Hűtőközeg kitágulása, expanziós szelepen keresztül, pára képződik, csökken a      hőmérséklet  BC: Hűtőközeg elpárolog, energiaátadás a hűtővíz és a hűtőközeg között       (itt hűl le a víz)  CD: Hűtőközeg összenyomása, hőmérséklet nő (ideális esetben állandó entapián) DA: Hűtőközeg lekondenzálása, hőmérséklet csökken (hűtőtorony)  </vt:lpstr>
      <vt:lpstr>Hűtőrendszer tervezése</vt:lpstr>
      <vt:lpstr>4. Hűtőtorony</vt:lpstr>
      <vt:lpstr>Evaporatív hűtőrendszerek</vt:lpstr>
      <vt:lpstr>Hűtőtorony (kép)</vt:lpstr>
      <vt:lpstr>Működés</vt:lpstr>
      <vt:lpstr>Hűtőtorony típusok</vt:lpstr>
      <vt:lpstr>Töltetek</vt:lpstr>
      <vt:lpstr>Mértezés</vt:lpstr>
      <vt:lpstr>Vízkezelés</vt:lpstr>
      <vt:lpstr>Megoldás</vt:lpstr>
      <vt:lpstr>5. Levegő és gáz rendszer</vt:lpstr>
      <vt:lpstr>Sűrített levegős rendszer</vt:lpstr>
      <vt:lpstr> Kétfokozatú kompresszor fogadótartállyal és szárítóval</vt:lpstr>
      <vt:lpstr>Sűrített gáz</vt:lpstr>
      <vt:lpstr>Sűrített gáz</vt:lpstr>
      <vt:lpstr>Konklúzió</vt:lpstr>
      <vt:lpstr>Köszönjük a figyelmet!</vt:lpstr>
      <vt:lpstr>kérdések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Közművek a biotechnológiában</dc:title>
  <dc:creator>Kingu</dc:creator>
  <cp:lastModifiedBy>Góbor Zsuzsanna</cp:lastModifiedBy>
  <cp:revision>114</cp:revision>
  <dcterms:created xsi:type="dcterms:W3CDTF">2015-03-20T08:00:32Z</dcterms:created>
  <dcterms:modified xsi:type="dcterms:W3CDTF">2015-03-31T11:41:10Z</dcterms:modified>
</cp:coreProperties>
</file>