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1" r:id="rId15"/>
    <p:sldId id="262" r:id="rId16"/>
    <p:sldId id="263" r:id="rId17"/>
    <p:sldId id="27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D4ED"/>
    <a:srgbClr val="9EC4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>
        <p:scale>
          <a:sx n="70" d="100"/>
          <a:sy n="70" d="100"/>
        </p:scale>
        <p:origin x="-66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6957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1675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6050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3140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3944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728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541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4816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1329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683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5875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42CF-147A-43B4-89BA-B8B3A39E60DD}" type="datetimeFigureOut">
              <a:rPr lang="hu-HU" smtClean="0"/>
              <a:pPr/>
              <a:t>2019.10.30.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D8B1-32C7-420E-9D8E-1CEFEE86A8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161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3047081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07886" y="333825"/>
            <a:ext cx="9260114" cy="3611563"/>
          </a:xfrm>
        </p:spPr>
        <p:txBody>
          <a:bodyPr>
            <a:normAutofit fontScale="90000"/>
          </a:bodyPr>
          <a:lstStyle/>
          <a:p>
            <a:r>
              <a:rPr lang="hu-HU" sz="8000" b="1" cap="small" dirty="0" err="1">
                <a:latin typeface="Bahnschrift SemiBold Condensed" panose="020B0502040204020203" pitchFamily="34" charset="0"/>
              </a:rPr>
              <a:t>Lakkázok</a:t>
            </a:r>
            <a:r>
              <a:rPr lang="hu-HU" b="1" cap="small" dirty="0">
                <a:latin typeface="Bahnschrift SemiBold Condensed" panose="020B0502040204020203" pitchFamily="34" charset="0"/>
              </a:rPr>
              <a:t> </a:t>
            </a:r>
            <a:br>
              <a:rPr lang="hu-HU" b="1" cap="small" dirty="0">
                <a:latin typeface="Bahnschrift SemiBold Condensed" panose="020B0502040204020203" pitchFamily="34" charset="0"/>
              </a:rPr>
            </a:br>
            <a:r>
              <a:rPr lang="hu-HU" sz="5400" b="1" cap="small" dirty="0">
                <a:latin typeface="Bahnschrift SemiBold Condensed" panose="020B0502040204020203" pitchFamily="34" charset="0"/>
              </a:rPr>
              <a:t>szerkezete, működési mechanizmusa</a:t>
            </a:r>
            <a:br>
              <a:rPr lang="hu-HU" sz="5400" b="1" cap="small" dirty="0">
                <a:latin typeface="Bahnschrift SemiBold Condensed" panose="020B0502040204020203" pitchFamily="34" charset="0"/>
              </a:rPr>
            </a:br>
            <a:r>
              <a:rPr lang="hu-HU" sz="5400" b="1" cap="small" dirty="0">
                <a:latin typeface="Bahnschrift SemiBold Condensed" panose="020B0502040204020203" pitchFamily="34" charset="0"/>
              </a:rPr>
              <a:t> és</a:t>
            </a:r>
            <a:br>
              <a:rPr lang="hu-HU" sz="5400" b="1" cap="small" dirty="0">
                <a:latin typeface="Bahnschrift SemiBold Condensed" panose="020B0502040204020203" pitchFamily="34" charset="0"/>
              </a:rPr>
            </a:br>
            <a:r>
              <a:rPr lang="hu-HU" sz="5400" b="1" cap="small" dirty="0">
                <a:latin typeface="Bahnschrift SemiBold Condensed" panose="020B0502040204020203" pitchFamily="34" charset="0"/>
              </a:rPr>
              <a:t> IPARI ALKALMAZÁSA</a:t>
            </a:r>
            <a:endParaRPr lang="hu-HU" b="1" cap="small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-3" y="6091238"/>
            <a:ext cx="12351657" cy="766762"/>
          </a:xfrm>
        </p:spPr>
        <p:txBody>
          <a:bodyPr>
            <a:noAutofit/>
          </a:bodyPr>
          <a:lstStyle/>
          <a:p>
            <a:pPr algn="l"/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Julio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Polaina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Andrew P.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MacCabe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460-471) (2007)</a:t>
            </a:r>
          </a:p>
          <a:p>
            <a:pPr algn="l"/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Rukmankesh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Jan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Muschiol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Anne S. Meyer  &amp; Kasper P. Kepp: A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structural-chemical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fungal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laccase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(PMID: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30470810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02022" y="4862286"/>
            <a:ext cx="8246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Holub Eszter,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Petrovai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Noémi, Száraz-Nagy Réka és Tihanyi Fanni</a:t>
            </a:r>
          </a:p>
        </p:txBody>
      </p:sp>
    </p:spTree>
    <p:extLst>
      <p:ext uri="{BB962C8B-B14F-4D97-AF65-F5344CB8AC3E}">
        <p14:creationId xmlns:p14="http://schemas.microsoft.com/office/powerpoint/2010/main" xmlns="" val="414403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9452" y="247559"/>
            <a:ext cx="11131731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LMS – Policiklusos aromás szénhidrogének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183" y="1420676"/>
            <a:ext cx="7953103" cy="4144101"/>
          </a:xfrm>
        </p:spPr>
        <p:txBody>
          <a:bodyPr>
            <a:norm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Xenobiotikumok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-&gt; mutagén, karcinogén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PHA +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lakkáz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-&gt; oxidáció -&gt; ártalmatlanabb vegyületek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Redoxi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mediátorok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Fehérpenészes rothadás -&gt; természetes mediátorok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Pl.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tirozin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Kinonok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-&gt; kevésbé mutagén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Enzimes oxidáció és mikroorganizmusok együttesen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kármentesítés</a:t>
            </a:r>
          </a:p>
        </p:txBody>
      </p:sp>
      <p:pic>
        <p:nvPicPr>
          <p:cNvPr id="3074" name="Picture 2" descr="https://www.agro.basf.hu/common/pests/sclesc_rape_4b_750x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8200" y="1678126"/>
            <a:ext cx="4353800" cy="2449738"/>
          </a:xfrm>
          <a:prstGeom prst="rect">
            <a:avLst/>
          </a:prstGeom>
          <a:noFill/>
        </p:spPr>
      </p:pic>
      <p:pic>
        <p:nvPicPr>
          <p:cNvPr id="3076" name="Picture 4" descr="https://upload.wikimedia.org/wikipedia/commons/thumb/0/0b/Orthobenzoquinone.svg/104px-Orthobenzoquino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8946" y="4468448"/>
            <a:ext cx="990600" cy="1143001"/>
          </a:xfrm>
          <a:prstGeom prst="rect">
            <a:avLst/>
          </a:prstGeom>
          <a:noFill/>
        </p:spPr>
      </p:pic>
      <p:pic>
        <p:nvPicPr>
          <p:cNvPr id="3078" name="Picture 6" descr="https://upload.wikimedia.org/wikipedia/commons/thumb/e/e4/P-Benzochinon.svg/47px-P-Benzochin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6638" y="5488578"/>
            <a:ext cx="447675" cy="1123950"/>
          </a:xfrm>
          <a:prstGeom prst="rect">
            <a:avLst/>
          </a:prstGeom>
          <a:noFill/>
        </p:spPr>
      </p:pic>
      <p:pic>
        <p:nvPicPr>
          <p:cNvPr id="3080" name="Picture 8" descr="https://upload.wikimedia.org/wikipedia/commons/thumb/1/19/1%2C4-Naphthoquinone.svg/96px-1%2C4-Naphthoquinon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335" y="5487352"/>
            <a:ext cx="914400" cy="1143001"/>
          </a:xfrm>
          <a:prstGeom prst="rect">
            <a:avLst/>
          </a:prstGeom>
          <a:noFill/>
        </p:spPr>
      </p:pic>
      <p:pic>
        <p:nvPicPr>
          <p:cNvPr id="3082" name="Picture 10" descr="https://upload.wikimedia.org/wikipedia/commons/thumb/d/d7/Anthrachinon.svg/120px-Anthrachin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4169" y="5582965"/>
            <a:ext cx="1143000" cy="971551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10358846" y="4924697"/>
            <a:ext cx="163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1,2-benzokinon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929153" y="5839097"/>
            <a:ext cx="163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1,4-benzokinon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541418" y="5878285"/>
            <a:ext cx="156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1,4-naftokinon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911635" y="5865223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9,10-antrakinon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263" y="0"/>
            <a:ext cx="10515600" cy="1325563"/>
          </a:xfrm>
        </p:spPr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Etanol - üzemanyag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7309" y="1420677"/>
            <a:ext cx="10918371" cy="4351338"/>
          </a:xfrm>
        </p:spPr>
        <p:txBody>
          <a:bodyPr/>
          <a:lstStyle/>
          <a:p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Lignocellulózok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-&gt; híg savas hidrolízis -&gt; cukorkeverék -&gt; élesztős erjesztés -&gt; üzemanyag</a:t>
            </a:r>
          </a:p>
          <a:p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Fenolvegyületek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gátolnak</a:t>
            </a:r>
          </a:p>
          <a:p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Heterológ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expresszió</a:t>
            </a: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versicolor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cerevisiae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Segíti az előállítást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2052" name="Picture 4" descr="Képtalálat a következőre: „use of laccase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543" y="2334973"/>
            <a:ext cx="5869577" cy="4523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Kozmetikumok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369" y="1721122"/>
            <a:ext cx="7378340" cy="4351338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zőkítés  -&gt; haj károsodik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Festék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prekurzorok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oxidációja -&gt; színezőanyag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Hidroxisztilbének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Lakkázzal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fehérítő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Pigmentek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Oxidatív reakció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Melanin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Bőr kezelése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3212" y="0"/>
            <a:ext cx="4458788" cy="3174274"/>
          </a:xfrm>
          <a:prstGeom prst="rect">
            <a:avLst/>
          </a:prstGeom>
          <a:noFill/>
        </p:spPr>
      </p:pic>
      <p:pic>
        <p:nvPicPr>
          <p:cNvPr id="1028" name="Picture 4" descr="Képtalálat a következőre: „melanine skin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467" y="3249747"/>
            <a:ext cx="5098869" cy="3399247"/>
          </a:xfrm>
          <a:prstGeom prst="rect">
            <a:avLst/>
          </a:prstGeom>
          <a:noFill/>
        </p:spPr>
      </p:pic>
      <p:pic>
        <p:nvPicPr>
          <p:cNvPr id="1030" name="Picture 6" descr="Képtalálat a következőre: „melanine skin”"/>
          <p:cNvPicPr>
            <a:picLocks noChangeAspect="1" noChangeArrowheads="1"/>
          </p:cNvPicPr>
          <p:nvPr/>
        </p:nvPicPr>
        <p:blipFill>
          <a:blip r:embed="rId4" cstate="print"/>
          <a:srcRect b="8031"/>
          <a:stretch>
            <a:fillRect/>
          </a:stretch>
        </p:blipFill>
        <p:spPr bwMode="auto">
          <a:xfrm>
            <a:off x="8737638" y="3222280"/>
            <a:ext cx="3189203" cy="3400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741" y="0"/>
            <a:ext cx="10515600" cy="953589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Élelmiszeripar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024" y="1185544"/>
            <a:ext cx="10515600" cy="567245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Bor, gyümölcslé, sör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Aszkorbinsav meghatározás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Gélesítés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Sütés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Bor stabilizálása -&gt;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polifenolok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Must 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Nem lehet adalékanyag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mmobilizált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forma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Sör</a:t>
            </a:r>
          </a:p>
          <a:p>
            <a:pPr lvl="1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Sókiválás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Lakkázok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eltávolítják a felesleges oxigént -&gt; hosszabb tárolás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Gyümölcslevek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Fenolok túlzott oxidációja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Enzimes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stbilizálás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29698" name="AutoShape 2" descr="Képtalálat a következőre: „laccase win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00" name="AutoShape 4" descr="Képtalálat a következőre: „laccase win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02" name="AutoShape 6" descr="Képtalálat a következőre: „laccase win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04" name="AutoShape 8" descr="Képtalálat a következőre: „laccase win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06" name="AutoShape 10" descr="Képtalálat a következőre: „bo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9708" name="Picture 12" descr="Képtalálat a következőre: „bor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991" y="586855"/>
            <a:ext cx="5114257" cy="3411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056A3C2-B51E-4B13-90C4-1D90BBA0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Bahnschrift SemiBold Condensed" panose="020B0502040204020203" pitchFamily="34" charset="0"/>
              </a:rPr>
              <a:t>Ipari alkalmazás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12D8DC36-0DD9-4AFB-8817-2B936BDCF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243"/>
            <a:ext cx="3797807" cy="4671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dirty="0"/>
              <a:t>Szerves oldószerek jelentősége</a:t>
            </a:r>
          </a:p>
          <a:p>
            <a:r>
              <a:rPr lang="hu-HU" sz="2400" u="sng" dirty="0"/>
              <a:t>Probléma</a:t>
            </a:r>
            <a:r>
              <a:rPr lang="hu-HU" sz="2400" dirty="0"/>
              <a:t>: szubsztrátok </a:t>
            </a:r>
            <a:r>
              <a:rPr lang="hu-HU" sz="2400" dirty="0" err="1"/>
              <a:t>hidrofobicitása</a:t>
            </a:r>
            <a:endParaRPr lang="hu-HU" sz="2400" dirty="0"/>
          </a:p>
          <a:p>
            <a:r>
              <a:rPr lang="hu-HU" sz="2400" u="sng" dirty="0"/>
              <a:t>Megoldás</a:t>
            </a:r>
            <a:r>
              <a:rPr lang="hu-HU" sz="2400" dirty="0"/>
              <a:t>: szerves oldószerek alkalmazása </a:t>
            </a:r>
          </a:p>
          <a:p>
            <a:pPr marL="457200" lvl="1" indent="0">
              <a:buNone/>
            </a:pPr>
            <a:r>
              <a:rPr lang="hu-HU" dirty="0"/>
              <a:t>DE: </a:t>
            </a:r>
            <a:r>
              <a:rPr lang="hu-HU" b="1" dirty="0" err="1"/>
              <a:t>lakkázok</a:t>
            </a:r>
            <a:r>
              <a:rPr lang="hu-HU" b="1" dirty="0"/>
              <a:t> instabillá válnak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Enzimek immobilizálása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Molekuláris biológiai módszerek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8D2579C4-EFF7-4DCD-B7A9-45258FF79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75" r="1" b="1"/>
          <a:stretch/>
        </p:blipFill>
        <p:spPr>
          <a:xfrm>
            <a:off x="5120640" y="1292659"/>
            <a:ext cx="6233160" cy="427268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1E2A4E0E-7786-4F02-8206-6D511E7112A9}"/>
              </a:ext>
            </a:extLst>
          </p:cNvPr>
          <p:cNvSpPr txBox="1"/>
          <p:nvPr/>
        </p:nvSpPr>
        <p:spPr>
          <a:xfrm>
            <a:off x="6288258" y="5565340"/>
            <a:ext cx="46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Fekete: </a:t>
            </a:r>
            <a:r>
              <a:rPr lang="hu-HU" dirty="0" err="1"/>
              <a:t>Myceliophthora</a:t>
            </a:r>
            <a:r>
              <a:rPr lang="hu-HU" dirty="0"/>
              <a:t> </a:t>
            </a:r>
            <a:r>
              <a:rPr lang="hu-HU" dirty="0" err="1"/>
              <a:t>thermophila</a:t>
            </a:r>
            <a:r>
              <a:rPr lang="hu-HU" dirty="0"/>
              <a:t> lakkáz</a:t>
            </a:r>
            <a:br>
              <a:rPr lang="hu-HU" dirty="0"/>
            </a:br>
            <a:r>
              <a:rPr lang="hu-HU" dirty="0"/>
              <a:t>Fehér: </a:t>
            </a:r>
            <a:r>
              <a:rPr lang="hu-HU" dirty="0" err="1"/>
              <a:t>Trametes</a:t>
            </a:r>
            <a:r>
              <a:rPr lang="hu-HU" dirty="0"/>
              <a:t> </a:t>
            </a:r>
            <a:r>
              <a:rPr lang="hu-HU" dirty="0" err="1"/>
              <a:t>versicolor</a:t>
            </a:r>
            <a:r>
              <a:rPr lang="hu-HU" dirty="0"/>
              <a:t> lakkáz</a:t>
            </a:r>
          </a:p>
        </p:txBody>
      </p:sp>
    </p:spTree>
    <p:extLst>
      <p:ext uri="{BB962C8B-B14F-4D97-AF65-F5344CB8AC3E}">
        <p14:creationId xmlns:p14="http://schemas.microsoft.com/office/powerpoint/2010/main" xmlns="" val="54241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9D4DA61-04C3-431C-8CDF-A604D93E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Ipari</a:t>
            </a:r>
            <a:r>
              <a:rPr lang="en-US" sz="4400" kern="1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alkalmazás</a:t>
            </a:r>
            <a:endParaRPr lang="en-US" sz="4400" kern="12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08E8D8A0-AAF9-41DF-B24C-E4AA06670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452345"/>
            <a:ext cx="391668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Bioremediáció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Ipari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szennyvíz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hulladék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növényvédőszerek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azofestékek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Probléma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fenolok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származékaik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Megoldás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oxidáció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lakkázok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segítségével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71500" lvl="1" indent="-342900">
              <a:buFont typeface="Calibri" panose="020F0502020204030204" pitchFamily="34" charset="0"/>
              <a:buChar char="→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o-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benzokinon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u-HU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71500" lvl="1" indent="-342900">
              <a:buFont typeface="Calibri" panose="020F0502020204030204" pitchFamily="34" charset="0"/>
              <a:buChar char="→"/>
            </a:pP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1DE36751-9EFE-4ED5-B877-178AD8F9B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60" r="7713" b="-1"/>
          <a:stretch/>
        </p:blipFill>
        <p:spPr>
          <a:xfrm>
            <a:off x="6279730" y="1292659"/>
            <a:ext cx="5074070" cy="4272681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7FD3D82F-3F8C-4BE6-9AB8-5C4A0FB18BCF}"/>
              </a:ext>
            </a:extLst>
          </p:cNvPr>
          <p:cNvSpPr txBox="1"/>
          <p:nvPr/>
        </p:nvSpPr>
        <p:spPr>
          <a:xfrm>
            <a:off x="6096000" y="1027906"/>
            <a:ext cx="966832" cy="927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7F38586E-16A5-4D09-9CEF-9F1730488ECC}"/>
              </a:ext>
            </a:extLst>
          </p:cNvPr>
          <p:cNvSpPr txBox="1"/>
          <p:nvPr/>
        </p:nvSpPr>
        <p:spPr>
          <a:xfrm>
            <a:off x="10620258" y="2082018"/>
            <a:ext cx="733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25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C8557C7-C229-455B-B338-D01A2493B571}"/>
              </a:ext>
            </a:extLst>
          </p:cNvPr>
          <p:cNvSpPr txBox="1"/>
          <p:nvPr/>
        </p:nvSpPr>
        <p:spPr>
          <a:xfrm>
            <a:off x="10620258" y="2273797"/>
            <a:ext cx="9566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50</a:t>
            </a:r>
            <a:br>
              <a:rPr lang="hu-HU" sz="1600" dirty="0"/>
            </a:br>
            <a:r>
              <a:rPr lang="hu-HU" sz="1600" dirty="0"/>
              <a:t>150</a:t>
            </a:r>
            <a:br>
              <a:rPr lang="hu-HU" sz="1600" dirty="0"/>
            </a:br>
            <a:r>
              <a:rPr lang="hu-HU" sz="1600" dirty="0"/>
              <a:t>100</a:t>
            </a:r>
            <a:br>
              <a:rPr lang="hu-HU" sz="1600" dirty="0"/>
            </a:br>
            <a:r>
              <a:rPr lang="hu-HU" sz="1600" dirty="0"/>
              <a:t>200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2" name="Háromszög 11">
            <a:extLst>
              <a:ext uri="{FF2B5EF4-FFF2-40B4-BE49-F238E27FC236}">
                <a16:creationId xmlns="" xmlns:a16="http://schemas.microsoft.com/office/drawing/2014/main" id="{F339BFF5-CB83-426B-81B1-A61046D65C66}"/>
              </a:ext>
            </a:extLst>
          </p:cNvPr>
          <p:cNvSpPr/>
          <p:nvPr/>
        </p:nvSpPr>
        <p:spPr>
          <a:xfrm>
            <a:off x="6129030" y="5233182"/>
            <a:ext cx="150700" cy="15474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BED383B-6C60-44FF-B237-A1555034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593" y="3753866"/>
            <a:ext cx="1772712" cy="20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>
            <a:extLst>
              <a:ext uri="{FF2B5EF4-FFF2-40B4-BE49-F238E27FC236}">
                <a16:creationId xmlns="" xmlns:a16="http://schemas.microsoft.com/office/drawing/2014/main" id="{A6DBF656-E7EA-404D-91A4-B2C1B70E52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8590" y="1068274"/>
            <a:ext cx="5384173" cy="36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44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6C6019A-A4B4-4ED5-8B73-1297364F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3298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Bahnschrift SemiBold Condensed" panose="020B0502040204020203" pitchFamily="34" charset="0"/>
              </a:rPr>
              <a:t>Ipari</a:t>
            </a:r>
            <a:r>
              <a:rPr lang="en-US" sz="4400" dirty="0">
                <a:latin typeface="Bahnschrift SemiBold Condensed" panose="020B0502040204020203" pitchFamily="34" charset="0"/>
              </a:rPr>
              <a:t> </a:t>
            </a:r>
            <a:r>
              <a:rPr lang="en-US" sz="4400" dirty="0" err="1">
                <a:latin typeface="Bahnschrift SemiBold Condensed" panose="020B0502040204020203" pitchFamily="34" charset="0"/>
              </a:rPr>
              <a:t>alkalmazás</a:t>
            </a:r>
            <a:endParaRPr lang="hu-HU" sz="4400" dirty="0"/>
          </a:p>
        </p:txBody>
      </p:sp>
      <p:pic>
        <p:nvPicPr>
          <p:cNvPr id="6" name="Tartalom helye 5">
            <a:extLst>
              <a:ext uri="{FF2B5EF4-FFF2-40B4-BE49-F238E27FC236}">
                <a16:creationId xmlns="" xmlns:a16="http://schemas.microsoft.com/office/drawing/2014/main" id="{D4C6325C-9B84-4891-ACFD-E91EDE9C5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8581" y="748348"/>
            <a:ext cx="5963249" cy="4751363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A218FC9E-4B80-4E0E-AB70-7478B433C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5708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hu-HU" sz="2600" b="1" dirty="0"/>
              <a:t>Elektrokémiai folyamatok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Közvetítő nélküli </a:t>
            </a:r>
            <a:r>
              <a:rPr lang="hu-HU" sz="2400" dirty="0" err="1"/>
              <a:t>elektroredukció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err="1"/>
              <a:t>Potenciometrikus</a:t>
            </a:r>
            <a:r>
              <a:rPr lang="hu-HU" sz="2400" b="1" dirty="0"/>
              <a:t> </a:t>
            </a:r>
            <a:r>
              <a:rPr lang="hu-HU" sz="2400" b="1" dirty="0" err="1"/>
              <a:t>bioszenzor</a:t>
            </a:r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Bioüzemanyag-cellák</a:t>
            </a:r>
          </a:p>
          <a:p>
            <a:r>
              <a:rPr lang="hu-HU" sz="2600" b="1" dirty="0"/>
              <a:t>Farostlemez-gyártás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pl</a:t>
            </a:r>
            <a:r>
              <a:rPr lang="hu-HU" sz="2400" dirty="0"/>
              <a:t> formaldehid helyett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/>
              <a:t>Enzimes térhálósítás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08403417-4DE5-4B21-A273-49029701E553}"/>
              </a:ext>
            </a:extLst>
          </p:cNvPr>
          <p:cNvSpPr txBox="1"/>
          <p:nvPr/>
        </p:nvSpPr>
        <p:spPr>
          <a:xfrm>
            <a:off x="7419977" y="5492486"/>
            <a:ext cx="246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E:enzim</a:t>
            </a:r>
            <a:br>
              <a:rPr lang="hu-HU" dirty="0"/>
            </a:br>
            <a:r>
              <a:rPr lang="hu-HU" dirty="0"/>
              <a:t>PC: fenolos komponens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9082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1886" y="2528843"/>
            <a:ext cx="11560628" cy="150758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8000" dirty="0" smtClean="0"/>
              <a:t>Köszönjük a figyelmet!</a:t>
            </a:r>
            <a:endParaRPr lang="hu-H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contrast="-2000"/>
          </a:blip>
          <a:stretch>
            <a:fillRect/>
          </a:stretch>
        </p:blipFill>
        <p:spPr>
          <a:xfrm>
            <a:off x="7443452" y="224971"/>
            <a:ext cx="4097781" cy="6016172"/>
          </a:xfrm>
          <a:prstGeom prst="rect">
            <a:avLst/>
          </a:prstGeom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"/>
            <a:ext cx="10515600" cy="993228"/>
          </a:xfrm>
        </p:spPr>
        <p:txBody>
          <a:bodyPr/>
          <a:lstStyle/>
          <a:p>
            <a:r>
              <a:rPr lang="hu-HU" dirty="0" err="1">
                <a:latin typeface="Bahnschrift SemiBold Condensed" panose="020B0502040204020203" pitchFamily="34" charset="0"/>
              </a:rPr>
              <a:t>Lakkázok</a:t>
            </a:r>
            <a:endParaRPr lang="hu-H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9806" y="950684"/>
            <a:ext cx="7590971" cy="5515429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Oxidoreduktázok</a:t>
            </a:r>
            <a:endParaRPr lang="hu-HU" dirty="0"/>
          </a:p>
          <a:p>
            <a:r>
              <a:rPr lang="hu-HU" dirty="0" err="1"/>
              <a:t>Blue</a:t>
            </a:r>
            <a:r>
              <a:rPr lang="hu-HU" dirty="0"/>
              <a:t> multi-</a:t>
            </a:r>
            <a:r>
              <a:rPr lang="hu-HU" dirty="0" err="1"/>
              <a:t>copper</a:t>
            </a:r>
            <a:r>
              <a:rPr lang="hu-HU" dirty="0"/>
              <a:t> </a:t>
            </a:r>
            <a:r>
              <a:rPr lang="hu-HU" dirty="0" err="1"/>
              <a:t>enzyme</a:t>
            </a:r>
            <a:r>
              <a:rPr lang="hu-HU" dirty="0"/>
              <a:t> </a:t>
            </a:r>
            <a:r>
              <a:rPr lang="hu-HU" dirty="0" err="1"/>
              <a:t>family</a:t>
            </a:r>
            <a:endParaRPr lang="hu-HU" dirty="0"/>
          </a:p>
          <a:p>
            <a:r>
              <a:rPr lang="hu-HU" dirty="0"/>
              <a:t>Réz </a:t>
            </a:r>
            <a:r>
              <a:rPr lang="hu-HU" dirty="0" err="1"/>
              <a:t>kofaktor</a:t>
            </a:r>
            <a:endParaRPr lang="hu-HU" dirty="0"/>
          </a:p>
          <a:p>
            <a:r>
              <a:rPr lang="hu-HU" dirty="0"/>
              <a:t>4 db rézatom</a:t>
            </a:r>
          </a:p>
          <a:p>
            <a:r>
              <a:rPr lang="hu-HU" dirty="0"/>
              <a:t>3 hely réztől függően: T1, T2, T3</a:t>
            </a:r>
          </a:p>
          <a:p>
            <a:r>
              <a:rPr lang="hu-HU" dirty="0"/>
              <a:t>T1: 1 db réz (kék szín az oxidált (Cu</a:t>
            </a:r>
            <a:r>
              <a:rPr lang="hu-HU" baseline="30000" dirty="0"/>
              <a:t>2+</a:t>
            </a:r>
            <a:r>
              <a:rPr lang="hu-HU" dirty="0"/>
              <a:t>), nyugalmi állapotban, </a:t>
            </a:r>
            <a:r>
              <a:rPr lang="hu-HU" dirty="0" err="1"/>
              <a:t>paramágneses</a:t>
            </a:r>
            <a:r>
              <a:rPr lang="hu-HU" dirty="0"/>
              <a:t> tulajd.)</a:t>
            </a:r>
          </a:p>
          <a:p>
            <a:r>
              <a:rPr lang="hu-HU" dirty="0"/>
              <a:t>T2: 1 db réz (</a:t>
            </a:r>
            <a:r>
              <a:rPr lang="hu-HU" dirty="0" err="1"/>
              <a:t>paramágneses</a:t>
            </a:r>
            <a:r>
              <a:rPr lang="hu-HU" dirty="0"/>
              <a:t> tulajd.)</a:t>
            </a:r>
          </a:p>
          <a:p>
            <a:r>
              <a:rPr lang="hu-HU" dirty="0"/>
              <a:t>T3: 2 db réz (ellentétes spin, diamágneses tulajd.)</a:t>
            </a:r>
          </a:p>
          <a:p>
            <a:r>
              <a:rPr lang="hu-HU" dirty="0"/>
              <a:t>A rézatomokat hisztidinek stabilizálják (2 vagy 3)</a:t>
            </a:r>
          </a:p>
          <a:p>
            <a:r>
              <a:rPr lang="hu-HU" dirty="0"/>
              <a:t>T2/T3 klasztert alkot (szabályos háromszög)</a:t>
            </a:r>
          </a:p>
          <a:p>
            <a:r>
              <a:rPr lang="hu-HU" dirty="0"/>
              <a:t>T1 és a klaszter között </a:t>
            </a:r>
            <a:r>
              <a:rPr lang="hu-HU" dirty="0" err="1"/>
              <a:t>tripeptid</a:t>
            </a:r>
            <a:r>
              <a:rPr lang="hu-HU" dirty="0"/>
              <a:t> kapocs (</a:t>
            </a:r>
            <a:r>
              <a:rPr lang="hu-HU" dirty="0" err="1"/>
              <a:t>His-Cys-His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1708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4907" y="0"/>
            <a:ext cx="4817093" cy="583385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0261" y="0"/>
            <a:ext cx="10515600" cy="1008993"/>
          </a:xfrm>
        </p:spPr>
        <p:txBody>
          <a:bodyPr/>
          <a:lstStyle/>
          <a:p>
            <a:r>
              <a:rPr lang="hu-HU" dirty="0">
                <a:latin typeface="Bahnschrift SemiBold Condensed" panose="020B0502040204020203" pitchFamily="34" charset="0"/>
              </a:rPr>
              <a:t>Szerkezet és reakciómechanizmus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841" y="1008993"/>
            <a:ext cx="7698014" cy="5635170"/>
          </a:xfrm>
        </p:spPr>
        <p:txBody>
          <a:bodyPr>
            <a:normAutofit fontScale="92500"/>
          </a:bodyPr>
          <a:lstStyle/>
          <a:p>
            <a:r>
              <a:rPr lang="hu-HU" dirty="0"/>
              <a:t>A fehérje 3 </a:t>
            </a:r>
            <a:r>
              <a:rPr lang="hu-HU" dirty="0" err="1"/>
              <a:t>doménből</a:t>
            </a:r>
            <a:r>
              <a:rPr lang="hu-HU" dirty="0"/>
              <a:t> áll – mindegyik </a:t>
            </a:r>
            <a:r>
              <a:rPr lang="el-GR" dirty="0"/>
              <a:t>β</a:t>
            </a:r>
            <a:r>
              <a:rPr lang="hu-HU" dirty="0"/>
              <a:t>-hordó </a:t>
            </a:r>
            <a:r>
              <a:rPr lang="hu-HU" dirty="0" err="1"/>
              <a:t>szimm</a:t>
            </a:r>
            <a:r>
              <a:rPr lang="hu-HU" dirty="0"/>
              <a:t>.</a:t>
            </a:r>
          </a:p>
          <a:p>
            <a:r>
              <a:rPr lang="hu-HU" dirty="0"/>
              <a:t>T1 a 3as </a:t>
            </a:r>
            <a:r>
              <a:rPr lang="hu-HU" dirty="0" err="1"/>
              <a:t>doménben</a:t>
            </a:r>
            <a:r>
              <a:rPr lang="hu-HU" dirty="0"/>
              <a:t>, T2/T3 a 3as és 1es </a:t>
            </a:r>
            <a:r>
              <a:rPr lang="hu-HU" dirty="0" err="1"/>
              <a:t>domén</a:t>
            </a:r>
            <a:r>
              <a:rPr lang="hu-HU" dirty="0"/>
              <a:t> közötti felületen található</a:t>
            </a:r>
          </a:p>
          <a:p>
            <a:r>
              <a:rPr lang="hu-HU" dirty="0"/>
              <a:t>2es </a:t>
            </a:r>
            <a:r>
              <a:rPr lang="hu-HU" dirty="0" err="1"/>
              <a:t>doménben</a:t>
            </a:r>
            <a:r>
              <a:rPr lang="hu-HU" dirty="0"/>
              <a:t> kötőhely (</a:t>
            </a:r>
            <a:r>
              <a:rPr lang="hu-HU" dirty="0" err="1"/>
              <a:t>Asp</a:t>
            </a:r>
            <a:r>
              <a:rPr lang="hu-HU" dirty="0"/>
              <a:t>)</a:t>
            </a:r>
          </a:p>
          <a:p>
            <a:r>
              <a:rPr lang="hu-HU" dirty="0"/>
              <a:t>T1 helyhez köt be az oxidálandó szubsztrát</a:t>
            </a:r>
          </a:p>
          <a:p>
            <a:r>
              <a:rPr lang="hu-HU" dirty="0"/>
              <a:t>A T1 hisztidinjére kerül 1 e-</a:t>
            </a:r>
          </a:p>
          <a:p>
            <a:r>
              <a:rPr lang="hu-HU" dirty="0"/>
              <a:t>Elektrontranszport lánc a molekulán belül (</a:t>
            </a:r>
            <a:r>
              <a:rPr lang="hu-HU" dirty="0" err="1"/>
              <a:t>tripeptid</a:t>
            </a:r>
            <a:r>
              <a:rPr lang="hu-HU" dirty="0"/>
              <a:t>)</a:t>
            </a:r>
          </a:p>
          <a:p>
            <a:r>
              <a:rPr lang="hu-HU" dirty="0"/>
              <a:t>A T2/T3 helyen az oxigén </a:t>
            </a:r>
            <a:r>
              <a:rPr lang="hu-HU" dirty="0" err="1"/>
              <a:t>redukálódik</a:t>
            </a:r>
            <a:r>
              <a:rPr lang="hu-HU" dirty="0"/>
              <a:t> vízzé 4 e- felvételével (H</a:t>
            </a:r>
            <a:r>
              <a:rPr lang="hu-HU" baseline="-25000" dirty="0"/>
              <a:t>2</a:t>
            </a:r>
            <a:r>
              <a:rPr lang="hu-HU" dirty="0"/>
              <a:t>O</a:t>
            </a:r>
            <a:r>
              <a:rPr lang="hu-HU" baseline="-25000" dirty="0"/>
              <a:t>2</a:t>
            </a:r>
            <a:r>
              <a:rPr lang="hu-HU" dirty="0"/>
              <a:t> nincs!!!)</a:t>
            </a:r>
          </a:p>
          <a:p>
            <a:r>
              <a:rPr lang="hu-HU" dirty="0"/>
              <a:t>T1 hely enzim felszínéhez közel található, T2/T3 a belsejében</a:t>
            </a:r>
          </a:p>
          <a:p>
            <a:r>
              <a:rPr lang="hu-HU" dirty="0"/>
              <a:t>T2/T3hoz 2 csatorna vezet (keskeny és széles)</a:t>
            </a:r>
          </a:p>
        </p:txBody>
      </p:sp>
    </p:spTree>
    <p:extLst>
      <p:ext uri="{BB962C8B-B14F-4D97-AF65-F5344CB8AC3E}">
        <p14:creationId xmlns:p14="http://schemas.microsoft.com/office/powerpoint/2010/main" xmlns="" val="135673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5225" y="15766"/>
            <a:ext cx="10515600" cy="1030514"/>
          </a:xfrm>
        </p:spPr>
        <p:txBody>
          <a:bodyPr/>
          <a:lstStyle/>
          <a:p>
            <a:r>
              <a:rPr lang="hu-HU" dirty="0" err="1">
                <a:latin typeface="Bahnschrift SemiBold Condensed" panose="020B0502040204020203" pitchFamily="34" charset="0"/>
              </a:rPr>
              <a:t>Szubsztrátok</a:t>
            </a:r>
            <a:endParaRPr lang="hu-H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249" y="1030514"/>
            <a:ext cx="11101552" cy="5146449"/>
          </a:xfrm>
        </p:spPr>
        <p:txBody>
          <a:bodyPr/>
          <a:lstStyle/>
          <a:p>
            <a:r>
              <a:rPr lang="hu-HU" dirty="0"/>
              <a:t>Az enzimnek 2 </a:t>
            </a:r>
            <a:r>
              <a:rPr lang="hu-HU" dirty="0" err="1"/>
              <a:t>szubsztrátja</a:t>
            </a:r>
            <a:r>
              <a:rPr lang="hu-HU" dirty="0"/>
              <a:t> is van (az egyik oxidálódik a másik </a:t>
            </a:r>
            <a:r>
              <a:rPr lang="hu-HU" dirty="0" err="1"/>
              <a:t>redukálódik</a:t>
            </a:r>
            <a:r>
              <a:rPr lang="hu-HU" dirty="0"/>
              <a:t>)</a:t>
            </a:r>
          </a:p>
          <a:p>
            <a:r>
              <a:rPr lang="hu-HU" dirty="0"/>
              <a:t>A termék oxidáltságának mértéke függ az T1 réz és a szubsztrát </a:t>
            </a:r>
            <a:r>
              <a:rPr lang="hu-HU" dirty="0" err="1"/>
              <a:t>redox</a:t>
            </a:r>
            <a:r>
              <a:rPr lang="hu-HU" dirty="0"/>
              <a:t>-potenciál különbségétől</a:t>
            </a:r>
          </a:p>
          <a:p>
            <a:r>
              <a:rPr lang="hu-HU" dirty="0"/>
              <a:t>Elektron donor szubsztrát: aromás vegyület (o- és p-</a:t>
            </a:r>
            <a:r>
              <a:rPr lang="hu-HU" dirty="0" err="1"/>
              <a:t>difenolok</a:t>
            </a:r>
            <a:r>
              <a:rPr lang="hu-HU" dirty="0"/>
              <a:t>, </a:t>
            </a:r>
            <a:r>
              <a:rPr lang="hu-HU" dirty="0" err="1"/>
              <a:t>aminofenolok</a:t>
            </a:r>
            <a:r>
              <a:rPr lang="hu-HU" dirty="0"/>
              <a:t>,, aszkorbinsav, </a:t>
            </a:r>
            <a:r>
              <a:rPr lang="hu-HU" dirty="0" err="1"/>
              <a:t>metoxi</a:t>
            </a:r>
            <a:r>
              <a:rPr lang="hu-HU" dirty="0"/>
              <a:t>-fenolok, </a:t>
            </a:r>
            <a:r>
              <a:rPr lang="hu-HU" dirty="0" err="1"/>
              <a:t>hidroxi-indolok</a:t>
            </a:r>
            <a:r>
              <a:rPr lang="hu-HU" dirty="0"/>
              <a:t>)</a:t>
            </a:r>
          </a:p>
          <a:p>
            <a:pPr marL="0" indent="0">
              <a:buNone/>
              <a:tabLst>
                <a:tab pos="4035425" algn="l"/>
              </a:tabLst>
            </a:pPr>
            <a:r>
              <a:rPr lang="hu-HU" dirty="0"/>
              <a:t>	Keton</a:t>
            </a:r>
          </a:p>
          <a:p>
            <a:pPr marL="0" indent="0">
              <a:buNone/>
              <a:tabLst>
                <a:tab pos="4035425" algn="l"/>
              </a:tabLst>
            </a:pPr>
            <a:r>
              <a:rPr lang="hu-HU" dirty="0"/>
              <a:t>	Szervetlen ion (Mn</a:t>
            </a:r>
            <a:r>
              <a:rPr lang="hu-HU" baseline="30000" dirty="0"/>
              <a:t>2+</a:t>
            </a:r>
            <a:r>
              <a:rPr lang="hu-HU" dirty="0"/>
              <a:t>- Mn</a:t>
            </a:r>
            <a:r>
              <a:rPr lang="hu-HU" baseline="30000" dirty="0"/>
              <a:t>3+</a:t>
            </a:r>
            <a:r>
              <a:rPr lang="hu-HU" dirty="0"/>
              <a:t>)</a:t>
            </a:r>
          </a:p>
          <a:p>
            <a:pPr marL="0" indent="0">
              <a:buNone/>
              <a:tabLst>
                <a:tab pos="4035425" algn="l"/>
              </a:tabLst>
            </a:pPr>
            <a:r>
              <a:rPr lang="hu-HU" dirty="0"/>
              <a:t>	Komplex (Fe(EDTA)</a:t>
            </a:r>
            <a:r>
              <a:rPr lang="hu-HU" baseline="30000" dirty="0"/>
              <a:t>2-</a:t>
            </a:r>
            <a:r>
              <a:rPr lang="hu-HU" dirty="0"/>
              <a:t> - Fe(EDTA)</a:t>
            </a:r>
            <a:r>
              <a:rPr lang="hu-HU" baseline="30000" dirty="0"/>
              <a:t>-</a:t>
            </a:r>
            <a:r>
              <a:rPr lang="hu-HU" dirty="0"/>
              <a:t>)</a:t>
            </a:r>
          </a:p>
          <a:p>
            <a:r>
              <a:rPr lang="hu-HU" dirty="0"/>
              <a:t>Elektron akceptor szubsztrát: kizárólag molekuláris oxigén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4386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57" y="0"/>
            <a:ext cx="10515600" cy="943429"/>
          </a:xfrm>
        </p:spPr>
        <p:txBody>
          <a:bodyPr/>
          <a:lstStyle/>
          <a:p>
            <a:r>
              <a:rPr lang="hu-HU" dirty="0">
                <a:latin typeface="Bahnschrift SemiBold Condensed" panose="020B0502040204020203" pitchFamily="34" charset="0"/>
              </a:rPr>
              <a:t>Problémák és enzimgátlás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2514" y="943430"/>
            <a:ext cx="10831286" cy="52335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cap="small" dirty="0"/>
              <a:t>Aktivitás mérése</a:t>
            </a:r>
            <a:r>
              <a:rPr lang="hu-HU" dirty="0"/>
              <a:t>: </a:t>
            </a:r>
            <a:r>
              <a:rPr lang="hu-HU" dirty="0" err="1"/>
              <a:t>lakkáz</a:t>
            </a:r>
            <a:r>
              <a:rPr lang="hu-HU" dirty="0"/>
              <a:t> és </a:t>
            </a:r>
            <a:r>
              <a:rPr lang="hu-HU" dirty="0" err="1"/>
              <a:t>tirozináz</a:t>
            </a:r>
            <a:r>
              <a:rPr lang="hu-HU" dirty="0"/>
              <a:t> egymás mellet</a:t>
            </a:r>
          </a:p>
          <a:p>
            <a:pPr marL="0" indent="0">
              <a:buNone/>
            </a:pPr>
            <a:r>
              <a:rPr lang="hu-HU" dirty="0"/>
              <a:t>Sok </a:t>
            </a:r>
            <a:r>
              <a:rPr lang="hu-HU" dirty="0" err="1"/>
              <a:t>szubsztrátjuk</a:t>
            </a:r>
            <a:r>
              <a:rPr lang="hu-HU" dirty="0"/>
              <a:t> megegyezik, ha rosszul választunk együttes aktivitást mérhetünk a </a:t>
            </a:r>
            <a:r>
              <a:rPr lang="hu-HU" dirty="0" err="1"/>
              <a:t>fermentléből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Lakkáz</a:t>
            </a:r>
            <a:r>
              <a:rPr lang="hu-HU" dirty="0"/>
              <a:t>: 2,6-dimetoxifenol vagy </a:t>
            </a:r>
            <a:r>
              <a:rPr lang="hu-HU" dirty="0" err="1"/>
              <a:t>guaicol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Tirozináz</a:t>
            </a:r>
            <a:r>
              <a:rPr lang="hu-HU" dirty="0"/>
              <a:t>: tirozin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cap="small" dirty="0"/>
              <a:t>Inhibíció</a:t>
            </a:r>
            <a:r>
              <a:rPr lang="hu-HU" dirty="0"/>
              <a:t>:</a:t>
            </a:r>
          </a:p>
          <a:p>
            <a:pPr marL="0" indent="0">
              <a:buNone/>
            </a:pPr>
            <a:r>
              <a:rPr lang="hu-HU" dirty="0"/>
              <a:t>kis molekulájú anionok (</a:t>
            </a:r>
            <a:r>
              <a:rPr lang="hu-HU" dirty="0" err="1"/>
              <a:t>azid</a:t>
            </a:r>
            <a:r>
              <a:rPr lang="hu-HU" dirty="0"/>
              <a:t>, fluorid…)</a:t>
            </a:r>
          </a:p>
          <a:p>
            <a:pPr marL="0" indent="0">
              <a:buNone/>
            </a:pPr>
            <a:r>
              <a:rPr lang="hu-HU" dirty="0" smtClean="0"/>
              <a:t>Kelátképző </a:t>
            </a:r>
            <a:r>
              <a:rPr lang="hu-HU" dirty="0"/>
              <a:t>molekulák (EDTA, </a:t>
            </a:r>
            <a:r>
              <a:rPr lang="hu-HU" dirty="0" err="1"/>
              <a:t>dimetil-glioxim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Fémek, amik helyettesíteni képesek a rézatomokat, de funkciót vesztenek (Hg2+)</a:t>
            </a:r>
          </a:p>
          <a:p>
            <a:pPr marL="0" indent="0">
              <a:buNone/>
            </a:pPr>
            <a:r>
              <a:rPr lang="hu-HU" dirty="0"/>
              <a:t>Olyan szerek, melyek az </a:t>
            </a:r>
            <a:r>
              <a:rPr lang="hu-HU" dirty="0" err="1"/>
              <a:t>aminósav</a:t>
            </a:r>
            <a:r>
              <a:rPr lang="hu-HU" dirty="0"/>
              <a:t> oldalláncokat módosítják</a:t>
            </a:r>
          </a:p>
        </p:txBody>
      </p:sp>
    </p:spTree>
    <p:extLst>
      <p:ext uri="{BB962C8B-B14F-4D97-AF65-F5344CB8AC3E}">
        <p14:creationId xmlns:p14="http://schemas.microsoft.com/office/powerpoint/2010/main" xmlns="" val="276732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1383"/>
          </a:xfrm>
        </p:spPr>
        <p:txBody>
          <a:bodyPr/>
          <a:lstStyle/>
          <a:p>
            <a:r>
              <a:rPr lang="hu-HU" dirty="0" smtClean="0">
                <a:latin typeface="Bahnschrift SemiBold Condensed" panose="020B0502040204020203" pitchFamily="34" charset="0"/>
              </a:rPr>
              <a:t>Biológiai Funkciók</a:t>
            </a:r>
            <a:endParaRPr lang="hu-H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364" y="845127"/>
            <a:ext cx="11007436" cy="5331837"/>
          </a:xfrm>
        </p:spPr>
        <p:txBody>
          <a:bodyPr/>
          <a:lstStyle/>
          <a:p>
            <a:r>
              <a:rPr lang="hu-HU" sz="2600" dirty="0"/>
              <a:t>n</a:t>
            </a:r>
            <a:r>
              <a:rPr lang="hu-HU" sz="2600" dirty="0" smtClean="0"/>
              <a:t>övények és gombák:</a:t>
            </a:r>
            <a:br>
              <a:rPr lang="hu-HU" sz="2600" dirty="0" smtClean="0"/>
            </a:br>
            <a:r>
              <a:rPr lang="hu-HU" sz="2600" dirty="0" smtClean="0"/>
              <a:t>sejtfalszintézis és fehérrothadás</a:t>
            </a:r>
          </a:p>
          <a:p>
            <a:r>
              <a:rPr lang="hu-HU" sz="2600" dirty="0"/>
              <a:t>l</a:t>
            </a:r>
            <a:r>
              <a:rPr lang="hu-HU" sz="2600" dirty="0" smtClean="0"/>
              <a:t>ignin polimerizáció/</a:t>
            </a:r>
            <a:r>
              <a:rPr lang="hu-HU" sz="2600" dirty="0" err="1" smtClean="0"/>
              <a:t>depolimerizáció</a:t>
            </a:r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/>
              <a:t>növények: </a:t>
            </a:r>
            <a:r>
              <a:rPr lang="hu-HU" sz="2600" dirty="0" smtClean="0"/>
              <a:t>szintézis→←</a:t>
            </a:r>
            <a:r>
              <a:rPr lang="hu-HU" sz="2600" dirty="0" err="1" smtClean="0"/>
              <a:t>bazídiumos</a:t>
            </a:r>
            <a:r>
              <a:rPr lang="hu-HU" sz="2600" dirty="0" smtClean="0"/>
              <a:t> </a:t>
            </a:r>
            <a:r>
              <a:rPr lang="hu-HU" sz="2600" dirty="0"/>
              <a:t>gombák: lebontás</a:t>
            </a:r>
            <a:endParaRPr lang="hu-HU" sz="2600" dirty="0" smtClean="0"/>
          </a:p>
          <a:p>
            <a:r>
              <a:rPr lang="hu-HU" sz="2600" dirty="0"/>
              <a:t>l</a:t>
            </a:r>
            <a:r>
              <a:rPr lang="hu-HU" sz="2600" dirty="0" smtClean="0"/>
              <a:t>ignin teljes </a:t>
            </a:r>
            <a:r>
              <a:rPr lang="hu-HU" sz="2600" dirty="0" err="1" smtClean="0"/>
              <a:t>biodegradációja</a:t>
            </a:r>
            <a:r>
              <a:rPr lang="hu-HU" sz="2600" dirty="0" smtClean="0"/>
              <a:t>:</a:t>
            </a:r>
            <a:br>
              <a:rPr lang="hu-HU" sz="2600" dirty="0" smtClean="0"/>
            </a:br>
            <a:r>
              <a:rPr lang="hu-HU" sz="2600" dirty="0" smtClean="0"/>
              <a:t>több enzim kölcsönhatása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/>
              <a:t>l</a:t>
            </a:r>
            <a:r>
              <a:rPr lang="hu-HU" sz="2600" dirty="0" smtClean="0"/>
              <a:t>ebontás: reaktív anyagok keletkezése</a:t>
            </a:r>
            <a:endParaRPr lang="hu-HU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/>
              <a:t>ú</a:t>
            </a:r>
            <a:r>
              <a:rPr lang="hu-HU" sz="2600" dirty="0" smtClean="0"/>
              <a:t>jraépítés: </a:t>
            </a:r>
            <a:br>
              <a:rPr lang="hu-HU" sz="2600" dirty="0" smtClean="0"/>
            </a:br>
            <a:r>
              <a:rPr lang="hu-HU" sz="2600" dirty="0" smtClean="0"/>
              <a:t>ezeknek az anyagoknak az eltávolítása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5129" y="3086944"/>
            <a:ext cx="5413801" cy="36764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64" b="23179"/>
          <a:stretch/>
        </p:blipFill>
        <p:spPr>
          <a:xfrm>
            <a:off x="1539146" y="4542004"/>
            <a:ext cx="3544784" cy="187849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2185" y="0"/>
            <a:ext cx="4239815" cy="30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49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0979"/>
            <a:ext cx="10515600" cy="827571"/>
          </a:xfrm>
        </p:spPr>
        <p:txBody>
          <a:bodyPr/>
          <a:lstStyle/>
          <a:p>
            <a:r>
              <a:rPr lang="hu-HU" dirty="0" smtClean="0">
                <a:latin typeface="Bahnschrift SemiBold Condensed" panose="020B0502040204020203" pitchFamily="34" charset="0"/>
              </a:rPr>
              <a:t>Ipari alkalmazások</a:t>
            </a:r>
            <a:endParaRPr lang="hu-HU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20" y="-1"/>
            <a:ext cx="7284427" cy="562529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09530"/>
            <a:ext cx="10515600" cy="5611189"/>
          </a:xfrm>
        </p:spPr>
        <p:txBody>
          <a:bodyPr>
            <a:normAutofit/>
          </a:bodyPr>
          <a:lstStyle/>
          <a:p>
            <a:r>
              <a:rPr lang="hu-HU" dirty="0"/>
              <a:t>o</a:t>
            </a:r>
            <a:r>
              <a:rPr lang="hu-HU" dirty="0" smtClean="0"/>
              <a:t>xidatív folyamatok</a:t>
            </a:r>
            <a:br>
              <a:rPr lang="hu-HU" dirty="0" smtClean="0"/>
            </a:br>
            <a:r>
              <a:rPr lang="hu-HU" dirty="0" smtClean="0"/>
              <a:t>pl.: fehérítés,</a:t>
            </a:r>
            <a:br>
              <a:rPr lang="hu-HU" dirty="0" smtClean="0"/>
            </a:br>
            <a:r>
              <a:rPr lang="hu-HU" dirty="0" smtClean="0"/>
              <a:t>növényi rost módosítás,</a:t>
            </a:r>
            <a:br>
              <a:rPr lang="hu-HU" dirty="0" smtClean="0"/>
            </a:br>
            <a:r>
              <a:rPr lang="hu-HU" dirty="0" err="1" smtClean="0"/>
              <a:t>bioremediáció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err="1" smtClean="0"/>
              <a:t>bioszenzorok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err="1" smtClean="0"/>
              <a:t>bioüz.ag.cellák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etanol előállítás,</a:t>
            </a:r>
            <a:br>
              <a:rPr lang="hu-HU" dirty="0" smtClean="0"/>
            </a:br>
            <a:r>
              <a:rPr lang="hu-HU" dirty="0" smtClean="0"/>
              <a:t>borok tisztítása,</a:t>
            </a:r>
            <a:br>
              <a:rPr lang="hu-HU" dirty="0" smtClean="0"/>
            </a:br>
            <a:r>
              <a:rPr lang="hu-HU" dirty="0" smtClean="0"/>
              <a:t>(→←barnatörés,)</a:t>
            </a:r>
            <a:br>
              <a:rPr lang="hu-HU" dirty="0" smtClean="0"/>
            </a:br>
            <a:r>
              <a:rPr lang="hu-HU" dirty="0" smtClean="0"/>
              <a:t> stb.</a:t>
            </a:r>
          </a:p>
          <a:p>
            <a:r>
              <a:rPr lang="hu-HU" dirty="0"/>
              <a:t>g</a:t>
            </a:r>
            <a:r>
              <a:rPr lang="hu-HU" dirty="0" smtClean="0"/>
              <a:t>azdaszervezet: </a:t>
            </a:r>
            <a:r>
              <a:rPr lang="hu-HU" i="1" dirty="0" err="1" smtClean="0"/>
              <a:t>Aspergillus</a:t>
            </a:r>
            <a:r>
              <a:rPr lang="hu-HU" i="1" dirty="0" smtClean="0"/>
              <a:t> </a:t>
            </a:r>
            <a:r>
              <a:rPr lang="hu-HU" i="1" dirty="0" err="1" smtClean="0"/>
              <a:t>sp</a:t>
            </a:r>
            <a:r>
              <a:rPr lang="hu-HU" i="1" dirty="0" smtClean="0"/>
              <a:t>.</a:t>
            </a:r>
            <a:br>
              <a:rPr lang="hu-HU" i="1" dirty="0" smtClean="0"/>
            </a:br>
            <a:r>
              <a:rPr lang="hu-HU" i="1" dirty="0" smtClean="0"/>
              <a:t>→</a:t>
            </a:r>
            <a:r>
              <a:rPr lang="hu-HU" dirty="0" smtClean="0"/>
              <a:t>génmérnökség</a:t>
            </a:r>
            <a:r>
              <a:rPr lang="hu-HU" i="1" dirty="0" smtClean="0"/>
              <a:t>: </a:t>
            </a:r>
            <a:r>
              <a:rPr lang="hu-HU" i="1" dirty="0" err="1" smtClean="0"/>
              <a:t>S.cerevisiae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dirty="0" err="1" smtClean="0"/>
              <a:t>rekombináns</a:t>
            </a:r>
            <a:r>
              <a:rPr lang="hu-HU" dirty="0" smtClean="0"/>
              <a:t> útvonalak: </a:t>
            </a:r>
            <a:br>
              <a:rPr lang="hu-HU" dirty="0" smtClean="0"/>
            </a:br>
            <a:r>
              <a:rPr lang="hu-HU" dirty="0" smtClean="0"/>
              <a:t>akár 1,2 g </a:t>
            </a:r>
            <a:r>
              <a:rPr lang="hu-HU" dirty="0" err="1" smtClean="0"/>
              <a:t>lakkáz</a:t>
            </a:r>
            <a:r>
              <a:rPr lang="hu-HU" dirty="0" smtClean="0"/>
              <a:t>/liter </a:t>
            </a:r>
            <a:r>
              <a:rPr lang="hu-HU" dirty="0" err="1" smtClean="0"/>
              <a:t>fermentlé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8250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1066"/>
          </a:xfrm>
        </p:spPr>
        <p:txBody>
          <a:bodyPr/>
          <a:lstStyle/>
          <a:p>
            <a:r>
              <a:rPr lang="hu-HU" dirty="0" smtClean="0">
                <a:latin typeface="Bahnschrift SemiBold Condensed" panose="020B0502040204020203" pitchFamily="34" charset="0"/>
              </a:rPr>
              <a:t>Az LMS (</a:t>
            </a:r>
            <a:r>
              <a:rPr lang="hu-HU" dirty="0" err="1" smtClean="0">
                <a:latin typeface="Bahnschrift SemiBold Condensed" panose="020B0502040204020203" pitchFamily="34" charset="0"/>
              </a:rPr>
              <a:t>Laccase</a:t>
            </a:r>
            <a:r>
              <a:rPr lang="hu-HU" dirty="0" smtClean="0">
                <a:latin typeface="Bahnschrift SemiBold Condensed" panose="020B0502040204020203" pitchFamily="34" charset="0"/>
              </a:rPr>
              <a:t> </a:t>
            </a:r>
            <a:r>
              <a:rPr lang="hu-HU" dirty="0" err="1" smtClean="0">
                <a:latin typeface="Bahnschrift SemiBold Condensed" panose="020B0502040204020203" pitchFamily="34" charset="0"/>
              </a:rPr>
              <a:t>Mediator</a:t>
            </a:r>
            <a:r>
              <a:rPr lang="hu-HU" dirty="0" smtClean="0">
                <a:latin typeface="Bahnschrift SemiBold Condensed" panose="020B0502040204020203" pitchFamily="34" charset="0"/>
              </a:rPr>
              <a:t> System)</a:t>
            </a:r>
            <a:endParaRPr lang="hu-H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01066"/>
            <a:ext cx="10515600" cy="5878030"/>
          </a:xfrm>
        </p:spPr>
        <p:txBody>
          <a:bodyPr>
            <a:normAutofit/>
          </a:bodyPr>
          <a:lstStyle/>
          <a:p>
            <a:r>
              <a:rPr lang="hu-HU" sz="2400" dirty="0"/>
              <a:t>k</a:t>
            </a:r>
            <a:r>
              <a:rPr lang="hu-HU" sz="2400" dirty="0" smtClean="0"/>
              <a:t>ombináció kis molekulatömegű</a:t>
            </a:r>
            <a:br>
              <a:rPr lang="hu-HU" sz="2400" dirty="0" smtClean="0"/>
            </a:br>
            <a:r>
              <a:rPr lang="hu-HU" sz="2400" dirty="0" smtClean="0"/>
              <a:t>vegyületekkel (pl.: ABTS, HBT)</a:t>
            </a:r>
          </a:p>
          <a:p>
            <a:r>
              <a:rPr lang="hu-HU" sz="2400" dirty="0"/>
              <a:t>i</a:t>
            </a:r>
            <a:r>
              <a:rPr lang="hu-HU" sz="2400" dirty="0" smtClean="0"/>
              <a:t>smert reakciók elősegítése,</a:t>
            </a:r>
            <a:br>
              <a:rPr lang="hu-HU" sz="2400" dirty="0" smtClean="0"/>
            </a:br>
            <a:r>
              <a:rPr lang="hu-HU" sz="2400" dirty="0" smtClean="0"/>
              <a:t>új reakciók</a:t>
            </a:r>
          </a:p>
          <a:p>
            <a:r>
              <a:rPr lang="hu-HU" sz="2400" dirty="0"/>
              <a:t>i</a:t>
            </a:r>
            <a:r>
              <a:rPr lang="hu-HU" sz="2400" dirty="0" smtClean="0"/>
              <a:t>nstabil, reaktív köztitermékek</a:t>
            </a:r>
            <a:br>
              <a:rPr lang="hu-HU" sz="2400" dirty="0" smtClean="0"/>
            </a:br>
            <a:r>
              <a:rPr lang="hu-HU" sz="2400" dirty="0" smtClean="0"/>
              <a:t>→ mediátor = </a:t>
            </a:r>
            <a:br>
              <a:rPr lang="hu-HU" sz="2400" dirty="0" smtClean="0"/>
            </a:br>
            <a:r>
              <a:rPr lang="hu-HU" sz="2400" dirty="0" smtClean="0"/>
              <a:t> </a:t>
            </a:r>
            <a:r>
              <a:rPr lang="hu-HU" sz="2400" i="1" dirty="0" smtClean="0"/>
              <a:t>„diffúziós elektronhordozó”</a:t>
            </a:r>
            <a:br>
              <a:rPr lang="hu-HU" sz="2400" i="1" dirty="0" smtClean="0"/>
            </a:br>
            <a:r>
              <a:rPr lang="hu-HU" sz="2400" i="1" dirty="0" smtClean="0"/>
              <a:t>→ </a:t>
            </a:r>
            <a:r>
              <a:rPr lang="hu-HU" sz="2400" dirty="0" smtClean="0"/>
              <a:t>nagyobb molekulatömegű</a:t>
            </a:r>
            <a:br>
              <a:rPr lang="hu-HU" sz="2400" dirty="0" smtClean="0"/>
            </a:br>
            <a:r>
              <a:rPr lang="hu-HU" sz="2400" dirty="0" err="1" smtClean="0"/>
              <a:t>szubsztrátok</a:t>
            </a:r>
            <a:endParaRPr lang="hu-HU" sz="2400" dirty="0" smtClean="0"/>
          </a:p>
          <a:p>
            <a:r>
              <a:rPr lang="hu-HU" sz="2400" dirty="0"/>
              <a:t>e</a:t>
            </a:r>
            <a:r>
              <a:rPr lang="hu-HU" sz="2400" dirty="0" smtClean="0"/>
              <a:t>lőnyös hatások:</a:t>
            </a:r>
            <a:endParaRPr lang="hu-HU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 err="1"/>
              <a:t>s</a:t>
            </a:r>
            <a:r>
              <a:rPr lang="hu-HU" dirty="0" err="1" smtClean="0"/>
              <a:t>ztérikus</a:t>
            </a:r>
            <a:r>
              <a:rPr lang="hu-HU" dirty="0" smtClean="0"/>
              <a:t> problémák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s</a:t>
            </a:r>
            <a:r>
              <a:rPr lang="hu-HU" dirty="0" smtClean="0"/>
              <a:t>zélesebb </a:t>
            </a:r>
            <a:r>
              <a:rPr lang="hu-HU" dirty="0" err="1" smtClean="0"/>
              <a:t>szubsztráttartomány</a:t>
            </a:r>
            <a:endParaRPr lang="hu-HU" dirty="0"/>
          </a:p>
          <a:p>
            <a:r>
              <a:rPr lang="hu-HU" sz="2400" dirty="0" smtClean="0"/>
              <a:t>mediátorvegyületek mérgezőek/instabilak/drágák/</a:t>
            </a:r>
            <a:r>
              <a:rPr lang="hu-HU" sz="2400" dirty="0" err="1" smtClean="0"/>
              <a:t>inaktiválják</a:t>
            </a:r>
            <a:r>
              <a:rPr lang="hu-HU" sz="2400" dirty="0" smtClean="0"/>
              <a:t> az enzimet  </a:t>
            </a:r>
            <a:r>
              <a:rPr lang="hu-HU" sz="2400" dirty="0" smtClean="0">
                <a:sym typeface="Wingdings" panose="05000000000000000000" pitchFamily="2" charset="2"/>
              </a:rPr>
              <a:t></a:t>
            </a:r>
            <a:endParaRPr lang="hu-HU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t</a:t>
            </a:r>
            <a:r>
              <a:rPr lang="hu-HU" dirty="0" smtClean="0"/>
              <a:t>ermészetes mediátorok</a:t>
            </a:r>
            <a:endParaRPr lang="hu-HU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i</a:t>
            </a:r>
            <a:r>
              <a:rPr lang="hu-HU" dirty="0" smtClean="0"/>
              <a:t>rányított termeltetés</a:t>
            </a:r>
            <a:endParaRPr lang="hu-HU" dirty="0"/>
          </a:p>
          <a:p>
            <a:endParaRPr lang="hu-HU" i="1" dirty="0" smtClean="0"/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219" y="1224214"/>
            <a:ext cx="6722781" cy="406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42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1263" y="0"/>
            <a:ext cx="10515600" cy="1325563"/>
          </a:xfrm>
        </p:spPr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LMS – Cellulóz- és papíripar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058" y="1224733"/>
            <a:ext cx="6398623" cy="5633267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Lignin eltávolítása fás szövetekből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Klór alapú vegyszerek -&gt;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mérgező szennyezőanyag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kibocsátás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Bourbonnais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Paice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1990)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versicolor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lakkáz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demetilezés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lignin lebontása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Előnyök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Nagyobb hozam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Kisebb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energiagény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ulp bleac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337" y="3637277"/>
            <a:ext cx="5961543" cy="3050907"/>
          </a:xfrm>
          <a:prstGeom prst="rect">
            <a:avLst/>
          </a:prstGeom>
          <a:noFill/>
        </p:spPr>
      </p:pic>
      <p:pic>
        <p:nvPicPr>
          <p:cNvPr id="4100" name="Picture 4" descr="Képtalálat a következőre: „chlorine environment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5256" y="0"/>
            <a:ext cx="2786743" cy="3383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616</Words>
  <Application>Microsoft Office PowerPoint</Application>
  <PresentationFormat>Egyéni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Lakkázok  szerkezete, működési mechanizmusa  és  IPARI ALKALMAZÁSA</vt:lpstr>
      <vt:lpstr>Lakkázok</vt:lpstr>
      <vt:lpstr>Szerkezet és reakciómechanizmus</vt:lpstr>
      <vt:lpstr>Szubsztrátok</vt:lpstr>
      <vt:lpstr>Problémák és enzimgátlás</vt:lpstr>
      <vt:lpstr>Biológiai Funkciók</vt:lpstr>
      <vt:lpstr>Ipari alkalmazások</vt:lpstr>
      <vt:lpstr>Az LMS (Laccase Mediator System)</vt:lpstr>
      <vt:lpstr>Az LMS – Cellulóz- és papíripar</vt:lpstr>
      <vt:lpstr>Az LMS – Policiklusos aromás szénhidrogének</vt:lpstr>
      <vt:lpstr>Etanol - üzemanyag</vt:lpstr>
      <vt:lpstr>Kozmetikumok</vt:lpstr>
      <vt:lpstr>Élelmiszeripar</vt:lpstr>
      <vt:lpstr>Ipari alkalmazás</vt:lpstr>
      <vt:lpstr>Ipari alkalmazás</vt:lpstr>
      <vt:lpstr>Ipari alkalmazás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Lakkázok  szerkezete, működési mechanizmusa  és  IPARI ALKALMAZÁSA</dc:title>
  <dc:creator>Réka Száraz-Nagy</dc:creator>
  <cp:lastModifiedBy>lenovo</cp:lastModifiedBy>
  <cp:revision>36</cp:revision>
  <dcterms:created xsi:type="dcterms:W3CDTF">2019-10-25T13:28:41Z</dcterms:created>
  <dcterms:modified xsi:type="dcterms:W3CDTF">2019-10-30T17:46:28Z</dcterms:modified>
</cp:coreProperties>
</file>