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7" r:id="rId5"/>
    <p:sldId id="280" r:id="rId6"/>
    <p:sldId id="258" r:id="rId7"/>
    <p:sldId id="260" r:id="rId8"/>
    <p:sldId id="261" r:id="rId9"/>
    <p:sldId id="279" r:id="rId10"/>
    <p:sldId id="262" r:id="rId11"/>
    <p:sldId id="263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68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30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7C47D-6C73-4224-9A75-1D671940B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E2A17-D53D-4589-AD21-44D280035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91A1-24E4-4B95-B7C5-5A2AE3C30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0A03F-0742-43DF-AEAA-7DFA03FD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BB6CC-371F-4306-A423-B43092EAB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3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FB9A7-BA0D-4372-8C00-560669B8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EC1EC-0FE1-4803-8444-767A8F689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078A9-317C-4CDA-BDAF-CDA6AE164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5E848-B8B6-4E64-9130-75D111143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460A-4203-42B8-9334-605BEBA8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4BE934-E9EC-400F-BB8F-B15C040F7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26986-E506-4EE9-87EA-A9521D49F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E85D0-E311-4164-A19C-F4222B91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9508-61F4-4603-9F8B-0ABD3C3B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E72DB-C305-48B9-AEE7-64C093F2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2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CF66-30E8-4FEA-BE63-C667C023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8C8DF-4AF3-4DFA-9FB3-1838F179E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04029-0CE7-4D7E-B94A-AABEDFD3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81575-A6AA-428F-B830-65785449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A08B4-D499-410E-B987-AB078758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44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D0DB-9F90-4412-A50F-EAFAA5315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A0053B-E892-4036-AE17-A18BEA2FF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99A20-2F8F-4988-9544-5F5FA0F5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AAFF9-3448-48DD-8D29-E063F665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3533D-B55A-49D0-B94D-8E5CD1D3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77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CD190-D32C-4245-9F20-5AEE3DFE0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A756-0DCC-43D1-8B0D-ABDB733B4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D57A1-FA74-4270-95F3-27B73716B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47A895-7CF9-4AF1-9692-BFD178B38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5BC0F-07A9-413F-A4F7-A98755CC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C0629-C106-4325-B52E-ED1195C8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8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A07B3-C025-461B-8D36-62FB16450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0D005-562D-48F3-9B1D-5680D8EB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C06162-88F0-4FBA-8CC4-617E29BBF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6E596-ACD9-45A8-874B-D3265FC4A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F46635-2259-4EAE-849E-E606FFD5D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25D0A5-77FA-4AD6-A1A5-100CAAE87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ABFC7-A307-445B-9719-B83C94E0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D6413C-77DC-42CF-9248-74FC87DC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DEACA-6A0A-45DF-9574-5303678F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990AE9-8E41-43A4-B38E-31916853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CAA2AD-EE4A-4B4B-AEE3-97961A9F9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B32E6-509B-4BE1-BEF6-ECDC35AE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EBC0B-A0F8-4FC4-B03F-EC374989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22F5C4-F51A-42AF-91D9-FDCD8E90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4315B-4D38-409A-A225-61C7FE0C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9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FE15B-3C28-4C97-A322-91611221D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763A8-D6A9-40A5-8653-256BBCBAF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7F56D-5CA8-45F2-AB67-DA03552BF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D16A5-82B1-4257-8B94-C8ACA4C6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FB3F5-6A38-4AC3-943D-8DD576E3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699FA-A64E-4BAE-B009-6BFE6B1A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93D7-25DF-49CB-836A-A70652A9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AE4D19-CE15-493E-9E6F-D62B860CE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77227-9044-43DC-BB07-628CBB890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0C00E-F28E-487B-AE7A-D0B55261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0CE33-07C1-4151-A5C9-864A0D90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968B8-BE0C-4C7A-B0C4-64476895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6160AE-CC50-411A-AA06-7482930A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74352-A414-426D-A771-4A50FBEFE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1A243-4BA5-4833-89F0-403324110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C587C-36FD-4500-8F0A-96D2CC868942}" type="datetimeFigureOut">
              <a:rPr lang="en-US" smtClean="0"/>
              <a:t>09-Oct-19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87903-8CB2-4D4B-859E-1A2584CEBB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30623-A4FD-426B-8B87-8556A2EF0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05FB0-8E11-4EB1-A1F5-0794500B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DC55BD-405B-4826-872D-C5CADE54C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0" y="5267296"/>
            <a:ext cx="3709306" cy="104001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5B41D6-5EDD-4034-90B4-EC315A8D1142}"/>
              </a:ext>
            </a:extLst>
          </p:cNvPr>
          <p:cNvSpPr/>
          <p:nvPr/>
        </p:nvSpPr>
        <p:spPr>
          <a:xfrm>
            <a:off x="1216232" y="1406039"/>
            <a:ext cx="9759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4000" b="1">
                <a:latin typeface="Bell MT" panose="02020503060305020303" pitchFamily="18" charset="0"/>
                <a:cs typeface="Arial" panose="020B0604020202020204" pitchFamily="34" charset="0"/>
              </a:rPr>
              <a:t>Quantitative real-time PCR laborgyakorlat</a:t>
            </a:r>
            <a:endParaRPr lang="en-US" sz="4000" b="1">
              <a:latin typeface="Bell MT" panose="02020503060305020303" pitchFamily="18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279280-00BC-4591-AA98-EA5E304CF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58" y="5094918"/>
            <a:ext cx="1384772" cy="1384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9D1167-F4F1-49C0-AAFB-3C209FBC2ECE}"/>
              </a:ext>
            </a:extLst>
          </p:cNvPr>
          <p:cNvSpPr txBox="1"/>
          <p:nvPr/>
        </p:nvSpPr>
        <p:spPr>
          <a:xfrm>
            <a:off x="3627406" y="3429000"/>
            <a:ext cx="5177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Bell MT" panose="02020503060305020303" pitchFamily="18" charset="0"/>
              </a:rPr>
              <a:t>Gyakorlatvezetők: Rácz Gergely, Nagy Nikolett</a:t>
            </a:r>
          </a:p>
        </p:txBody>
      </p:sp>
    </p:spTree>
    <p:extLst>
      <p:ext uri="{BB962C8B-B14F-4D97-AF65-F5344CB8AC3E}">
        <p14:creationId xmlns:p14="http://schemas.microsoft.com/office/powerpoint/2010/main" val="1556436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Anellációs h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mérséklet optimalizálás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4FFC-12AC-4B7A-AA6F-2F61C82C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048"/>
            <a:ext cx="10515600" cy="4853915"/>
          </a:xfrm>
        </p:spPr>
        <p:txBody>
          <a:bodyPr/>
          <a:lstStyle/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Hőmérséklet gradiens alkalmazása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Amplifikációs és olvadáspont görbék analízise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Termékek vizsgálata agaróz gélelektroforézissel</a:t>
            </a:r>
          </a:p>
          <a:p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Génmaximalizáló módszer = minden target egyidej</a:t>
            </a: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vizsgálata</a:t>
            </a:r>
          </a:p>
          <a:p>
            <a:endParaRPr lang="en-US">
              <a:latin typeface="Bell MT" panose="02020503060305020303" pitchFamily="18" charset="0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FF6234B0-24BA-4C2E-843B-6E44E4AD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9</a:t>
            </a:r>
            <a:endParaRPr lang="en-US" sz="2400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9F888B46-B7AB-4B1E-854D-76808F397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477" y="2748020"/>
            <a:ext cx="3006422" cy="2688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8D72A854-A8E6-453D-9653-D948CDA3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4" t="5264" b="49425"/>
          <a:stretch>
            <a:fillRect/>
          </a:stretch>
        </p:blipFill>
        <p:spPr bwMode="auto">
          <a:xfrm>
            <a:off x="4323157" y="3136265"/>
            <a:ext cx="3545683" cy="23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8">
            <a:extLst>
              <a:ext uri="{FF2B5EF4-FFF2-40B4-BE49-F238E27FC236}">
                <a16:creationId xmlns:a16="http://schemas.microsoft.com/office/drawing/2014/main" id="{D400E447-A282-4A8F-976F-4733429D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 r="49522" b="49741"/>
          <a:stretch>
            <a:fillRect/>
          </a:stretch>
        </p:blipFill>
        <p:spPr>
          <a:xfrm>
            <a:off x="349250" y="3136265"/>
            <a:ext cx="3545683" cy="2300729"/>
          </a:xfrm>
          <a:prstGeom prst="rect">
            <a:avLst/>
          </a:prstGeom>
        </p:spPr>
      </p:pic>
      <p:sp>
        <p:nvSpPr>
          <p:cNvPr id="15" name="TextBox 21">
            <a:extLst>
              <a:ext uri="{FF2B5EF4-FFF2-40B4-BE49-F238E27FC236}">
                <a16:creationId xmlns:a16="http://schemas.microsoft.com/office/drawing/2014/main" id="{6AF3115C-8C97-4947-9BFA-FF2736C08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41" y="5478233"/>
            <a:ext cx="20633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Amplifikációs görbék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Gradiens PCR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E8FBDF32-7A65-4E25-B082-BA1E68915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2916" y="5601343"/>
            <a:ext cx="22124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Olvadásgörbe analízis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8E0AF121-4469-47ED-9530-358E7A41A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8463" y="5595241"/>
            <a:ext cx="23839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Agaróz gélelektroforézis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1D00B4DE-98AE-4AD7-8734-7ED88C647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8038" y="6248950"/>
            <a:ext cx="9655923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Magasabb 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ellációs 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lacsonyabb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ciklusszám (C</a:t>
            </a:r>
            <a:r>
              <a:rPr lang="en-US" altLang="en-US" sz="2000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atékonyabb </a:t>
            </a:r>
            <a:r>
              <a:rPr lang="en-US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amplifi</a:t>
            </a:r>
            <a:r>
              <a:rPr lang="hu-HU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káció</a:t>
            </a:r>
            <a:endParaRPr lang="en-GB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7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Primerkoncentráció optimalizálás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413073-2136-4A73-BF98-104B61C7D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507518" y="1187286"/>
            <a:ext cx="3579567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6219FF-00DB-42C6-ADEB-84556A7050A0}"/>
              </a:ext>
            </a:extLst>
          </p:cNvPr>
          <p:cNvSpPr/>
          <p:nvPr/>
        </p:nvSpPr>
        <p:spPr>
          <a:xfrm>
            <a:off x="1077438" y="4913531"/>
            <a:ext cx="4439728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Sejtmagi izoforma</a:t>
            </a:r>
          </a:p>
          <a:p>
            <a:pPr algn="ctr">
              <a:spcAft>
                <a:spcPts val="600"/>
              </a:spcAft>
              <a:defRPr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Nagyobb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koncentráció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alacsonyabb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Minden termék specifikus</a:t>
            </a:r>
          </a:p>
          <a:p>
            <a:pPr algn="ctr">
              <a:spcAft>
                <a:spcPts val="600"/>
              </a:spcAft>
              <a:defRPr/>
            </a:pPr>
            <a:r>
              <a:rPr lang="hu-HU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Legnagyobb koncentrációjú pont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28C237-EB29-4977-9598-BC7E29A6315B}"/>
              </a:ext>
            </a:extLst>
          </p:cNvPr>
          <p:cNvSpPr/>
          <p:nvPr/>
        </p:nvSpPr>
        <p:spPr>
          <a:xfrm>
            <a:off x="6834994" y="4736560"/>
            <a:ext cx="44397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Mitokondriális izoforma</a:t>
            </a:r>
          </a:p>
          <a:p>
            <a:pPr algn="ctr">
              <a:spcAft>
                <a:spcPts val="600"/>
              </a:spcAft>
              <a:defRPr/>
            </a:pP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Nagyobb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koncentráció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alacsonyabb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baseline="-25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hu-HU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specifikus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termékek</a:t>
            </a:r>
            <a:endParaRPr lang="hu-HU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  <a:defRPr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Forward: 3. legkoncentráltabb pont</a:t>
            </a:r>
          </a:p>
          <a:p>
            <a:pPr algn="ctr">
              <a:spcAft>
                <a:spcPts val="600"/>
              </a:spcAft>
              <a:defRPr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Rev1: legnagyobb koncentrációjú pont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D69B0-6AB6-40DB-8FD3-E90391CE6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265074" y="1187286"/>
            <a:ext cx="3579567" cy="3383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2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Termékspecificitás ellen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rzése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11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F6F14E-34C7-460A-B263-2F2B945C0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1"/>
          <a:stretch>
            <a:fillRect/>
          </a:stretch>
        </p:blipFill>
        <p:spPr bwMode="auto">
          <a:xfrm>
            <a:off x="2927738" y="1962150"/>
            <a:ext cx="432593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9CC061-3383-46F0-B2D6-00DD4624C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1650" y="1762125"/>
            <a:ext cx="22124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Olvadásgörbe analízis</a:t>
            </a:r>
          </a:p>
        </p:txBody>
      </p:sp>
      <p:sp>
        <p:nvSpPr>
          <p:cNvPr id="13" name="Szövegdoboz 10">
            <a:extLst>
              <a:ext uri="{FF2B5EF4-FFF2-40B4-BE49-F238E27FC236}">
                <a16:creationId xmlns:a16="http://schemas.microsoft.com/office/drawing/2014/main" id="{846D7081-024A-4C6D-B5E1-C2CEDF592FA0}"/>
              </a:ext>
            </a:extLst>
          </p:cNvPr>
          <p:cNvSpPr txBox="1"/>
          <p:nvPr/>
        </p:nvSpPr>
        <p:spPr>
          <a:xfrm>
            <a:off x="7438364" y="1370013"/>
            <a:ext cx="4325937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Rev1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primerrel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szekvenálható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Rev4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primerrel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Szekvenálható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Specifikus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3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Tartalmazza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 Rev1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primerrel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amplifikált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régiót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Beágyazott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PCR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alkalmazása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PCR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termékek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Rev1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primerrel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SPECIFIKUSAK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03DDE1-AD80-44AA-9708-8A0A2AA5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39"/>
          <a:stretch>
            <a:fillRect/>
          </a:stretch>
        </p:blipFill>
        <p:spPr bwMode="auto">
          <a:xfrm>
            <a:off x="359163" y="2281238"/>
            <a:ext cx="2557462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A243A5A6-6B47-4598-A48F-C0039ADDD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7" y="1762125"/>
            <a:ext cx="23839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</a:rPr>
              <a:t>Agaróz gélelektroforézis</a:t>
            </a:r>
          </a:p>
        </p:txBody>
      </p:sp>
    </p:spTree>
    <p:extLst>
      <p:ext uri="{BB962C8B-B14F-4D97-AF65-F5344CB8AC3E}">
        <p14:creationId xmlns:p14="http://schemas.microsoft.com/office/powerpoint/2010/main" val="301499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Reverz transzkripció vizsgálata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12</a:t>
            </a:r>
            <a:endParaRPr lang="en-US" sz="2400" dirty="0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6C458DEC-AEE3-4808-80FD-C21EEFB0F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" y="1026131"/>
            <a:ext cx="71802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A33E4-9103-4E0A-9C68-BB6B77F91D8E}"/>
              </a:ext>
            </a:extLst>
          </p:cNvPr>
          <p:cNvSpPr/>
          <p:nvPr/>
        </p:nvSpPr>
        <p:spPr>
          <a:xfrm>
            <a:off x="7686136" y="1026131"/>
            <a:ext cx="38818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Két RT kit összehasonlítása</a:t>
            </a:r>
          </a:p>
          <a:p>
            <a:pPr>
              <a:spcBef>
                <a:spcPct val="0"/>
              </a:spcBef>
              <a:spcAft>
                <a:spcPts val="2400"/>
              </a:spcAft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Applied Biosystems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↔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BioRad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Mindkét izoforma: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AB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alacsonyabb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en-US" altLang="en-US" sz="2000" baseline="-250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GAPDH és PPIA: 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indkét kit használható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Applied Biosystems kit választása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7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Lineáris koncentráció-tartomány meghatározása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13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9926B-B94B-4CCC-A7A2-E607645ED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" y="1064385"/>
            <a:ext cx="7333344" cy="5624640"/>
          </a:xfrm>
          <a:prstGeom prst="rect">
            <a:avLst/>
          </a:prstGeom>
        </p:spPr>
      </p:pic>
      <p:sp>
        <p:nvSpPr>
          <p:cNvPr id="8" name="Szövegdoboz 10">
            <a:extLst>
              <a:ext uri="{FF2B5EF4-FFF2-40B4-BE49-F238E27FC236}">
                <a16:creationId xmlns:a16="http://schemas.microsoft.com/office/drawing/2014/main" id="{9C2DF253-D264-4A76-BC58-DC24905C8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2015" y="1690688"/>
            <a:ext cx="4148107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Sejtmagi izoforma, GAPDH, PPIA: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Összes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oncentr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pont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tartományban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Mitokondriális izoforma: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egkoncentráltabb pont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line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tartományon kívül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ásodik legkoncentráltabb</a:t>
            </a:r>
            <a:endParaRPr lang="en-US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pont</a:t>
            </a:r>
            <a:r>
              <a:rPr lang="hu-H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kiválasztása</a:t>
            </a:r>
            <a:endParaRPr lang="hu-HU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BF110F-5C07-4D2D-9EED-80736F620838}"/>
              </a:ext>
            </a:extLst>
          </p:cNvPr>
          <p:cNvCxnSpPr>
            <a:cxnSpLocks/>
          </p:cNvCxnSpPr>
          <p:nvPr/>
        </p:nvCxnSpPr>
        <p:spPr>
          <a:xfrm>
            <a:off x="7184213" y="2636779"/>
            <a:ext cx="527802" cy="460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87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PCR hatásfok meghatározása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14</a:t>
            </a:r>
            <a:endParaRPr lang="en-US" sz="2400" dirty="0"/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CAD579F1-6625-400F-96F6-EAA20D042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34" y="987844"/>
            <a:ext cx="7634091" cy="578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zövegdoboz 10">
            <a:extLst>
              <a:ext uri="{FF2B5EF4-FFF2-40B4-BE49-F238E27FC236}">
                <a16:creationId xmlns:a16="http://schemas.microsoft.com/office/drawing/2014/main" id="{E6927A94-1265-4187-8C96-3E649FA6AD0F}"/>
              </a:ext>
            </a:extLst>
          </p:cNvPr>
          <p:cNvSpPr txBox="1"/>
          <p:nvPr/>
        </p:nvSpPr>
        <p:spPr>
          <a:xfrm>
            <a:off x="7807025" y="1008063"/>
            <a:ext cx="4054296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használata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helyett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cDNS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mintából hígítási sor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Súlyozott legkisebb négyzetek módszerével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történő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lineáris regresszió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Meredekség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  <a:p>
            <a:pPr algn="ctr" eaLnBrk="1" fontAlgn="auto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Hatásfok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88.4%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sejtmagi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izoforma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79.5%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mitokondriális</a:t>
            </a: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izoforma</a:t>
            </a:r>
            <a:endParaRPr lang="hu-H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94.1%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  <a:endParaRPr lang="hu-HU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91.7%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5B3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EAFBD8-B9DB-40CF-9046-C3683C851534}"/>
              </a:ext>
            </a:extLst>
          </p:cNvPr>
          <p:cNvSpPr/>
          <p:nvPr/>
        </p:nvSpPr>
        <p:spPr>
          <a:xfrm>
            <a:off x="8052818" y="1906836"/>
            <a:ext cx="3562710" cy="11191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70C3D0-826C-4E34-915D-9813EA0E8A50}"/>
              </a:ext>
            </a:extLst>
          </p:cNvPr>
          <p:cNvSpPr/>
          <p:nvPr/>
        </p:nvSpPr>
        <p:spPr>
          <a:xfrm>
            <a:off x="9036724" y="3517839"/>
            <a:ext cx="1594897" cy="3619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64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Az RT-qPCR módszer ismételhet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sége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15</a:t>
            </a:r>
            <a:endParaRPr lang="en-US" sz="2400" dirty="0"/>
          </a:p>
        </p:txBody>
      </p:sp>
      <p:sp>
        <p:nvSpPr>
          <p:cNvPr id="8" name="Szövegdoboz 8">
            <a:extLst>
              <a:ext uri="{FF2B5EF4-FFF2-40B4-BE49-F238E27FC236}">
                <a16:creationId xmlns:a16="http://schemas.microsoft.com/office/drawing/2014/main" id="{AAA2D3A3-B9D5-44F5-8475-7F038E35EF08}"/>
              </a:ext>
            </a:extLst>
          </p:cNvPr>
          <p:cNvSpPr txBox="1"/>
          <p:nvPr/>
        </p:nvSpPr>
        <p:spPr>
          <a:xfrm>
            <a:off x="5580063" y="1089025"/>
            <a:ext cx="6416675" cy="44781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iológiai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csoport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nemhez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tartozó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adott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szerv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biológiai párhuzamos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= 3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különböző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egér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fontAlgn="auto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technikai párhuzamos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mindegyikhez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biológiai és technikai szórás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alacsony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C</a:t>
            </a:r>
            <a:r>
              <a:rPr lang="hu-HU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értékek szórása a technikai párhuzamosok között (ANOVA):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0.14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sejtmagi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izoforma</a:t>
            </a:r>
            <a:endParaRPr lang="hu-H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0.13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kondriális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izoforma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0.065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GAPDH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0.13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5B30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PPIA</a:t>
            </a:r>
            <a:r>
              <a:rPr lang="hu-HU" sz="20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9ECB527-0E29-433E-891E-9AE55B3ABB5B}"/>
              </a:ext>
            </a:extLst>
          </p:cNvPr>
          <p:cNvSpPr/>
          <p:nvPr/>
        </p:nvSpPr>
        <p:spPr>
          <a:xfrm rot="10800000">
            <a:off x="6245225" y="1587022"/>
            <a:ext cx="447675" cy="87947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9748C4E-CE5B-4BAD-BCFE-714435C54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1798638"/>
            <a:ext cx="1053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9 görbe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D7D49363-2968-429C-ABB7-4E5887174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41"/>
          <a:stretch>
            <a:fillRect/>
          </a:stretch>
        </p:blipFill>
        <p:spPr bwMode="auto">
          <a:xfrm>
            <a:off x="260350" y="1100138"/>
            <a:ext cx="39989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id="{CD90169F-9801-4DB3-920D-4E10D4A67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0"/>
          <a:stretch>
            <a:fillRect/>
          </a:stretch>
        </p:blipFill>
        <p:spPr bwMode="auto">
          <a:xfrm>
            <a:off x="161925" y="3967163"/>
            <a:ext cx="3998913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763396-AD86-43C4-BD4E-5426D0892831}"/>
              </a:ext>
            </a:extLst>
          </p:cNvPr>
          <p:cNvCxnSpPr>
            <a:cxnSpLocks/>
          </p:cNvCxnSpPr>
          <p:nvPr/>
        </p:nvCxnSpPr>
        <p:spPr>
          <a:xfrm flipH="1" flipV="1">
            <a:off x="4060825" y="1601788"/>
            <a:ext cx="939800" cy="32543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DDD974C-2EE6-4ABF-BBFD-E75F0032C023}"/>
              </a:ext>
            </a:extLst>
          </p:cNvPr>
          <p:cNvCxnSpPr>
            <a:cxnSpLocks/>
          </p:cNvCxnSpPr>
          <p:nvPr/>
        </p:nvCxnSpPr>
        <p:spPr>
          <a:xfrm flipH="1" flipV="1">
            <a:off x="3983038" y="1849438"/>
            <a:ext cx="977900" cy="14605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9D72679-69F3-4A65-8A1B-185EFF8E9AC2}"/>
              </a:ext>
            </a:extLst>
          </p:cNvPr>
          <p:cNvCxnSpPr>
            <a:cxnSpLocks/>
          </p:cNvCxnSpPr>
          <p:nvPr/>
        </p:nvCxnSpPr>
        <p:spPr>
          <a:xfrm flipH="1">
            <a:off x="3973513" y="2073275"/>
            <a:ext cx="9874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9D84DF-D4FE-47FB-A630-EB95F3647517}"/>
              </a:ext>
            </a:extLst>
          </p:cNvPr>
          <p:cNvCxnSpPr>
            <a:cxnSpLocks/>
          </p:cNvCxnSpPr>
          <p:nvPr/>
        </p:nvCxnSpPr>
        <p:spPr>
          <a:xfrm flipH="1">
            <a:off x="3983038" y="2136775"/>
            <a:ext cx="998537" cy="1428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431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Szövetspecifikus expressziós mintázat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16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28B34-C774-4FD2-AD5C-EE978CB9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748" y="970300"/>
            <a:ext cx="5455316" cy="576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25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Szövetspecifikus expressziós mintázat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17</a:t>
            </a:r>
            <a:endParaRPr lang="en-US" sz="2400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9625C556-EA54-4D9F-9087-0E2A212D5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1325563"/>
            <a:ext cx="10628119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10 hetes egerek, 8 szerv, mindkét nem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emek közti különbség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nem szignifikáns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zervek közti különbség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szignifikáns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(p&lt;10</a:t>
            </a:r>
            <a:r>
              <a:rPr lang="en-US" altLang="en-US" sz="2000" baseline="30000">
                <a:latin typeface="Arial" panose="020B0604020202020204" pitchFamily="34" charset="0"/>
                <a:cs typeface="Arial" panose="020B0604020202020204" pitchFamily="34" charset="0"/>
              </a:rPr>
              <a:t>-16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Sejtmagi</a:t>
            </a:r>
            <a:r>
              <a:rPr lang="hu-HU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izoforma</a:t>
            </a:r>
            <a:endParaRPr lang="en-US" altLang="en-US" sz="2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egnagyobb különbség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hím máj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hím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timusz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138-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szor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os különbség!</a:t>
            </a:r>
            <a:endParaRPr lang="hu-HU" alt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6C65A2-3B26-4637-BF22-D9C28FD75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64"/>
          <a:stretch/>
        </p:blipFill>
        <p:spPr>
          <a:xfrm>
            <a:off x="725680" y="3708613"/>
            <a:ext cx="10740639" cy="278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03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Szövetspecifikus expressziós mintázat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18</a:t>
            </a:r>
            <a:endParaRPr lang="en-US" sz="2400" dirty="0"/>
          </a:p>
        </p:txBody>
      </p:sp>
      <p:sp>
        <p:nvSpPr>
          <p:cNvPr id="7" name="Szövegdoboz 10">
            <a:extLst>
              <a:ext uri="{FF2B5EF4-FFF2-40B4-BE49-F238E27FC236}">
                <a16:creationId xmlns:a16="http://schemas.microsoft.com/office/drawing/2014/main" id="{15885D44-7F5A-48E7-A477-21E722439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25563"/>
            <a:ext cx="1104106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u-HU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ito</a:t>
            </a:r>
            <a:r>
              <a:rPr lang="hu-HU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ondri</a:t>
            </a:r>
            <a:r>
              <a:rPr lang="hu-HU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hu-HU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oform</a:t>
            </a:r>
            <a:r>
              <a:rPr lang="hu-HU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altLang="en-US" sz="2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egnagyobb különbség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 hím máj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hím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szív 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4.61-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szeres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különbség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altLang="en-US" sz="2000">
                <a:latin typeface="Arial" panose="020B0604020202020204" pitchFamily="34" charset="0"/>
                <a:cs typeface="Arial" panose="020B0604020202020204" pitchFamily="34" charset="0"/>
              </a:rPr>
              <a:t>okkal kisebb különbségek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tabil expressziós mintázat</a:t>
            </a: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0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Potenciális referenciagén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1D4AC-ECEA-435F-8919-709648106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6" b="50000"/>
          <a:stretch/>
        </p:blipFill>
        <p:spPr>
          <a:xfrm>
            <a:off x="723900" y="3648890"/>
            <a:ext cx="10744200" cy="284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76221-4BBF-4E88-BD67-417EB0A6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3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Uracil a DNS-ben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E457615-A418-4B60-8A50-DFB7A2EED84D}"/>
              </a:ext>
            </a:extLst>
          </p:cNvPr>
          <p:cNvSpPr/>
          <p:nvPr/>
        </p:nvSpPr>
        <p:spPr>
          <a:xfrm>
            <a:off x="1377950" y="1781138"/>
            <a:ext cx="4205288" cy="2159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D802D6-0DB1-423C-9A72-A48E6179E9CA}"/>
              </a:ext>
            </a:extLst>
          </p:cNvPr>
          <p:cNvSpPr/>
          <p:nvPr/>
        </p:nvSpPr>
        <p:spPr>
          <a:xfrm>
            <a:off x="6426200" y="4850729"/>
            <a:ext cx="4597400" cy="1820863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4D50E-37B7-4338-AF5F-2785DCCA6A39}"/>
              </a:ext>
            </a:extLst>
          </p:cNvPr>
          <p:cNvSpPr/>
          <p:nvPr/>
        </p:nvSpPr>
        <p:spPr>
          <a:xfrm>
            <a:off x="1168400" y="4838029"/>
            <a:ext cx="4597400" cy="1820863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C28B9E-1388-410E-A0E3-32C2A40FC9F4}"/>
              </a:ext>
            </a:extLst>
          </p:cNvPr>
          <p:cNvSpPr/>
          <p:nvPr/>
        </p:nvSpPr>
        <p:spPr>
          <a:xfrm>
            <a:off x="6599238" y="1771613"/>
            <a:ext cx="4205287" cy="2160587"/>
          </a:xfrm>
          <a:prstGeom prst="ellipse">
            <a:avLst/>
          </a:prstGeom>
          <a:solidFill>
            <a:schemeClr val="accent6">
              <a:lumMod val="75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57E94A-DCBB-4CA8-AEB2-77FA0D97035D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951000"/>
            <a:ext cx="5257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C</a:t>
            </a:r>
            <a:r>
              <a:rPr lang="hu-HU" altLang="en-US" sz="2400" b="1">
                <a:solidFill>
                  <a:srgbClr val="000000"/>
                </a:solidFill>
              </a:rPr>
              <a:t>i</a:t>
            </a:r>
            <a:r>
              <a:rPr lang="en-US" altLang="en-US" sz="2400" b="1">
                <a:solidFill>
                  <a:srgbClr val="000000"/>
                </a:solidFill>
              </a:rPr>
              <a:t>to</a:t>
            </a:r>
            <a:r>
              <a:rPr lang="hu-HU" altLang="en-US" sz="2400" b="1">
                <a:solidFill>
                  <a:srgbClr val="000000"/>
                </a:solidFill>
              </a:rPr>
              <a:t>z</a:t>
            </a:r>
            <a:r>
              <a:rPr lang="en-US" altLang="en-US" sz="2400" b="1">
                <a:solidFill>
                  <a:srgbClr val="000000"/>
                </a:solidFill>
              </a:rPr>
              <a:t>in </a:t>
            </a:r>
            <a:r>
              <a:rPr lang="hu-HU" altLang="en-US" sz="2400" b="1">
                <a:solidFill>
                  <a:srgbClr val="000000"/>
                </a:solidFill>
              </a:rPr>
              <a:t>dezamináció</a:t>
            </a:r>
            <a:endParaRPr lang="en-US" altLang="en-US" sz="2400" b="1">
              <a:solidFill>
                <a:srgbClr val="00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MUTAG</a:t>
            </a:r>
            <a:r>
              <a:rPr lang="hu-HU" altLang="en-US" sz="2400" b="1">
                <a:solidFill>
                  <a:srgbClr val="FF0000"/>
                </a:solidFill>
              </a:rPr>
              <a:t>ÉN </a:t>
            </a:r>
            <a:endParaRPr lang="en-US" altLang="en-US" sz="2400" b="1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/>
              <a:t>G:U</a:t>
            </a:r>
            <a:r>
              <a:rPr lang="hu-HU" altLang="en-US" sz="2400"/>
              <a:t> </a:t>
            </a:r>
            <a:r>
              <a:rPr lang="hu-HU" altLang="en-US" sz="2400">
                <a:sym typeface="Wingdings" panose="05000000000000000000" pitchFamily="2" charset="2"/>
              </a:rPr>
              <a:t></a:t>
            </a:r>
            <a:r>
              <a:rPr lang="en-US" altLang="en-US" sz="2400"/>
              <a:t> A:T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rgbClr val="000000"/>
                </a:solidFill>
              </a:rPr>
              <a:t>Javítás szükséges → </a:t>
            </a:r>
            <a:r>
              <a:rPr lang="en-US" altLang="en-US" sz="2400" b="1">
                <a:solidFill>
                  <a:srgbClr val="000000"/>
                </a:solidFill>
              </a:rPr>
              <a:t>BER</a:t>
            </a:r>
            <a:endParaRPr lang="hu-HU" altLang="en-US" sz="2400" b="1">
              <a:solidFill>
                <a:srgbClr val="000000"/>
              </a:solidFill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B982BD5-9E9E-4F20-9DCE-D70E92555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25488"/>
            <a:ext cx="1051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Két útvonal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C9A96847-A2AB-47E3-A737-784A7C5E46E6}"/>
              </a:ext>
            </a:extLst>
          </p:cNvPr>
          <p:cNvSpPr txBox="1">
            <a:spLocks/>
          </p:cNvSpPr>
          <p:nvPr/>
        </p:nvSpPr>
        <p:spPr>
          <a:xfrm>
            <a:off x="6088063" y="1951000"/>
            <a:ext cx="5257800" cy="1905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T</a:t>
            </a:r>
            <a:r>
              <a:rPr lang="hu-HU" sz="2400" b="1" dirty="0">
                <a:solidFill>
                  <a:srgbClr val="000000"/>
                </a:solidFill>
              </a:rPr>
              <a:t>i</a:t>
            </a:r>
            <a:r>
              <a:rPr lang="en-US" sz="2400" b="1" dirty="0">
                <a:solidFill>
                  <a:srgbClr val="000000"/>
                </a:solidFill>
              </a:rPr>
              <a:t>min</a:t>
            </a:r>
            <a:r>
              <a:rPr lang="hu-HU" sz="2400" b="1" dirty="0">
                <a:solidFill>
                  <a:srgbClr val="000000"/>
                </a:solidFill>
              </a:rPr>
              <a:t> helyett</a:t>
            </a:r>
            <a:r>
              <a:rPr lang="en-US" sz="2400" b="1" dirty="0" err="1">
                <a:solidFill>
                  <a:srgbClr val="000000"/>
                </a:solidFill>
              </a:rPr>
              <a:t>i</a:t>
            </a:r>
            <a:r>
              <a:rPr lang="hu-HU" sz="2400" b="1" dirty="0">
                <a:solidFill>
                  <a:srgbClr val="000000"/>
                </a:solidFill>
              </a:rPr>
              <a:t> beépül</a:t>
            </a:r>
            <a:r>
              <a:rPr lang="en-US" sz="2400" b="1" dirty="0" err="1">
                <a:solidFill>
                  <a:srgbClr val="000000"/>
                </a:solidFill>
              </a:rPr>
              <a:t>és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dirty="0">
                <a:solidFill>
                  <a:srgbClr val="000000"/>
                </a:solidFill>
              </a:rPr>
              <a:t>magas </a:t>
            </a:r>
            <a:r>
              <a:rPr lang="en-US" sz="2400" dirty="0">
                <a:solidFill>
                  <a:srgbClr val="000000"/>
                </a:solidFill>
              </a:rPr>
              <a:t>dUTP/dTTP </a:t>
            </a:r>
            <a:r>
              <a:rPr lang="hu-HU" sz="2400" dirty="0">
                <a:solidFill>
                  <a:srgbClr val="000000"/>
                </a:solidFill>
              </a:rPr>
              <a:t>arány</a:t>
            </a:r>
            <a:endParaRPr lang="en-US" sz="2400" dirty="0">
              <a:solidFill>
                <a:srgbClr val="00B05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NEM MUTAGÉN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 err="1">
                <a:solidFill>
                  <a:srgbClr val="000000"/>
                </a:solidFill>
              </a:rPr>
              <a:t>Javítás</a:t>
            </a:r>
            <a:r>
              <a:rPr lang="en-US" sz="2400" dirty="0">
                <a:solidFill>
                  <a:srgbClr val="000000"/>
                </a:solidFill>
              </a:rPr>
              <a:t> n</a:t>
            </a:r>
            <a:r>
              <a:rPr lang="hu-HU" sz="2400" dirty="0" err="1">
                <a:solidFill>
                  <a:srgbClr val="000000"/>
                </a:solidFill>
              </a:rPr>
              <a:t>em</a:t>
            </a:r>
            <a:r>
              <a:rPr lang="hu-HU" sz="2400" dirty="0">
                <a:solidFill>
                  <a:srgbClr val="000000"/>
                </a:solidFill>
              </a:rPr>
              <a:t> szükséges</a:t>
            </a:r>
            <a:r>
              <a:rPr lang="en-US" sz="2400" dirty="0">
                <a:solidFill>
                  <a:srgbClr val="000000"/>
                </a:solidFill>
              </a:rPr>
              <a:t> → </a:t>
            </a:r>
            <a:r>
              <a:rPr lang="en-US" sz="2400" b="1" dirty="0">
                <a:solidFill>
                  <a:srgbClr val="000000"/>
                </a:solidFill>
              </a:rPr>
              <a:t>BER</a:t>
            </a:r>
            <a:endParaRPr lang="hu-HU" b="1" dirty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44CE92-3AFA-42B5-B06A-D3BFFBEFB2CF}"/>
              </a:ext>
            </a:extLst>
          </p:cNvPr>
          <p:cNvCxnSpPr>
            <a:cxnSpLocks/>
          </p:cNvCxnSpPr>
          <p:nvPr/>
        </p:nvCxnSpPr>
        <p:spPr>
          <a:xfrm flipH="1">
            <a:off x="4143375" y="1465225"/>
            <a:ext cx="1335088" cy="485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8E2A4D-411A-469D-ACAC-B55B9C617B21}"/>
              </a:ext>
            </a:extLst>
          </p:cNvPr>
          <p:cNvCxnSpPr>
            <a:cxnSpLocks/>
          </p:cNvCxnSpPr>
          <p:nvPr/>
        </p:nvCxnSpPr>
        <p:spPr>
          <a:xfrm>
            <a:off x="6719888" y="1465225"/>
            <a:ext cx="1333500" cy="48577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7">
            <a:extLst>
              <a:ext uri="{FF2B5EF4-FFF2-40B4-BE49-F238E27FC236}">
                <a16:creationId xmlns:a16="http://schemas.microsoft.com/office/drawing/2014/main" id="{33B2446A-8C2F-4EB0-ACBE-5D1032561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79192"/>
            <a:ext cx="1051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/>
              <a:t>Két enzimcsalád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AF01E0B-9CC1-4181-8806-F541DD95674A}"/>
              </a:ext>
            </a:extLst>
          </p:cNvPr>
          <p:cNvCxnSpPr>
            <a:cxnSpLocks/>
          </p:cNvCxnSpPr>
          <p:nvPr/>
        </p:nvCxnSpPr>
        <p:spPr>
          <a:xfrm flipH="1">
            <a:off x="4143375" y="4487192"/>
            <a:ext cx="1335088" cy="4857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53A500-48ED-499F-95B2-F4FE12532077}"/>
              </a:ext>
            </a:extLst>
          </p:cNvPr>
          <p:cNvCxnSpPr>
            <a:cxnSpLocks/>
          </p:cNvCxnSpPr>
          <p:nvPr/>
        </p:nvCxnSpPr>
        <p:spPr>
          <a:xfrm>
            <a:off x="6719888" y="4487192"/>
            <a:ext cx="1333500" cy="4873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8E100FAE-2595-4D13-86B9-592C3970EDB9}"/>
              </a:ext>
            </a:extLst>
          </p:cNvPr>
          <p:cNvSpPr txBox="1">
            <a:spLocks/>
          </p:cNvSpPr>
          <p:nvPr/>
        </p:nvSpPr>
        <p:spPr>
          <a:xfrm>
            <a:off x="838200" y="4952329"/>
            <a:ext cx="5257800" cy="1903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Uracil </a:t>
            </a:r>
            <a:r>
              <a:rPr lang="en-US" sz="2400" b="1" dirty="0" err="1">
                <a:solidFill>
                  <a:srgbClr val="000000"/>
                </a:solidFill>
              </a:rPr>
              <a:t>eltávolítás</a:t>
            </a:r>
            <a:r>
              <a:rPr lang="en-US" sz="2400" b="1" dirty="0">
                <a:solidFill>
                  <a:srgbClr val="000000"/>
                </a:solidFill>
              </a:rPr>
              <a:t> a DNS-</a:t>
            </a:r>
            <a:r>
              <a:rPr lang="en-US" sz="2400" b="1" dirty="0" err="1">
                <a:solidFill>
                  <a:srgbClr val="000000"/>
                </a:solidFill>
              </a:rPr>
              <a:t>ből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UDG</a:t>
            </a: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N-</a:t>
            </a:r>
            <a:r>
              <a:rPr lang="en-US" sz="2400" dirty="0" err="1">
                <a:solidFill>
                  <a:srgbClr val="000000"/>
                </a:solidFill>
              </a:rPr>
              <a:t>glikozidos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kötés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bontása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MUTAG</a:t>
            </a:r>
            <a:r>
              <a:rPr lang="hu-HU" sz="2400" b="1" dirty="0">
                <a:solidFill>
                  <a:srgbClr val="FF0000"/>
                </a:solidFill>
              </a:rPr>
              <a:t>ÉN </a:t>
            </a:r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NEM MUTAGÉN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uracil</a:t>
            </a:r>
          </a:p>
          <a:p>
            <a:pPr marL="0" indent="0"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2400" dirty="0">
              <a:solidFill>
                <a:srgbClr val="000000"/>
              </a:solidFill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F76005D8-6A21-423A-BAE8-7C402E22EA9B}"/>
              </a:ext>
            </a:extLst>
          </p:cNvPr>
          <p:cNvSpPr txBox="1">
            <a:spLocks/>
          </p:cNvSpPr>
          <p:nvPr/>
        </p:nvSpPr>
        <p:spPr>
          <a:xfrm>
            <a:off x="6096000" y="4952329"/>
            <a:ext cx="5257800" cy="19034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0000"/>
                </a:solidFill>
              </a:rPr>
              <a:t>Uracil </a:t>
            </a:r>
            <a:r>
              <a:rPr lang="en-US" sz="2400" b="1" dirty="0" err="1">
                <a:solidFill>
                  <a:srgbClr val="000000"/>
                </a:solidFill>
              </a:rPr>
              <a:t>beépülés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megelőzése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 err="1">
                <a:solidFill>
                  <a:srgbClr val="000000"/>
                </a:solidFill>
              </a:rPr>
              <a:t>dUTPáz</a:t>
            </a:r>
            <a:endParaRPr lang="en-US" sz="2400" b="1" dirty="0">
              <a:solidFill>
                <a:srgbClr val="00000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rgbClr val="000000"/>
                </a:solidFill>
              </a:rPr>
              <a:t>dUTP</a:t>
            </a:r>
            <a:r>
              <a:rPr lang="hu-HU" sz="2400" dirty="0">
                <a:solidFill>
                  <a:srgbClr val="000000"/>
                </a:solidFill>
              </a:rPr>
              <a:t> </a:t>
            </a:r>
            <a:r>
              <a:rPr lang="hu-HU" sz="2400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</a:rPr>
              <a:t>dUMP + </a:t>
            </a:r>
            <a:r>
              <a:rPr lang="en-US" sz="2400" dirty="0" err="1">
                <a:solidFill>
                  <a:srgbClr val="000000"/>
                </a:solidFill>
              </a:rPr>
              <a:t>PPi</a:t>
            </a:r>
            <a:endParaRPr lang="en-US" sz="2400" b="1" dirty="0">
              <a:solidFill>
                <a:srgbClr val="00B050"/>
              </a:solidFill>
            </a:endParaRPr>
          </a:p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2400" b="1" dirty="0">
                <a:solidFill>
                  <a:schemeClr val="accent6">
                    <a:lumMod val="75000"/>
                  </a:schemeClr>
                </a:solidFill>
              </a:rPr>
              <a:t>NEM MUTAGÉN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/>
              <a:t>uracil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41E186D-8BE0-416A-B984-8A2518AC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2293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Szövetspecifikus expressziós mintázat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19</a:t>
            </a:r>
            <a:endParaRPr lang="en-US" sz="2400" dirty="0"/>
          </a:p>
        </p:txBody>
      </p:sp>
      <p:sp>
        <p:nvSpPr>
          <p:cNvPr id="7" name="Szövegdoboz 10">
            <a:extLst>
              <a:ext uri="{FF2B5EF4-FFF2-40B4-BE49-F238E27FC236}">
                <a16:creationId xmlns:a16="http://schemas.microsoft.com/office/drawing/2014/main" id="{15885D44-7F5A-48E7-A477-21E722439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25563"/>
            <a:ext cx="11041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Referenciagének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A8A43F-1F4F-494B-9676-DE979B1C62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635665" y="1920876"/>
            <a:ext cx="8920670" cy="47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76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Fejl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dés-specifikus expressziós mintázat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20</a:t>
            </a:r>
            <a:endParaRPr lang="en-US" sz="2400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DA2218EA-D7D6-4367-8B5E-796EB01CD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 r="9953"/>
          <a:stretch>
            <a:fillRect/>
          </a:stretch>
        </p:blipFill>
        <p:spPr bwMode="auto">
          <a:xfrm>
            <a:off x="101600" y="1130300"/>
            <a:ext cx="64389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4BBE51E4-1F89-4779-9019-CA2533062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1001713"/>
            <a:ext cx="30588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Mitokondriális izoforma</a:t>
            </a: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FCF7C33F-5F68-42F0-928B-34E92C272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1547813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Szív</a:t>
            </a: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168BB894-A57F-4EC1-9BDE-F9659A81E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641600"/>
            <a:ext cx="769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Tüdő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50068C6-3AFA-4BBA-82B1-30CD80119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676650"/>
            <a:ext cx="1002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Timusz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BAE85A55-59DF-49BC-B348-F48F58B14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122" y="2514600"/>
            <a:ext cx="3228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Növekedés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2 → 4 hetes csoport között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58597A6-AD9D-48AD-9643-5EAAB0B91904}"/>
              </a:ext>
            </a:extLst>
          </p:cNvPr>
          <p:cNvSpPr/>
          <p:nvPr/>
        </p:nvSpPr>
        <p:spPr>
          <a:xfrm>
            <a:off x="7583488" y="1547813"/>
            <a:ext cx="354012" cy="27035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EC1BB809-016D-4AD1-A0D2-808979A3C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4708525"/>
            <a:ext cx="42306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Petefészek: Folyamatos növekedés</a:t>
            </a: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B6641F92-91F0-4C3E-BB2D-AC2CD937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5738813"/>
            <a:ext cx="52661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Here: Csökkenés 2 → 4 hetes csoport között</a:t>
            </a:r>
          </a:p>
        </p:txBody>
      </p:sp>
    </p:spTree>
    <p:extLst>
      <p:ext uri="{BB962C8B-B14F-4D97-AF65-F5344CB8AC3E}">
        <p14:creationId xmlns:p14="http://schemas.microsoft.com/office/powerpoint/2010/main" val="3110557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Fejl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dés-specifikus expressziós mintázat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363CF70-DBCF-4E36-9301-FEFB4CFD3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21</a:t>
            </a:r>
            <a:endParaRPr lang="en-US" sz="2400" dirty="0"/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F39497A8-9A62-4AD4-B676-69342C6D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001713"/>
            <a:ext cx="23903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Sejtmagi izoforma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EE5D9B98-0B53-4624-98D8-D4FFFD9A4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1547813"/>
            <a:ext cx="6270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Agy</a:t>
            </a: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708465B1-F1D0-426B-966D-8E0F81131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2641600"/>
            <a:ext cx="68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Szív</a:t>
            </a: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1E43901C-A375-4A90-BC35-72D89C65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0" y="3676650"/>
            <a:ext cx="755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Vese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87ACF2D8-E44D-40A1-A146-F3E12B5C1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241" y="2959100"/>
            <a:ext cx="3228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Csökkenés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2 → 4 hetes csoport között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497E661E-70B7-406D-9C43-33564A0383FB}"/>
              </a:ext>
            </a:extLst>
          </p:cNvPr>
          <p:cNvSpPr/>
          <p:nvPr/>
        </p:nvSpPr>
        <p:spPr>
          <a:xfrm>
            <a:off x="7542213" y="1547813"/>
            <a:ext cx="384175" cy="35909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4A26FA2F-7049-4293-8DB2-FFBD80C7A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4708525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Máj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241B1961-EF13-4676-A9B7-B24AC74F25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0" y="5738813"/>
            <a:ext cx="52806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Here: Növekedés 2 → 4 hetes csoport között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2F8F5E4-BCF8-4CB5-AB6C-FEE1D7FB8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 r="5307"/>
          <a:stretch>
            <a:fillRect/>
          </a:stretch>
        </p:blipFill>
        <p:spPr bwMode="auto">
          <a:xfrm>
            <a:off x="112713" y="1127125"/>
            <a:ext cx="642620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274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AF841-D2D8-4067-854E-BA8ED1C05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805" y="3429000"/>
            <a:ext cx="8284389" cy="316002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DB2D718-9C53-420E-9C7B-767309708FD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Bell MT" panose="02020503060305020303" pitchFamily="18" charset="0"/>
              </a:rPr>
              <a:t>Összefoglalás, kérdések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75B08-7BB3-466C-8AF2-0EFF2C75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dUTPáz sejtmagi és mitokondriális izoformájának expresszió szint mérése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Az RT-qPCR módszer optimalizálásának lépései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Szövet- és fejlődés-specifikus expressziós mintázat meghatározása</a:t>
            </a:r>
          </a:p>
        </p:txBody>
      </p:sp>
    </p:spTree>
    <p:extLst>
      <p:ext uri="{BB962C8B-B14F-4D97-AF65-F5344CB8AC3E}">
        <p14:creationId xmlns:p14="http://schemas.microsoft.com/office/powerpoint/2010/main" val="1893084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B2D718-9C53-420E-9C7B-767309708FD0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latin typeface="Bell MT" panose="02020503060305020303" pitchFamily="18" charset="0"/>
              </a:rPr>
              <a:t>Jegyz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könyv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75B08-7BB3-466C-8AF2-0EFF2C756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Elméleti bevezető a módszert, a mérés elvét, illetve célját bemutatva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 vizsgált minták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Az alkalmazott kontrollok funkciója, a qPCR protokoll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Az eredmények értékelése, értelmezése</a:t>
            </a:r>
          </a:p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Rövid összefoglalás </a:t>
            </a:r>
          </a:p>
        </p:txBody>
      </p:sp>
    </p:spTree>
    <p:extLst>
      <p:ext uri="{BB962C8B-B14F-4D97-AF65-F5344CB8AC3E}">
        <p14:creationId xmlns:p14="http://schemas.microsoft.com/office/powerpoint/2010/main" val="3321100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0709A48-0F49-43F7-B7B2-0BC5799F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1825"/>
            <a:ext cx="10515600" cy="677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>
                <a:latin typeface="Bell MT" panose="02020503060305020303" pitchFamily="18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189491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F9A4-D22D-4A0D-B7CB-5D79F6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b="1">
                <a:latin typeface="Bell MT" panose="02020503060305020303" pitchFamily="18" charset="0"/>
              </a:rPr>
              <a:t>dUTPáz szerepe</a:t>
            </a:r>
            <a:endParaRPr lang="en-US" b="1">
              <a:latin typeface="Bell MT" panose="02020503060305020303" pitchFamily="18" charset="0"/>
            </a:endParaRPr>
          </a:p>
        </p:txBody>
      </p:sp>
      <p:pic>
        <p:nvPicPr>
          <p:cNvPr id="4" name="Kép 128">
            <a:extLst>
              <a:ext uri="{FF2B5EF4-FFF2-40B4-BE49-F238E27FC236}">
                <a16:creationId xmlns:a16="http://schemas.microsoft.com/office/drawing/2014/main" id="{7D40F67E-A0B7-45D9-BCDC-B0474AEC6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994" y="1161663"/>
            <a:ext cx="5022011" cy="5315223"/>
          </a:xfrm>
          <a:prstGeom prst="rect">
            <a:avLst/>
          </a:prstGeom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655E9AC-F684-4A41-A0DE-7B41533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42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F9A4-D22D-4A0D-B7CB-5D79F6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b="1">
                <a:latin typeface="Bell MT" panose="02020503060305020303" pitchFamily="18" charset="0"/>
              </a:rPr>
              <a:t>A mérés elve</a:t>
            </a:r>
            <a:endParaRPr lang="en-US" b="1">
              <a:latin typeface="Bell MT" panose="02020503060305020303" pitchFamily="18" charset="0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655E9AC-F684-4A41-A0DE-7B41533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3</a:t>
            </a:r>
            <a:endParaRPr lang="en-US" sz="2400" dirty="0"/>
          </a:p>
        </p:txBody>
      </p:sp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38A6F252-5EC3-4844-BDEF-8766CE0B5453}"/>
              </a:ext>
            </a:extLst>
          </p:cNvPr>
          <p:cNvSpPr/>
          <p:nvPr/>
        </p:nvSpPr>
        <p:spPr>
          <a:xfrm>
            <a:off x="5753646" y="1729810"/>
            <a:ext cx="428625" cy="1195387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BA000680-7FBA-4EB5-8517-8002C8265C9C}"/>
              </a:ext>
            </a:extLst>
          </p:cNvPr>
          <p:cNvSpPr/>
          <p:nvPr/>
        </p:nvSpPr>
        <p:spPr>
          <a:xfrm>
            <a:off x="5753646" y="3185547"/>
            <a:ext cx="428625" cy="1196975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Arrow: Curved Left 8">
            <a:extLst>
              <a:ext uri="{FF2B5EF4-FFF2-40B4-BE49-F238E27FC236}">
                <a16:creationId xmlns:a16="http://schemas.microsoft.com/office/drawing/2014/main" id="{279FE89C-9676-46DF-893D-0FC2E03385DB}"/>
              </a:ext>
            </a:extLst>
          </p:cNvPr>
          <p:cNvSpPr/>
          <p:nvPr/>
        </p:nvSpPr>
        <p:spPr>
          <a:xfrm>
            <a:off x="5753646" y="4642872"/>
            <a:ext cx="428625" cy="1195388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70A8F3F-ADCD-462C-8321-207603821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271" y="2129860"/>
            <a:ext cx="1455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RNS izolálás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251CCAC-87DC-4654-BD56-30265BD64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5446" y="3584010"/>
            <a:ext cx="45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RT</a:t>
            </a:r>
            <a:endParaRPr lang="en-US" altLang="en-US" sz="1800" b="1"/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5BD3A418-4F36-4054-8042-DD218CF31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159" y="5039747"/>
            <a:ext cx="7397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qPCR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EAB3FD-94DE-45FD-BE63-0F07E7EC2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7" y="1125971"/>
            <a:ext cx="5165139" cy="547258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744138D-FB8A-47C3-A96E-4BF449196139}"/>
              </a:ext>
            </a:extLst>
          </p:cNvPr>
          <p:cNvSpPr txBox="1"/>
          <p:nvPr/>
        </p:nvSpPr>
        <p:spPr>
          <a:xfrm>
            <a:off x="7870847" y="1125971"/>
            <a:ext cx="421082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Dut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gén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izoformái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egérben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4163" indent="-284163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sejtmagi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mitokondriális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4163" indent="-284163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alternatív splicing</a:t>
            </a:r>
          </a:p>
          <a:p>
            <a:pPr>
              <a:spcBef>
                <a:spcPts val="2400"/>
              </a:spcBef>
              <a:spcAft>
                <a:spcPts val="6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Lépések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RNS izolálás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RNS koncentrációjának és tisztaságának mérése NanoDroppal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RNS épségének ellenőrzése gélelektroforézissel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Reverz transzkripció → cDNS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918325" algn="l"/>
              </a:tabLst>
            </a:pPr>
            <a:r>
              <a:rPr lang="en-US" sz="20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qPCR analízis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78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F9A4-D22D-4A0D-B7CB-5D79F6E1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z="3600" b="1">
                <a:latin typeface="Bell MT" panose="02020503060305020303" pitchFamily="18" charset="0"/>
              </a:rPr>
              <a:t>RNS épségének ellen</a:t>
            </a:r>
            <a:r>
              <a:rPr lang="en-US" sz="3200" b="1">
                <a:latin typeface="Bell MT" panose="02020503060305020303" pitchFamily="18" charset="0"/>
              </a:rPr>
              <a:t>ő</a:t>
            </a:r>
            <a:r>
              <a:rPr lang="en-US" sz="3600" b="1">
                <a:latin typeface="Bell MT" panose="02020503060305020303" pitchFamily="18" charset="0"/>
              </a:rPr>
              <a:t>rzése gélelektroforézissel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F655E9AC-F684-4A41-A0DE-7B41533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493CD6-8DE2-4EE2-B3AE-9261A81D5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54" y="1940943"/>
            <a:ext cx="7466092" cy="4551932"/>
          </a:xfrm>
          <a:prstGeom prst="rect">
            <a:avLst/>
          </a:prstGeom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CA7FE37-F2FB-4EE7-A480-A19929005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rRNS karakterisztikus sávok (28S, 18S)</a:t>
            </a:r>
          </a:p>
        </p:txBody>
      </p:sp>
    </p:spTree>
    <p:extLst>
      <p:ext uri="{BB962C8B-B14F-4D97-AF65-F5344CB8AC3E}">
        <p14:creationId xmlns:p14="http://schemas.microsoft.com/office/powerpoint/2010/main" val="308024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BBD8-21FE-4C31-9D5A-C7E0626A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A gyakorlat célja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2E634-C269-4F4B-B8B0-FD8567FC3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dUTPáz sejtmagi és mitokondriális izoformák expressziójának vizsgálata különböző egérszervekben</a:t>
            </a:r>
          </a:p>
          <a:p>
            <a:pPr marL="233363" indent="0"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(vese, timusz, lép; 10-hetes egér)</a:t>
            </a:r>
          </a:p>
          <a:p>
            <a:pPr>
              <a:spcAft>
                <a:spcPts val="60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Fejlődés-specifikus expressziós mintázat mérése</a:t>
            </a:r>
          </a:p>
          <a:p>
            <a:pPr marL="233363" indent="0"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(vese; 2-, 4- és 10-hetes hím egér)</a:t>
            </a:r>
          </a:p>
          <a:p>
            <a:pPr>
              <a:spcAft>
                <a:spcPts val="60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Eredmények értelmezése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206AB34-B313-42D9-8BFE-2170DAA3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381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DD2E-3A80-4B73-B630-567DCF8A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Optimalizálás lépései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DD865-0B71-49CE-AF99-69EBE9E31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MIQE guidelines</a:t>
            </a:r>
          </a:p>
          <a:p>
            <a:pPr marL="233363" indent="0">
              <a:spcAft>
                <a:spcPts val="600"/>
              </a:spcAft>
              <a:buNone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(The Minimum Information for Publication of Quantitative Real-Time PCR Experiments)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Primerek tervezése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Anellációs hőmérséklet kiválasztása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Primerkoncentráció optimalizálás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Termékspecificitás ellenőrzése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Reverz transzkripció vizsgálata (RT-kitek összehasonlítása)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RT reakció lineáris koncentráció-tartományának meghatározása</a:t>
            </a:r>
          </a:p>
          <a:p>
            <a:pPr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PCR hatásfok meghatározása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AF4D99A4-4A7C-49AD-8F3F-E66156C7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32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FBD9CA-6DCC-43C7-8141-4077E0073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0" r="19962"/>
          <a:stretch/>
        </p:blipFill>
        <p:spPr>
          <a:xfrm>
            <a:off x="6745857" y="2728654"/>
            <a:ext cx="4607943" cy="36434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Primerek tervezése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4FFC-12AC-4B7A-AA6F-2F61C82C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Nehézség: alternatív splicing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Amplikon hossza befolyásolja a PCR hatásfokát</a:t>
            </a:r>
          </a:p>
          <a:p>
            <a:pPr marL="233363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Rövid amplikon → Hatékonyabb PCR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Transzkriptumok másodlagos szerkezetének vizsgálata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Forward primerek: első exon - különböző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Reverse primerek: több lehetőség -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 közös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66D3B-6BCB-4648-900F-E4680D7E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846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7D91D-B552-4FDE-A5FA-5572409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>
                <a:latin typeface="Bell MT" panose="02020503060305020303" pitchFamily="18" charset="0"/>
              </a:rPr>
              <a:t>Primerek tervezése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E4FFC-12AC-4B7A-AA6F-2F61C82C7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Transzkriptumok másodlagos szerkezetének vizsgálata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66D3B-6BCB-4648-900F-E4680D7E0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36512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en-US" sz="2400"/>
              <a:t>8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DD0C19-561A-43D0-8741-6D16D18B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44" y="1957386"/>
            <a:ext cx="8213311" cy="476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99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770</Words>
  <Application>Microsoft Office PowerPoint</Application>
  <PresentationFormat>Widescreen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Bell MT</vt:lpstr>
      <vt:lpstr>Calibri</vt:lpstr>
      <vt:lpstr>Calibri Light</vt:lpstr>
      <vt:lpstr>Office Theme</vt:lpstr>
      <vt:lpstr>PowerPoint Presentation</vt:lpstr>
      <vt:lpstr>Uracil a DNS-ben</vt:lpstr>
      <vt:lpstr>dUTPáz szerepe</vt:lpstr>
      <vt:lpstr>A mérés elve</vt:lpstr>
      <vt:lpstr>RNS épségének ellenőrzése gélelektroforézissel</vt:lpstr>
      <vt:lpstr>A gyakorlat célja</vt:lpstr>
      <vt:lpstr>Optimalizálás lépései</vt:lpstr>
      <vt:lpstr>Primerek tervezése</vt:lpstr>
      <vt:lpstr>Primerek tervezése</vt:lpstr>
      <vt:lpstr>Anellációs hőmérséklet optimalizálás</vt:lpstr>
      <vt:lpstr>Primerkoncentráció optimalizálás</vt:lpstr>
      <vt:lpstr>Termékspecificitás ellenőrzése</vt:lpstr>
      <vt:lpstr>Reverz transzkripció vizsgálata</vt:lpstr>
      <vt:lpstr>Lineáris koncentráció-tartomány meghatározása</vt:lpstr>
      <vt:lpstr>PCR hatásfok meghatározása</vt:lpstr>
      <vt:lpstr>Az RT-qPCR módszer ismételhetősége</vt:lpstr>
      <vt:lpstr>Szövetspecifikus expressziós mintázat</vt:lpstr>
      <vt:lpstr>Szövetspecifikus expressziós mintázat</vt:lpstr>
      <vt:lpstr>Szövetspecifikus expressziós mintázat</vt:lpstr>
      <vt:lpstr>Szövetspecifikus expressziós mintázat</vt:lpstr>
      <vt:lpstr>Fejlődés-specifikus expressziós mintázat</vt:lpstr>
      <vt:lpstr>Fejlődés-specifikus expressziós mintázat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Nina</dc:creator>
  <cp:lastModifiedBy>Nina</cp:lastModifiedBy>
  <cp:revision>95</cp:revision>
  <dcterms:created xsi:type="dcterms:W3CDTF">2019-10-08T17:59:14Z</dcterms:created>
  <dcterms:modified xsi:type="dcterms:W3CDTF">2019-10-09T14:40:52Z</dcterms:modified>
</cp:coreProperties>
</file>