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71" r:id="rId3"/>
    <p:sldId id="274" r:id="rId4"/>
    <p:sldId id="270" r:id="rId5"/>
    <p:sldId id="269" r:id="rId6"/>
    <p:sldId id="276" r:id="rId7"/>
    <p:sldId id="272" r:id="rId8"/>
    <p:sldId id="275" r:id="rId9"/>
    <p:sldId id="277" r:id="rId10"/>
    <p:sldId id="278" r:id="rId11"/>
    <p:sldId id="280" r:id="rId12"/>
    <p:sldId id="273" r:id="rId13"/>
    <p:sldId id="279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94660"/>
  </p:normalViewPr>
  <p:slideViewPr>
    <p:cSldViewPr>
      <p:cViewPr varScale="1">
        <p:scale>
          <a:sx n="69" d="100"/>
          <a:sy n="69" d="100"/>
        </p:scale>
        <p:origin x="133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0C0541-DCA6-4AEF-89FF-58F10017C64A}" type="datetimeFigureOut">
              <a:rPr lang="hu-HU" smtClean="0"/>
              <a:t>2017. 03. 07.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3A2ADE-E5AA-4518-87B4-7B9BCF0C4522}" type="slidenum">
              <a:rPr lang="hu-HU" smtClean="0"/>
              <a:t>‹#›</a:t>
            </a:fld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0541-DCA6-4AEF-89FF-58F10017C64A}" type="datetimeFigureOut">
              <a:rPr lang="hu-HU" smtClean="0"/>
              <a:t>2017. 03. 07.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2ADE-E5AA-4518-87B4-7B9BCF0C4522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0541-DCA6-4AEF-89FF-58F10017C64A}" type="datetimeFigureOut">
              <a:rPr lang="hu-HU" smtClean="0"/>
              <a:t>2017. 03. 07.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2ADE-E5AA-4518-87B4-7B9BCF0C4522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0541-DCA6-4AEF-89FF-58F10017C64A}" type="datetimeFigureOut">
              <a:rPr lang="hu-HU" smtClean="0"/>
              <a:t>2017. 03. 07.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2ADE-E5AA-4518-87B4-7B9BCF0C4522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0541-DCA6-4AEF-89FF-58F10017C64A}" type="datetimeFigureOut">
              <a:rPr lang="hu-HU" smtClean="0"/>
              <a:t>2017. 03. 07.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2ADE-E5AA-4518-87B4-7B9BCF0C4522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0541-DCA6-4AEF-89FF-58F10017C64A}" type="datetimeFigureOut">
              <a:rPr lang="hu-HU" smtClean="0"/>
              <a:t>2017. 03. 07.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2ADE-E5AA-4518-87B4-7B9BCF0C4522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0541-DCA6-4AEF-89FF-58F10017C64A}" type="datetimeFigureOut">
              <a:rPr lang="hu-HU" smtClean="0"/>
              <a:t>2017. 03. 07.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2ADE-E5AA-4518-87B4-7B9BCF0C4522}" type="slidenum">
              <a:rPr lang="hu-HU" smtClean="0"/>
              <a:t>‹#›</a:t>
            </a:fld>
            <a:endParaRPr lang="hu-H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0541-DCA6-4AEF-89FF-58F10017C64A}" type="datetimeFigureOut">
              <a:rPr lang="hu-HU" smtClean="0"/>
              <a:t>2017. 03. 07.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2ADE-E5AA-4518-87B4-7B9BCF0C4522}" type="slidenum">
              <a:rPr lang="hu-HU" smtClean="0"/>
              <a:t>‹#›</a:t>
            </a:fld>
            <a:endParaRPr lang="hu-H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0541-DCA6-4AEF-89FF-58F10017C64A}" type="datetimeFigureOut">
              <a:rPr lang="hu-HU" smtClean="0"/>
              <a:t>2017. 03. 07.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2ADE-E5AA-4518-87B4-7B9BCF0C452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0541-DCA6-4AEF-89FF-58F10017C64A}" type="datetimeFigureOut">
              <a:rPr lang="hu-HU" smtClean="0"/>
              <a:t>2017. 03. 07.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2ADE-E5AA-4518-87B4-7B9BCF0C452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0541-DCA6-4AEF-89FF-58F10017C64A}" type="datetimeFigureOut">
              <a:rPr lang="hu-HU" smtClean="0"/>
              <a:t>2017. 03. 07.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2ADE-E5AA-4518-87B4-7B9BCF0C452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40C0541-DCA6-4AEF-89FF-58F10017C64A}" type="datetimeFigureOut">
              <a:rPr lang="hu-HU" smtClean="0"/>
              <a:t>2017. 03. 07.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83A2ADE-E5AA-4518-87B4-7B9BCF0C4522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183341" y="1988840"/>
            <a:ext cx="6777318" cy="986863"/>
          </a:xfrm>
        </p:spPr>
        <p:txBody>
          <a:bodyPr/>
          <a:lstStyle/>
          <a:p>
            <a:r>
              <a:rPr lang="hu-HU" sz="7200" b="1" dirty="0" smtClean="0">
                <a:solidFill>
                  <a:schemeClr val="accent1">
                    <a:lumMod val="50000"/>
                  </a:schemeClr>
                </a:solidFill>
              </a:rPr>
              <a:t>Cefrézés</a:t>
            </a:r>
            <a:endParaRPr lang="hu-HU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1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b="1" dirty="0" smtClean="0"/>
              <a:t>Szűrés után a törkölyben még sok értékes anyag: </a:t>
            </a:r>
          </a:p>
          <a:p>
            <a:pPr lvl="1"/>
            <a:r>
              <a:rPr lang="hu-HU" sz="2400" b="1" dirty="0" smtClean="0"/>
              <a:t>Kétszer egymás után átmossák:</a:t>
            </a:r>
          </a:p>
          <a:p>
            <a:pPr lvl="2"/>
            <a:r>
              <a:rPr lang="hu-HU" sz="2400" b="1" dirty="0" smtClean="0"/>
              <a:t>78°C-os vízzel</a:t>
            </a:r>
          </a:p>
          <a:p>
            <a:pPr lvl="1"/>
            <a:r>
              <a:rPr lang="hu-HU" sz="2400" b="1" dirty="0" smtClean="0"/>
              <a:t>Színsörléhez adják hozzá</a:t>
            </a:r>
          </a:p>
          <a:p>
            <a:r>
              <a:rPr lang="hu-HU" sz="2800" b="1" dirty="0" smtClean="0"/>
              <a:t>Színsörlé: ~16% </a:t>
            </a:r>
            <a:r>
              <a:rPr lang="hu-HU" sz="2800" b="1" dirty="0" err="1" smtClean="0"/>
              <a:t>extrakt</a:t>
            </a:r>
            <a:r>
              <a:rPr lang="hu-HU" sz="2800" b="1" dirty="0" smtClean="0"/>
              <a:t> tartalom: hígul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Máslás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62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068960"/>
            <a:ext cx="3166278" cy="335025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899592" y="1196752"/>
            <a:ext cx="543931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"/>
            </a:pPr>
            <a:r>
              <a:rPr lang="hu-HU" sz="2400" dirty="0" smtClean="0"/>
              <a:t>Enzimek hozzáadása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"/>
            </a:pPr>
            <a:r>
              <a:rPr lang="hu-HU" sz="2400" dirty="0" smtClean="0"/>
              <a:t>Cukor hozzáadás (különböző fajták)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"/>
            </a:pPr>
            <a:r>
              <a:rPr lang="hu-HU" sz="2400" dirty="0" err="1" smtClean="0"/>
              <a:t>Malátázatlan</a:t>
            </a:r>
            <a:r>
              <a:rPr lang="hu-HU" sz="2400" dirty="0" smtClean="0"/>
              <a:t> összetevők cefrézése</a:t>
            </a:r>
          </a:p>
          <a:p>
            <a:pPr marL="742950" lvl="1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"/>
            </a:pPr>
            <a:r>
              <a:rPr lang="hu-HU" sz="2400" dirty="0" smtClean="0"/>
              <a:t>Kukoricadara</a:t>
            </a:r>
          </a:p>
          <a:p>
            <a:pPr marL="742950" lvl="1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"/>
            </a:pPr>
            <a:r>
              <a:rPr lang="hu-HU" sz="2400" dirty="0" smtClean="0"/>
              <a:t>Nyers gabona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"/>
            </a:pPr>
            <a:r>
              <a:rPr lang="hu-HU" sz="2400" dirty="0" err="1" smtClean="0"/>
              <a:t>Digerálás</a:t>
            </a:r>
            <a:endParaRPr lang="hu-HU" sz="2400" dirty="0" smtClean="0"/>
          </a:p>
          <a:p>
            <a:pPr marL="742950" lvl="1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"/>
            </a:pPr>
            <a:r>
              <a:rPr lang="hu-HU" sz="2400" dirty="0" smtClean="0"/>
              <a:t>Maláta beáztatása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"/>
            </a:pPr>
            <a:r>
              <a:rPr lang="hu-HU" sz="2400" dirty="0" err="1" smtClean="0"/>
              <a:t>Hemicelluláz</a:t>
            </a:r>
            <a:r>
              <a:rPr lang="hu-HU" sz="2400" dirty="0" smtClean="0"/>
              <a:t> aktivitás</a:t>
            </a:r>
          </a:p>
          <a:p>
            <a:pPr marL="742950" lvl="1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"/>
            </a:pPr>
            <a:r>
              <a:rPr lang="hu-HU" sz="2400" dirty="0" smtClean="0"/>
              <a:t>Hemicellulóz, gumianyagok</a:t>
            </a:r>
          </a:p>
          <a:p>
            <a:pPr marL="742950" lvl="1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"/>
            </a:pPr>
            <a:r>
              <a:rPr lang="hu-HU" sz="2400" dirty="0" smtClean="0"/>
              <a:t>Viszkozitás, íz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8027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Irodalomjegyzék</a:t>
            </a:r>
            <a:endParaRPr lang="hu-HU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http://www.elsosor.hu/wp-content/uploads/2013/02/03_JB_2013-Sz%C3%BCres_II.pdf</a:t>
            </a:r>
          </a:p>
          <a:p>
            <a:r>
              <a:rPr lang="hu-HU" sz="2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http://serneveles.hu/sor/sorfozes-folyamata/cefrezes/cefrezesi-eljarasok</a:t>
            </a:r>
          </a:p>
          <a:p>
            <a:r>
              <a:rPr lang="hu-HU" sz="2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 </a:t>
            </a:r>
            <a:r>
              <a:rPr lang="hu-HU" sz="2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MALÁTA- ÉS SÖRGYÁRTÁS TECHNOLÓGIÁJA,</a:t>
            </a:r>
          </a:p>
          <a:p>
            <a:pPr>
              <a:buNone/>
            </a:pPr>
            <a:r>
              <a:rPr lang="hu-HU" sz="2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	Dr. Kun-Farkas Gabriella, BCE ÉTK Sör- és Szeszipari Tanszék</a:t>
            </a:r>
          </a:p>
          <a:p>
            <a:endParaRPr lang="hu-HU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6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hu-HU" sz="3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Turóczi Fanni</a:t>
            </a:r>
          </a:p>
        </p:txBody>
      </p:sp>
    </p:spTree>
    <p:extLst>
      <p:ext uri="{BB962C8B-B14F-4D97-AF65-F5344CB8AC3E}">
        <p14:creationId xmlns:p14="http://schemas.microsoft.com/office/powerpoint/2010/main" val="9794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171945" y="3113082"/>
            <a:ext cx="7272808" cy="3052861"/>
          </a:xfrm>
        </p:spPr>
        <p:txBody>
          <a:bodyPr>
            <a:normAutofit/>
          </a:bodyPr>
          <a:lstStyle/>
          <a:p>
            <a:r>
              <a:rPr lang="hu-HU" dirty="0" smtClean="0"/>
              <a:t>Oldható komponensek oldatba vitele</a:t>
            </a:r>
          </a:p>
          <a:p>
            <a:r>
              <a:rPr lang="hu-HU" dirty="0" smtClean="0"/>
              <a:t>Egyes komponensek enzimes elbontása</a:t>
            </a:r>
          </a:p>
          <a:p>
            <a:pPr lvl="1"/>
            <a:r>
              <a:rPr lang="hu-HU" dirty="0" smtClean="0"/>
              <a:t>Keményítő		Cukor</a:t>
            </a:r>
            <a:endParaRPr lang="hu-HU" dirty="0"/>
          </a:p>
          <a:p>
            <a:r>
              <a:rPr lang="hu-HU" dirty="0" err="1" smtClean="0"/>
              <a:t>Extrakt</a:t>
            </a:r>
            <a:r>
              <a:rPr lang="hu-HU" dirty="0" smtClean="0"/>
              <a:t> tartalom nő </a:t>
            </a:r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Cefrézés célja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lcím 4"/>
          <p:cNvSpPr txBox="1">
            <a:spLocks/>
          </p:cNvSpPr>
          <p:nvPr/>
        </p:nvSpPr>
        <p:spPr>
          <a:xfrm>
            <a:off x="3270477" y="5061740"/>
            <a:ext cx="2592288" cy="1257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A; Infúziós</a:t>
            </a:r>
          </a:p>
          <a:p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B; </a:t>
            </a:r>
            <a:r>
              <a:rPr lang="hu-HU" b="1" dirty="0" err="1" smtClean="0">
                <a:solidFill>
                  <a:schemeClr val="tx2">
                    <a:lumMod val="75000"/>
                  </a:schemeClr>
                </a:solidFill>
              </a:rPr>
              <a:t>Dekokciós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486415" y="2168689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chemeClr val="tx2">
                    <a:lumMod val="50000"/>
                  </a:schemeClr>
                </a:solidFill>
              </a:rPr>
              <a:t>MALÁTA</a:t>
            </a:r>
            <a:endParaRPr lang="hu-H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086789" y="262099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</a:rPr>
              <a:t>VÍZ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8" name="Jobbra nyíl 7"/>
          <p:cNvSpPr/>
          <p:nvPr/>
        </p:nvSpPr>
        <p:spPr>
          <a:xfrm>
            <a:off x="3323247" y="2394842"/>
            <a:ext cx="2304256" cy="42620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6209615" y="2412794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chemeClr val="bg2">
                    <a:lumMod val="10000"/>
                  </a:schemeClr>
                </a:solidFill>
              </a:rPr>
              <a:t>SÖRLÉ</a:t>
            </a:r>
            <a:endParaRPr lang="hu-H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Jobbra nyíl 9"/>
          <p:cNvSpPr/>
          <p:nvPr/>
        </p:nvSpPr>
        <p:spPr>
          <a:xfrm>
            <a:off x="3641545" y="4161162"/>
            <a:ext cx="1008112" cy="14401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39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Biokémiai folyamatai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88490" y="2420888"/>
            <a:ext cx="75608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hu-HU" sz="2800" b="1" dirty="0" smtClean="0">
                <a:solidFill>
                  <a:schemeClr val="tx2"/>
                </a:solidFill>
              </a:rPr>
              <a:t>Fehérjebontás</a:t>
            </a: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endParaRPr lang="hu-H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>
              <a:buAutoNum type="romanUcPeriod"/>
            </a:pPr>
            <a:endParaRPr lang="hu-H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"/>
            </a:pP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50-52°C-on</a:t>
            </a:r>
          </a:p>
          <a:p>
            <a:pPr marL="342900" indent="-342900">
              <a:buFont typeface="Wingdings" panose="05000000000000000000" pitchFamily="2" charset="2"/>
              <a:buChar char=""/>
            </a:pPr>
            <a:r>
              <a:rPr lang="hu-H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Hemicelluláz</a:t>
            </a: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 működik ezen a hőmérsékleten</a:t>
            </a:r>
          </a:p>
          <a:p>
            <a:pPr marL="342900" indent="-342900">
              <a:buFont typeface="Wingdings" panose="05000000000000000000" pitchFamily="2" charset="2"/>
              <a:buChar char=""/>
            </a:pP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Cél: megfelelő habtartósság</a:t>
            </a:r>
          </a:p>
          <a:p>
            <a:pPr marL="800100" lvl="1" indent="-342900">
              <a:buFont typeface="Wingdings" panose="05000000000000000000" pitchFamily="2" charset="2"/>
              <a:buChar char=""/>
            </a:pP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Túl sok: zavaros lesz a sör</a:t>
            </a:r>
          </a:p>
          <a:p>
            <a:pPr marL="800100" lvl="1" indent="-342900">
              <a:buFont typeface="Wingdings" panose="05000000000000000000" pitchFamily="2" charset="2"/>
              <a:buChar char=""/>
            </a:pP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Túl kevés: nem lesz hab, gyorsan összeesik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98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908251" y="1283716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tx2"/>
                </a:solidFill>
              </a:rPr>
              <a:t>1</a:t>
            </a:r>
            <a:r>
              <a:rPr lang="hu-HU" sz="2400" b="1" dirty="0" smtClean="0">
                <a:solidFill>
                  <a:schemeClr val="tx2"/>
                </a:solidFill>
              </a:rPr>
              <a:t>. </a:t>
            </a:r>
            <a:r>
              <a:rPr lang="hu-HU" sz="2400" b="1" dirty="0">
                <a:solidFill>
                  <a:schemeClr val="tx2"/>
                </a:solidFill>
              </a:rPr>
              <a:t>: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"/>
            </a:pP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60-65°C-on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"/>
            </a:pPr>
            <a:r>
              <a:rPr lang="el-G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β</a:t>
            </a:r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-amiláz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"/>
            </a:pPr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Maltóz a </a:t>
            </a: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jellegzetes szénhidrát</a:t>
            </a:r>
          </a:p>
          <a:p>
            <a:pPr marL="800100" lvl="1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"/>
            </a:pP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mivel </a:t>
            </a:r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az enzim nem képes tovább bontani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"/>
            </a:pPr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Cél:</a:t>
            </a:r>
          </a:p>
          <a:p>
            <a:pPr marL="800100" lvl="2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"/>
            </a:pPr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Erjeszthető szénhidrátok képzése 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2379665" y="4005064"/>
            <a:ext cx="6368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tx2"/>
                </a:solidFill>
              </a:rPr>
              <a:t>2</a:t>
            </a:r>
            <a:r>
              <a:rPr lang="hu-HU" sz="2400" b="1" dirty="0" smtClean="0">
                <a:solidFill>
                  <a:schemeClr val="tx2"/>
                </a:solidFill>
              </a:rPr>
              <a:t>. </a:t>
            </a:r>
            <a:r>
              <a:rPr lang="hu-HU" sz="2400" b="1" dirty="0">
                <a:solidFill>
                  <a:schemeClr val="tx2"/>
                </a:solidFill>
              </a:rPr>
              <a:t>: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"/>
            </a:pP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70-75°C-on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"/>
            </a:pP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α-amiláz: lánc közben hasít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"/>
            </a:pP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Sör testessége szempontjából fontos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"/>
            </a:pP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Cél: </a:t>
            </a:r>
          </a:p>
          <a:p>
            <a:pPr marL="800100" lvl="1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"/>
            </a:pP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Nem erjeszthető szénhidrátok képzése </a:t>
            </a:r>
            <a:endParaRPr lang="hu-H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357070" y="764704"/>
            <a:ext cx="4519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chemeClr val="tx2"/>
                </a:solidFill>
              </a:rPr>
              <a:t>II. Keményítőbontás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0636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827584" y="2204864"/>
            <a:ext cx="7745505" cy="4060973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hu-HU" sz="2200" dirty="0" smtClean="0"/>
              <a:t>Hőmérséklet növelése „pihenőidők” beiktatásával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hu-HU" sz="2200" dirty="0" smtClean="0"/>
              <a:t>Enzimes lebontási folyamatok:</a:t>
            </a:r>
          </a:p>
          <a:p>
            <a:pPr lvl="1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"/>
            </a:pPr>
            <a:r>
              <a:rPr lang="hu-HU" dirty="0" smtClean="0"/>
              <a:t>Az enzimeknek más T-t igényelnek 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hu-HU" sz="2200" dirty="0" smtClean="0"/>
              <a:t>Kisebb a kihozatala mint a </a:t>
            </a:r>
            <a:r>
              <a:rPr lang="hu-HU" sz="2200" dirty="0" err="1" smtClean="0"/>
              <a:t>Dekokciósnak</a:t>
            </a:r>
            <a:endParaRPr lang="hu-HU" sz="2200" dirty="0" smtClean="0"/>
          </a:p>
          <a:p>
            <a:pPr lvl="1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"/>
            </a:pPr>
            <a:r>
              <a:rPr lang="hu-HU" dirty="0" smtClean="0"/>
              <a:t>Sok </a:t>
            </a:r>
            <a:r>
              <a:rPr lang="hu-HU" dirty="0" err="1" smtClean="0"/>
              <a:t>elbontatlan</a:t>
            </a:r>
            <a:r>
              <a:rPr lang="hu-HU" dirty="0" smtClean="0"/>
              <a:t> keményítő marad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hu-HU" sz="2200" b="1" dirty="0" smtClean="0"/>
              <a:t>Lépései:</a:t>
            </a:r>
          </a:p>
          <a:p>
            <a:pPr lvl="1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"/>
            </a:pPr>
            <a:r>
              <a:rPr lang="hu-HU" sz="2000" dirty="0" smtClean="0"/>
              <a:t>Fehérjebontás: </a:t>
            </a:r>
            <a:r>
              <a:rPr lang="hu-HU" sz="2000" dirty="0"/>
              <a:t>50-52°C-on, 20 </a:t>
            </a:r>
            <a:r>
              <a:rPr lang="hu-HU" sz="2000" dirty="0" smtClean="0"/>
              <a:t>perc</a:t>
            </a:r>
          </a:p>
          <a:p>
            <a:pPr lvl="1">
              <a:buClr>
                <a:schemeClr val="tx2">
                  <a:lumMod val="75000"/>
                </a:schemeClr>
              </a:buClr>
            </a:pPr>
            <a:r>
              <a:rPr lang="hu-HU" sz="2000" dirty="0" smtClean="0"/>
              <a:t>Keményítőbontás: </a:t>
            </a:r>
          </a:p>
          <a:p>
            <a:pPr lvl="2">
              <a:buClr>
                <a:schemeClr val="tx2">
                  <a:lumMod val="75000"/>
                </a:schemeClr>
              </a:buClr>
            </a:pPr>
            <a:r>
              <a:rPr lang="hu-HU" sz="1800" dirty="0" smtClean="0"/>
              <a:t>I. 60-65°C-on</a:t>
            </a:r>
            <a:endParaRPr lang="hu-HU" sz="1800" dirty="0"/>
          </a:p>
          <a:p>
            <a:pPr lvl="2">
              <a:buClr>
                <a:schemeClr val="tx2">
                  <a:lumMod val="75000"/>
                </a:schemeClr>
              </a:buClr>
            </a:pPr>
            <a:r>
              <a:rPr lang="hu-HU" sz="1800" dirty="0" smtClean="0"/>
              <a:t>II. 70-75°C-on</a:t>
            </a:r>
            <a:endParaRPr lang="hu-HU" sz="1800" dirty="0"/>
          </a:p>
          <a:p>
            <a:pPr lvl="1">
              <a:buFont typeface="Wingdings" panose="05000000000000000000" pitchFamily="2" charset="2"/>
              <a:buChar char="v"/>
            </a:pPr>
            <a:endParaRPr lang="hu-HU" sz="2000" dirty="0"/>
          </a:p>
          <a:p>
            <a:pPr lvl="1">
              <a:buFont typeface="Wingdings" panose="05000000000000000000" pitchFamily="2" charset="2"/>
              <a:buChar char="v"/>
            </a:pPr>
            <a:endParaRPr lang="hu-HU" dirty="0" smtClean="0"/>
          </a:p>
          <a:p>
            <a:pPr>
              <a:buFont typeface="Wingdings" panose="05000000000000000000" pitchFamily="2" charset="2"/>
              <a:buChar char="v"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Infúziós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40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Szakaszos, nagyobb kihozatalú</a:t>
            </a:r>
          </a:p>
          <a:p>
            <a:r>
              <a:rPr lang="hu-HU" dirty="0" smtClean="0"/>
              <a:t>2 edény használatát </a:t>
            </a:r>
            <a:r>
              <a:rPr lang="hu-HU" dirty="0" smtClean="0"/>
              <a:t>igényli:</a:t>
            </a:r>
          </a:p>
          <a:p>
            <a:pPr lvl="1"/>
            <a:r>
              <a:rPr lang="hu-HU" dirty="0" smtClean="0"/>
              <a:t>Cefréző kád – külső fűtés, belső keverés</a:t>
            </a:r>
          </a:p>
          <a:p>
            <a:pPr lvl="1"/>
            <a:r>
              <a:rPr lang="hu-HU" dirty="0" smtClean="0"/>
              <a:t>Cefre forraló – forrásig + főzés</a:t>
            </a:r>
            <a:endParaRPr lang="hu-HU" dirty="0" smtClean="0"/>
          </a:p>
          <a:p>
            <a:r>
              <a:rPr lang="hu-HU" dirty="0" smtClean="0"/>
              <a:t>A cefre egy részét elveszik: </a:t>
            </a:r>
          </a:p>
          <a:p>
            <a:pPr lvl="1"/>
            <a:r>
              <a:rPr lang="hu-HU" dirty="0" smtClean="0"/>
              <a:t>Felmelegítik és visszavezetik</a:t>
            </a:r>
          </a:p>
          <a:p>
            <a:pPr lvl="1"/>
            <a:r>
              <a:rPr lang="hu-HU" dirty="0" smtClean="0"/>
              <a:t>2-szer, 3-szor ismétlik </a:t>
            </a:r>
            <a:r>
              <a:rPr lang="hu-HU" dirty="0" smtClean="0"/>
              <a:t>meg</a:t>
            </a:r>
          </a:p>
          <a:p>
            <a:pPr lvl="1"/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Dekokciós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55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 idx="4294967295"/>
          </p:nvPr>
        </p:nvSpPr>
        <p:spPr>
          <a:xfrm>
            <a:off x="344178" y="620688"/>
            <a:ext cx="8444882" cy="1054100"/>
          </a:xfrm>
        </p:spPr>
        <p:txBody>
          <a:bodyPr/>
          <a:lstStyle/>
          <a:p>
            <a:r>
              <a:rPr lang="hu-HU" sz="3200" b="1" dirty="0" smtClean="0"/>
              <a:t>Három cefrés </a:t>
            </a:r>
            <a:r>
              <a:rPr lang="hu-HU" sz="3200" b="1" dirty="0" err="1" smtClean="0"/>
              <a:t>dekokciós</a:t>
            </a:r>
            <a:r>
              <a:rPr lang="hu-HU" sz="3200" b="1" dirty="0" smtClean="0"/>
              <a:t> cefrézési eljárás</a:t>
            </a:r>
            <a:endParaRPr lang="hu-HU" sz="3200" b="1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l="17144" t="16771" r="23710" b="11570"/>
          <a:stretch/>
        </p:blipFill>
        <p:spPr>
          <a:xfrm>
            <a:off x="1146239" y="1674788"/>
            <a:ext cx="6840760" cy="465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7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688490" y="2132856"/>
            <a:ext cx="7756262" cy="4281338"/>
          </a:xfrm>
        </p:spPr>
        <p:txBody>
          <a:bodyPr>
            <a:normAutofit fontScale="92500" lnSpcReduction="10000"/>
          </a:bodyPr>
          <a:lstStyle/>
          <a:p>
            <a:r>
              <a:rPr lang="hu-HU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Cél: </a:t>
            </a:r>
          </a:p>
          <a:p>
            <a:pPr marL="731520" lvl="2"/>
            <a:r>
              <a:rPr lang="hu-HU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8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sörlé</a:t>
            </a:r>
            <a:r>
              <a:rPr lang="hu-HU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(oldott komponensek) és a törköly (oldhatatlan komponensek) szétválasztása</a:t>
            </a:r>
          </a:p>
          <a:p>
            <a:r>
              <a:rPr lang="hu-HU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Berendezések:</a:t>
            </a:r>
          </a:p>
          <a:p>
            <a:pPr lvl="1"/>
            <a:r>
              <a:rPr lang="hu-HU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Szűrőkád</a:t>
            </a:r>
          </a:p>
          <a:p>
            <a:pPr lvl="1"/>
            <a:r>
              <a:rPr lang="hu-HU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Szűrőprés</a:t>
            </a:r>
          </a:p>
          <a:p>
            <a:r>
              <a:rPr lang="hu-HU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Lépései: </a:t>
            </a:r>
          </a:p>
          <a:p>
            <a:pPr lvl="1"/>
            <a:r>
              <a:rPr lang="hu-HU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Színsörlé elválasztása</a:t>
            </a:r>
          </a:p>
          <a:p>
            <a:pPr lvl="1"/>
            <a:r>
              <a:rPr lang="hu-HU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Máslás</a:t>
            </a:r>
          </a:p>
          <a:p>
            <a:pPr lvl="1"/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Cefreszűrés</a:t>
            </a:r>
            <a:endParaRPr lang="hu-HU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839" y="4435276"/>
            <a:ext cx="3325913" cy="197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800" b="1" dirty="0" smtClean="0"/>
              <a:t>Lézer technikával készült, trapéz alakú vágatok </a:t>
            </a:r>
          </a:p>
          <a:p>
            <a:pPr lvl="1"/>
            <a:r>
              <a:rPr lang="hu-HU" sz="2400" b="1" dirty="0" smtClean="0"/>
              <a:t>Lefele szélesedő</a:t>
            </a:r>
          </a:p>
          <a:p>
            <a:pPr lvl="1"/>
            <a:r>
              <a:rPr lang="hu-HU" sz="2400" b="1" dirty="0" smtClean="0"/>
              <a:t>Legdrágább alkatrész</a:t>
            </a:r>
          </a:p>
          <a:p>
            <a:r>
              <a:rPr lang="hu-HU" sz="2800" b="1" dirty="0" smtClean="0"/>
              <a:t>Maláta héja is szűrőréteget alkot (ha nem porózus)</a:t>
            </a:r>
          </a:p>
          <a:p>
            <a:r>
              <a:rPr lang="hu-HU" sz="2800" b="1" dirty="0" smtClean="0"/>
              <a:t>Szűrést akkor kezdik, amikor már kialakult egy szűrőréteg:</a:t>
            </a:r>
          </a:p>
          <a:p>
            <a:pPr lvl="1"/>
            <a:r>
              <a:rPr lang="hu-HU" sz="2400" b="1" dirty="0" smtClean="0"/>
              <a:t>E nélkül zavaros lenne az elején lejövő rész</a:t>
            </a:r>
          </a:p>
          <a:p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Szűrőkád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553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mény kötés">
  <a:themeElements>
    <a:clrScheme name="Kemény kötés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Kemény kötés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mény kötés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1082</TotalTime>
  <Words>320</Words>
  <Application>Microsoft Office PowerPoint</Application>
  <PresentationFormat>Diavetítés a képernyőre (4:3 oldalarány)</PresentationFormat>
  <Paragraphs>94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Book Antiqua</vt:lpstr>
      <vt:lpstr>Times New Roman</vt:lpstr>
      <vt:lpstr>Wingdings</vt:lpstr>
      <vt:lpstr>Kemény kötés</vt:lpstr>
      <vt:lpstr>Cefrézés</vt:lpstr>
      <vt:lpstr>Cefrézés célja</vt:lpstr>
      <vt:lpstr>Biokémiai folyamatai</vt:lpstr>
      <vt:lpstr>PowerPoint-bemutató</vt:lpstr>
      <vt:lpstr>Infúziós</vt:lpstr>
      <vt:lpstr>Dekokciós</vt:lpstr>
      <vt:lpstr>Három cefrés dekokciós cefrézési eljárás</vt:lpstr>
      <vt:lpstr>Cefreszűrés</vt:lpstr>
      <vt:lpstr>Szűrőkád</vt:lpstr>
      <vt:lpstr>Máslás</vt:lpstr>
      <vt:lpstr>PowerPoint-bemutató</vt:lpstr>
      <vt:lpstr>Irodalomjegyzék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sör analitikai vizsgálata</dc:title>
  <dc:creator>Dominika</dc:creator>
  <cp:lastModifiedBy>Turóczi Fanni</cp:lastModifiedBy>
  <cp:revision>49</cp:revision>
  <dcterms:created xsi:type="dcterms:W3CDTF">2016-10-01T18:46:58Z</dcterms:created>
  <dcterms:modified xsi:type="dcterms:W3CDTF">2017-03-07T23:12:41Z</dcterms:modified>
</cp:coreProperties>
</file>