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7" r:id="rId6"/>
    <p:sldId id="261" r:id="rId7"/>
    <p:sldId id="264" r:id="rId8"/>
    <p:sldId id="265" r:id="rId9"/>
    <p:sldId id="266" r:id="rId10"/>
    <p:sldId id="268" r:id="rId11"/>
    <p:sldId id="262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414F7E-EB92-4D7F-A4FA-AEB1BEAF0259}" type="datetimeFigureOut">
              <a:rPr lang="hu-HU" smtClean="0"/>
              <a:pPr/>
              <a:t>2017. 03. 08.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A71A30-1E9C-4246-926D-41C07B185F9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8596" y="4853411"/>
            <a:ext cx="8410604" cy="1222375"/>
          </a:xfrm>
        </p:spPr>
        <p:txBody>
          <a:bodyPr/>
          <a:lstStyle/>
          <a:p>
            <a:r>
              <a:rPr lang="hu-HU" dirty="0" smtClean="0"/>
              <a:t>Sörgyártás kiselőadás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8143932" cy="9144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Alapanyagok, víz, maláta típusok</a:t>
            </a:r>
          </a:p>
          <a:p>
            <a:pPr algn="r"/>
            <a:r>
              <a:rPr lang="hu-HU" sz="1800" dirty="0" smtClean="0">
                <a:solidFill>
                  <a:schemeClr val="tx1"/>
                </a:solidFill>
              </a:rPr>
              <a:t>Móczár Viktória</a:t>
            </a: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20482" name="Picture 2" descr="Képtalálat a következőre: „sörgyártás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290"/>
            <a:ext cx="5429288" cy="3616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457200"/>
            <a:ext cx="8420128" cy="838200"/>
          </a:xfrm>
        </p:spPr>
        <p:txBody>
          <a:bodyPr/>
          <a:lstStyle/>
          <a:p>
            <a:r>
              <a:rPr lang="hu-HU" dirty="0" smtClean="0"/>
              <a:t>Felhasznált 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1714488"/>
            <a:ext cx="7858180" cy="4089416"/>
          </a:xfrm>
        </p:spPr>
        <p:txBody>
          <a:bodyPr>
            <a:normAutofit/>
          </a:bodyPr>
          <a:lstStyle/>
          <a:p>
            <a:r>
              <a:rPr lang="hu-HU" sz="2400" dirty="0" smtClean="0"/>
              <a:t>http://www.elsosor.hu/wp-content/uploads/2013/02/05_S%C3%B6rfoz%C3%A9s-halad%C3%B3knak-III.pdf</a:t>
            </a:r>
          </a:p>
          <a:p>
            <a:r>
              <a:rPr lang="hu-HU" sz="2400" dirty="0" smtClean="0"/>
              <a:t>http://soromok.blog.hu/2010/01/05/a_sorok_alap_es_potanyagai</a:t>
            </a:r>
          </a:p>
          <a:p>
            <a:r>
              <a:rPr lang="hu-HU" sz="2400" dirty="0" smtClean="0"/>
              <a:t>A MALÁTA- ÉS SÖRGYÁRTÁS TECHNOLÓGIÁJA,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hu-HU" sz="2200" dirty="0" smtClean="0"/>
              <a:t>Dr. </a:t>
            </a:r>
            <a:r>
              <a:rPr lang="hu-HU" sz="2200" dirty="0" err="1" smtClean="0"/>
              <a:t>Kun-Farkas</a:t>
            </a:r>
            <a:r>
              <a:rPr lang="hu-HU" sz="2200" dirty="0" smtClean="0"/>
              <a:t> Gabriella, BCE ÉTK Sör- és Szeszipari Tanszék</a:t>
            </a:r>
          </a:p>
          <a:p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85918" y="1571612"/>
            <a:ext cx="6000792" cy="1143000"/>
          </a:xfrm>
        </p:spPr>
        <p:txBody>
          <a:bodyPr/>
          <a:lstStyle/>
          <a:p>
            <a:r>
              <a:rPr lang="hu-HU" dirty="0" smtClean="0"/>
              <a:t>Köszönöm a figyelmet!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pic>
        <p:nvPicPr>
          <p:cNvPr id="4" name="Picture 2" descr="Képtalálat a következőre: „sörgyártás víz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00372"/>
            <a:ext cx="7000924" cy="3179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838200"/>
          </a:xfrm>
        </p:spPr>
        <p:txBody>
          <a:bodyPr/>
          <a:lstStyle/>
          <a:p>
            <a:r>
              <a:rPr lang="hu-HU" dirty="0" smtClean="0"/>
              <a:t>Definíciók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554162"/>
            <a:ext cx="8286808" cy="48752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Magyar Élelmiszerkönyv (2-702 számú irányelv)</a:t>
            </a:r>
          </a:p>
          <a:p>
            <a:pPr lvl="1"/>
            <a:r>
              <a:rPr lang="hu-HU" u="dotted" dirty="0" smtClean="0"/>
              <a:t>Sör:</a:t>
            </a:r>
          </a:p>
          <a:p>
            <a:pPr lvl="2"/>
            <a:r>
              <a:rPr lang="hu-HU" dirty="0" smtClean="0"/>
              <a:t>Malátából, valamint pótanyagokból vízzel cefrézett, komlóval ízesített, sörélesztővel erjesztett, széndioxidban dús, általában alkoholtartalmú ital. </a:t>
            </a:r>
          </a:p>
          <a:p>
            <a:pPr lvl="1"/>
            <a:r>
              <a:rPr lang="hu-HU" u="dotted" dirty="0"/>
              <a:t>Ízesített </a:t>
            </a:r>
            <a:r>
              <a:rPr lang="hu-HU" u="dotted" dirty="0" smtClean="0"/>
              <a:t>sör:</a:t>
            </a:r>
          </a:p>
          <a:p>
            <a:pPr lvl="2"/>
            <a:r>
              <a:rPr lang="hu-HU" dirty="0" smtClean="0"/>
              <a:t>Olyan sör, amelyhez az íz hatás kialakításához a komló helyett vagy mellett egyéb </a:t>
            </a:r>
            <a:r>
              <a:rPr lang="hu-HU" dirty="0" smtClean="0"/>
              <a:t>ízesítőanyagot </a:t>
            </a:r>
            <a:r>
              <a:rPr lang="hu-HU" dirty="0" smtClean="0"/>
              <a:t>is felhasználhatnak. Ezen termékek részletes </a:t>
            </a:r>
            <a:r>
              <a:rPr lang="hu-HU" dirty="0" smtClean="0"/>
              <a:t>jellemzőit </a:t>
            </a:r>
            <a:r>
              <a:rPr lang="hu-HU" dirty="0" smtClean="0"/>
              <a:t>a gyártmánylap rögzíti. </a:t>
            </a:r>
          </a:p>
          <a:p>
            <a:pPr lvl="1"/>
            <a:r>
              <a:rPr lang="hu-HU" u="dotted" dirty="0" smtClean="0"/>
              <a:t>Különleges minőségű sörök:</a:t>
            </a:r>
          </a:p>
          <a:p>
            <a:pPr lvl="2"/>
            <a:r>
              <a:rPr lang="hu-HU" dirty="0" smtClean="0"/>
              <a:t>Olyan, más söröktől megkülönböztethető, különleges tulajdonságokkal rendelkező termékek, amelyek a fogyasztók számára előállítási módjuk, összetételük, érzékszervi és egyéb tulajdonságaik miatt további hozzáadott értéket jelentenek. A különleges minőségű sörökre jellemző, hogy kizárólag természetes anyagokat tartalmazhatnak.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457200"/>
            <a:ext cx="8634442" cy="838200"/>
          </a:xfrm>
        </p:spPr>
        <p:txBody>
          <a:bodyPr/>
          <a:lstStyle/>
          <a:p>
            <a:r>
              <a:rPr lang="hu-HU" dirty="0" smtClean="0"/>
              <a:t>Alapanyagok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571612"/>
            <a:ext cx="8143932" cy="48291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u="dotted" dirty="0" smtClean="0"/>
              <a:t>1. Elsődleges összetevők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Víz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Maláta</a:t>
            </a:r>
          </a:p>
          <a:p>
            <a:pPr lvl="1">
              <a:buNone/>
            </a:pPr>
            <a:endParaRPr lang="hu-HU" dirty="0" smtClean="0"/>
          </a:p>
          <a:p>
            <a:pPr>
              <a:buNone/>
            </a:pPr>
            <a:r>
              <a:rPr lang="hu-HU" u="dotted" dirty="0" smtClean="0"/>
              <a:t>2. Egyéb felhasználható összetevők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Adalékanyagok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/>
              <a:t>A</a:t>
            </a:r>
            <a:r>
              <a:rPr lang="hu-HU" dirty="0" smtClean="0"/>
              <a:t>lkoholmentes sörök sörjellegének kialakításához szükséges aromák 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Ízesítő- és színezőanyagok, ízesített sörök ízesítésére és színezésére használt anyagok, aromák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Komló (</a:t>
            </a:r>
            <a:r>
              <a:rPr lang="hu-HU" dirty="0" err="1" smtClean="0"/>
              <a:t>Humulus</a:t>
            </a:r>
            <a:r>
              <a:rPr lang="hu-HU" dirty="0" smtClean="0"/>
              <a:t> </a:t>
            </a:r>
            <a:r>
              <a:rPr lang="hu-HU" dirty="0" err="1" smtClean="0"/>
              <a:t>lupus</a:t>
            </a:r>
            <a:r>
              <a:rPr lang="hu-HU" dirty="0" smtClean="0"/>
              <a:t>), komlókészítmények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Karamellmaláta és </a:t>
            </a:r>
            <a:r>
              <a:rPr lang="hu-HU" dirty="0" err="1" smtClean="0"/>
              <a:t>színezőmaláta</a:t>
            </a:r>
            <a:r>
              <a:rPr lang="hu-HU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Pótanyagok: </a:t>
            </a:r>
            <a:r>
              <a:rPr lang="hu-HU" dirty="0" smtClean="0"/>
              <a:t>a </a:t>
            </a:r>
            <a:r>
              <a:rPr lang="hu-HU" dirty="0" err="1" smtClean="0"/>
              <a:t>sörlé</a:t>
            </a:r>
            <a:r>
              <a:rPr lang="hu-HU" dirty="0" smtClean="0"/>
              <a:t> szárazanyag-tartalmának legfeljebb 30%-a származhat pótanyagból, amelyek: sörárpa, csírátlanított kukoricaőrlemény (kukoricadara), rizs, egyéb szénhidráttartalmú termékek</a:t>
            </a:r>
          </a:p>
          <a:p>
            <a:pPr lvl="1">
              <a:buNone/>
            </a:pPr>
            <a:endParaRPr lang="hu-HU" dirty="0" smtClean="0"/>
          </a:p>
          <a:p>
            <a:pPr>
              <a:buNone/>
            </a:pPr>
            <a:r>
              <a:rPr lang="hu-HU" u="dotted" dirty="0" smtClean="0"/>
              <a:t>3. Technológiai segédanyagok</a:t>
            </a:r>
          </a:p>
          <a:p>
            <a:pPr lvl="1">
              <a:buFont typeface="Wingdings" pitchFamily="2" charset="2"/>
              <a:buChar char="§"/>
            </a:pPr>
            <a:r>
              <a:rPr lang="hu-HU" dirty="0" smtClean="0"/>
              <a:t> Szén-dioxid, nitrogén, sörélesztő, szűrő- és derítőanyagok, enzimek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457200"/>
            <a:ext cx="8491566" cy="838200"/>
          </a:xfrm>
        </p:spPr>
        <p:txBody>
          <a:bodyPr/>
          <a:lstStyle/>
          <a:p>
            <a:r>
              <a:rPr lang="hu-HU" dirty="0" smtClean="0"/>
              <a:t>Víz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1554162"/>
            <a:ext cx="8420128" cy="4525963"/>
          </a:xfrm>
        </p:spPr>
        <p:txBody>
          <a:bodyPr/>
          <a:lstStyle/>
          <a:p>
            <a:r>
              <a:rPr lang="hu-HU" sz="2400" dirty="0" smtClean="0"/>
              <a:t>Legalább ivóvíz tisztaságú legyen – tiszta, szagmentes</a:t>
            </a:r>
          </a:p>
          <a:p>
            <a:r>
              <a:rPr lang="hu-HU" sz="2400" dirty="0" smtClean="0"/>
              <a:t>Befolyásolja a belőle készült sör tulajdonságait</a:t>
            </a:r>
          </a:p>
          <a:p>
            <a:r>
              <a:rPr lang="hu-HU" sz="2400" dirty="0" smtClean="0"/>
              <a:t>Régen fontos volt a sörtípusok kialakulásában:</a:t>
            </a:r>
          </a:p>
          <a:p>
            <a:pPr lvl="1"/>
            <a:r>
              <a:rPr lang="hu-HU" sz="2000" dirty="0" err="1" smtClean="0"/>
              <a:t>Pilsen</a:t>
            </a:r>
            <a:r>
              <a:rPr lang="hu-HU" sz="2000" dirty="0" smtClean="0"/>
              <a:t> – lágy -&gt; komló íze jobban érződik</a:t>
            </a:r>
          </a:p>
          <a:p>
            <a:pPr lvl="1"/>
            <a:r>
              <a:rPr lang="hu-HU" sz="2000" dirty="0" smtClean="0"/>
              <a:t>München – kemény víz -&gt; édesebb sör</a:t>
            </a:r>
          </a:p>
          <a:p>
            <a:r>
              <a:rPr lang="hu-HU" sz="2400" dirty="0" smtClean="0"/>
              <a:t>Manapság a sörgyárak kezelik – saját sörnek megfelelő minőség</a:t>
            </a:r>
          </a:p>
          <a:p>
            <a:r>
              <a:rPr lang="hu-HU" sz="2400" dirty="0" smtClean="0"/>
              <a:t>Saját kút, pl.: Dreher, Borsodi</a:t>
            </a:r>
          </a:p>
          <a:p>
            <a:pPr lvl="1"/>
            <a:endParaRPr lang="hu-HU" dirty="0"/>
          </a:p>
        </p:txBody>
      </p:sp>
      <p:pic>
        <p:nvPicPr>
          <p:cNvPr id="16388" name="Picture 4" descr="Képtalálat a következőre: „víz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286256"/>
            <a:ext cx="3002467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457200"/>
            <a:ext cx="8348690" cy="838200"/>
          </a:xfrm>
        </p:spPr>
        <p:txBody>
          <a:bodyPr/>
          <a:lstStyle/>
          <a:p>
            <a:r>
              <a:rPr lang="hu-HU" dirty="0" smtClean="0"/>
              <a:t>Maláta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2910" y="2143116"/>
            <a:ext cx="8072494" cy="3375036"/>
          </a:xfrm>
        </p:spPr>
        <p:txBody>
          <a:bodyPr>
            <a:normAutofit/>
          </a:bodyPr>
          <a:lstStyle/>
          <a:p>
            <a:pPr fontAlgn="t"/>
            <a:r>
              <a:rPr lang="hu-HU" sz="2600" dirty="0" smtClean="0"/>
              <a:t>A sörárpa, búza vagy más gabonafélék áztatásával, csíráztatásával majd aszalásával előállított termék.</a:t>
            </a:r>
          </a:p>
          <a:p>
            <a:pPr fontAlgn="t"/>
            <a:r>
              <a:rPr lang="hu-HU" sz="2600" dirty="0" smtClean="0"/>
              <a:t>A malátázásra legalkalmasabb növény az árpa és a búza. Malátakészítésre a tavaszi vetésből származó kétsoros árpát használják, ugyanis ennek a legmegfelelőbb az összetétele a termék előállításához.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57200"/>
            <a:ext cx="8563004" cy="838200"/>
          </a:xfrm>
        </p:spPr>
        <p:txBody>
          <a:bodyPr/>
          <a:lstStyle/>
          <a:p>
            <a:r>
              <a:rPr lang="hu-HU" dirty="0" smtClean="0"/>
              <a:t>Maláta 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500174"/>
            <a:ext cx="8358246" cy="4857784"/>
          </a:xfrm>
        </p:spPr>
        <p:txBody>
          <a:bodyPr>
            <a:noAutofit/>
          </a:bodyPr>
          <a:lstStyle/>
          <a:p>
            <a:r>
              <a:rPr lang="hu-HU" sz="2400" dirty="0" smtClean="0"/>
              <a:t>Alapmaláták: </a:t>
            </a:r>
            <a:r>
              <a:rPr lang="hu-HU" sz="2400" dirty="0" err="1" smtClean="0"/>
              <a:t>Pilzeni</a:t>
            </a:r>
            <a:r>
              <a:rPr lang="hu-HU" sz="2400" dirty="0" smtClean="0"/>
              <a:t>, Bécsi, Müncheni</a:t>
            </a:r>
          </a:p>
          <a:p>
            <a:pPr lvl="1"/>
            <a:r>
              <a:rPr lang="hu-HU" sz="2200" dirty="0" smtClean="0"/>
              <a:t>Aszalás </a:t>
            </a:r>
            <a:r>
              <a:rPr lang="hu-HU" sz="2200" dirty="0" err="1" smtClean="0"/>
              <a:t>max</a:t>
            </a:r>
            <a:r>
              <a:rPr lang="hu-HU" sz="2200" dirty="0" smtClean="0"/>
              <a:t>. 80-100°C-on; jellegzetes vagy alacsony </a:t>
            </a:r>
            <a:r>
              <a:rPr lang="hu-HU" sz="2200" dirty="0" smtClean="0"/>
              <a:t>maláta-íz</a:t>
            </a:r>
            <a:r>
              <a:rPr lang="hu-HU" sz="2200" dirty="0" smtClean="0"/>
              <a:t>, illat; magas enzimaktivitás; fehér lisztes belső; magas aminosav-tartalom </a:t>
            </a:r>
          </a:p>
          <a:p>
            <a:pPr>
              <a:spcBef>
                <a:spcPts val="1200"/>
              </a:spcBef>
            </a:pPr>
            <a:r>
              <a:rPr lang="hu-HU" sz="2400" dirty="0" smtClean="0"/>
              <a:t>Kristály vagy karamell maláták</a:t>
            </a:r>
          </a:p>
          <a:p>
            <a:pPr lvl="1"/>
            <a:r>
              <a:rPr lang="hu-HU" sz="2200" dirty="0" smtClean="0"/>
              <a:t>60-70°C-on elcukrosított, </a:t>
            </a:r>
            <a:r>
              <a:rPr lang="hu-HU" sz="2200" dirty="0" err="1" smtClean="0"/>
              <a:t>max</a:t>
            </a:r>
            <a:r>
              <a:rPr lang="hu-HU" sz="2200" dirty="0" smtClean="0"/>
              <a:t> 180°C-ig pörkölt, </a:t>
            </a:r>
            <a:r>
              <a:rPr lang="hu-HU" sz="2200" dirty="0" err="1" smtClean="0"/>
              <a:t>karamellizált</a:t>
            </a:r>
            <a:r>
              <a:rPr lang="hu-HU" sz="2200" dirty="0" smtClean="0"/>
              <a:t> maláta; telt ízek; </a:t>
            </a:r>
            <a:r>
              <a:rPr lang="hu-HU" sz="2200" dirty="0" smtClean="0"/>
              <a:t>habtartósság </a:t>
            </a:r>
            <a:r>
              <a:rPr lang="hu-HU" sz="2200" dirty="0" smtClean="0"/>
              <a:t>növelésére, testesítésre, színezésre </a:t>
            </a:r>
            <a:r>
              <a:rPr lang="hu-HU" sz="2200" dirty="0" smtClean="0"/>
              <a:t>való</a:t>
            </a:r>
            <a:endParaRPr lang="hu-HU" sz="2200" dirty="0" smtClean="0"/>
          </a:p>
          <a:p>
            <a:pPr>
              <a:spcBef>
                <a:spcPts val="1200"/>
              </a:spcBef>
            </a:pPr>
            <a:r>
              <a:rPr lang="hu-HU" sz="2400" dirty="0" smtClean="0"/>
              <a:t>Festő maláták</a:t>
            </a:r>
          </a:p>
          <a:p>
            <a:pPr lvl="1"/>
            <a:r>
              <a:rPr lang="hu-HU" sz="2200" dirty="0" smtClean="0"/>
              <a:t>Cukrosítás nélkül vagy cukrosítva 130-240°C-on pörkölt maláták; belső szerkezet is markáns színvilágú; színezésre, </a:t>
            </a:r>
            <a:r>
              <a:rPr lang="hu-HU" sz="2200" dirty="0" smtClean="0"/>
              <a:t>ízesítésre</a:t>
            </a:r>
            <a:endParaRPr lang="hu-H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457200"/>
            <a:ext cx="8491566" cy="838200"/>
          </a:xfrm>
        </p:spPr>
        <p:txBody>
          <a:bodyPr/>
          <a:lstStyle/>
          <a:p>
            <a:r>
              <a:rPr lang="hu-HU" dirty="0" smtClean="0"/>
              <a:t>Különleges maláta típusok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428736"/>
            <a:ext cx="7929618" cy="5000660"/>
          </a:xfrm>
        </p:spPr>
        <p:txBody>
          <a:bodyPr>
            <a:normAutofit fontScale="70000" lnSpcReduction="20000"/>
          </a:bodyPr>
          <a:lstStyle/>
          <a:p>
            <a:r>
              <a:rPr lang="hu-HU" sz="3400" dirty="0" err="1" smtClean="0"/>
              <a:t>Melanoidin</a:t>
            </a:r>
            <a:endParaRPr lang="hu-HU" sz="3400" dirty="0" smtClean="0"/>
          </a:p>
          <a:p>
            <a:pPr lvl="1"/>
            <a:r>
              <a:rPr lang="hu-HU" dirty="0" smtClean="0"/>
              <a:t>Jellemzően </a:t>
            </a:r>
            <a:r>
              <a:rPr lang="hu-HU" dirty="0" smtClean="0"/>
              <a:t>barna sörökhöz</a:t>
            </a:r>
            <a:r>
              <a:rPr lang="hu-HU" dirty="0" smtClean="0"/>
              <a:t>; telt </a:t>
            </a:r>
            <a:r>
              <a:rPr lang="hu-HU" dirty="0" err="1" smtClean="0"/>
              <a:t>ízvilág</a:t>
            </a:r>
            <a:r>
              <a:rPr lang="hu-HU" dirty="0" smtClean="0"/>
              <a:t>; alacsonyabb minőségű, magas fehérjetartalmú árpából; alacsony cukrosítás; müncheni típusú aszalás 100°C </a:t>
            </a:r>
            <a:r>
              <a:rPr lang="hu-HU" dirty="0" err="1" smtClean="0"/>
              <a:t>hőtartással</a:t>
            </a:r>
            <a:r>
              <a:rPr lang="hu-HU" dirty="0" smtClean="0"/>
              <a:t> (</a:t>
            </a:r>
            <a:r>
              <a:rPr lang="hu-HU" dirty="0" err="1" smtClean="0"/>
              <a:t>Maillard</a:t>
            </a:r>
            <a:r>
              <a:rPr lang="hu-HU" dirty="0" smtClean="0"/>
              <a:t> reakció) pörkölés</a:t>
            </a:r>
          </a:p>
          <a:p>
            <a:r>
              <a:rPr lang="hu-HU" sz="3400" dirty="0" smtClean="0"/>
              <a:t>Savas maláta - </a:t>
            </a:r>
            <a:r>
              <a:rPr lang="hu-HU" sz="3400" dirty="0" err="1" smtClean="0"/>
              <a:t>proteolit</a:t>
            </a:r>
            <a:r>
              <a:rPr lang="hu-HU" sz="3400" dirty="0" smtClean="0"/>
              <a:t> </a:t>
            </a:r>
            <a:r>
              <a:rPr lang="hu-HU" sz="3400" dirty="0" err="1" smtClean="0"/>
              <a:t>maláta</a:t>
            </a:r>
          </a:p>
          <a:p>
            <a:pPr lvl="1"/>
            <a:r>
              <a:rPr lang="hu-HU" dirty="0" smtClean="0"/>
              <a:t>Szárítás előtt zöldmalátát tejsavval kezelnek; hatására világosabb sör</a:t>
            </a:r>
          </a:p>
          <a:p>
            <a:r>
              <a:rPr lang="hu-HU" sz="3400" dirty="0" smtClean="0"/>
              <a:t>Diasztázmaláta</a:t>
            </a:r>
          </a:p>
          <a:p>
            <a:pPr lvl="1"/>
            <a:r>
              <a:rPr lang="hu-HU" dirty="0" smtClean="0"/>
              <a:t>Nagy enzimtartalmú kivonat előállítására használják; </a:t>
            </a:r>
            <a:r>
              <a:rPr lang="hu-HU" dirty="0" err="1" smtClean="0"/>
              <a:t>aprószemű</a:t>
            </a:r>
            <a:r>
              <a:rPr lang="hu-HU" dirty="0" smtClean="0"/>
              <a:t> III. osztályú árpából erőteljes csíráztatással állítják elő; alacsony hőmérsékletű szárítás</a:t>
            </a:r>
          </a:p>
          <a:p>
            <a:pPr lvl="1">
              <a:buNone/>
            </a:pPr>
            <a:endParaRPr lang="hu-HU" dirty="0" smtClean="0"/>
          </a:p>
          <a:p>
            <a:r>
              <a:rPr lang="hu-HU" sz="3400" dirty="0" smtClean="0"/>
              <a:t>Alapmaláták például:</a:t>
            </a:r>
          </a:p>
          <a:p>
            <a:pPr lvl="1"/>
            <a:r>
              <a:rPr lang="hu-HU" dirty="0" err="1" smtClean="0"/>
              <a:t>Pilsen-</a:t>
            </a:r>
            <a:r>
              <a:rPr lang="hu-HU" dirty="0" smtClean="0"/>
              <a:t> nem túl karakteres, világosabb</a:t>
            </a:r>
          </a:p>
          <a:p>
            <a:pPr lvl="1"/>
            <a:r>
              <a:rPr lang="hu-HU" dirty="0" smtClean="0"/>
              <a:t>München – karakteres, sötétebb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457200"/>
            <a:ext cx="8420128" cy="838200"/>
          </a:xfrm>
        </p:spPr>
        <p:txBody>
          <a:bodyPr/>
          <a:lstStyle/>
          <a:p>
            <a:r>
              <a:rPr lang="hu-HU" dirty="0" smtClean="0"/>
              <a:t>Egyéb gabona maláták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554162"/>
            <a:ext cx="8491566" cy="3803664"/>
          </a:xfrm>
        </p:spPr>
        <p:txBody>
          <a:bodyPr>
            <a:normAutofit fontScale="70000" lnSpcReduction="20000"/>
          </a:bodyPr>
          <a:lstStyle/>
          <a:p>
            <a:r>
              <a:rPr lang="hu-HU" sz="3800" dirty="0" smtClean="0"/>
              <a:t>Búzamaláta</a:t>
            </a:r>
          </a:p>
          <a:p>
            <a:pPr lvl="1"/>
            <a:r>
              <a:rPr lang="hu-HU" sz="3200" dirty="0" smtClean="0"/>
              <a:t>Őszi búzából </a:t>
            </a:r>
          </a:p>
          <a:p>
            <a:pPr lvl="1"/>
            <a:r>
              <a:rPr lang="hu-HU" sz="3200" dirty="0" smtClean="0"/>
              <a:t>Alacsonyabb végaszalási hő </a:t>
            </a:r>
          </a:p>
          <a:p>
            <a:pPr lvl="1"/>
            <a:r>
              <a:rPr lang="hu-HU" sz="3200" dirty="0" smtClean="0"/>
              <a:t>Magas fehérjetartalom, nagy molekulák </a:t>
            </a:r>
          </a:p>
          <a:p>
            <a:pPr lvl="1"/>
            <a:r>
              <a:rPr lang="hu-HU" sz="3200" dirty="0" smtClean="0"/>
              <a:t>Héjszerkezet hiányos, gyenge szűrés </a:t>
            </a:r>
          </a:p>
          <a:p>
            <a:r>
              <a:rPr lang="hu-HU" sz="3800" dirty="0" smtClean="0"/>
              <a:t>Rozsmaláta</a:t>
            </a:r>
          </a:p>
          <a:p>
            <a:pPr lvl="1"/>
            <a:r>
              <a:rPr lang="hu-HU" sz="3200" dirty="0" smtClean="0"/>
              <a:t>Kis mennyiség habtartósságot növel </a:t>
            </a:r>
          </a:p>
          <a:p>
            <a:pPr lvl="1"/>
            <a:r>
              <a:rPr lang="hu-HU" sz="3200" dirty="0" smtClean="0"/>
              <a:t>Alap, kristály és festő is </a:t>
            </a:r>
          </a:p>
          <a:p>
            <a:pPr lvl="1"/>
            <a:r>
              <a:rPr lang="hu-HU" sz="3200" dirty="0" smtClean="0"/>
              <a:t>Rozssörökhöz </a:t>
            </a:r>
          </a:p>
          <a:p>
            <a:pPr lvl="1"/>
            <a:r>
              <a:rPr lang="hu-HU" sz="3200" dirty="0" smtClean="0"/>
              <a:t>Normál szűrés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457200"/>
            <a:ext cx="8420128" cy="838200"/>
          </a:xfrm>
        </p:spPr>
        <p:txBody>
          <a:bodyPr/>
          <a:lstStyle/>
          <a:p>
            <a:r>
              <a:rPr lang="hu-HU" dirty="0" smtClean="0"/>
              <a:t>Egyéb gabona maláták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1554162"/>
            <a:ext cx="8420128" cy="4525963"/>
          </a:xfrm>
        </p:spPr>
        <p:txBody>
          <a:bodyPr>
            <a:normAutofit/>
          </a:bodyPr>
          <a:lstStyle/>
          <a:p>
            <a:r>
              <a:rPr lang="hu-HU" sz="2600" dirty="0" smtClean="0"/>
              <a:t>Rizsmaláta</a:t>
            </a:r>
          </a:p>
          <a:p>
            <a:pPr lvl="1"/>
            <a:r>
              <a:rPr lang="hu-HU" sz="2200" dirty="0" smtClean="0"/>
              <a:t>Főként </a:t>
            </a:r>
            <a:r>
              <a:rPr lang="hu-HU" sz="2200" dirty="0" err="1" smtClean="0"/>
              <a:t>gluténmentes</a:t>
            </a:r>
            <a:r>
              <a:rPr lang="hu-HU" sz="2200" dirty="0" smtClean="0"/>
              <a:t> sörökhöz </a:t>
            </a:r>
          </a:p>
          <a:p>
            <a:pPr lvl="1"/>
            <a:r>
              <a:rPr lang="hu-HU" sz="2200" dirty="0" smtClean="0"/>
              <a:t>Minőségi sörökhöz, drága</a:t>
            </a:r>
          </a:p>
          <a:p>
            <a:pPr lvl="1"/>
            <a:r>
              <a:rPr lang="hu-HU" sz="2200" dirty="0" smtClean="0"/>
              <a:t>Íz és habzóképesség javítása </a:t>
            </a:r>
          </a:p>
          <a:p>
            <a:r>
              <a:rPr lang="hu-HU" sz="2600" dirty="0" err="1" smtClean="0"/>
              <a:t>Kölesmaláta</a:t>
            </a:r>
            <a:endParaRPr lang="hu-HU" sz="2600" dirty="0" smtClean="0"/>
          </a:p>
          <a:p>
            <a:pPr lvl="1"/>
            <a:r>
              <a:rPr lang="hu-HU" sz="2200" dirty="0" smtClean="0"/>
              <a:t>Főként </a:t>
            </a:r>
            <a:r>
              <a:rPr lang="hu-HU" sz="2200" dirty="0" err="1" smtClean="0"/>
              <a:t>gluténmentes</a:t>
            </a:r>
            <a:r>
              <a:rPr lang="hu-HU" sz="2200" dirty="0" smtClean="0"/>
              <a:t> sörökhöz </a:t>
            </a:r>
          </a:p>
          <a:p>
            <a:pPr lvl="1"/>
            <a:r>
              <a:rPr lang="hu-HU" sz="2200" dirty="0" smtClean="0"/>
              <a:t>Jellegzetes </a:t>
            </a:r>
            <a:r>
              <a:rPr lang="hu-HU" sz="2200" dirty="0" err="1" smtClean="0"/>
              <a:t>ízvilág</a:t>
            </a:r>
            <a:r>
              <a:rPr lang="hu-HU" sz="2200" dirty="0" smtClean="0"/>
              <a:t> </a:t>
            </a:r>
          </a:p>
          <a:p>
            <a:pPr lvl="1"/>
            <a:r>
              <a:rPr lang="hu-HU" sz="2200" dirty="0" smtClean="0"/>
              <a:t>Honfoglaló magyarok söre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163</TotalTime>
  <Words>529</Words>
  <Application>Microsoft Office PowerPoint</Application>
  <PresentationFormat>Diavetítés a képernyőre (4:3 oldalarány)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Túra</vt:lpstr>
      <vt:lpstr>Sörgyártás kiselőadás</vt:lpstr>
      <vt:lpstr>Definíciók</vt:lpstr>
      <vt:lpstr>Alapanyagok</vt:lpstr>
      <vt:lpstr>Víz</vt:lpstr>
      <vt:lpstr>Maláta</vt:lpstr>
      <vt:lpstr>Maláta típusok</vt:lpstr>
      <vt:lpstr>Különleges maláta típusok</vt:lpstr>
      <vt:lpstr>Egyéb gabona maláták I.</vt:lpstr>
      <vt:lpstr>Egyéb gabona maláták II.</vt:lpstr>
      <vt:lpstr>Felhasznált források</vt:lpstr>
      <vt:lpstr>Köszönöm a figyelmet!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Sörgyártás kiselőadás</dc:title>
  <dc:creator>Windows-felhasználó</dc:creator>
  <cp:lastModifiedBy>Windows-felhasználó</cp:lastModifiedBy>
  <cp:revision>18</cp:revision>
  <dcterms:created xsi:type="dcterms:W3CDTF">2017-03-07T13:08:45Z</dcterms:created>
  <dcterms:modified xsi:type="dcterms:W3CDTF">2017-03-07T23:12:11Z</dcterms:modified>
</cp:coreProperties>
</file>