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8" r:id="rId1"/>
  </p:sldMasterIdLst>
  <p:notesMasterIdLst>
    <p:notesMasterId r:id="rId21"/>
  </p:notesMasterIdLst>
  <p:sldIdLst>
    <p:sldId id="325" r:id="rId2"/>
    <p:sldId id="329" r:id="rId3"/>
    <p:sldId id="316" r:id="rId4"/>
    <p:sldId id="261" r:id="rId5"/>
    <p:sldId id="349" r:id="rId6"/>
    <p:sldId id="353" r:id="rId7"/>
    <p:sldId id="355" r:id="rId8"/>
    <p:sldId id="356" r:id="rId9"/>
    <p:sldId id="317" r:id="rId10"/>
    <p:sldId id="297" r:id="rId11"/>
    <p:sldId id="335" r:id="rId12"/>
    <p:sldId id="288" r:id="rId13"/>
    <p:sldId id="336" r:id="rId14"/>
    <p:sldId id="337" r:id="rId15"/>
    <p:sldId id="340" r:id="rId16"/>
    <p:sldId id="341" r:id="rId17"/>
    <p:sldId id="344" r:id="rId18"/>
    <p:sldId id="343" r:id="rId19"/>
    <p:sldId id="267" r:id="rId20"/>
  </p:sldIdLst>
  <p:sldSz cx="24384000" cy="13716000"/>
  <p:notesSz cx="6797675" cy="9926638"/>
  <p:defaultTextStyle>
    <a:defPPr>
      <a:defRPr lang="hu-HU"/>
    </a:defPPr>
    <a:lvl1pPr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1pPr>
    <a:lvl2pPr marL="457200" indent="-228600"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2pPr>
    <a:lvl3pPr marL="914400" indent="-457200"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3pPr>
    <a:lvl4pPr marL="1371600" indent="-685800"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4pPr>
    <a:lvl5pPr marL="1828800" indent="-914400"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5pPr>
    <a:lvl6pPr marL="2286000" algn="l" defTabSz="914400" rtl="0" eaLnBrk="1" latinLnBrk="0" hangingPunct="1"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6pPr>
    <a:lvl7pPr marL="2743200" algn="l" defTabSz="914400" rtl="0" eaLnBrk="1" latinLnBrk="0" hangingPunct="1"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7pPr>
    <a:lvl8pPr marL="3200400" algn="l" defTabSz="914400" rtl="0" eaLnBrk="1" latinLnBrk="0" hangingPunct="1"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8pPr>
    <a:lvl9pPr marL="3657600" algn="l" defTabSz="914400" rtl="0" eaLnBrk="1" latinLnBrk="0" hangingPunct="1"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lle DU TOIT CLAASSEN" initials="NDTC" lastIdx="10" clrIdx="0">
    <p:extLst>
      <p:ext uri="{19B8F6BF-5375-455C-9EA6-DF929625EA0E}">
        <p15:presenceInfo xmlns:p15="http://schemas.microsoft.com/office/powerpoint/2012/main" userId="S-1-5-21-3133534509-1514797412-582765378-33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344"/>
    <a:srgbClr val="7F7F7F"/>
    <a:srgbClr val="447025"/>
    <a:srgbClr val="8AC257"/>
    <a:srgbClr val="E62925"/>
    <a:srgbClr val="FDC029"/>
    <a:srgbClr val="6D9D33"/>
    <a:srgbClr val="F2F2F2"/>
    <a:srgbClr val="FEF4D1"/>
    <a:srgbClr val="CB6E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4" autoAdjust="0"/>
    <p:restoredTop sz="94660"/>
  </p:normalViewPr>
  <p:slideViewPr>
    <p:cSldViewPr>
      <p:cViewPr varScale="1">
        <p:scale>
          <a:sx n="55" d="100"/>
          <a:sy n="55" d="100"/>
        </p:scale>
        <p:origin x="804" y="7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noProof="0" dirty="0"/>
              <a:t>Magyarországi kukorica termelés és felhasználás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Sheet2!$E$22:$E$23</c:f>
              <c:strCache>
                <c:ptCount val="2"/>
                <c:pt idx="0">
                  <c:v>Kukorica</c:v>
                </c:pt>
                <c:pt idx="1">
                  <c:v>Takarmány célú felhasználás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Sheet2!$D$24:$D$44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cat>
          <c:val>
            <c:numRef>
              <c:f>Sheet2!$E$24:$E$44</c:f>
              <c:numCache>
                <c:formatCode>General</c:formatCode>
                <c:ptCount val="20"/>
                <c:pt idx="0">
                  <c:v>3650</c:v>
                </c:pt>
                <c:pt idx="1">
                  <c:v>3950</c:v>
                </c:pt>
                <c:pt idx="2">
                  <c:v>3800</c:v>
                </c:pt>
                <c:pt idx="3">
                  <c:v>3250</c:v>
                </c:pt>
                <c:pt idx="4">
                  <c:v>3650</c:v>
                </c:pt>
                <c:pt idx="5">
                  <c:v>3650</c:v>
                </c:pt>
                <c:pt idx="6">
                  <c:v>3650</c:v>
                </c:pt>
                <c:pt idx="7">
                  <c:v>3550</c:v>
                </c:pt>
                <c:pt idx="8">
                  <c:v>3387</c:v>
                </c:pt>
                <c:pt idx="9">
                  <c:v>3150</c:v>
                </c:pt>
                <c:pt idx="10">
                  <c:v>2700</c:v>
                </c:pt>
                <c:pt idx="11">
                  <c:v>2500</c:v>
                </c:pt>
                <c:pt idx="12">
                  <c:v>2000</c:v>
                </c:pt>
                <c:pt idx="13">
                  <c:v>2300</c:v>
                </c:pt>
                <c:pt idx="14">
                  <c:v>2520</c:v>
                </c:pt>
                <c:pt idx="15">
                  <c:v>2050</c:v>
                </c:pt>
                <c:pt idx="16">
                  <c:v>2250</c:v>
                </c:pt>
                <c:pt idx="17">
                  <c:v>2050</c:v>
                </c:pt>
                <c:pt idx="18">
                  <c:v>2250</c:v>
                </c:pt>
                <c:pt idx="19">
                  <c:v>2100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A70-4478-8A73-D9908600F847}"/>
            </c:ext>
          </c:extLst>
        </c:ser>
        <c:ser>
          <c:idx val="1"/>
          <c:order val="1"/>
          <c:tx>
            <c:strRef>
              <c:f>Sheet2!$F$22:$F$23</c:f>
              <c:strCache>
                <c:ptCount val="2"/>
                <c:pt idx="0">
                  <c:v>Kukorica</c:v>
                </c:pt>
                <c:pt idx="1">
                  <c:v>Termés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Sheet2!$D$24:$D$44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cat>
          <c:val>
            <c:numRef>
              <c:f>Sheet2!$F$24:$F$44</c:f>
              <c:numCache>
                <c:formatCode>General</c:formatCode>
                <c:ptCount val="20"/>
                <c:pt idx="0">
                  <c:v>4874</c:v>
                </c:pt>
                <c:pt idx="1">
                  <c:v>7812</c:v>
                </c:pt>
                <c:pt idx="2">
                  <c:v>5840</c:v>
                </c:pt>
                <c:pt idx="3">
                  <c:v>4562</c:v>
                </c:pt>
                <c:pt idx="4">
                  <c:v>8317</c:v>
                </c:pt>
                <c:pt idx="5">
                  <c:v>9000</c:v>
                </c:pt>
                <c:pt idx="6">
                  <c:v>8400</c:v>
                </c:pt>
                <c:pt idx="7">
                  <c:v>3980</c:v>
                </c:pt>
                <c:pt idx="8">
                  <c:v>8900</c:v>
                </c:pt>
                <c:pt idx="9">
                  <c:v>7300</c:v>
                </c:pt>
                <c:pt idx="10">
                  <c:v>6900</c:v>
                </c:pt>
                <c:pt idx="11">
                  <c:v>8100</c:v>
                </c:pt>
                <c:pt idx="12">
                  <c:v>4700</c:v>
                </c:pt>
                <c:pt idx="13">
                  <c:v>6725</c:v>
                </c:pt>
                <c:pt idx="14">
                  <c:v>9170</c:v>
                </c:pt>
                <c:pt idx="15">
                  <c:v>6378</c:v>
                </c:pt>
                <c:pt idx="16">
                  <c:v>9200</c:v>
                </c:pt>
                <c:pt idx="17">
                  <c:v>6750</c:v>
                </c:pt>
                <c:pt idx="18">
                  <c:v>8200</c:v>
                </c:pt>
                <c:pt idx="19">
                  <c:v>8000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A70-4478-8A73-D9908600F847}"/>
            </c:ext>
          </c:extLst>
        </c:ser>
        <c:ser>
          <c:idx val="2"/>
          <c:order val="2"/>
          <c:tx>
            <c:strRef>
              <c:f>Sheet2!$G$22:$G$23</c:f>
              <c:strCache>
                <c:ptCount val="2"/>
                <c:pt idx="0">
                  <c:v>Kukorica</c:v>
                </c:pt>
                <c:pt idx="1">
                  <c:v>   tak + ipari felhasználás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Pt>
            <c:idx val="19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DA70-4478-8A73-D9908600F847}"/>
              </c:ext>
            </c:extLst>
          </c:dPt>
          <c:trendline>
            <c:spPr>
              <a:ln w="19050" cap="rnd">
                <a:solidFill>
                  <a:srgbClr val="CB6E35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Sheet2!$D$24:$D$44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cat>
          <c:val>
            <c:numRef>
              <c:f>Sheet2!$G$24:$G$44</c:f>
              <c:numCache>
                <c:formatCode>General</c:formatCode>
                <c:ptCount val="20"/>
                <c:pt idx="8">
                  <c:v>4387</c:v>
                </c:pt>
                <c:pt idx="9">
                  <c:v>4150</c:v>
                </c:pt>
                <c:pt idx="10">
                  <c:v>3700</c:v>
                </c:pt>
                <c:pt idx="11">
                  <c:v>3500</c:v>
                </c:pt>
                <c:pt idx="12">
                  <c:v>3200</c:v>
                </c:pt>
                <c:pt idx="13">
                  <c:v>3800</c:v>
                </c:pt>
                <c:pt idx="14">
                  <c:v>4020</c:v>
                </c:pt>
                <c:pt idx="15">
                  <c:v>3850</c:v>
                </c:pt>
                <c:pt idx="16">
                  <c:v>4350</c:v>
                </c:pt>
                <c:pt idx="17">
                  <c:v>4250</c:v>
                </c:pt>
                <c:pt idx="18">
                  <c:v>4650</c:v>
                </c:pt>
                <c:pt idx="19">
                  <c:v>4500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A70-4478-8A73-D9908600F8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62134240"/>
        <c:axId val="1528812224"/>
      </c:lineChart>
      <c:catAx>
        <c:axId val="1562134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8812224"/>
        <c:crosses val="autoZero"/>
        <c:auto val="1"/>
        <c:lblAlgn val="ctr"/>
        <c:lblOffset val="100"/>
        <c:noMultiLvlLbl val="0"/>
      </c:catAx>
      <c:valAx>
        <c:axId val="1528812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k\t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2134240"/>
        <c:crosses val="autoZero"/>
        <c:crossBetween val="between"/>
      </c:valAx>
      <c:spPr>
        <a:noFill/>
        <a:ln>
          <a:solidFill>
            <a:srgbClr val="FFC000"/>
          </a:solidFill>
        </a:ln>
        <a:effectLst/>
      </c:spPr>
    </c:plotArea>
    <c:legend>
      <c:legendPos val="b"/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solidFill>
            <a:srgbClr val="00B05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08BCE268-9DC9-47C5-8524-9A0F7E3048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C8E84FC-FF83-44D7-87D0-2B2ADAA8855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06463" y="4715951"/>
            <a:ext cx="4984750" cy="44669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noProof="0">
                <a:sym typeface="Helvetica Neue" charset="0"/>
              </a:rPr>
              <a:t>Click to edit Master text styles</a:t>
            </a:r>
          </a:p>
          <a:p>
            <a:pPr lvl="1"/>
            <a:r>
              <a:rPr lang="hu-HU" altLang="hu-HU" noProof="0">
                <a:sym typeface="Helvetica Neue" charset="0"/>
              </a:rPr>
              <a:t>Second level</a:t>
            </a:r>
          </a:p>
          <a:p>
            <a:pPr lvl="2"/>
            <a:r>
              <a:rPr lang="hu-HU" altLang="hu-HU" noProof="0">
                <a:sym typeface="Helvetica Neue" charset="0"/>
              </a:rPr>
              <a:t>Third level</a:t>
            </a:r>
          </a:p>
          <a:p>
            <a:pPr lvl="3"/>
            <a:r>
              <a:rPr lang="hu-HU" altLang="hu-HU" noProof="0">
                <a:sym typeface="Helvetica Neue" charset="0"/>
              </a:rPr>
              <a:t>Fourth level</a:t>
            </a:r>
          </a:p>
          <a:p>
            <a:pPr lvl="4"/>
            <a:r>
              <a:rPr lang="hu-HU" altLang="hu-HU" noProof="0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8720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3813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2165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2858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142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8877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2745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2274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6457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D34EA4-CF26-4A43-AE9D-0C36BCA81F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5662F-6C01-4E4D-BD10-BB55C699EA1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90720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3F031C-6A86-4886-9590-505B8C0F4E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8DD5A-1891-49CA-A887-17056204A1B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39996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3450" y="952500"/>
            <a:ext cx="5251450" cy="11493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9100" y="952500"/>
            <a:ext cx="15601950" cy="114935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C01002-9BE5-4E80-B6A6-63DC263250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0102C-4A79-42DA-9356-9A5D018C712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4879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A61B22-3B38-45C6-B9FC-54A888DB19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D93B7-5B87-4D6C-95AF-87F7CE071F1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2059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9CDAF3-E098-4FDE-9F6A-C1993CCA1A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ACABD-8BE0-4260-9A97-0115A76E71E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77504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9100" y="3238500"/>
            <a:ext cx="10426700" cy="9207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38500"/>
            <a:ext cx="10426700" cy="9207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41647F8-CDAB-4BDD-A69D-CF9D323A38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F68DE-FBEB-47CF-9E18-A10495BA1A4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05592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CC18C7A-9FD2-492C-8A41-7D930151C7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9818A-03CE-47D5-9163-A94DCEACDC3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08675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CF6849B-5294-47FB-8DBC-C08F665CF8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D8F0D-3F40-438E-BE4D-A99E04D3C19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4225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528DC13-3B72-494D-8E0B-978AD56DB5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D67AE-88F0-4D03-93D6-DD34CE6826C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15924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CDB12BE-4CFC-4C2E-B237-31FAD6EC87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39D51-59D6-4320-9314-3A73BD08EA6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3371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7B39D4C-29CD-475F-A282-50A0B2454B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995D8-78A7-4E4B-9B2C-6930B496069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2550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6AC06601-B046-4BBC-AAEC-F08441428B4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89100" y="952500"/>
            <a:ext cx="21005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>
                <a:sym typeface="Helvetica Light" charset="0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A39EA102-4E7E-44EF-80C7-8257068950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689100" y="3238500"/>
            <a:ext cx="21005800" cy="920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>
                <a:sym typeface="Helvetica Light" charset="0"/>
              </a:rPr>
              <a:t>Click to edit Master text styles</a:t>
            </a:r>
          </a:p>
          <a:p>
            <a:pPr lvl="1"/>
            <a:r>
              <a:rPr lang="hu-HU" altLang="hu-HU">
                <a:sym typeface="Helvetica Light" charset="0"/>
              </a:rPr>
              <a:t>Second level</a:t>
            </a:r>
          </a:p>
          <a:p>
            <a:pPr lvl="2"/>
            <a:r>
              <a:rPr lang="hu-HU" altLang="hu-HU">
                <a:sym typeface="Helvetica Light" charset="0"/>
              </a:rPr>
              <a:t>Third level</a:t>
            </a:r>
          </a:p>
          <a:p>
            <a:pPr lvl="3"/>
            <a:r>
              <a:rPr lang="hu-HU" altLang="hu-HU">
                <a:sym typeface="Helvetica Light" charset="0"/>
              </a:rPr>
              <a:t>Fourth level</a:t>
            </a:r>
          </a:p>
          <a:p>
            <a:pPr lvl="4"/>
            <a:r>
              <a:rPr lang="hu-HU" altLang="hu-HU">
                <a:sym typeface="Helvetica Light" charset="0"/>
              </a:rPr>
              <a:t>Fifth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009A229-D0FE-45E0-895D-B2B9E8FE7F2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958638" y="13081000"/>
            <a:ext cx="452437" cy="469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eaLnBrk="1">
              <a:defRPr sz="2400"/>
            </a:lvl1pPr>
          </a:lstStyle>
          <a:p>
            <a:pPr>
              <a:defRPr/>
            </a:pPr>
            <a:fld id="{8D5D32DE-F3B9-4ECB-8C06-36FCBE98A8E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25500" rtl="0" eaLnBrk="0" fontAlgn="base" hangingPunct="0">
        <a:spcBef>
          <a:spcPct val="0"/>
        </a:spcBef>
        <a:spcAft>
          <a:spcPct val="0"/>
        </a:spcAft>
        <a:defRPr sz="11200" kern="12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2pPr>
      <a:lvl3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3pPr>
      <a:lvl4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4pPr>
      <a:lvl5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marL="635000" indent="-635000" algn="l" defTabSz="825500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5200" kern="12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1270000" indent="-635000" algn="l" defTabSz="825500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5200" kern="12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1905000" indent="-635000" algn="l" defTabSz="825500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5200" kern="12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3pPr>
      <a:lvl4pPr marL="2540000" indent="-635000" algn="l" defTabSz="825500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5200" kern="12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4pPr>
      <a:lvl5pPr marL="3175000" indent="-635000" algn="l" defTabSz="825500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5200" kern="12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jp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openxmlformats.org/officeDocument/2006/relationships/image" Target="../media/image52.jpg"/><Relationship Id="rId17" Type="http://schemas.openxmlformats.org/officeDocument/2006/relationships/image" Target="../media/image57.jpg"/><Relationship Id="rId2" Type="http://schemas.openxmlformats.org/officeDocument/2006/relationships/image" Target="../media/image5.png"/><Relationship Id="rId16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5" Type="http://schemas.openxmlformats.org/officeDocument/2006/relationships/image" Target="../media/image55.jpg"/><Relationship Id="rId10" Type="http://schemas.openxmlformats.org/officeDocument/2006/relationships/image" Target="../media/image29.png"/><Relationship Id="rId4" Type="http://schemas.openxmlformats.org/officeDocument/2006/relationships/image" Target="../media/image30.png"/><Relationship Id="rId9" Type="http://schemas.openxmlformats.org/officeDocument/2006/relationships/image" Target="../media/image31.png"/><Relationship Id="rId14" Type="http://schemas.openxmlformats.org/officeDocument/2006/relationships/image" Target="../media/image5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jpg"/><Relationship Id="rId4" Type="http://schemas.openxmlformats.org/officeDocument/2006/relationships/image" Target="../media/image60.png"/><Relationship Id="rId9" Type="http://schemas.openxmlformats.org/officeDocument/2006/relationships/image" Target="../media/image6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6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5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13B98-6BC4-4BEA-ABBB-71296DDF8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066D660-2456-4AB2-A3A6-BD1AC6257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52" y="521297"/>
            <a:ext cx="8216387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19492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7AB21E-1F3F-43A9-9100-6AB03AD68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3316" name="Picture 3" descr="leaf_small.png">
            <a:extLst>
              <a:ext uri="{FF2B5EF4-FFF2-40B4-BE49-F238E27FC236}">
                <a16:creationId xmlns:a16="http://schemas.microsoft.com/office/drawing/2014/main" id="{045A2348-B8C7-47D1-99EA-FD47943FA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627063"/>
            <a:ext cx="787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70B5E8-5229-4CD2-9999-B257218D900E}"/>
              </a:ext>
            </a:extLst>
          </p:cNvPr>
          <p:cNvGrpSpPr/>
          <p:nvPr/>
        </p:nvGrpSpPr>
        <p:grpSpPr>
          <a:xfrm>
            <a:off x="13382195" y="8234962"/>
            <a:ext cx="10455871" cy="5226483"/>
            <a:chOff x="13027456" y="7728061"/>
            <a:chExt cx="10455871" cy="5226483"/>
          </a:xfrm>
        </p:grpSpPr>
        <p:sp>
          <p:nvSpPr>
            <p:cNvPr id="44" name="Rectangle 4">
              <a:extLst>
                <a:ext uri="{FF2B5EF4-FFF2-40B4-BE49-F238E27FC236}">
                  <a16:creationId xmlns:a16="http://schemas.microsoft.com/office/drawing/2014/main" id="{929F1CE5-BB22-4707-9746-AC9B5CD8D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94285" y="7913984"/>
              <a:ext cx="10289042" cy="5040560"/>
            </a:xfrm>
            <a:prstGeom prst="rect">
              <a:avLst/>
            </a:prstGeom>
            <a:solidFill>
              <a:srgbClr val="FFFFFF">
                <a:alpha val="3960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>
              <a:lvl1pPr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eaLnBrk="1"/>
              <a:endParaRPr lang="hu-HU" altLang="hu-HU" sz="3200"/>
            </a:p>
          </p:txBody>
        </p:sp>
        <p:sp>
          <p:nvSpPr>
            <p:cNvPr id="46" name="Rectangle 3">
              <a:extLst>
                <a:ext uri="{FF2B5EF4-FFF2-40B4-BE49-F238E27FC236}">
                  <a16:creationId xmlns:a16="http://schemas.microsoft.com/office/drawing/2014/main" id="{49569C2B-CE68-4221-91F3-1F1BBE929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27456" y="7728061"/>
              <a:ext cx="10285343" cy="50405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>
              <a:lvl1pPr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eaLnBrk="1"/>
              <a:endParaRPr lang="hu-HU" altLang="hu-HU" sz="32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58A01B-A0F8-4DEC-A4ED-3B9734490F93}"/>
                </a:ext>
              </a:extLst>
            </p:cNvPr>
            <p:cNvSpPr txBox="1"/>
            <p:nvPr/>
          </p:nvSpPr>
          <p:spPr>
            <a:xfrm>
              <a:off x="13209732" y="8205529"/>
              <a:ext cx="9746651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lvl="1" indent="-498475" algn="just" defTabSz="914400" eaLnBrk="1" hangingPunct="1">
                <a:spcAft>
                  <a:spcPts val="600"/>
                </a:spcAft>
                <a:buClr>
                  <a:srgbClr val="4F6228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hu-HU" altLang="hu-HU" sz="2600" dirty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A Pannonia Bio által előállított etanol nagy mértékben túlteljesíti a jelenleg hatályos európai uniós szabályozásban (Megújuló Energia Irányelv 2) előírtakat. </a:t>
              </a:r>
            </a:p>
            <a:p>
              <a:pPr marL="685800" lvl="1" indent="-498475" algn="just" defTabSz="914400" eaLnBrk="1" hangingPunct="1">
                <a:spcAft>
                  <a:spcPts val="600"/>
                </a:spcAft>
                <a:buClr>
                  <a:srgbClr val="4F6228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hu-HU" altLang="hu-HU" sz="2600" dirty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Hatékony gyártási technológiánk segítségével hozzájárulunk egy fenntarthatóbb környezethez. A gyártás során sem hulladék, sem szennyvíz nem képződik. A takarmány és az üzemanyag előállítása környezeti és gazdasági szempontból is optimalizált, elősegítve ezzel a klímavédelmet.</a:t>
              </a:r>
            </a:p>
            <a:p>
              <a:pPr marL="685800" lvl="1" indent="-498475" algn="just" defTabSz="914400" eaLnBrk="1" hangingPunct="1">
                <a:spcAft>
                  <a:spcPts val="600"/>
                </a:spcAft>
                <a:buClr>
                  <a:srgbClr val="4F6228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hu-HU" altLang="hu-HU" sz="2600" dirty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Az alapanyag minden alkotóeleme felhasználásra kerül és termékké alakul.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F613705-5CA9-4292-B865-22E612CBDB3F}"/>
              </a:ext>
            </a:extLst>
          </p:cNvPr>
          <p:cNvGrpSpPr/>
          <p:nvPr/>
        </p:nvGrpSpPr>
        <p:grpSpPr>
          <a:xfrm>
            <a:off x="362572" y="11860654"/>
            <a:ext cx="11685288" cy="1600791"/>
            <a:chOff x="614251" y="11813168"/>
            <a:chExt cx="11685288" cy="1600791"/>
          </a:xfrm>
        </p:grpSpPr>
        <p:sp>
          <p:nvSpPr>
            <p:cNvPr id="47" name="Rectangle 6">
              <a:extLst>
                <a:ext uri="{FF2B5EF4-FFF2-40B4-BE49-F238E27FC236}">
                  <a16:creationId xmlns:a16="http://schemas.microsoft.com/office/drawing/2014/main" id="{7A1D33A4-1C1B-4B37-8B14-CF60796E8E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14251" y="11813168"/>
              <a:ext cx="11497378" cy="13877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>
              <a:lvl1pPr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eaLnBrk="1"/>
              <a:endParaRPr lang="hu-HU" altLang="hu-HU" sz="3200"/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A387CE2D-6A0C-4C88-8D5E-559C35E7DCF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2161" y="12030379"/>
              <a:ext cx="11497378" cy="1383580"/>
            </a:xfrm>
            <a:prstGeom prst="rect">
              <a:avLst/>
            </a:prstGeom>
            <a:solidFill>
              <a:srgbClr val="FFFFFF">
                <a:alpha val="3960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>
              <a:lvl1pPr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eaLnBrk="1"/>
              <a:endParaRPr lang="hu-HU" altLang="hu-HU" sz="3200"/>
            </a:p>
          </p:txBody>
        </p:sp>
        <p:sp>
          <p:nvSpPr>
            <p:cNvPr id="49" name="Rectangle 8">
              <a:extLst>
                <a:ext uri="{FF2B5EF4-FFF2-40B4-BE49-F238E27FC236}">
                  <a16:creationId xmlns:a16="http://schemas.microsoft.com/office/drawing/2014/main" id="{B3B14C5C-9551-4E06-9180-C84AABDFA7E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6038" y="11994061"/>
              <a:ext cx="11113804" cy="1025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marL="0" indent="0" algn="ctr" defTabSz="914400" eaLnBrk="1" hangingPunct="1">
                <a:spcAft>
                  <a:spcPts val="1200"/>
                </a:spcAft>
                <a:buClr>
                  <a:srgbClr val="4F6228"/>
                </a:buClr>
                <a:buSzPct val="150000"/>
              </a:pPr>
              <a:r>
                <a:rPr lang="hu-HU" sz="3000" b="1" dirty="0">
                  <a:solidFill>
                    <a:srgbClr val="629C33"/>
                  </a:solidFill>
                  <a:latin typeface="+mn-lt"/>
                </a:rPr>
                <a:t>A Pannonia Bio etanolja több mint 70%-kal csökkenti a széndioxid kibocsátást a hagyományos üzemanyagokhoz viszonyítva.</a:t>
              </a:r>
              <a:endParaRPr lang="hu-HU" altLang="hu-HU" sz="3000" b="1" dirty="0">
                <a:solidFill>
                  <a:srgbClr val="629C33"/>
                </a:solidFill>
                <a:latin typeface="+mn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F71C97-B822-436C-BE09-78AF53E7AF94}"/>
              </a:ext>
            </a:extLst>
          </p:cNvPr>
          <p:cNvGrpSpPr/>
          <p:nvPr/>
        </p:nvGrpSpPr>
        <p:grpSpPr>
          <a:xfrm>
            <a:off x="1966864" y="371846"/>
            <a:ext cx="11745406" cy="1400274"/>
            <a:chOff x="1968992" y="1514062"/>
            <a:chExt cx="8892399" cy="1400274"/>
          </a:xfrm>
        </p:grpSpPr>
        <p:sp>
          <p:nvSpPr>
            <p:cNvPr id="66" name="Rectangle 6">
              <a:extLst>
                <a:ext uri="{FF2B5EF4-FFF2-40B4-BE49-F238E27FC236}">
                  <a16:creationId xmlns:a16="http://schemas.microsoft.com/office/drawing/2014/main" id="{70CE8538-6D40-46AB-A679-625B74026A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68992" y="1514062"/>
              <a:ext cx="8747176" cy="12143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>
              <a:lvl1pPr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eaLnBrk="1"/>
              <a:endParaRPr lang="hu-HU" altLang="hu-HU" sz="3200"/>
            </a:p>
          </p:txBody>
        </p:sp>
        <p:sp>
          <p:nvSpPr>
            <p:cNvPr id="67" name="Rectangle 7">
              <a:extLst>
                <a:ext uri="{FF2B5EF4-FFF2-40B4-BE49-F238E27FC236}">
                  <a16:creationId xmlns:a16="http://schemas.microsoft.com/office/drawing/2014/main" id="{8E96AB38-746A-418F-9B9E-FD28F5A274E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14215" y="1699985"/>
              <a:ext cx="8747176" cy="1214351"/>
            </a:xfrm>
            <a:prstGeom prst="rect">
              <a:avLst/>
            </a:prstGeom>
            <a:solidFill>
              <a:srgbClr val="FFFFFF">
                <a:alpha val="3960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>
              <a:lvl1pPr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eaLnBrk="1"/>
              <a:endParaRPr lang="hu-HU" altLang="hu-HU" sz="3200"/>
            </a:p>
          </p:txBody>
        </p:sp>
        <p:sp>
          <p:nvSpPr>
            <p:cNvPr id="68" name="Rectangle 8">
              <a:extLst>
                <a:ext uri="{FF2B5EF4-FFF2-40B4-BE49-F238E27FC236}">
                  <a16:creationId xmlns:a16="http://schemas.microsoft.com/office/drawing/2014/main" id="{A1E895F7-7A52-43E0-A745-10EF9A48D2E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14216" y="1681829"/>
              <a:ext cx="8497277" cy="841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marL="0" indent="0" algn="ctr" defTabSz="914400" eaLnBrk="1" hangingPunct="1">
                <a:spcAft>
                  <a:spcPts val="1200"/>
                </a:spcAft>
                <a:buClr>
                  <a:srgbClr val="4F6228"/>
                </a:buClr>
                <a:buSzPct val="150000"/>
              </a:pPr>
              <a:r>
                <a:rPr lang="en-US" sz="4800" b="1" dirty="0">
                  <a:solidFill>
                    <a:srgbClr val="629C33"/>
                  </a:solidFill>
                  <a:latin typeface="+mj-lt"/>
                </a:rPr>
                <a:t>ÖKOLÓGIAI LÁBNYOM</a:t>
              </a:r>
              <a:endParaRPr lang="en-US" altLang="hu-HU" sz="4800" b="1" dirty="0">
                <a:solidFill>
                  <a:srgbClr val="629C33"/>
                </a:solidFill>
                <a:latin typeface="+mj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ACECB7F-29C0-4638-9B57-4AD8C38EB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2279" y="6236096"/>
            <a:ext cx="9037963" cy="54192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>
            <a:extLst>
              <a:ext uri="{FF2B5EF4-FFF2-40B4-BE49-F238E27FC236}">
                <a16:creationId xmlns:a16="http://schemas.microsoft.com/office/drawing/2014/main" id="{FEEDE118-41F6-48D8-9E3B-858982D7F081}"/>
              </a:ext>
            </a:extLst>
          </p:cNvPr>
          <p:cNvSpPr>
            <a:spLocks/>
          </p:cNvSpPr>
          <p:nvPr/>
        </p:nvSpPr>
        <p:spPr bwMode="auto">
          <a:xfrm>
            <a:off x="1587" y="1601416"/>
            <a:ext cx="24382413" cy="11742738"/>
          </a:xfrm>
          <a:prstGeom prst="rect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/>
            <a:endParaRPr lang="hu-HU" altLang="hu-HU" sz="3200">
              <a:solidFill>
                <a:srgbClr val="FFFFFF"/>
              </a:solidFill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3219895-E816-49F8-A0CE-FD2387632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6913" y="214313"/>
            <a:ext cx="19010312" cy="1133475"/>
          </a:xfrm>
        </p:spPr>
        <p:txBody>
          <a:bodyPr/>
          <a:lstStyle/>
          <a:p>
            <a:pPr algn="l" eaLnBrk="1"/>
            <a:r>
              <a:rPr lang="hu-HU" altLang="hu-HU" sz="4800" b="1" dirty="0">
                <a:solidFill>
                  <a:srgbClr val="FFFFFF"/>
                </a:solidFill>
                <a:latin typeface="+mn-lt"/>
                <a:sym typeface="Montserrat SemiBold" charset="0"/>
              </a:rPr>
              <a:t>MINŐSÉGI KÖVETELMÉNYEK - KUKORICA</a:t>
            </a:r>
          </a:p>
        </p:txBody>
      </p:sp>
      <p:pic>
        <p:nvPicPr>
          <p:cNvPr id="14340" name="Picture 3" descr="leaf_small.png">
            <a:extLst>
              <a:ext uri="{FF2B5EF4-FFF2-40B4-BE49-F238E27FC236}">
                <a16:creationId xmlns:a16="http://schemas.microsoft.com/office/drawing/2014/main" id="{E9515224-E73D-4FCF-A987-70DE4A23A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627063"/>
            <a:ext cx="787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CA168FA-53E6-4B6D-9D19-C01866D41CA5}"/>
              </a:ext>
            </a:extLst>
          </p:cNvPr>
          <p:cNvGrpSpPr/>
          <p:nvPr/>
        </p:nvGrpSpPr>
        <p:grpSpPr>
          <a:xfrm>
            <a:off x="530822" y="11881883"/>
            <a:ext cx="23328844" cy="1312821"/>
            <a:chOff x="530822" y="11881883"/>
            <a:chExt cx="23328844" cy="131282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F45545B-A517-4F9F-B792-F53BAE3BB349}"/>
                </a:ext>
              </a:extLst>
            </p:cNvPr>
            <p:cNvGrpSpPr/>
            <p:nvPr/>
          </p:nvGrpSpPr>
          <p:grpSpPr>
            <a:xfrm>
              <a:off x="530822" y="11881883"/>
              <a:ext cx="20136810" cy="1312821"/>
              <a:chOff x="360770" y="11844624"/>
              <a:chExt cx="20136810" cy="131282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D41FEB7-0B23-4EB8-A6B4-1366529BA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770" y="11852455"/>
                <a:ext cx="2548316" cy="1260000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0AE5D52-A61E-4804-80A8-C055D441BF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6661" y="11844624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37A4F8D-AEE9-4144-B32F-7FD4B5AC82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7873" y="1189744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E787C5E-E224-49F4-9221-47399F9940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9" r="25119"/>
              <a:stretch/>
            </p:blipFill>
            <p:spPr>
              <a:xfrm>
                <a:off x="19218965" y="11844624"/>
                <a:ext cx="1278615" cy="12600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07BA4DE-F340-4C8F-8C77-E6817BA433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16536" y="11860608"/>
                <a:ext cx="1290985" cy="12600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6FE2FC6-F330-4288-9DB6-1E10CCBED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352240" y="1185245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4A2BAC8-F0D1-4333-8953-412D88DEF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07273" y="11844624"/>
                <a:ext cx="1967865" cy="126000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FDE33BC-37B4-48A2-BCB6-53F45087BC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53133" y="11898560"/>
                <a:ext cx="1877038" cy="1188000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1B146A4-559F-4813-A4FA-89BEA4ABD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6" t="10607" r="6235" b="13129"/>
            <a:stretch/>
          </p:blipFill>
          <p:spPr>
            <a:xfrm>
              <a:off x="21190378" y="11897867"/>
              <a:ext cx="2669288" cy="1260000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6332101-CF28-41D5-955E-C1B7E8DE7354}"/>
              </a:ext>
            </a:extLst>
          </p:cNvPr>
          <p:cNvSpPr txBox="1"/>
          <p:nvPr/>
        </p:nvSpPr>
        <p:spPr>
          <a:xfrm>
            <a:off x="14349809" y="2291578"/>
            <a:ext cx="8255527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hangingPunct="1">
              <a:spcAft>
                <a:spcPts val="1200"/>
              </a:spcAft>
              <a:buClr>
                <a:srgbClr val="4F6228"/>
              </a:buClr>
              <a:buSzPct val="150000"/>
            </a:pPr>
            <a:r>
              <a:rPr lang="en-GB" sz="4000" b="1" dirty="0" err="1">
                <a:solidFill>
                  <a:schemeClr val="tx1"/>
                </a:solidFill>
                <a:latin typeface="+mn-lt"/>
              </a:rPr>
              <a:t>Takarmány</a:t>
            </a:r>
            <a:endParaRPr lang="hu-HU" sz="4000" b="1" dirty="0">
              <a:solidFill>
                <a:schemeClr val="tx1"/>
              </a:solidFill>
              <a:latin typeface="+mn-lt"/>
            </a:endParaRPr>
          </a:p>
          <a:p>
            <a:pPr algn="just" defTabSz="914400" eaLnBrk="1" hangingPunct="1">
              <a:spcAft>
                <a:spcPts val="1200"/>
              </a:spcAft>
              <a:buClr>
                <a:srgbClr val="4F6228"/>
              </a:buClr>
              <a:buSzPct val="150000"/>
            </a:pPr>
            <a:r>
              <a:rPr lang="hu-HU" sz="3600" dirty="0">
                <a:solidFill>
                  <a:schemeClr val="tx1"/>
                </a:solidFill>
                <a:latin typeface="+mn-lt"/>
              </a:rPr>
              <a:t>Génmódosítás mentes  – a magyar és EU-s szabványnak, jogszabályoknak megfelelő kukorica.</a:t>
            </a:r>
          </a:p>
          <a:p>
            <a:pPr algn="just" defTabSz="914400" eaLnBrk="1" hangingPunct="1">
              <a:spcAft>
                <a:spcPts val="1200"/>
              </a:spcAft>
              <a:buClr>
                <a:srgbClr val="4F6228"/>
              </a:buClr>
              <a:buSzPct val="150000"/>
            </a:pPr>
            <a:r>
              <a:rPr lang="hu-HU" sz="3600" dirty="0">
                <a:solidFill>
                  <a:schemeClr val="tx1"/>
                </a:solidFill>
                <a:latin typeface="+mn-lt"/>
              </a:rPr>
              <a:t>Toxinok: </a:t>
            </a:r>
            <a:r>
              <a:rPr lang="hu-HU" sz="3600" dirty="0" err="1">
                <a:solidFill>
                  <a:schemeClr val="tx1"/>
                </a:solidFill>
                <a:latin typeface="+mn-lt"/>
              </a:rPr>
              <a:t>Afla</a:t>
            </a:r>
            <a:r>
              <a:rPr lang="hu-HU" sz="3600" dirty="0">
                <a:solidFill>
                  <a:schemeClr val="tx1"/>
                </a:solidFill>
                <a:latin typeface="+mn-lt"/>
              </a:rPr>
              <a:t> B1 telephelyen </a:t>
            </a:r>
            <a:r>
              <a:rPr lang="hu-HU" sz="3600" dirty="0" err="1">
                <a:solidFill>
                  <a:schemeClr val="tx1"/>
                </a:solidFill>
                <a:latin typeface="+mn-lt"/>
              </a:rPr>
              <a:t>max</a:t>
            </a:r>
            <a:r>
              <a:rPr lang="hu-HU" sz="3600" dirty="0">
                <a:solidFill>
                  <a:schemeClr val="tx1"/>
                </a:solidFill>
                <a:latin typeface="+mn-lt"/>
              </a:rPr>
              <a:t>. 6 </a:t>
            </a:r>
            <a:r>
              <a:rPr lang="hu-HU" sz="3600" dirty="0" err="1">
                <a:solidFill>
                  <a:schemeClr val="tx1"/>
                </a:solidFill>
                <a:latin typeface="+mn-lt"/>
              </a:rPr>
              <a:t>ppb</a:t>
            </a:r>
            <a:r>
              <a:rPr lang="hu-HU" sz="3600" dirty="0">
                <a:solidFill>
                  <a:schemeClr val="tx1"/>
                </a:solidFill>
                <a:latin typeface="+mn-lt"/>
              </a:rPr>
              <a:t> (</a:t>
            </a:r>
            <a:r>
              <a:rPr lang="hu-HU" sz="3600" dirty="0" err="1">
                <a:solidFill>
                  <a:schemeClr val="tx1"/>
                </a:solidFill>
                <a:latin typeface="+mn-lt"/>
              </a:rPr>
              <a:t>microg</a:t>
            </a:r>
            <a:r>
              <a:rPr lang="hu-HU" sz="3600" dirty="0">
                <a:solidFill>
                  <a:schemeClr val="tx1"/>
                </a:solidFill>
                <a:latin typeface="+mn-lt"/>
              </a:rPr>
              <a:t>/kg)</a:t>
            </a:r>
          </a:p>
          <a:p>
            <a:pPr algn="just" defTabSz="914400" eaLnBrk="1" hangingPunct="1">
              <a:spcAft>
                <a:spcPts val="1200"/>
              </a:spcAft>
              <a:buClr>
                <a:srgbClr val="4F6228"/>
              </a:buClr>
              <a:buSzPct val="150000"/>
            </a:pPr>
            <a:r>
              <a:rPr lang="hu-HU" sz="3600" dirty="0">
                <a:solidFill>
                  <a:schemeClr val="tx1"/>
                </a:solidFill>
                <a:latin typeface="+mn-lt"/>
              </a:rPr>
              <a:t>DON toxin 1500ppb  , 20 </a:t>
            </a:r>
            <a:r>
              <a:rPr lang="hu-HU" sz="3600" dirty="0" err="1">
                <a:solidFill>
                  <a:schemeClr val="tx1"/>
                </a:solidFill>
                <a:latin typeface="+mn-lt"/>
              </a:rPr>
              <a:t>ppb</a:t>
            </a:r>
            <a:r>
              <a:rPr lang="hu-HU" sz="3600" dirty="0">
                <a:solidFill>
                  <a:schemeClr val="tx1"/>
                </a:solidFill>
                <a:latin typeface="+mn-lt"/>
              </a:rPr>
              <a:t> /2000 </a:t>
            </a:r>
            <a:r>
              <a:rPr lang="hu-HU" sz="3600" dirty="0" err="1">
                <a:solidFill>
                  <a:schemeClr val="tx1"/>
                </a:solidFill>
                <a:latin typeface="+mn-lt"/>
              </a:rPr>
              <a:t>ppb</a:t>
            </a:r>
            <a:r>
              <a:rPr lang="hu-HU" sz="3600" dirty="0">
                <a:solidFill>
                  <a:schemeClr val="tx1"/>
                </a:solidFill>
                <a:latin typeface="+mn-lt"/>
              </a:rPr>
              <a:t> a kapuban, </a:t>
            </a:r>
            <a:r>
              <a:rPr lang="hu-HU" sz="3600" dirty="0" err="1">
                <a:solidFill>
                  <a:schemeClr val="tx1"/>
                </a:solidFill>
                <a:latin typeface="+mn-lt"/>
              </a:rPr>
              <a:t>kocsinként</a:t>
            </a:r>
            <a:r>
              <a:rPr lang="hu-HU" sz="3600" dirty="0">
                <a:solidFill>
                  <a:schemeClr val="tx1"/>
                </a:solidFill>
                <a:latin typeface="+mn-lt"/>
              </a:rPr>
              <a:t> folyamatos kontroll.</a:t>
            </a:r>
            <a:endParaRPr lang="en-GB" sz="3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8C9860-E4AD-46B6-B7A9-3250C67493A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"/>
          <a:stretch/>
        </p:blipFill>
        <p:spPr>
          <a:xfrm>
            <a:off x="717536" y="1801312"/>
            <a:ext cx="5607929" cy="3118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5AC64-4DBB-4DAF-B84E-0B9DCCA1F5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76" y="5083147"/>
            <a:ext cx="5607929" cy="31591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3F1F12-EF78-4F04-84D0-508B5BC501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4" y="5092345"/>
            <a:ext cx="5615569" cy="31591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119AC7D-3756-48BD-BA19-FC67482499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76" y="1801311"/>
            <a:ext cx="5614529" cy="31181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9169E81-F6CF-433D-AC72-23D7CF854F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4" y="8424392"/>
            <a:ext cx="5608181" cy="31882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BB22FC-23C7-4A87-B00C-A6371D0C1F1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76" y="8434515"/>
            <a:ext cx="5607929" cy="319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7735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>
            <a:extLst>
              <a:ext uri="{FF2B5EF4-FFF2-40B4-BE49-F238E27FC236}">
                <a16:creationId xmlns:a16="http://schemas.microsoft.com/office/drawing/2014/main" id="{109C6C8E-7E03-4F4A-99F8-02BAA7A3A4BC}"/>
              </a:ext>
            </a:extLst>
          </p:cNvPr>
          <p:cNvSpPr>
            <a:spLocks/>
          </p:cNvSpPr>
          <p:nvPr/>
        </p:nvSpPr>
        <p:spPr bwMode="auto">
          <a:xfrm>
            <a:off x="1587" y="1601416"/>
            <a:ext cx="24382413" cy="11742738"/>
          </a:xfrm>
          <a:prstGeom prst="rect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/>
            <a:endParaRPr lang="hu-HU" altLang="hu-HU" sz="3200" dirty="0">
              <a:solidFill>
                <a:srgbClr val="FFFFFF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E1B23332-85F8-4207-A53A-1F185BD30B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6913" y="214313"/>
            <a:ext cx="19010312" cy="1133475"/>
          </a:xfrm>
        </p:spPr>
        <p:txBody>
          <a:bodyPr/>
          <a:lstStyle/>
          <a:p>
            <a:pPr algn="l" eaLnBrk="1"/>
            <a:r>
              <a:rPr lang="hu-HU" altLang="hu-HU" sz="5400" b="1" dirty="0">
                <a:solidFill>
                  <a:srgbClr val="FFFFFF"/>
                </a:solidFill>
                <a:latin typeface="+mn-lt"/>
                <a:ea typeface="Montserrat SemiBold" charset="0"/>
                <a:cs typeface="Montserrat SemiBold" charset="0"/>
                <a:sym typeface="Montserrat SemiBold" charset="0"/>
              </a:rPr>
              <a:t>BI</a:t>
            </a:r>
            <a:r>
              <a:rPr lang="en-GB" altLang="hu-HU" sz="5400" b="1" dirty="0">
                <a:solidFill>
                  <a:srgbClr val="FFFFFF"/>
                </a:solidFill>
                <a:latin typeface="+mn-lt"/>
                <a:ea typeface="Montserrat SemiBold" charset="0"/>
                <a:cs typeface="Montserrat SemiBold" charset="0"/>
                <a:sym typeface="Montserrat SemiBold" charset="0"/>
              </a:rPr>
              <a:t>O</a:t>
            </a:r>
            <a:r>
              <a:rPr lang="hu-HU" altLang="hu-HU" sz="5400" b="1" dirty="0">
                <a:solidFill>
                  <a:srgbClr val="FFFFFF"/>
                </a:solidFill>
                <a:latin typeface="+mn-lt"/>
                <a:ea typeface="Montserrat SemiBold" charset="0"/>
                <a:cs typeface="Montserrat SemiBold" charset="0"/>
                <a:sym typeface="Montserrat SemiBold" charset="0"/>
              </a:rPr>
              <a:t>ÜZEMANYAG – ETANOL</a:t>
            </a:r>
          </a:p>
        </p:txBody>
      </p:sp>
      <p:pic>
        <p:nvPicPr>
          <p:cNvPr id="15364" name="Picture 3" descr="leaf_small.png">
            <a:extLst>
              <a:ext uri="{FF2B5EF4-FFF2-40B4-BE49-F238E27FC236}">
                <a16:creationId xmlns:a16="http://schemas.microsoft.com/office/drawing/2014/main" id="{A638D140-E1E6-4B7E-85B7-DA6EFA485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627063"/>
            <a:ext cx="787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FAC796B-F840-4B16-BF0B-2B087CAD26C3}"/>
              </a:ext>
            </a:extLst>
          </p:cNvPr>
          <p:cNvSpPr txBox="1"/>
          <p:nvPr/>
        </p:nvSpPr>
        <p:spPr>
          <a:xfrm>
            <a:off x="752730" y="10616932"/>
            <a:ext cx="11727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hangingPunct="1">
              <a:spcAft>
                <a:spcPts val="1200"/>
              </a:spcAft>
              <a:buClr>
                <a:srgbClr val="4F6228"/>
              </a:buClr>
              <a:buSzPct val="150000"/>
            </a:pPr>
            <a:r>
              <a:rPr lang="hu-HU" sz="3200" dirty="0">
                <a:solidFill>
                  <a:schemeClr val="tx1"/>
                </a:solidFill>
                <a:latin typeface="+mn-lt"/>
              </a:rPr>
              <a:t>A Pannonia Bio által megújuló forrásokból előállított etanolt elsősorban a fosszilis olaj környezetbarát helyettesítőjeként használják fel a szállítmányozási szektorban.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DA1E22-91F5-4B0E-86FF-5CF2FDA4E4D5}"/>
              </a:ext>
            </a:extLst>
          </p:cNvPr>
          <p:cNvSpPr txBox="1"/>
          <p:nvPr/>
        </p:nvSpPr>
        <p:spPr>
          <a:xfrm>
            <a:off x="6377419" y="2433563"/>
            <a:ext cx="6102613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hangingPunct="1">
              <a:spcAft>
                <a:spcPts val="1200"/>
              </a:spcAft>
              <a:buClr>
                <a:srgbClr val="4F6228"/>
              </a:buClr>
              <a:buSzPct val="150000"/>
            </a:pPr>
            <a:r>
              <a:rPr lang="hu-HU" sz="4000" b="1" dirty="0">
                <a:solidFill>
                  <a:schemeClr val="tx1"/>
                </a:solidFill>
                <a:latin typeface="+mn-lt"/>
              </a:rPr>
              <a:t>Etanol</a:t>
            </a:r>
          </a:p>
          <a:p>
            <a:pPr marL="571500" indent="-571500" defTabSz="914400" eaLnBrk="1" hangingPunct="1">
              <a:spcAft>
                <a:spcPts val="3600"/>
              </a:spcAft>
              <a:buClr>
                <a:srgbClr val="4F6228"/>
              </a:buClr>
              <a:buSzPct val="150000"/>
              <a:buFont typeface="Arial" panose="020B0604020202020204" pitchFamily="34" charset="0"/>
              <a:buChar char="•"/>
            </a:pPr>
            <a:r>
              <a:rPr lang="hu-HU" sz="3600" dirty="0">
                <a:solidFill>
                  <a:schemeClr val="tx1"/>
                </a:solidFill>
                <a:latin typeface="+mn-lt"/>
              </a:rPr>
              <a:t>Magas oktánszámmal rendelkezik. </a:t>
            </a:r>
          </a:p>
          <a:p>
            <a:pPr marL="571500" indent="-571500" defTabSz="914400" eaLnBrk="1" hangingPunct="1">
              <a:spcAft>
                <a:spcPts val="3600"/>
              </a:spcAft>
              <a:buClr>
                <a:srgbClr val="4F6228"/>
              </a:buClr>
              <a:buSzPct val="150000"/>
              <a:buFont typeface="Arial" panose="020B0604020202020204" pitchFamily="34" charset="0"/>
              <a:buChar char="•"/>
            </a:pPr>
            <a:r>
              <a:rPr lang="hu-HU" sz="3600" dirty="0">
                <a:solidFill>
                  <a:schemeClr val="tx1"/>
                </a:solidFill>
                <a:latin typeface="+mn-lt"/>
              </a:rPr>
              <a:t>Növeli a belső égésű motorok teljesítményét. </a:t>
            </a:r>
          </a:p>
          <a:p>
            <a:pPr marL="571500" indent="-571500" defTabSz="914400" eaLnBrk="1" hangingPunct="1">
              <a:spcAft>
                <a:spcPts val="3600"/>
              </a:spcAft>
              <a:buClr>
                <a:srgbClr val="4F6228"/>
              </a:buClr>
              <a:buSzPct val="150000"/>
              <a:buFont typeface="Arial" panose="020B0604020202020204" pitchFamily="34" charset="0"/>
              <a:buChar char="•"/>
            </a:pPr>
            <a:r>
              <a:rPr lang="hu-HU" sz="3600" dirty="0">
                <a:solidFill>
                  <a:schemeClr val="tx1"/>
                </a:solidFill>
                <a:latin typeface="+mn-lt"/>
              </a:rPr>
              <a:t>Felhasználása mellett tisztábban jár a motor. </a:t>
            </a:r>
          </a:p>
          <a:p>
            <a:pPr marL="571500" indent="-571500" defTabSz="914400" eaLnBrk="1" hangingPunct="1">
              <a:spcAft>
                <a:spcPts val="3600"/>
              </a:spcAft>
              <a:buClr>
                <a:srgbClr val="4F6228"/>
              </a:buClr>
              <a:buSzPct val="150000"/>
              <a:buFont typeface="Arial" panose="020B0604020202020204" pitchFamily="34" charset="0"/>
              <a:buChar char="•"/>
            </a:pPr>
            <a:r>
              <a:rPr lang="hu-HU" sz="3600" dirty="0">
                <a:solidFill>
                  <a:schemeClr val="tx1"/>
                </a:solidFill>
                <a:latin typeface="+mn-lt"/>
              </a:rPr>
              <a:t>Csökkenti a kipufogógázok és rákkeltő és mérgező szennyezőanyagait.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DB247E-1846-4492-8BF7-33733A153757}"/>
              </a:ext>
            </a:extLst>
          </p:cNvPr>
          <p:cNvSpPr txBox="1"/>
          <p:nvPr/>
        </p:nvSpPr>
        <p:spPr>
          <a:xfrm>
            <a:off x="13044194" y="10863153"/>
            <a:ext cx="107756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hangingPunct="1">
              <a:spcAft>
                <a:spcPts val="1200"/>
              </a:spcAft>
              <a:buClr>
                <a:srgbClr val="4F6228"/>
              </a:buClr>
              <a:buSzPct val="150000"/>
            </a:pPr>
            <a:r>
              <a:rPr lang="hu-HU" sz="3200" dirty="0">
                <a:solidFill>
                  <a:schemeClr val="tx1"/>
                </a:solidFill>
              </a:rPr>
              <a:t>Európában az E10-es </a:t>
            </a:r>
            <a:r>
              <a:rPr lang="en-GB" sz="3200" dirty="0">
                <a:solidFill>
                  <a:schemeClr val="tx1"/>
                </a:solidFill>
              </a:rPr>
              <a:t>(</a:t>
            </a:r>
            <a:r>
              <a:rPr lang="hu-HU" sz="3200" dirty="0">
                <a:solidFill>
                  <a:schemeClr val="tx1"/>
                </a:solidFill>
              </a:rPr>
              <a:t>10% etanolt tartalmazó</a:t>
            </a:r>
            <a:r>
              <a:rPr lang="en-GB" sz="3200" dirty="0">
                <a:solidFill>
                  <a:schemeClr val="tx1"/>
                </a:solidFill>
              </a:rPr>
              <a:t>)</a:t>
            </a:r>
            <a:br>
              <a:rPr lang="en-GB" sz="3200" dirty="0">
                <a:solidFill>
                  <a:schemeClr val="tx1"/>
                </a:solidFill>
              </a:rPr>
            </a:br>
            <a:r>
              <a:rPr lang="hu-HU" sz="3200" dirty="0">
                <a:solidFill>
                  <a:schemeClr val="tx1"/>
                </a:solidFill>
              </a:rPr>
              <a:t>a szabvány üzemanyag.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C81BCF-3F89-46FF-80F1-10D52C4AC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30" y="2393504"/>
            <a:ext cx="5162299" cy="72657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7358FC-5C79-4D63-A698-0C1953482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5544" y="2433563"/>
            <a:ext cx="11052943" cy="821602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>
            <a:extLst>
              <a:ext uri="{FF2B5EF4-FFF2-40B4-BE49-F238E27FC236}">
                <a16:creationId xmlns:a16="http://schemas.microsoft.com/office/drawing/2014/main" id="{FEEDE118-41F6-48D8-9E3B-858982D7F081}"/>
              </a:ext>
            </a:extLst>
          </p:cNvPr>
          <p:cNvSpPr>
            <a:spLocks/>
          </p:cNvSpPr>
          <p:nvPr/>
        </p:nvSpPr>
        <p:spPr bwMode="auto">
          <a:xfrm>
            <a:off x="1587" y="1601416"/>
            <a:ext cx="24382413" cy="11742738"/>
          </a:xfrm>
          <a:prstGeom prst="rect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/>
            <a:endParaRPr lang="hu-HU" altLang="hu-HU" sz="3200">
              <a:solidFill>
                <a:srgbClr val="FFFFFF"/>
              </a:solidFill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3219895-E816-49F8-A0CE-FD2387632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6913" y="214313"/>
            <a:ext cx="21927638" cy="1133475"/>
          </a:xfrm>
        </p:spPr>
        <p:txBody>
          <a:bodyPr/>
          <a:lstStyle/>
          <a:p>
            <a:pPr algn="l" eaLnBrk="1"/>
            <a:r>
              <a:rPr lang="hu-HU" altLang="hu-HU" sz="4700" b="1" spc="-60" dirty="0">
                <a:solidFill>
                  <a:srgbClr val="FFFFFF"/>
                </a:solidFill>
                <a:latin typeface="+mn-lt"/>
                <a:sym typeface="Montserrat SemiBold" charset="0"/>
              </a:rPr>
              <a:t>PANNONIA GOLD DDGS – </a:t>
            </a:r>
            <a:r>
              <a:rPr lang="hu-HU" altLang="hu-HU" sz="3600" b="1" spc="-60" dirty="0">
                <a:solidFill>
                  <a:srgbClr val="FFFFFF"/>
                </a:solidFill>
                <a:latin typeface="+mn-lt"/>
                <a:sym typeface="Montserrat SemiBold" charset="0"/>
              </a:rPr>
              <a:t>Fehérjében gazdag állati takarmány összetevő – magyar kukoricából előállítva</a:t>
            </a:r>
            <a:endParaRPr lang="hu-HU" altLang="hu-HU" sz="4700" b="1" spc="-100" dirty="0">
              <a:solidFill>
                <a:srgbClr val="FFFFFF"/>
              </a:solidFill>
              <a:latin typeface="+mn-lt"/>
              <a:sym typeface="Montserrat SemiBold" charset="0"/>
            </a:endParaRPr>
          </a:p>
        </p:txBody>
      </p:sp>
      <p:pic>
        <p:nvPicPr>
          <p:cNvPr id="14340" name="Picture 3" descr="leaf_small.png">
            <a:extLst>
              <a:ext uri="{FF2B5EF4-FFF2-40B4-BE49-F238E27FC236}">
                <a16:creationId xmlns:a16="http://schemas.microsoft.com/office/drawing/2014/main" id="{E9515224-E73D-4FCF-A987-70DE4A23A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627063"/>
            <a:ext cx="787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0ACA56-E334-4BD6-9277-2BE020414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6655" y="12103438"/>
            <a:ext cx="5797895" cy="79423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29BB9C8-7A0D-4AB0-BFAB-A4EABDBB99FD}"/>
              </a:ext>
            </a:extLst>
          </p:cNvPr>
          <p:cNvSpPr txBox="1"/>
          <p:nvPr/>
        </p:nvSpPr>
        <p:spPr>
          <a:xfrm>
            <a:off x="706860" y="1944790"/>
            <a:ext cx="10778279" cy="866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eaLnBrk="1" hangingPunct="1">
              <a:spcAft>
                <a:spcPts val="1800"/>
              </a:spcAft>
              <a:buClr>
                <a:srgbClr val="4F6228"/>
              </a:buClr>
              <a:buSzPct val="150000"/>
            </a:pPr>
            <a:r>
              <a:rPr lang="hu-HU" sz="3600" b="1" dirty="0">
                <a:latin typeface="+mn-lt"/>
              </a:rPr>
              <a:t>A Pannonia Gold fehérjében és zsírban gazdag, emellett jelentős foszfor tartalommal bír és elektrolitokat is tartalmaz.</a:t>
            </a:r>
          </a:p>
          <a:p>
            <a:pPr marL="804863" indent="-530225" defTabSz="914400" eaLnBrk="1" hangingPunct="1">
              <a:spcAft>
                <a:spcPts val="1000"/>
              </a:spcAft>
              <a:buClr>
                <a:srgbClr val="FDC029"/>
              </a:buClr>
              <a:buSzPct val="150000"/>
              <a:buFont typeface="Arial" panose="020B0604020202020204" pitchFamily="34" charset="0"/>
              <a:buChar char="•"/>
            </a:pPr>
            <a:r>
              <a:rPr lang="hu-HU" sz="3200" dirty="0"/>
              <a:t>Nem tartalmaz génmódosított anyagokat, nem kívánt vegyszereket, fizikai vagy biológiai szennyezőanyagot.</a:t>
            </a:r>
          </a:p>
          <a:p>
            <a:pPr marL="804863" indent="-530225" defTabSz="914400" eaLnBrk="1" hangingPunct="1">
              <a:spcAft>
                <a:spcPts val="1000"/>
              </a:spcAft>
              <a:buClr>
                <a:srgbClr val="FDC029"/>
              </a:buClr>
              <a:buSzPct val="150000"/>
              <a:buFont typeface="Arial" panose="020B0604020202020204" pitchFamily="34" charset="0"/>
              <a:buChar char="•"/>
            </a:pPr>
            <a:r>
              <a:rPr lang="hu-HU" sz="3200" dirty="0">
                <a:latin typeface="+mn-lt"/>
              </a:rPr>
              <a:t>Antibiotikum- és GMO mentes, VLOG tanúsított </a:t>
            </a:r>
          </a:p>
          <a:p>
            <a:pPr marL="804863" indent="-530225" defTabSz="914400" eaLnBrk="1" hangingPunct="1">
              <a:spcAft>
                <a:spcPts val="1000"/>
              </a:spcAft>
              <a:buClr>
                <a:srgbClr val="FDC029"/>
              </a:buClr>
              <a:buSzPct val="150000"/>
              <a:buFont typeface="Arial" panose="020B0604020202020204" pitchFamily="34" charset="0"/>
              <a:buChar char="•"/>
            </a:pPr>
            <a:r>
              <a:rPr lang="hu-HU" sz="3200" dirty="0">
                <a:latin typeface="+mn-lt"/>
              </a:rPr>
              <a:t>Stabil tápanyag-összetétel</a:t>
            </a:r>
          </a:p>
          <a:p>
            <a:pPr marL="804863" indent="-530225" defTabSz="914400" eaLnBrk="1" hangingPunct="1">
              <a:spcAft>
                <a:spcPts val="1000"/>
              </a:spcAft>
              <a:buClr>
                <a:srgbClr val="FDC029"/>
              </a:buClr>
              <a:buSzPct val="150000"/>
              <a:buFont typeface="Arial" panose="020B0604020202020204" pitchFamily="34" charset="0"/>
              <a:buChar char="•"/>
            </a:pPr>
            <a:r>
              <a:rPr lang="hu-HU" sz="3200" dirty="0">
                <a:latin typeface="+mn-lt"/>
              </a:rPr>
              <a:t>35% fehérje tartalom</a:t>
            </a:r>
          </a:p>
          <a:p>
            <a:pPr marL="804863" indent="-530225" defTabSz="914400" eaLnBrk="1" hangingPunct="1">
              <a:spcAft>
                <a:spcPts val="1000"/>
              </a:spcAft>
              <a:buClr>
                <a:srgbClr val="FDC029"/>
              </a:buClr>
              <a:buSzPct val="150000"/>
              <a:buFont typeface="Arial" panose="020B0604020202020204" pitchFamily="34" charset="0"/>
              <a:buChar char="•"/>
            </a:pPr>
            <a:r>
              <a:rPr lang="hu-HU" sz="3200" dirty="0">
                <a:latin typeface="+mn-lt"/>
              </a:rPr>
              <a:t>Piacvezető toxinvizsgálati rendszerrel ellenőrzött</a:t>
            </a:r>
          </a:p>
          <a:p>
            <a:pPr marL="804863" indent="-530225" defTabSz="914400" eaLnBrk="1" hangingPunct="1">
              <a:spcAft>
                <a:spcPts val="1000"/>
              </a:spcAft>
              <a:buClr>
                <a:srgbClr val="FDC029"/>
              </a:buClr>
              <a:buSzPct val="150000"/>
              <a:buFont typeface="Arial" panose="020B0604020202020204" pitchFamily="34" charset="0"/>
              <a:buChar char="•"/>
            </a:pPr>
            <a:r>
              <a:rPr lang="hu-HU" sz="3200" dirty="0">
                <a:latin typeface="+mn-lt"/>
              </a:rPr>
              <a:t>Gazdaságos takarmánykiegészítő, amely alkalmas a szójadara, illetve más fehérje források részbeni kiváltására, növelve a termelés eredményességet</a:t>
            </a:r>
          </a:p>
          <a:p>
            <a:pPr marL="804863" indent="-530225" defTabSz="914400" eaLnBrk="1" hangingPunct="1">
              <a:spcAft>
                <a:spcPts val="1000"/>
              </a:spcAft>
              <a:buClr>
                <a:srgbClr val="FDC029"/>
              </a:buClr>
              <a:buSzPct val="150000"/>
              <a:buFont typeface="Arial" panose="020B0604020202020204" pitchFamily="34" charset="0"/>
              <a:buChar char="•"/>
            </a:pPr>
            <a:r>
              <a:rPr lang="hu-HU" sz="3200" dirty="0">
                <a:latin typeface="+mn-lt"/>
              </a:rPr>
              <a:t>Megbízható – az év minden időszakában elérhető. E</a:t>
            </a:r>
            <a:r>
              <a:rPr lang="hu-HU" sz="3200" dirty="0"/>
              <a:t>gyenesen világszínvonalú gyártóegységünkből szállítjuk k</a:t>
            </a:r>
            <a:r>
              <a:rPr lang="hu-HU" sz="3200" dirty="0">
                <a:latin typeface="+mn-lt"/>
              </a:rPr>
              <a:t>amionon vagy uszályon.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1915F7-9BF5-4729-83B4-15B30C4D7B9A}"/>
              </a:ext>
            </a:extLst>
          </p:cNvPr>
          <p:cNvGrpSpPr/>
          <p:nvPr/>
        </p:nvGrpSpPr>
        <p:grpSpPr>
          <a:xfrm>
            <a:off x="1089218" y="10587292"/>
            <a:ext cx="10184484" cy="2508133"/>
            <a:chOff x="1734600" y="10709760"/>
            <a:chExt cx="10184484" cy="2508133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97530CA-CBD7-4A8B-8309-301EBBF1242C}"/>
                </a:ext>
              </a:extLst>
            </p:cNvPr>
            <p:cNvSpPr txBox="1"/>
            <p:nvPr/>
          </p:nvSpPr>
          <p:spPr>
            <a:xfrm>
              <a:off x="1734600" y="10709760"/>
              <a:ext cx="101844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 defTabSz="914400" eaLnBrk="1" hangingPunct="1">
                <a:spcAft>
                  <a:spcPts val="1200"/>
                </a:spcAft>
                <a:buClr>
                  <a:srgbClr val="4F6228"/>
                </a:buClr>
                <a:buSzPct val="150000"/>
              </a:pPr>
              <a:r>
                <a:rPr lang="hu-HU" sz="3600" b="1" dirty="0"/>
                <a:t>Ajánlott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EAC9461-3145-4A8E-8DF4-DC897BBA270B}"/>
                </a:ext>
              </a:extLst>
            </p:cNvPr>
            <p:cNvGrpSpPr/>
            <p:nvPr/>
          </p:nvGrpSpPr>
          <p:grpSpPr>
            <a:xfrm>
              <a:off x="1839938" y="11503206"/>
              <a:ext cx="10050939" cy="1714687"/>
              <a:chOff x="1252755" y="10861562"/>
              <a:chExt cx="10050939" cy="1714687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9F7559B-8CB4-4BE9-8060-5AEBB52DC1DE}"/>
                  </a:ext>
                </a:extLst>
              </p:cNvPr>
              <p:cNvGrpSpPr/>
              <p:nvPr/>
            </p:nvGrpSpPr>
            <p:grpSpPr>
              <a:xfrm>
                <a:off x="1252755" y="10861562"/>
                <a:ext cx="9888514" cy="1253022"/>
                <a:chOff x="1252755" y="11156989"/>
                <a:chExt cx="9888514" cy="1253022"/>
              </a:xfrm>
            </p:grpSpPr>
            <p:pic>
              <p:nvPicPr>
                <p:cNvPr id="42" name="Picture 41" descr="SWINE">
                  <a:extLst>
                    <a:ext uri="{FF2B5EF4-FFF2-40B4-BE49-F238E27FC236}">
                      <a16:creationId xmlns:a16="http://schemas.microsoft.com/office/drawing/2014/main" id="{56825CA4-6DE9-4846-9B17-7B628B381156}"/>
                    </a:ext>
                  </a:extLst>
                </p:cNvPr>
                <p:cNvPicPr/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52755" y="11156989"/>
                  <a:ext cx="1267540" cy="123708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3" name="Picture 42" descr="CATTLE / DAIRY">
                  <a:extLst>
                    <a:ext uri="{FF2B5EF4-FFF2-40B4-BE49-F238E27FC236}">
                      <a16:creationId xmlns:a16="http://schemas.microsoft.com/office/drawing/2014/main" id="{96F1A7FF-6442-4C33-9ABA-0C8655DAD926}"/>
                    </a:ext>
                  </a:extLst>
                </p:cNvPr>
                <p:cNvPicPr/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9321" y="11172021"/>
                  <a:ext cx="1267540" cy="123708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4" name="Picture 43" descr="POULTRY">
                  <a:extLst>
                    <a:ext uri="{FF2B5EF4-FFF2-40B4-BE49-F238E27FC236}">
                      <a16:creationId xmlns:a16="http://schemas.microsoft.com/office/drawing/2014/main" id="{6F8DBA37-1B0D-452B-A5AF-6FF19B8FC32A}"/>
                    </a:ext>
                  </a:extLst>
                </p:cNvPr>
                <p:cNvPicPr/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05889" y="11156989"/>
                  <a:ext cx="1267541" cy="123708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5" name="Picture 44" descr="AQUACULTURE">
                  <a:extLst>
                    <a:ext uri="{FF2B5EF4-FFF2-40B4-BE49-F238E27FC236}">
                      <a16:creationId xmlns:a16="http://schemas.microsoft.com/office/drawing/2014/main" id="{E36FDDAF-C34F-4E04-9A0E-F02B90AE7CAF}"/>
                    </a:ext>
                  </a:extLst>
                </p:cNvPr>
                <p:cNvPicPr/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82456" y="11181951"/>
                  <a:ext cx="1267541" cy="1228060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47D30E90-97F0-4383-95F9-5E11666618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959025" y="11181951"/>
                  <a:ext cx="1182244" cy="1182244"/>
                </a:xfrm>
                <a:prstGeom prst="rect">
                  <a:avLst/>
                </a:prstGeom>
              </p:spPr>
            </p:pic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6B29875-4600-45D4-9EB4-6D2CF09EC7C0}"/>
                  </a:ext>
                </a:extLst>
              </p:cNvPr>
              <p:cNvSpPr txBox="1"/>
              <p:nvPr/>
            </p:nvSpPr>
            <p:spPr>
              <a:xfrm>
                <a:off x="1252755" y="12072274"/>
                <a:ext cx="12675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ctr" defTabSz="914400" eaLnBrk="1" hangingPunct="1">
                  <a:spcAft>
                    <a:spcPts val="1200"/>
                  </a:spcAft>
                  <a:buClr>
                    <a:srgbClr val="4F6228"/>
                  </a:buClr>
                  <a:buSzPct val="150000"/>
                </a:pPr>
                <a:r>
                  <a:rPr lang="en-GB" sz="2400" b="1" dirty="0" err="1"/>
                  <a:t>Sertés</a:t>
                </a:r>
                <a:endParaRPr lang="en-GB" sz="2400" b="1" dirty="0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586FDCF-DBF8-49B9-B8E6-9138C62D31F1}"/>
                  </a:ext>
                </a:extLst>
              </p:cNvPr>
              <p:cNvSpPr txBox="1"/>
              <p:nvPr/>
            </p:nvSpPr>
            <p:spPr>
              <a:xfrm>
                <a:off x="3397036" y="12114584"/>
                <a:ext cx="12675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ctr" defTabSz="914400" eaLnBrk="1" hangingPunct="1">
                  <a:spcAft>
                    <a:spcPts val="1200"/>
                  </a:spcAft>
                  <a:buClr>
                    <a:srgbClr val="4F6228"/>
                  </a:buClr>
                  <a:buSzPct val="150000"/>
                </a:pPr>
                <a:r>
                  <a:rPr lang="en-GB" sz="2400" b="1" dirty="0" err="1"/>
                  <a:t>Marha</a:t>
                </a:r>
                <a:endParaRPr lang="en-GB" sz="2400" b="1" dirty="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676ACBD-DEBA-4561-8D6F-8DBFA40893A8}"/>
                  </a:ext>
                </a:extLst>
              </p:cNvPr>
              <p:cNvSpPr txBox="1"/>
              <p:nvPr/>
            </p:nvSpPr>
            <p:spPr>
              <a:xfrm>
                <a:off x="5605889" y="12108159"/>
                <a:ext cx="12675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ctr" defTabSz="914400" eaLnBrk="1" hangingPunct="1">
                  <a:spcAft>
                    <a:spcPts val="1200"/>
                  </a:spcAft>
                  <a:buClr>
                    <a:srgbClr val="4F6228"/>
                  </a:buClr>
                  <a:buSzPct val="150000"/>
                </a:pPr>
                <a:r>
                  <a:rPr lang="en-GB" sz="2400" b="1" dirty="0" err="1"/>
                  <a:t>Baromfi</a:t>
                </a:r>
                <a:endParaRPr lang="en-GB" sz="2400" b="1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1A0FEFA-137E-4246-9203-939734694B2E}"/>
                  </a:ext>
                </a:extLst>
              </p:cNvPr>
              <p:cNvSpPr txBox="1"/>
              <p:nvPr/>
            </p:nvSpPr>
            <p:spPr>
              <a:xfrm>
                <a:off x="7537598" y="12108160"/>
                <a:ext cx="17567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ctr" defTabSz="914400" eaLnBrk="1" hangingPunct="1">
                  <a:spcAft>
                    <a:spcPts val="1200"/>
                  </a:spcAft>
                  <a:buClr>
                    <a:srgbClr val="4F6228"/>
                  </a:buClr>
                  <a:buSzPct val="150000"/>
                </a:pPr>
                <a:r>
                  <a:rPr lang="en-GB" sz="2400" b="1" dirty="0" err="1"/>
                  <a:t>Akvakultúra</a:t>
                </a:r>
                <a:endParaRPr lang="en-GB" sz="2400" b="1" dirty="0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014A5EC-EDE0-4901-9C71-F0A3A0628541}"/>
                  </a:ext>
                </a:extLst>
              </p:cNvPr>
              <p:cNvSpPr txBox="1"/>
              <p:nvPr/>
            </p:nvSpPr>
            <p:spPr>
              <a:xfrm>
                <a:off x="9791826" y="12108159"/>
                <a:ext cx="15118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ctr" defTabSz="914400" eaLnBrk="1" hangingPunct="1">
                  <a:spcAft>
                    <a:spcPts val="1200"/>
                  </a:spcAft>
                  <a:buClr>
                    <a:srgbClr val="4F6228"/>
                  </a:buClr>
                  <a:buSzPct val="150000"/>
                </a:pPr>
                <a:r>
                  <a:rPr lang="en-GB" sz="2400" b="1" dirty="0" err="1"/>
                  <a:t>Kisállatok</a:t>
                </a:r>
                <a:endParaRPr lang="en-GB" sz="2400" b="1" dirty="0"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6081ED9-769E-470A-834E-C67F628AC0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047" y="1938636"/>
            <a:ext cx="10668237" cy="458734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5ACC54D-61C9-4F16-B50D-DFE193E10B53}"/>
              </a:ext>
            </a:extLst>
          </p:cNvPr>
          <p:cNvGrpSpPr/>
          <p:nvPr/>
        </p:nvGrpSpPr>
        <p:grpSpPr>
          <a:xfrm>
            <a:off x="20400912" y="5585966"/>
            <a:ext cx="3139946" cy="940012"/>
            <a:chOff x="8764022" y="11358602"/>
            <a:chExt cx="4208808" cy="12600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0AE5D52-A61E-4804-80A8-C055D441B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6855" y="11358602"/>
              <a:ext cx="1260000" cy="12600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37A4F8D-AEE9-4144-B32F-7FD4B5AC8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022" y="11358602"/>
              <a:ext cx="1260000" cy="12600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E787C5E-E224-49F4-9221-47399F994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99" r="25119"/>
            <a:stretch/>
          </p:blipFill>
          <p:spPr>
            <a:xfrm>
              <a:off x="11694215" y="11358602"/>
              <a:ext cx="1278615" cy="1260000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29BB9C8-7A0D-4AB0-BFAB-A4EABDBB99FD}"/>
              </a:ext>
            </a:extLst>
          </p:cNvPr>
          <p:cNvSpPr txBox="1"/>
          <p:nvPr/>
        </p:nvSpPr>
        <p:spPr>
          <a:xfrm>
            <a:off x="12192000" y="6769144"/>
            <a:ext cx="1219041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6" algn="ctr">
              <a:spcAft>
                <a:spcPts val="1200"/>
              </a:spcAft>
              <a:buClr>
                <a:srgbClr val="9BBB59">
                  <a:lumMod val="75000"/>
                </a:srgbClr>
              </a:buClr>
              <a:defRPr/>
            </a:pPr>
            <a:r>
              <a:rPr lang="hu-HU" sz="36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Alapanyaga kizárólag kukorica</a:t>
            </a:r>
            <a:endParaRPr lang="hu-HU" sz="3600" b="1" dirty="0">
              <a:latin typeface="+mn-lt"/>
            </a:endParaRPr>
          </a:p>
          <a:p>
            <a:pPr marL="804863" indent="-530225" defTabSz="914400" eaLnBrk="1" hangingPunct="1">
              <a:spcAft>
                <a:spcPts val="1200"/>
              </a:spcAft>
              <a:buClr>
                <a:srgbClr val="FDC029"/>
              </a:buClr>
              <a:buSzPct val="150000"/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Megfelel a magyar száraz takarmány kukorica szabványnak (MSZ 12540-98) és a Magyar és az EU növényi és állati takarmányok higiéniai követelményeinek.</a:t>
            </a:r>
          </a:p>
          <a:p>
            <a:pPr marL="804863" indent="-530225" defTabSz="914400" eaLnBrk="1" hangingPunct="1">
              <a:spcAft>
                <a:spcPts val="1200"/>
              </a:spcAft>
              <a:buClr>
                <a:srgbClr val="FDC029"/>
              </a:buClr>
              <a:buSzPct val="150000"/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Elsősorban Magyarországon termelt alapanyagból készül.</a:t>
            </a:r>
          </a:p>
          <a:p>
            <a:pPr marL="804863" indent="-530225" defTabSz="914400" eaLnBrk="1" hangingPunct="1">
              <a:spcAft>
                <a:spcPts val="1200"/>
              </a:spcAft>
              <a:buClr>
                <a:srgbClr val="FDC029"/>
              </a:buClr>
              <a:buSzPct val="150000"/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Természetes érést befolyásoló vegyszerek nélkül termesztették (érésgyorsító, deszikáló).</a:t>
            </a:r>
          </a:p>
          <a:p>
            <a:pPr marL="804863" indent="-530225" defTabSz="914400" eaLnBrk="1" hangingPunct="1">
              <a:spcAft>
                <a:spcPts val="1200"/>
              </a:spcAft>
              <a:buClr>
                <a:srgbClr val="FDC029"/>
              </a:buClr>
              <a:buSzPct val="150000"/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Nem kezelték a (EC) No 767/2009 Szabályzat 6 cikkelyében tiltott növényvédelmi szerrel.</a:t>
            </a:r>
          </a:p>
        </p:txBody>
      </p:sp>
    </p:spTree>
    <p:extLst>
      <p:ext uri="{BB962C8B-B14F-4D97-AF65-F5344CB8AC3E}">
        <p14:creationId xmlns:p14="http://schemas.microsoft.com/office/powerpoint/2010/main" val="143430223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>
            <a:extLst>
              <a:ext uri="{FF2B5EF4-FFF2-40B4-BE49-F238E27FC236}">
                <a16:creationId xmlns:a16="http://schemas.microsoft.com/office/drawing/2014/main" id="{FEEDE118-41F6-48D8-9E3B-858982D7F081}"/>
              </a:ext>
            </a:extLst>
          </p:cNvPr>
          <p:cNvSpPr>
            <a:spLocks/>
          </p:cNvSpPr>
          <p:nvPr/>
        </p:nvSpPr>
        <p:spPr bwMode="auto">
          <a:xfrm>
            <a:off x="1587" y="1601416"/>
            <a:ext cx="24382413" cy="11742738"/>
          </a:xfrm>
          <a:prstGeom prst="rect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/>
            <a:endParaRPr lang="hu-HU" altLang="hu-HU" sz="3200">
              <a:solidFill>
                <a:srgbClr val="FFFFFF"/>
              </a:solidFill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3219895-E816-49F8-A0CE-FD2387632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6913" y="214313"/>
            <a:ext cx="11737255" cy="1133475"/>
          </a:xfrm>
        </p:spPr>
        <p:txBody>
          <a:bodyPr/>
          <a:lstStyle/>
          <a:p>
            <a:pPr algn="l" eaLnBrk="1"/>
            <a:r>
              <a:rPr lang="en-US" altLang="hu-HU" sz="4800" b="1" dirty="0">
                <a:solidFill>
                  <a:srgbClr val="FFFFFF"/>
                </a:solidFill>
                <a:latin typeface="+mn-lt"/>
                <a:sym typeface="Montserrat SemiBold" charset="0"/>
              </a:rPr>
              <a:t>PANNONIA DCO – KUKORICAOLAJ</a:t>
            </a:r>
            <a:endParaRPr lang="hu-HU" altLang="hu-HU" sz="4800" b="1" dirty="0">
              <a:solidFill>
                <a:srgbClr val="FFFFFF"/>
              </a:solidFill>
              <a:latin typeface="+mn-lt"/>
              <a:sym typeface="Montserrat SemiBold" charset="0"/>
            </a:endParaRPr>
          </a:p>
        </p:txBody>
      </p:sp>
      <p:pic>
        <p:nvPicPr>
          <p:cNvPr id="14340" name="Picture 3" descr="leaf_small.png">
            <a:extLst>
              <a:ext uri="{FF2B5EF4-FFF2-40B4-BE49-F238E27FC236}">
                <a16:creationId xmlns:a16="http://schemas.microsoft.com/office/drawing/2014/main" id="{E9515224-E73D-4FCF-A987-70DE4A23A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627063"/>
            <a:ext cx="787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3CEA6F0-5DD1-40A4-A7E7-634B83E1B35B}"/>
              </a:ext>
            </a:extLst>
          </p:cNvPr>
          <p:cNvSpPr txBox="1"/>
          <p:nvPr/>
        </p:nvSpPr>
        <p:spPr>
          <a:xfrm>
            <a:off x="10391802" y="2177480"/>
            <a:ext cx="13177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defTabSz="914400" eaLnBrk="1" hangingPunct="1">
              <a:spcAft>
                <a:spcPts val="1200"/>
              </a:spcAft>
              <a:buClr>
                <a:srgbClr val="4F6228"/>
              </a:buClr>
              <a:buSzPct val="150000"/>
            </a:pPr>
            <a:r>
              <a:rPr lang="hu-HU" sz="4000" b="1" dirty="0"/>
              <a:t>Kiváló energiaforrás</a:t>
            </a:r>
          </a:p>
          <a:p>
            <a:pPr marL="0" indent="0" algn="ctr" defTabSz="914400" eaLnBrk="1" hangingPunct="1">
              <a:spcAft>
                <a:spcPts val="1200"/>
              </a:spcAft>
              <a:buClr>
                <a:srgbClr val="4F6228"/>
              </a:buClr>
              <a:buSzPct val="150000"/>
            </a:pPr>
            <a:r>
              <a:rPr lang="hu-HU" sz="4000" i="1" dirty="0"/>
              <a:t>Takarmányra permetezve extra energiát biztosít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7530CA-CBD7-4A8B-8309-301EBBF1242C}"/>
              </a:ext>
            </a:extLst>
          </p:cNvPr>
          <p:cNvSpPr txBox="1"/>
          <p:nvPr/>
        </p:nvSpPr>
        <p:spPr>
          <a:xfrm>
            <a:off x="3153773" y="10386807"/>
            <a:ext cx="6265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defTabSz="914400" eaLnBrk="1" hangingPunct="1">
              <a:spcAft>
                <a:spcPts val="1200"/>
              </a:spcAft>
              <a:buClr>
                <a:srgbClr val="4F6228"/>
              </a:buClr>
              <a:buSzPct val="150000"/>
            </a:pPr>
            <a:r>
              <a:rPr lang="hu-HU" sz="3600" b="1" dirty="0"/>
              <a:t>Ideális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14196F-FC45-4ADF-9EE4-5D37B97B8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773" y="2146357"/>
            <a:ext cx="6265109" cy="1036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FD1EA8-B5DF-4BA7-B2D0-964C93F84B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72" y="11196810"/>
            <a:ext cx="1409524" cy="14095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09397B-3128-476A-9694-EB0BFE6BA5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098" y="11193196"/>
            <a:ext cx="1409524" cy="14095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6E61E2-D0B1-4C2C-8090-8B8165B77F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" b="5717"/>
          <a:stretch/>
        </p:blipFill>
        <p:spPr>
          <a:xfrm>
            <a:off x="3417545" y="3436785"/>
            <a:ext cx="5737566" cy="680468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DA5DC4E-B069-4BC0-BBB9-75606A46A0F0}"/>
              </a:ext>
            </a:extLst>
          </p:cNvPr>
          <p:cNvSpPr/>
          <p:nvPr/>
        </p:nvSpPr>
        <p:spPr>
          <a:xfrm>
            <a:off x="10391801" y="4105423"/>
            <a:ext cx="13177462" cy="8586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eaLnBrk="1" hangingPunct="1">
              <a:spcAft>
                <a:spcPts val="2400"/>
              </a:spcAft>
              <a:buClr>
                <a:srgbClr val="4F6228"/>
              </a:buClr>
              <a:buSzPct val="150000"/>
            </a:pPr>
            <a:r>
              <a:rPr lang="hu-HU" altLang="hu-HU" sz="3600" dirty="0">
                <a:latin typeface="+mn-lt"/>
              </a:rPr>
              <a:t>A Pannonia Bio takarmányipari kukoricaolaja (</a:t>
            </a:r>
            <a:r>
              <a:rPr lang="hu-HU" altLang="hu-HU" sz="3600" dirty="0" err="1">
                <a:latin typeface="+mn-lt"/>
              </a:rPr>
              <a:t>Distillers</a:t>
            </a:r>
            <a:r>
              <a:rPr lang="hu-HU" altLang="hu-HU" sz="3600" dirty="0">
                <a:latin typeface="+mn-lt"/>
              </a:rPr>
              <a:t> Corn </a:t>
            </a:r>
            <a:r>
              <a:rPr lang="hu-HU" altLang="hu-HU" sz="3600" dirty="0" err="1">
                <a:latin typeface="+mn-lt"/>
              </a:rPr>
              <a:t>Oil</a:t>
            </a:r>
            <a:r>
              <a:rPr lang="hu-HU" altLang="hu-HU" sz="3600" dirty="0">
                <a:latin typeface="+mn-lt"/>
              </a:rPr>
              <a:t>) finomított takarmány, melyet a különleges tápanyagok piacai számára kínálunk.</a:t>
            </a:r>
            <a:endParaRPr lang="hu-HU" altLang="hu-HU" sz="2400" dirty="0">
              <a:solidFill>
                <a:srgbClr val="7F7F7F"/>
              </a:solidFill>
              <a:latin typeface="+mn-lt"/>
              <a:cs typeface="Arial" panose="020B0604020202020204" pitchFamily="34" charset="0"/>
            </a:endParaRPr>
          </a:p>
          <a:p>
            <a:pPr marL="731838" indent="-457200" defTabSz="914400" eaLnBrk="1" hangingPunct="1">
              <a:spcAft>
                <a:spcPts val="1200"/>
              </a:spcAft>
              <a:buClr>
                <a:srgbClr val="E62925"/>
              </a:buClr>
              <a:buSzPct val="150000"/>
              <a:buFont typeface="Arial" panose="020B0604020202020204" pitchFamily="34" charset="0"/>
              <a:buChar char="•"/>
            </a:pPr>
            <a:r>
              <a:rPr lang="hu-HU" altLang="hu-HU" sz="3200" dirty="0">
                <a:latin typeface="+mn-lt"/>
              </a:rPr>
              <a:t>A Pannonia DCO a </a:t>
            </a:r>
            <a:r>
              <a:rPr lang="hu-HU" altLang="hu-HU" sz="3200" dirty="0" err="1">
                <a:latin typeface="+mn-lt"/>
              </a:rPr>
              <a:t>lutein</a:t>
            </a:r>
            <a:r>
              <a:rPr lang="hu-HU" altLang="hu-HU" sz="3200" dirty="0">
                <a:latin typeface="+mn-lt"/>
              </a:rPr>
              <a:t>, a </a:t>
            </a:r>
            <a:r>
              <a:rPr lang="hu-HU" altLang="hu-HU" sz="3200" dirty="0" err="1">
                <a:latin typeface="+mn-lt"/>
              </a:rPr>
              <a:t>zeaxantin</a:t>
            </a:r>
            <a:r>
              <a:rPr lang="hu-HU" altLang="hu-HU" sz="3200" dirty="0">
                <a:latin typeface="+mn-lt"/>
              </a:rPr>
              <a:t>, a </a:t>
            </a:r>
            <a:r>
              <a:rPr lang="hu-HU" altLang="hu-HU" sz="3200" dirty="0" err="1">
                <a:latin typeface="+mn-lt"/>
              </a:rPr>
              <a:t>xantofill</a:t>
            </a:r>
            <a:r>
              <a:rPr lang="hu-HU" altLang="hu-HU" sz="3200" dirty="0">
                <a:latin typeface="+mn-lt"/>
              </a:rPr>
              <a:t>, a foszfor és a </a:t>
            </a:r>
            <a:r>
              <a:rPr lang="hu-HU" altLang="hu-HU" sz="3200" dirty="0" err="1">
                <a:latin typeface="+mn-lt"/>
              </a:rPr>
              <a:t>telítetlen</a:t>
            </a:r>
            <a:r>
              <a:rPr lang="hu-HU" altLang="hu-HU" sz="3200" dirty="0">
                <a:latin typeface="+mn-lt"/>
              </a:rPr>
              <a:t> zsírok kiváló forrása.</a:t>
            </a:r>
          </a:p>
          <a:p>
            <a:pPr marL="731838" indent="-457200" defTabSz="914400" eaLnBrk="1" hangingPunct="1">
              <a:spcAft>
                <a:spcPts val="1200"/>
              </a:spcAft>
              <a:buClr>
                <a:srgbClr val="E62925"/>
              </a:buClr>
              <a:buSzPct val="150000"/>
              <a:buFont typeface="Arial" panose="020B0604020202020204" pitchFamily="34" charset="0"/>
              <a:buChar char="•"/>
            </a:pPr>
            <a:r>
              <a:rPr lang="hu-HU" altLang="hu-HU" sz="3200" dirty="0">
                <a:latin typeface="+mn-lt"/>
              </a:rPr>
              <a:t>A </a:t>
            </a:r>
            <a:r>
              <a:rPr lang="hu-HU" altLang="hu-HU" sz="3200" dirty="0" err="1">
                <a:latin typeface="+mn-lt"/>
              </a:rPr>
              <a:t>xantofill</a:t>
            </a:r>
            <a:r>
              <a:rPr lang="hu-HU" altLang="hu-HU" sz="3200" dirty="0">
                <a:latin typeface="+mn-lt"/>
              </a:rPr>
              <a:t> különös értékkel bír a baromfitakarmány-ipar számára, mivel növeli a baromfi bőrének és a tojás sárgájának arany színét sőt, járulékos egészségügyi előnyökkel is jár.</a:t>
            </a:r>
          </a:p>
          <a:p>
            <a:pPr marL="731838" indent="-457200" defTabSz="914400" eaLnBrk="1" hangingPunct="1">
              <a:spcAft>
                <a:spcPts val="1200"/>
              </a:spcAft>
              <a:buClr>
                <a:srgbClr val="E62925"/>
              </a:buClr>
              <a:buSzPct val="150000"/>
              <a:buFont typeface="Arial" panose="020B0604020202020204" pitchFamily="34" charset="0"/>
              <a:buChar char="•"/>
            </a:pPr>
            <a:r>
              <a:rPr lang="hu-HU" altLang="hu-HU" sz="3200" dirty="0">
                <a:latin typeface="+mn-lt"/>
              </a:rPr>
              <a:t>A </a:t>
            </a:r>
            <a:r>
              <a:rPr lang="hu-HU" altLang="hu-HU" sz="3200" dirty="0" err="1">
                <a:latin typeface="+mn-lt"/>
              </a:rPr>
              <a:t>telítetlen</a:t>
            </a:r>
            <a:r>
              <a:rPr lang="hu-HU" altLang="hu-HU" sz="3200" dirty="0">
                <a:latin typeface="+mn-lt"/>
              </a:rPr>
              <a:t> zsírsavak (</a:t>
            </a:r>
            <a:r>
              <a:rPr lang="hu-HU" altLang="hu-HU" sz="3200" dirty="0" err="1">
                <a:latin typeface="+mn-lt"/>
              </a:rPr>
              <a:t>linolsav</a:t>
            </a:r>
            <a:r>
              <a:rPr lang="hu-HU" altLang="hu-HU" sz="3200" dirty="0">
                <a:latin typeface="+mn-lt"/>
              </a:rPr>
              <a:t> és olajsav) magas aránya javítja az emészthetőséget és a felszívódást, így biztonságosabb alternatívát kínál a telített zsírok helyett. A kukoricaolaj már a sertés-takarmányozásban is bizonyította előnyeit.</a:t>
            </a:r>
          </a:p>
          <a:p>
            <a:pPr marL="731838" indent="-457200" defTabSz="914400" eaLnBrk="1" hangingPunct="1">
              <a:spcAft>
                <a:spcPts val="1200"/>
              </a:spcAft>
              <a:buClr>
                <a:srgbClr val="E62925"/>
              </a:buClr>
              <a:buSzPct val="150000"/>
              <a:buFont typeface="Arial" panose="020B0604020202020204" pitchFamily="34" charset="0"/>
              <a:buChar char="•"/>
            </a:pPr>
            <a:r>
              <a:rPr lang="hu-HU" altLang="hu-HU" sz="3200" dirty="0">
                <a:latin typeface="+mn-lt"/>
              </a:rPr>
              <a:t>A folyamatos tesztelési és minőségbiztosítási technikák biztosítják a lehető legmagasabb minőségű takarmányipari kukoricaolaj előállítását.</a:t>
            </a:r>
          </a:p>
          <a:p>
            <a:pPr marL="731838" indent="-457200" defTabSz="914400" eaLnBrk="1" hangingPunct="1">
              <a:spcAft>
                <a:spcPts val="1200"/>
              </a:spcAft>
              <a:buClr>
                <a:srgbClr val="E62925"/>
              </a:buClr>
              <a:buSzPct val="150000"/>
              <a:buFont typeface="Arial" panose="020B0604020202020204" pitchFamily="34" charset="0"/>
              <a:buChar char="•"/>
            </a:pPr>
            <a:r>
              <a:rPr lang="hu-HU" altLang="hu-HU" sz="3200" dirty="0">
                <a:latin typeface="+mn-lt"/>
              </a:rPr>
              <a:t>15,000 tonna DCO előállítva éves szinten.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BD00F36-74D1-445C-BC20-536F14465B2D}"/>
              </a:ext>
            </a:extLst>
          </p:cNvPr>
          <p:cNvSpPr txBox="1"/>
          <p:nvPr/>
        </p:nvSpPr>
        <p:spPr>
          <a:xfrm>
            <a:off x="6991090" y="12703993"/>
            <a:ext cx="1267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defTabSz="914400" eaLnBrk="1" hangingPunct="1">
              <a:spcAft>
                <a:spcPts val="1200"/>
              </a:spcAft>
              <a:buClr>
                <a:srgbClr val="4F6228"/>
              </a:buClr>
              <a:buSzPct val="150000"/>
            </a:pPr>
            <a:r>
              <a:rPr lang="en-GB" sz="2400" b="1" dirty="0" err="1"/>
              <a:t>Baromfi</a:t>
            </a:r>
            <a:endParaRPr lang="en-GB" sz="24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F548E6-9F03-49EF-AB01-AC2BC4D2E4E4}"/>
              </a:ext>
            </a:extLst>
          </p:cNvPr>
          <p:cNvSpPr txBox="1"/>
          <p:nvPr/>
        </p:nvSpPr>
        <p:spPr>
          <a:xfrm>
            <a:off x="4367476" y="12703993"/>
            <a:ext cx="1267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defTabSz="914400" eaLnBrk="1" hangingPunct="1">
              <a:spcAft>
                <a:spcPts val="1200"/>
              </a:spcAft>
              <a:buClr>
                <a:srgbClr val="4F6228"/>
              </a:buClr>
              <a:buSzPct val="150000"/>
            </a:pPr>
            <a:r>
              <a:rPr lang="en-GB" sz="2400" b="1" dirty="0" err="1"/>
              <a:t>Sertés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45653622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>
            <a:extLst>
              <a:ext uri="{FF2B5EF4-FFF2-40B4-BE49-F238E27FC236}">
                <a16:creationId xmlns:a16="http://schemas.microsoft.com/office/drawing/2014/main" id="{B674C54A-0780-46D4-A130-3BE362C99589}"/>
              </a:ext>
            </a:extLst>
          </p:cNvPr>
          <p:cNvSpPr>
            <a:spLocks/>
          </p:cNvSpPr>
          <p:nvPr/>
        </p:nvSpPr>
        <p:spPr bwMode="auto">
          <a:xfrm>
            <a:off x="1587" y="1601416"/>
            <a:ext cx="24382413" cy="11742738"/>
          </a:xfrm>
          <a:prstGeom prst="rect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/>
            <a:endParaRPr lang="hu-HU" altLang="hu-HU" sz="3200">
              <a:solidFill>
                <a:srgbClr val="FFFFFF"/>
              </a:solidFill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094C23CB-0A2B-44CB-998E-B04385607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6912" y="214313"/>
            <a:ext cx="21458335" cy="1133475"/>
          </a:xfrm>
        </p:spPr>
        <p:txBody>
          <a:bodyPr/>
          <a:lstStyle/>
          <a:p>
            <a:pPr algn="l" eaLnBrk="1"/>
            <a:r>
              <a:rPr lang="en-US" altLang="hu-HU" sz="4800" b="1" dirty="0">
                <a:solidFill>
                  <a:srgbClr val="FFFFFF"/>
                </a:solidFill>
                <a:latin typeface="+mn-lt"/>
                <a:sym typeface="Montserrat SemiBold" charset="0"/>
              </a:rPr>
              <a:t>VILÁG KÉSZLET ALAKULÁSA / UKRAJNA FEJLŐDÉS</a:t>
            </a:r>
            <a:endParaRPr lang="hu-HU" altLang="hu-HU" sz="5400" b="1" dirty="0">
              <a:solidFill>
                <a:srgbClr val="FFFFFF"/>
              </a:solidFill>
              <a:latin typeface="Montserrat SemiBold" charset="0"/>
              <a:ea typeface="Montserrat SemiBold" charset="0"/>
              <a:cs typeface="Montserrat SemiBold" charset="0"/>
              <a:sym typeface="Montserrat SemiBold" charset="0"/>
            </a:endParaRPr>
          </a:p>
        </p:txBody>
      </p:sp>
      <p:pic>
        <p:nvPicPr>
          <p:cNvPr id="20484" name="Picture 3" descr="leaf_small.png">
            <a:extLst>
              <a:ext uri="{FF2B5EF4-FFF2-40B4-BE49-F238E27FC236}">
                <a16:creationId xmlns:a16="http://schemas.microsoft.com/office/drawing/2014/main" id="{7FC7CE22-6C62-4DEC-B0E4-E67D82952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627063"/>
            <a:ext cx="787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7D71931-8679-45CD-9D1D-B4F2E9B18E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314178"/>
              </p:ext>
            </p:extLst>
          </p:nvPr>
        </p:nvGraphicFramePr>
        <p:xfrm>
          <a:off x="1318792" y="3334003"/>
          <a:ext cx="9121754" cy="7047993"/>
        </p:xfrm>
        <a:graphic>
          <a:graphicData uri="http://schemas.openxmlformats.org/drawingml/2006/table">
            <a:tbl>
              <a:tblPr/>
              <a:tblGrid>
                <a:gridCol w="2759650">
                  <a:extLst>
                    <a:ext uri="{9D8B030D-6E8A-4147-A177-3AD203B41FA5}">
                      <a16:colId xmlns:a16="http://schemas.microsoft.com/office/drawing/2014/main" val="4761547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51170841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44197041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8508957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909182939"/>
                    </a:ext>
                  </a:extLst>
                </a:gridCol>
                <a:gridCol w="1465560">
                  <a:extLst>
                    <a:ext uri="{9D8B030D-6E8A-4147-A177-3AD203B41FA5}">
                      <a16:colId xmlns:a16="http://schemas.microsoft.com/office/drawing/2014/main" val="2009497421"/>
                    </a:ext>
                  </a:extLst>
                </a:gridCol>
              </a:tblGrid>
              <a:tr h="3213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Termés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2015/16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2016/17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2017/18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2018/19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2019/20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4004170"/>
                  </a:ext>
                </a:extLst>
              </a:tr>
              <a:tr h="3359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>
                          <a:effectLst/>
                          <a:latin typeface="Arial" panose="020B0604020202020204" pitchFamily="34" charset="0"/>
                        </a:rPr>
                        <a:t>december</a:t>
                      </a:r>
                      <a:endParaRPr lang="en-US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603636"/>
                  </a:ext>
                </a:extLst>
              </a:tr>
              <a:tr h="3213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effectLst/>
                          <a:latin typeface="Arial" panose="020B0604020202020204" pitchFamily="34" charset="0"/>
                        </a:rPr>
                        <a:t>Argentína</a:t>
                      </a:r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2000" b="1" i="0" u="none" strike="noStrike" dirty="0" err="1">
                          <a:effectLst/>
                          <a:latin typeface="Arial" panose="020B0604020202020204" pitchFamily="34" charset="0"/>
                        </a:rPr>
                        <a:t>márc-febr</a:t>
                      </a:r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29 500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41 000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32 000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51 000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50 000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213440"/>
                  </a:ext>
                </a:extLst>
              </a:tr>
              <a:tr h="3213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Brazília (márc-febr)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67 000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98 500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82 000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101 000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101 000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4928093"/>
                  </a:ext>
                </a:extLst>
              </a:tr>
              <a:tr h="3213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Kanada (aug-júl)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13 680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13 889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14 095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13 885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13 400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0169779"/>
                  </a:ext>
                </a:extLst>
              </a:tr>
              <a:tr h="3213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Kína (okt-szept)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264 992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263 613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259 071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257 330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260 770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8466786"/>
                  </a:ext>
                </a:extLst>
              </a:tr>
              <a:tr h="3213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Etiópia (okt/szept)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7 882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7 847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8 400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8 350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8 400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331771"/>
                  </a:ext>
                </a:extLst>
              </a:tr>
              <a:tr h="3213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EU-28 (okt-szept)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58 748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61 884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62 022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64 217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64 560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886157"/>
                  </a:ext>
                </a:extLst>
              </a:tr>
              <a:tr h="3213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India (nov-okt)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22 567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25 900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28 753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27 230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29 000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842960"/>
                  </a:ext>
                </a:extLst>
              </a:tr>
              <a:tr h="3213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Indonézia (okt-szept)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10 500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10 900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11 900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12 000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12 700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9156177"/>
                  </a:ext>
                </a:extLst>
              </a:tr>
              <a:tr h="3213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Mexikó (okt-szept)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25 971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27 575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27 569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27 600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25 000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29900"/>
                  </a:ext>
                </a:extLst>
              </a:tr>
              <a:tr h="3213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Nigéria (okt-szept)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10 562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11 548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10 420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11 000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11 000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7241271"/>
                  </a:ext>
                </a:extLst>
              </a:tr>
              <a:tr h="3213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Fülöp-szigetek (júl-jún)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6 966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8 087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8 084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7 608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8 100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6349789"/>
                  </a:ext>
                </a:extLst>
              </a:tr>
              <a:tr h="3213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Oroszország (okt-szept)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13 168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15 305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13 201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11 415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14 000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541506"/>
                  </a:ext>
                </a:extLst>
              </a:tr>
              <a:tr h="3213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Szerbia (okt-szept)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6 000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7 600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4 000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7 000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6 750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3734209"/>
                  </a:ext>
                </a:extLst>
              </a:tr>
              <a:tr h="3213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Dél-Afrika (máj-ápr)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8 214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17 551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13 104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11 800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14 000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8133842"/>
                  </a:ext>
                </a:extLst>
              </a:tr>
              <a:tr h="3213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Ukrajna</a:t>
                      </a: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2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okt-szept</a:t>
                      </a:r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23 333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27 969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24 115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35 805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35 500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4114123"/>
                  </a:ext>
                </a:extLst>
              </a:tr>
              <a:tr h="3213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Egyéb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100 456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103 656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110 084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110 958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107 433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3005710"/>
                  </a:ext>
                </a:extLst>
              </a:tr>
              <a:tr h="3359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USA (szept-aug)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345 506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384 778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371 096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366 287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347 006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1877369"/>
                  </a:ext>
                </a:extLst>
              </a:tr>
              <a:tr h="3359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Világ összesen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1 015 045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1 127 602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1 079 914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1 124 485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</a:rPr>
                        <a:t>1 108 619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551468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8706CB1-FE03-4223-85EC-66389C49A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0971" y="4027962"/>
            <a:ext cx="9404237" cy="566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8719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>
            <a:extLst>
              <a:ext uri="{FF2B5EF4-FFF2-40B4-BE49-F238E27FC236}">
                <a16:creationId xmlns:a16="http://schemas.microsoft.com/office/drawing/2014/main" id="{B674C54A-0780-46D4-A130-3BE362C99589}"/>
              </a:ext>
            </a:extLst>
          </p:cNvPr>
          <p:cNvSpPr>
            <a:spLocks/>
          </p:cNvSpPr>
          <p:nvPr/>
        </p:nvSpPr>
        <p:spPr bwMode="auto">
          <a:xfrm>
            <a:off x="1587" y="1601416"/>
            <a:ext cx="24382413" cy="11742738"/>
          </a:xfrm>
          <a:prstGeom prst="rect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/>
            <a:endParaRPr lang="hu-HU" altLang="hu-HU" sz="3200">
              <a:solidFill>
                <a:srgbClr val="FFFFFF"/>
              </a:solidFill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094C23CB-0A2B-44CB-998E-B04385607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6913" y="214313"/>
            <a:ext cx="19010312" cy="1133475"/>
          </a:xfrm>
        </p:spPr>
        <p:txBody>
          <a:bodyPr/>
          <a:lstStyle/>
          <a:p>
            <a:pPr algn="l" eaLnBrk="1"/>
            <a:r>
              <a:rPr lang="hu-HU" altLang="hu-HU" sz="4800" b="1" dirty="0">
                <a:solidFill>
                  <a:srgbClr val="FFFFFF"/>
                </a:solidFill>
                <a:ea typeface="Montserrat SemiBold" charset="0"/>
                <a:cs typeface="Montserrat SemiBold" charset="0"/>
                <a:sym typeface="Montserrat SemiBold" charset="0"/>
              </a:rPr>
              <a:t>EUROPAI RELÁCIÓK ÉS M</a:t>
            </a:r>
            <a:r>
              <a:rPr lang="en-GB" altLang="hu-HU" sz="4800" b="1" dirty="0">
                <a:solidFill>
                  <a:srgbClr val="FFFFFF"/>
                </a:solidFill>
                <a:ea typeface="Montserrat SemiBold" charset="0"/>
                <a:cs typeface="Montserrat SemiBold" charset="0"/>
                <a:sym typeface="Montserrat SemiBold" charset="0"/>
              </a:rPr>
              <a:t>AGYARORSZÁGI </a:t>
            </a:r>
            <a:r>
              <a:rPr lang="hu-HU" altLang="hu-HU" sz="4800" b="1" dirty="0">
                <a:solidFill>
                  <a:srgbClr val="FFFFFF"/>
                </a:solidFill>
                <a:ea typeface="Montserrat SemiBold" charset="0"/>
                <a:cs typeface="Montserrat SemiBold" charset="0"/>
                <a:sym typeface="Montserrat SemiBold" charset="0"/>
              </a:rPr>
              <a:t>ÁRAK </a:t>
            </a:r>
            <a:endParaRPr lang="hu-HU" altLang="hu-HU" sz="5400" b="1" dirty="0">
              <a:solidFill>
                <a:srgbClr val="FFFFFF"/>
              </a:solidFill>
              <a:ea typeface="Montserrat SemiBold" charset="0"/>
              <a:cs typeface="Montserrat SemiBold" charset="0"/>
              <a:sym typeface="Montserrat SemiBold" charset="0"/>
            </a:endParaRPr>
          </a:p>
        </p:txBody>
      </p:sp>
      <p:pic>
        <p:nvPicPr>
          <p:cNvPr id="20484" name="Picture 3" descr="leaf_small.png">
            <a:extLst>
              <a:ext uri="{FF2B5EF4-FFF2-40B4-BE49-F238E27FC236}">
                <a16:creationId xmlns:a16="http://schemas.microsoft.com/office/drawing/2014/main" id="{7FC7CE22-6C62-4DEC-B0E4-E67D82952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627063"/>
            <a:ext cx="787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2D4D1A-9888-41CE-B04C-9413AA1B3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13" y="1644652"/>
            <a:ext cx="20722251" cy="116562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CC98E1-BC37-459D-9D42-18E8A52084CF}"/>
              </a:ext>
            </a:extLst>
          </p:cNvPr>
          <p:cNvSpPr/>
          <p:nvPr/>
        </p:nvSpPr>
        <p:spPr>
          <a:xfrm>
            <a:off x="526704" y="10530408"/>
            <a:ext cx="12192000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Comment from management: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last thee slide – this is interesting, but both not entirely reliable and a potential anti-competition risk.  Please delete unless someone really wants it and then it needs to be reworked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9876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>
            <a:extLst>
              <a:ext uri="{FF2B5EF4-FFF2-40B4-BE49-F238E27FC236}">
                <a16:creationId xmlns:a16="http://schemas.microsoft.com/office/drawing/2014/main" id="{B674C54A-0780-46D4-A130-3BE362C99589}"/>
              </a:ext>
            </a:extLst>
          </p:cNvPr>
          <p:cNvSpPr>
            <a:spLocks/>
          </p:cNvSpPr>
          <p:nvPr/>
        </p:nvSpPr>
        <p:spPr bwMode="auto">
          <a:xfrm>
            <a:off x="1587" y="1601416"/>
            <a:ext cx="24382413" cy="11742738"/>
          </a:xfrm>
          <a:prstGeom prst="rect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/>
            <a:endParaRPr lang="hu-HU" altLang="hu-HU" sz="3200">
              <a:solidFill>
                <a:srgbClr val="FFFFFF"/>
              </a:solidFill>
            </a:endParaRPr>
          </a:p>
        </p:txBody>
      </p:sp>
      <p:pic>
        <p:nvPicPr>
          <p:cNvPr id="20484" name="Picture 3" descr="leaf_small.png">
            <a:extLst>
              <a:ext uri="{FF2B5EF4-FFF2-40B4-BE49-F238E27FC236}">
                <a16:creationId xmlns:a16="http://schemas.microsoft.com/office/drawing/2014/main" id="{7FC7CE22-6C62-4DEC-B0E4-E67D82952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627063"/>
            <a:ext cx="787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D2329EB-B3B4-422B-B9C0-C0CE7286CFD3}"/>
              </a:ext>
            </a:extLst>
          </p:cNvPr>
          <p:cNvGrpSpPr/>
          <p:nvPr/>
        </p:nvGrpSpPr>
        <p:grpSpPr>
          <a:xfrm>
            <a:off x="2769193" y="2368106"/>
            <a:ext cx="18845613" cy="10209357"/>
            <a:chOff x="1280257" y="2565774"/>
            <a:chExt cx="18845613" cy="1020935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839DC9-AD40-44DD-8003-E203BF8F5E80}"/>
                </a:ext>
              </a:extLst>
            </p:cNvPr>
            <p:cNvSpPr txBox="1"/>
            <p:nvPr/>
          </p:nvSpPr>
          <p:spPr>
            <a:xfrm>
              <a:off x="3383901" y="2565774"/>
              <a:ext cx="595101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 </a:t>
              </a:r>
              <a:r>
                <a:rPr lang="en-US" dirty="0" err="1"/>
                <a:t>hónapos</a:t>
              </a:r>
              <a:r>
                <a:rPr lang="en-US" dirty="0"/>
                <a:t> </a:t>
              </a:r>
              <a:r>
                <a:rPr lang="en-US" dirty="0" err="1"/>
                <a:t>jegyzése</a:t>
              </a:r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2F6141-C43F-403D-9F88-01E4F8CD16C3}"/>
                </a:ext>
              </a:extLst>
            </p:cNvPr>
            <p:cNvSpPr txBox="1"/>
            <p:nvPr/>
          </p:nvSpPr>
          <p:spPr>
            <a:xfrm>
              <a:off x="12791296" y="2674937"/>
              <a:ext cx="705981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 </a:t>
              </a:r>
              <a:r>
                <a:rPr lang="en-US" dirty="0" err="1"/>
                <a:t>éves</a:t>
              </a:r>
              <a:r>
                <a:rPr lang="en-US" dirty="0"/>
                <a:t>  </a:t>
              </a:r>
              <a:r>
                <a:rPr lang="en-US" dirty="0" err="1"/>
                <a:t>jegyzése</a:t>
              </a:r>
              <a:r>
                <a:rPr lang="en-US" dirty="0"/>
                <a:t>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1B0D18-B22B-49D9-AEED-6E107B38DFA0}"/>
                </a:ext>
              </a:extLst>
            </p:cNvPr>
            <p:cNvSpPr txBox="1"/>
            <p:nvPr/>
          </p:nvSpPr>
          <p:spPr>
            <a:xfrm>
              <a:off x="1280257" y="3581293"/>
              <a:ext cx="1089337" cy="4634263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pPr algn="ctr"/>
              <a:r>
                <a:rPr lang="en-US" dirty="0" err="1"/>
                <a:t>Matif</a:t>
              </a:r>
              <a:r>
                <a:rPr lang="en-US" dirty="0"/>
                <a:t>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86F684-B0F2-4BA2-8E41-9CAFD5A1DBB5}"/>
                </a:ext>
              </a:extLst>
            </p:cNvPr>
            <p:cNvSpPr txBox="1"/>
            <p:nvPr/>
          </p:nvSpPr>
          <p:spPr>
            <a:xfrm>
              <a:off x="1372590" y="8555994"/>
              <a:ext cx="1089337" cy="3918630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r>
                <a:rPr lang="en-US" dirty="0"/>
                <a:t>CBOT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CC616E-B9E7-415F-9D1E-56CEA326C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7391" y="3810137"/>
              <a:ext cx="7504708" cy="424399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A96CB55-1758-4A0D-8955-129C33FE7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53749" y="3810137"/>
              <a:ext cx="7672121" cy="424399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B76B23D-D3F5-4386-858E-6D6B8848A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481496" y="8555995"/>
              <a:ext cx="7504708" cy="42191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027051C-042F-465A-AE80-250902C8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07391" y="8555994"/>
              <a:ext cx="7504708" cy="4218666"/>
            </a:xfrm>
            <a:prstGeom prst="rect">
              <a:avLst/>
            </a:prstGeom>
          </p:spPr>
        </p:pic>
      </p:grpSp>
      <p:sp>
        <p:nvSpPr>
          <p:cNvPr id="18" name="Rectangle 2">
            <a:extLst>
              <a:ext uri="{FF2B5EF4-FFF2-40B4-BE49-F238E27FC236}">
                <a16:creationId xmlns:a16="http://schemas.microsoft.com/office/drawing/2014/main" id="{924D067A-6DDA-4F58-A4CF-74015E258CDC}"/>
              </a:ext>
            </a:extLst>
          </p:cNvPr>
          <p:cNvSpPr txBox="1">
            <a:spLocks/>
          </p:cNvSpPr>
          <p:nvPr/>
        </p:nvSpPr>
        <p:spPr bwMode="auto">
          <a:xfrm>
            <a:off x="1966913" y="214313"/>
            <a:ext cx="19010312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>
            <a:lvl1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 charset="0"/>
              </a:defRPr>
            </a:lvl1pPr>
            <a:lvl2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457200" algn="ctr" defTabSz="825500" rtl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914400" algn="ctr" defTabSz="825500" rtl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1371600" algn="ctr" defTabSz="825500" rtl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1828800" algn="ctr" defTabSz="825500" rtl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/>
            <a:r>
              <a:rPr lang="hu-HU" altLang="hu-HU" sz="4800" b="1">
                <a:solidFill>
                  <a:srgbClr val="FFFFFF"/>
                </a:solidFill>
                <a:ea typeface="Montserrat SemiBold" charset="0"/>
                <a:cs typeface="Montserrat SemiBold" charset="0"/>
                <a:sym typeface="Montserrat SemiBold" charset="0"/>
              </a:rPr>
              <a:t>EUROPAI RELÁCIÓK ÉS M</a:t>
            </a:r>
            <a:r>
              <a:rPr lang="en-GB" altLang="hu-HU" sz="4800" b="1">
                <a:solidFill>
                  <a:srgbClr val="FFFFFF"/>
                </a:solidFill>
                <a:ea typeface="Montserrat SemiBold" charset="0"/>
                <a:cs typeface="Montserrat SemiBold" charset="0"/>
                <a:sym typeface="Montserrat SemiBold" charset="0"/>
              </a:rPr>
              <a:t>AGYARORSZÁGI </a:t>
            </a:r>
            <a:r>
              <a:rPr lang="hu-HU" altLang="hu-HU" sz="4800" b="1">
                <a:solidFill>
                  <a:srgbClr val="FFFFFF"/>
                </a:solidFill>
                <a:ea typeface="Montserrat SemiBold" charset="0"/>
                <a:cs typeface="Montserrat SemiBold" charset="0"/>
                <a:sym typeface="Montserrat SemiBold" charset="0"/>
              </a:rPr>
              <a:t>ÁRAK </a:t>
            </a:r>
            <a:endParaRPr lang="hu-HU" altLang="hu-HU" sz="5400" b="1" dirty="0">
              <a:solidFill>
                <a:srgbClr val="FFFFFF"/>
              </a:solidFill>
              <a:ea typeface="Montserrat SemiBold" charset="0"/>
              <a:cs typeface="Montserrat SemiBold" charset="0"/>
              <a:sym typeface="Montserrat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21925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>
            <a:extLst>
              <a:ext uri="{FF2B5EF4-FFF2-40B4-BE49-F238E27FC236}">
                <a16:creationId xmlns:a16="http://schemas.microsoft.com/office/drawing/2014/main" id="{B674C54A-0780-46D4-A130-3BE362C99589}"/>
              </a:ext>
            </a:extLst>
          </p:cNvPr>
          <p:cNvSpPr>
            <a:spLocks/>
          </p:cNvSpPr>
          <p:nvPr/>
        </p:nvSpPr>
        <p:spPr bwMode="auto">
          <a:xfrm>
            <a:off x="1587" y="1601416"/>
            <a:ext cx="24382413" cy="11742738"/>
          </a:xfrm>
          <a:prstGeom prst="rect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/>
            <a:endParaRPr lang="hu-HU" altLang="hu-HU" sz="3200">
              <a:solidFill>
                <a:srgbClr val="FFFFFF"/>
              </a:solidFill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094C23CB-0A2B-44CB-998E-B04385607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6913" y="214313"/>
            <a:ext cx="19010312" cy="1133475"/>
          </a:xfrm>
        </p:spPr>
        <p:txBody>
          <a:bodyPr/>
          <a:lstStyle/>
          <a:p>
            <a:pPr algn="l" eaLnBrk="1"/>
            <a:r>
              <a:rPr lang="en-US" altLang="hu-HU" sz="4800" b="1" dirty="0">
                <a:solidFill>
                  <a:srgbClr val="FFFFFF"/>
                </a:solidFill>
                <a:latin typeface="+mn-lt"/>
                <a:sym typeface="Montserrat SemiBold" charset="0"/>
              </a:rPr>
              <a:t>BETAKARÍTÁS / KUKORICA MÉRLEG: </a:t>
            </a:r>
            <a:endParaRPr lang="hu-HU" altLang="hu-HU" sz="5400" b="1" dirty="0">
              <a:solidFill>
                <a:srgbClr val="FFFFFF"/>
              </a:solidFill>
              <a:latin typeface="Montserrat SemiBold" charset="0"/>
              <a:ea typeface="Montserrat SemiBold" charset="0"/>
              <a:cs typeface="Montserrat SemiBold" charset="0"/>
              <a:sym typeface="Montserrat SemiBold" charset="0"/>
            </a:endParaRPr>
          </a:p>
        </p:txBody>
      </p:sp>
      <p:pic>
        <p:nvPicPr>
          <p:cNvPr id="20484" name="Picture 3" descr="leaf_small.png">
            <a:extLst>
              <a:ext uri="{FF2B5EF4-FFF2-40B4-BE49-F238E27FC236}">
                <a16:creationId xmlns:a16="http://schemas.microsoft.com/office/drawing/2014/main" id="{7FC7CE22-6C62-4DEC-B0E4-E67D82952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627063"/>
            <a:ext cx="787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E8B66B9-44FB-4585-8D2E-87C0015B3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366568"/>
              </p:ext>
            </p:extLst>
          </p:nvPr>
        </p:nvGraphicFramePr>
        <p:xfrm>
          <a:off x="4785710" y="1562101"/>
          <a:ext cx="11216290" cy="11731863"/>
        </p:xfrm>
        <a:graphic>
          <a:graphicData uri="http://schemas.openxmlformats.org/drawingml/2006/table">
            <a:tbl>
              <a:tblPr/>
              <a:tblGrid>
                <a:gridCol w="1806053">
                  <a:extLst>
                    <a:ext uri="{9D8B030D-6E8A-4147-A177-3AD203B41FA5}">
                      <a16:colId xmlns:a16="http://schemas.microsoft.com/office/drawing/2014/main" val="383794198"/>
                    </a:ext>
                  </a:extLst>
                </a:gridCol>
                <a:gridCol w="1008575">
                  <a:extLst>
                    <a:ext uri="{9D8B030D-6E8A-4147-A177-3AD203B41FA5}">
                      <a16:colId xmlns:a16="http://schemas.microsoft.com/office/drawing/2014/main" val="3074267329"/>
                    </a:ext>
                  </a:extLst>
                </a:gridCol>
                <a:gridCol w="2429805">
                  <a:extLst>
                    <a:ext uri="{9D8B030D-6E8A-4147-A177-3AD203B41FA5}">
                      <a16:colId xmlns:a16="http://schemas.microsoft.com/office/drawing/2014/main" val="4016134184"/>
                    </a:ext>
                  </a:extLst>
                </a:gridCol>
                <a:gridCol w="1674859">
                  <a:extLst>
                    <a:ext uri="{9D8B030D-6E8A-4147-A177-3AD203B41FA5}">
                      <a16:colId xmlns:a16="http://schemas.microsoft.com/office/drawing/2014/main" val="3012548186"/>
                    </a:ext>
                  </a:extLst>
                </a:gridCol>
                <a:gridCol w="1524589">
                  <a:extLst>
                    <a:ext uri="{9D8B030D-6E8A-4147-A177-3AD203B41FA5}">
                      <a16:colId xmlns:a16="http://schemas.microsoft.com/office/drawing/2014/main" val="3102699821"/>
                    </a:ext>
                  </a:extLst>
                </a:gridCol>
                <a:gridCol w="619218">
                  <a:extLst>
                    <a:ext uri="{9D8B030D-6E8A-4147-A177-3AD203B41FA5}">
                      <a16:colId xmlns:a16="http://schemas.microsoft.com/office/drawing/2014/main" val="1855563127"/>
                    </a:ext>
                  </a:extLst>
                </a:gridCol>
                <a:gridCol w="1001418">
                  <a:extLst>
                    <a:ext uri="{9D8B030D-6E8A-4147-A177-3AD203B41FA5}">
                      <a16:colId xmlns:a16="http://schemas.microsoft.com/office/drawing/2014/main" val="3604929987"/>
                    </a:ext>
                  </a:extLst>
                </a:gridCol>
                <a:gridCol w="1151773">
                  <a:extLst>
                    <a:ext uri="{9D8B030D-6E8A-4147-A177-3AD203B41FA5}">
                      <a16:colId xmlns:a16="http://schemas.microsoft.com/office/drawing/2014/main" val="1446359083"/>
                    </a:ext>
                  </a:extLst>
                </a:gridCol>
              </a:tblGrid>
              <a:tr h="32411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Országrész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Régió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Megye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Kukorica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725097"/>
                  </a:ext>
                </a:extLst>
              </a:tr>
              <a:tr h="5572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Összes terület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Betakarított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terület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Termés átlag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Összes termés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119677"/>
                  </a:ext>
                </a:extLst>
              </a:tr>
              <a:tr h="282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kg/ha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5642365"/>
                  </a:ext>
                </a:extLst>
              </a:tr>
              <a:tr h="3428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Közép-Magyarország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Közép-Magyarország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Budapest, Pest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48 195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44 575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7 800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347 685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982665"/>
                  </a:ext>
                </a:extLst>
              </a:tr>
              <a:tr h="5765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Összesen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48 195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44 575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7 800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347 685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08574"/>
                  </a:ext>
                </a:extLst>
              </a:tr>
              <a:tr h="342816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Dunántúl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Közép-Dunántúl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Fejér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81 298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77 442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8 514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659 341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191229"/>
                  </a:ext>
                </a:extLst>
              </a:tr>
              <a:tr h="3365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Komárom-Esztergom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31 836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29 560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7 900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233 524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965948"/>
                  </a:ext>
                </a:extLst>
              </a:tr>
              <a:tr h="3365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Veszprém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23 004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21 500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7 079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152 199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689895"/>
                  </a:ext>
                </a:extLst>
              </a:tr>
              <a:tr h="5111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Összesen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136 139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128 502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8 133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1 045 064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142903"/>
                  </a:ext>
                </a:extLst>
              </a:tr>
              <a:tr h="3428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Nyugat-Dunántúl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Győr-Moson-Sopron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42 052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35 750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6 350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227 013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659189"/>
                  </a:ext>
                </a:extLst>
              </a:tr>
              <a:tr h="3365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26 354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20 556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8 300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170 615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256721"/>
                  </a:ext>
                </a:extLst>
              </a:tr>
              <a:tr h="3365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Zala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29 551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19 109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8 478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162 006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116885"/>
                  </a:ext>
                </a:extLst>
              </a:tr>
              <a:tr h="3490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Összesen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97 958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75 415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7 421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559 633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965901"/>
                  </a:ext>
                </a:extLst>
              </a:tr>
              <a:tr h="3428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Dél-Dunántúl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Baranya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59 449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55 500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8 960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497 280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378887"/>
                  </a:ext>
                </a:extLst>
              </a:tr>
              <a:tr h="3365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Somogy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62 241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52 905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9 000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476 145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942660"/>
                  </a:ext>
                </a:extLst>
              </a:tr>
              <a:tr h="3365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Tolna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70 422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63 630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9 036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574 961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122556"/>
                  </a:ext>
                </a:extLst>
              </a:tr>
              <a:tr h="5111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Összesen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192 112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172 035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9 000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1 548 386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884132"/>
                  </a:ext>
                </a:extLst>
              </a:tr>
              <a:tr h="342816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Alföld és Észak Magyarország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Észak-Magyarország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Borsod-Abaúj-Zemplén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45 552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45 552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8 400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382 637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236564"/>
                  </a:ext>
                </a:extLst>
              </a:tr>
              <a:tr h="3365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Heves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7 577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7 280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7 100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51 688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618263"/>
                  </a:ext>
                </a:extLst>
              </a:tr>
              <a:tr h="3365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Nógrád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4 237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3 715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6 834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25 388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229918"/>
                  </a:ext>
                </a:extLst>
              </a:tr>
              <a:tr h="3490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Összesen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57 366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56 547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8 130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459 713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566188"/>
                  </a:ext>
                </a:extLst>
              </a:tr>
              <a:tr h="3428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Észak-Alföld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Hajdú-Bihar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96 183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90 412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8 412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760 546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62496"/>
                  </a:ext>
                </a:extLst>
              </a:tr>
              <a:tr h="3365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Jász-Nagykun-Szolnok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37 553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36 801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6 726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247 524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093078"/>
                  </a:ext>
                </a:extLst>
              </a:tr>
              <a:tr h="3365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Szabolcs-Szatmár-Bereg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103 301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97 310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7 709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750 163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270325"/>
                  </a:ext>
                </a:extLst>
              </a:tr>
              <a:tr h="5111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Összesen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237 037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224 523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7 831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1 758 232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697389"/>
                  </a:ext>
                </a:extLst>
              </a:tr>
              <a:tr h="3428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Dél-Alföld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Bács-Kiskun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70 715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67 180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7 935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533 073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818719"/>
                  </a:ext>
                </a:extLst>
              </a:tr>
              <a:tr h="3365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Békés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98 648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98 648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7 300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720 130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926621"/>
                  </a:ext>
                </a:extLst>
              </a:tr>
              <a:tr h="3365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Csongrád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44 524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43 800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8 000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350 400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238579"/>
                  </a:ext>
                </a:extLst>
              </a:tr>
              <a:tr h="5111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Összesen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213 887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209 628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7 650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1 603 604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509712"/>
                  </a:ext>
                </a:extLst>
              </a:tr>
              <a:tr h="51110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Magyarország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Összesen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982 694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911 225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8 036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7 322 317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200090"/>
                  </a:ext>
                </a:extLst>
              </a:tr>
              <a:tr h="299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kalkulált össz: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7 896 615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25259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FEA5B74-EE6F-4EE6-BB14-FA93FFAA6C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666058"/>
              </p:ext>
            </p:extLst>
          </p:nvPr>
        </p:nvGraphicFramePr>
        <p:xfrm>
          <a:off x="16928230" y="2191445"/>
          <a:ext cx="6531413" cy="9764176"/>
        </p:xfrm>
        <a:graphic>
          <a:graphicData uri="http://schemas.openxmlformats.org/drawingml/2006/table">
            <a:tbl>
              <a:tblPr/>
              <a:tblGrid>
                <a:gridCol w="3435069">
                  <a:extLst>
                    <a:ext uri="{9D8B030D-6E8A-4147-A177-3AD203B41FA5}">
                      <a16:colId xmlns:a16="http://schemas.microsoft.com/office/drawing/2014/main" val="1286654398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894245303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1642742937"/>
                    </a:ext>
                  </a:extLst>
                </a:gridCol>
              </a:tblGrid>
              <a:tr h="23615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b="1" i="1" u="none" strike="noStrike" dirty="0">
                          <a:effectLst/>
                          <a:latin typeface="Arial" panose="020B0604020202020204" pitchFamily="34" charset="0"/>
                        </a:rPr>
                        <a:t>2019/2020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387727"/>
                  </a:ext>
                </a:extLst>
              </a:tr>
              <a:tr h="42936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1" u="none" strike="noStrike" dirty="0">
                          <a:effectLst/>
                          <a:latin typeface="Arial" panose="020B0604020202020204" pitchFamily="34" charset="0"/>
                        </a:rPr>
                        <a:t>Corn Balance in (tons)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1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1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4763610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</a:rPr>
                        <a:t>Fact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Estimated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7734315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2019. október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208 561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0123531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2019. november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217 921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559725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2019. december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267 003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3472065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2020. január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315 791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731218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2020. február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300 982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4613965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2020. március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369 008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2656708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2020. április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362 066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219223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2020. május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478 483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1068726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2020. junius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344 567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7890363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2020. július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251 077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0267332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2020. augusztus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188 531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261306"/>
                  </a:ext>
                </a:extLst>
              </a:tr>
              <a:tr h="42936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2020. szeptember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137 875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531453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514059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summ export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3 441 866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3379103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Industrial: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2 750 000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526373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Feed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1 900 000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2753066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others/seeds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100 000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8543233"/>
                  </a:ext>
                </a:extLst>
              </a:tr>
              <a:tr h="42936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Hungarian consumption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8 191 866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4053261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Import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100 000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901367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Production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</a:rPr>
                        <a:t>8 000 000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6287833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Open stock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</a:rPr>
                        <a:t>859 018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9149466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5217494"/>
                  </a:ext>
                </a:extLst>
              </a:tr>
              <a:tr h="42936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Balance/Closing stock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</a:rPr>
                        <a:t>767 152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7483911"/>
                  </a:ext>
                </a:extLst>
              </a:tr>
            </a:tbl>
          </a:graphicData>
        </a:graphic>
      </p:graphicFrame>
      <p:sp>
        <p:nvSpPr>
          <p:cNvPr id="8" name="TextBox 4">
            <a:extLst>
              <a:ext uri="{FF2B5EF4-FFF2-40B4-BE49-F238E27FC236}">
                <a16:creationId xmlns:a16="http://schemas.microsoft.com/office/drawing/2014/main" id="{DAAD291B-D3CD-4DBE-B9FD-502A3B484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57925"/>
            <a:ext cx="478571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hu-HU" sz="4800" dirty="0"/>
              <a:t>Corn harvest</a:t>
            </a:r>
            <a:br>
              <a:rPr lang="en-US" altLang="hu-HU" sz="4800" dirty="0"/>
            </a:br>
            <a:r>
              <a:rPr lang="hu-HU" altLang="hu-HU" sz="4800" dirty="0"/>
              <a:t>8-8,</a:t>
            </a:r>
            <a:r>
              <a:rPr lang="en-US" altLang="hu-HU" sz="4800" dirty="0"/>
              <a:t>2</a:t>
            </a:r>
            <a:r>
              <a:rPr lang="hu-HU" altLang="hu-HU" sz="4800" dirty="0"/>
              <a:t> </a:t>
            </a:r>
            <a:r>
              <a:rPr lang="en-US" altLang="hu-HU" sz="4800" dirty="0"/>
              <a:t>million t</a:t>
            </a:r>
            <a:r>
              <a:rPr lang="hu-HU" altLang="hu-HU" sz="4800" dirty="0" err="1"/>
              <a:t>on</a:t>
            </a:r>
            <a:r>
              <a:rPr lang="en-US" altLang="hu-HU" sz="4800" dirty="0"/>
              <a:t>s</a:t>
            </a:r>
            <a:r>
              <a:rPr lang="hu-HU" altLang="hu-HU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672699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0D3951-74B8-4420-AB77-4AEFD7466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6628" name="Picture 3" descr="leaf_small.png">
            <a:extLst>
              <a:ext uri="{FF2B5EF4-FFF2-40B4-BE49-F238E27FC236}">
                <a16:creationId xmlns:a16="http://schemas.microsoft.com/office/drawing/2014/main" id="{BB514AFE-D0CF-4AB0-A9F6-3A5C1B428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8888" y="12403138"/>
            <a:ext cx="7889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8D7BF-5769-4249-A58A-D7FADCE7C2BB}"/>
              </a:ext>
            </a:extLst>
          </p:cNvPr>
          <p:cNvSpPr txBox="1"/>
          <p:nvPr/>
        </p:nvSpPr>
        <p:spPr>
          <a:xfrm>
            <a:off x="5026696" y="4073490"/>
            <a:ext cx="14078072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828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80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Köszönöm a figyelmet!</a:t>
            </a:r>
          </a:p>
          <a:p>
            <a:pPr algn="ctr" defTabSz="1828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Lengyel Zsolt</a:t>
            </a:r>
            <a:endParaRPr lang="hu-HU" sz="80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4">
            <a:extLst>
              <a:ext uri="{FF2B5EF4-FFF2-40B4-BE49-F238E27FC236}">
                <a16:creationId xmlns:a16="http://schemas.microsoft.com/office/drawing/2014/main" id="{09EF413B-62F8-49D8-8069-586869B20F5D}"/>
              </a:ext>
            </a:extLst>
          </p:cNvPr>
          <p:cNvSpPr>
            <a:spLocks/>
          </p:cNvSpPr>
          <p:nvPr/>
        </p:nvSpPr>
        <p:spPr bwMode="auto">
          <a:xfrm>
            <a:off x="0" y="1601416"/>
            <a:ext cx="24382413" cy="11742738"/>
          </a:xfrm>
          <a:prstGeom prst="rect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/>
            <a:endParaRPr lang="hu-HU" altLang="hu-HU" sz="3200" dirty="0">
              <a:solidFill>
                <a:srgbClr val="FFFFFF"/>
              </a:solidFill>
            </a:endParaRPr>
          </a:p>
        </p:txBody>
      </p:sp>
      <p:pic>
        <p:nvPicPr>
          <p:cNvPr id="4100" name="Picture 3" descr="leaf_small.png">
            <a:extLst>
              <a:ext uri="{FF2B5EF4-FFF2-40B4-BE49-F238E27FC236}">
                <a16:creationId xmlns:a16="http://schemas.microsoft.com/office/drawing/2014/main" id="{AAFD5746-03AF-4C04-A6C3-BD04938DD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627063"/>
            <a:ext cx="787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9D906C0-597B-47A7-BB20-0B67AA3541C2}"/>
              </a:ext>
            </a:extLst>
          </p:cNvPr>
          <p:cNvGrpSpPr/>
          <p:nvPr/>
        </p:nvGrpSpPr>
        <p:grpSpPr>
          <a:xfrm>
            <a:off x="8879632" y="1817440"/>
            <a:ext cx="6671741" cy="3213172"/>
            <a:chOff x="8976643" y="1817440"/>
            <a:chExt cx="6671741" cy="3213172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CF5CD306-6C21-4FD8-861D-0814A2A6F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1760" y="1817440"/>
              <a:ext cx="4359219" cy="18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20618B-7632-480A-A8CB-E95CEEA0F591}"/>
                </a:ext>
              </a:extLst>
            </p:cNvPr>
            <p:cNvSpPr txBox="1"/>
            <p:nvPr/>
          </p:nvSpPr>
          <p:spPr>
            <a:xfrm>
              <a:off x="8976643" y="3830283"/>
              <a:ext cx="667174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hu-HU" sz="2400" dirty="0">
                  <a:solidFill>
                    <a:schemeClr val="tx1"/>
                  </a:solidFill>
                  <a:latin typeface="+mn-lt"/>
                </a:rPr>
                <a:t>Ír tulajdonú agráripari vállalkozás, amely gabonából állít elő európai uniós tanúsítással rendelkező, fenntartható forrású biotermékeket.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7EDB381-A02D-485F-8EB0-AF617F6D5B1E}"/>
              </a:ext>
            </a:extLst>
          </p:cNvPr>
          <p:cNvGrpSpPr/>
          <p:nvPr/>
        </p:nvGrpSpPr>
        <p:grpSpPr>
          <a:xfrm>
            <a:off x="9455696" y="10180761"/>
            <a:ext cx="5544616" cy="2487620"/>
            <a:chOff x="15509304" y="6498040"/>
            <a:chExt cx="5544616" cy="248762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FC1FF98E-D4DF-4E5A-A312-104D3A0E5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6497" y="6498040"/>
              <a:ext cx="4582262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8F56B0F-EB5E-4C8C-B1F4-382C6F86A7EA}"/>
                </a:ext>
              </a:extLst>
            </p:cNvPr>
            <p:cNvSpPr txBox="1"/>
            <p:nvPr/>
          </p:nvSpPr>
          <p:spPr>
            <a:xfrm>
              <a:off x="15509304" y="7416000"/>
              <a:ext cx="554461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hu-HU"/>
              </a:defPPr>
              <a:lvl1pPr algn="ctr">
                <a:defRPr sz="2400">
                  <a:solidFill>
                    <a:schemeClr val="tx1"/>
                  </a:solidFill>
                  <a:latin typeface="Montserrat Light"/>
                </a:defRPr>
              </a:lvl1pPr>
            </a:lstStyle>
            <a:p>
              <a:r>
                <a:rPr lang="hu-HU" dirty="0">
                  <a:latin typeface="+mn-lt"/>
                </a:rPr>
                <a:t>Európa legnagyobb egy telephelyen található etanolgyártó biofinomítója, amely élen jár az új </a:t>
              </a:r>
              <a:r>
                <a:rPr lang="hu-HU" dirty="0" err="1">
                  <a:latin typeface="+mn-lt"/>
                </a:rPr>
                <a:t>bio</a:t>
              </a:r>
              <a:r>
                <a:rPr lang="hu-HU" dirty="0">
                  <a:latin typeface="+mn-lt"/>
                </a:rPr>
                <a:t>-alapú technológiák fejlesztésében is.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5212AD-CFAE-4885-9323-9C6E2E7EB49C}"/>
              </a:ext>
            </a:extLst>
          </p:cNvPr>
          <p:cNvGrpSpPr/>
          <p:nvPr/>
        </p:nvGrpSpPr>
        <p:grpSpPr>
          <a:xfrm>
            <a:off x="8879632" y="6543491"/>
            <a:ext cx="6671741" cy="2042701"/>
            <a:chOff x="2680693" y="6573628"/>
            <a:chExt cx="6671741" cy="2042701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AD0642E1-2D35-4B4C-8F3E-C6FD42CF7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3503" y="6573628"/>
              <a:ext cx="5536328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11C4C8C-2035-4790-86FC-E558AB704D8B}"/>
                </a:ext>
              </a:extLst>
            </p:cNvPr>
            <p:cNvSpPr txBox="1"/>
            <p:nvPr/>
          </p:nvSpPr>
          <p:spPr>
            <a:xfrm>
              <a:off x="2680693" y="7416000"/>
              <a:ext cx="667174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hu-HU" sz="2400" dirty="0">
                  <a:solidFill>
                    <a:schemeClr val="tx1"/>
                  </a:solidFill>
                  <a:latin typeface="+mn-lt"/>
                </a:rPr>
                <a:t>Az </a:t>
              </a:r>
              <a:r>
                <a:rPr lang="hu-HU" sz="2400" dirty="0" err="1">
                  <a:solidFill>
                    <a:schemeClr val="tx1"/>
                  </a:solidFill>
                  <a:latin typeface="+mn-lt"/>
                </a:rPr>
                <a:t>Ethanol</a:t>
              </a:r>
              <a:r>
                <a:rPr lang="hu-HU" sz="2400" dirty="0">
                  <a:solidFill>
                    <a:schemeClr val="tx1"/>
                  </a:solidFill>
                  <a:latin typeface="+mn-lt"/>
                </a:rPr>
                <a:t> Europe-ot a vidéki közösségek és a megújuló üzemanyagok előmozdítása érdekében hozták létre.</a:t>
              </a:r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42AACC9-EA4A-488C-8489-5F5F24AB3208}"/>
              </a:ext>
            </a:extLst>
          </p:cNvPr>
          <p:cNvCxnSpPr>
            <a:cxnSpLocks/>
          </p:cNvCxnSpPr>
          <p:nvPr/>
        </p:nvCxnSpPr>
        <p:spPr bwMode="auto">
          <a:xfrm>
            <a:off x="12191999" y="5021920"/>
            <a:ext cx="1" cy="111600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Rectangle 2">
            <a:extLst>
              <a:ext uri="{FF2B5EF4-FFF2-40B4-BE49-F238E27FC236}">
                <a16:creationId xmlns:a16="http://schemas.microsoft.com/office/drawing/2014/main" id="{F52D32FE-414B-4162-A631-7D0B7D2BABA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66913" y="661988"/>
            <a:ext cx="14707054" cy="685800"/>
          </a:xfrm>
        </p:spPr>
        <p:txBody>
          <a:bodyPr/>
          <a:lstStyle/>
          <a:p>
            <a:pPr algn="l" eaLnBrk="1"/>
            <a:r>
              <a:rPr lang="hu-HU" altLang="hu-HU" sz="4800" b="1" cap="all" dirty="0" err="1">
                <a:solidFill>
                  <a:srgbClr val="FFFFFF"/>
                </a:solidFill>
                <a:sym typeface="Montserrat SemiBold" charset="0"/>
              </a:rPr>
              <a:t>HoGYAN</a:t>
            </a:r>
            <a:r>
              <a:rPr lang="hu-HU" altLang="hu-HU" sz="4800" b="1" cap="all" dirty="0">
                <a:solidFill>
                  <a:srgbClr val="FFFFFF"/>
                </a:solidFill>
                <a:sym typeface="Montserrat SemiBold" charset="0"/>
              </a:rPr>
              <a:t> KEZDŐDÖTT? – CÉG STRUKTÚRA</a:t>
            </a:r>
            <a:endParaRPr lang="hu-HU" altLang="hu-HU" sz="4800" b="1" dirty="0">
              <a:solidFill>
                <a:srgbClr val="FFFFFF"/>
              </a:solidFill>
              <a:ea typeface="Montserrat SemiBold" charset="0"/>
              <a:cs typeface="Montserrat SemiBold" charset="0"/>
              <a:sym typeface="Montserrat SemiBold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8479F76-B1FA-40D1-87BA-0F0BF0DA1466}"/>
              </a:ext>
            </a:extLst>
          </p:cNvPr>
          <p:cNvCxnSpPr/>
          <p:nvPr/>
        </p:nvCxnSpPr>
        <p:spPr bwMode="auto">
          <a:xfrm flipH="1">
            <a:off x="12191650" y="8787111"/>
            <a:ext cx="350" cy="1311249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6" name="Picture 3">
            <a:extLst>
              <a:ext uri="{FF2B5EF4-FFF2-40B4-BE49-F238E27FC236}">
                <a16:creationId xmlns:a16="http://schemas.microsoft.com/office/drawing/2014/main" id="{A7BDD9FD-FAED-45AD-8C6E-5400A0EDA9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8000" y="10098360"/>
            <a:ext cx="4581563" cy="106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5D5A1ED7-148F-483C-B440-17FA47019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4617" y="9969943"/>
            <a:ext cx="78391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sz="8000" b="1" dirty="0">
                <a:solidFill>
                  <a:srgbClr val="80C344"/>
                </a:solidFill>
              </a:rPr>
              <a:t>=</a:t>
            </a:r>
            <a:endParaRPr lang="hu-HU" altLang="hu-HU" sz="11500" b="1" dirty="0">
              <a:solidFill>
                <a:srgbClr val="80C344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44EAA9A-A25C-477D-A9E6-2B369489A52C}"/>
              </a:ext>
            </a:extLst>
          </p:cNvPr>
          <p:cNvCxnSpPr>
            <a:cxnSpLocks/>
          </p:cNvCxnSpPr>
          <p:nvPr/>
        </p:nvCxnSpPr>
        <p:spPr bwMode="auto">
          <a:xfrm flipH="1">
            <a:off x="7566367" y="11209228"/>
            <a:ext cx="1923087" cy="633899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F715CBD-E065-449A-B39F-8886AF88CD2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686285" y="9872485"/>
            <a:ext cx="1803169" cy="498274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4BFB4835-DDC5-4A97-8EEF-57B3A4DCA5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63" y="8745088"/>
            <a:ext cx="3102417" cy="143567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7B84F21-CCA4-4018-8204-58AA23815754}"/>
              </a:ext>
            </a:extLst>
          </p:cNvPr>
          <p:cNvSpPr txBox="1"/>
          <p:nvPr/>
        </p:nvSpPr>
        <p:spPr>
          <a:xfrm>
            <a:off x="4006150" y="11098721"/>
            <a:ext cx="3369244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  <a:defRPr/>
            </a:pPr>
            <a:r>
              <a:rPr lang="en-US" sz="48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Pannonia Biogas</a:t>
            </a:r>
          </a:p>
        </p:txBody>
      </p:sp>
    </p:spTree>
    <p:extLst>
      <p:ext uri="{BB962C8B-B14F-4D97-AF65-F5344CB8AC3E}">
        <p14:creationId xmlns:p14="http://schemas.microsoft.com/office/powerpoint/2010/main" val="34557574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>
            <a:extLst>
              <a:ext uri="{FF2B5EF4-FFF2-40B4-BE49-F238E27FC236}">
                <a16:creationId xmlns:a16="http://schemas.microsoft.com/office/drawing/2014/main" id="{E64138E8-2CF7-4975-8B07-167CDECFBBC5}"/>
              </a:ext>
            </a:extLst>
          </p:cNvPr>
          <p:cNvSpPr>
            <a:spLocks/>
          </p:cNvSpPr>
          <p:nvPr/>
        </p:nvSpPr>
        <p:spPr bwMode="auto">
          <a:xfrm>
            <a:off x="0" y="1601416"/>
            <a:ext cx="24382413" cy="11742738"/>
          </a:xfrm>
          <a:prstGeom prst="rect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/>
            <a:endParaRPr lang="hu-HU" altLang="hu-HU" sz="3200">
              <a:solidFill>
                <a:srgbClr val="FFFFFF"/>
              </a:solidFill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5B78C0DC-7AB8-4C98-8522-44F6F04C7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913" y="521296"/>
            <a:ext cx="218900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112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 charset="0"/>
              </a:defRPr>
            </a:lvl1pPr>
            <a:lvl2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457200" algn="ctr" defTabSz="825500" rtl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914400" algn="ctr" defTabSz="825500" rtl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1371600" algn="ctr" defTabSz="825500" rtl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1828800" algn="ctr" defTabSz="825500" rtl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/>
            <a:r>
              <a:rPr lang="hu-HU" altLang="hu-HU" sz="4800" b="1" cap="all" dirty="0">
                <a:solidFill>
                  <a:srgbClr val="FFFFFF"/>
                </a:solidFill>
                <a:ea typeface="Montserrat SemiBold" charset="0"/>
                <a:cs typeface="Montserrat SemiBold" charset="0"/>
                <a:sym typeface="Montserrat SemiBold" charset="0"/>
              </a:rPr>
              <a:t>A Pannonia Bio Története</a:t>
            </a:r>
          </a:p>
        </p:txBody>
      </p:sp>
      <p:pic>
        <p:nvPicPr>
          <p:cNvPr id="16" name="Picture 3" descr="leaf_small.png">
            <a:extLst>
              <a:ext uri="{FF2B5EF4-FFF2-40B4-BE49-F238E27FC236}">
                <a16:creationId xmlns:a16="http://schemas.microsoft.com/office/drawing/2014/main" id="{0E747392-2330-4B6B-915F-20AD12BFD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627063"/>
            <a:ext cx="787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Rectangle 21">
            <a:extLst>
              <a:ext uri="{FF2B5EF4-FFF2-40B4-BE49-F238E27FC236}">
                <a16:creationId xmlns:a16="http://schemas.microsoft.com/office/drawing/2014/main" id="{A15D05F6-F1D7-4627-B91E-E62C11AB3139}"/>
              </a:ext>
            </a:extLst>
          </p:cNvPr>
          <p:cNvSpPr/>
          <p:nvPr/>
        </p:nvSpPr>
        <p:spPr>
          <a:xfrm flipV="1">
            <a:off x="0" y="7866112"/>
            <a:ext cx="24382413" cy="850854"/>
          </a:xfrm>
          <a:custGeom>
            <a:avLst/>
            <a:gdLst>
              <a:gd name="connsiteX0" fmla="*/ 0 w 8383251"/>
              <a:gd name="connsiteY0" fmla="*/ 0 h 648072"/>
              <a:gd name="connsiteX1" fmla="*/ 8383251 w 8383251"/>
              <a:gd name="connsiteY1" fmla="*/ 0 h 648072"/>
              <a:gd name="connsiteX2" fmla="*/ 8383251 w 8383251"/>
              <a:gd name="connsiteY2" fmla="*/ 648072 h 648072"/>
              <a:gd name="connsiteX3" fmla="*/ 0 w 8383251"/>
              <a:gd name="connsiteY3" fmla="*/ 648072 h 648072"/>
              <a:gd name="connsiteX4" fmla="*/ 0 w 8383251"/>
              <a:gd name="connsiteY4" fmla="*/ 0 h 648072"/>
              <a:gd name="connsiteX0" fmla="*/ 0 w 8383251"/>
              <a:gd name="connsiteY0" fmla="*/ 0 h 648072"/>
              <a:gd name="connsiteX1" fmla="*/ 8383251 w 8383251"/>
              <a:gd name="connsiteY1" fmla="*/ 0 h 648072"/>
              <a:gd name="connsiteX2" fmla="*/ 8383251 w 8383251"/>
              <a:gd name="connsiteY2" fmla="*/ 648072 h 648072"/>
              <a:gd name="connsiteX3" fmla="*/ 0 w 8383251"/>
              <a:gd name="connsiteY3" fmla="*/ 648072 h 648072"/>
              <a:gd name="connsiteX4" fmla="*/ 0 w 8383251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3251" h="648072">
                <a:moveTo>
                  <a:pt x="0" y="0"/>
                </a:moveTo>
                <a:lnTo>
                  <a:pt x="8383251" y="0"/>
                </a:lnTo>
                <a:lnTo>
                  <a:pt x="8383251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78000"/>
            </a:schemeClr>
          </a:solidFill>
          <a:ln>
            <a:noFill/>
          </a:ln>
          <a:effectLst>
            <a:glow>
              <a:schemeClr val="bg1">
                <a:lumMod val="50000"/>
                <a:alpha val="68000"/>
              </a:schemeClr>
            </a:glow>
            <a:reflection blurRad="6350" stA="50000" endA="300" endPos="5550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9B87D6-A71D-4686-A371-4A43F188DF34}"/>
              </a:ext>
            </a:extLst>
          </p:cNvPr>
          <p:cNvSpPr txBox="1"/>
          <p:nvPr/>
        </p:nvSpPr>
        <p:spPr>
          <a:xfrm>
            <a:off x="165806" y="8911003"/>
            <a:ext cx="17023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600" dirty="0">
                <a:solidFill>
                  <a:schemeClr val="tx1"/>
                </a:solidFill>
                <a:latin typeface="Gill Sans MT" pitchFamily="34" charset="0"/>
              </a:rPr>
              <a:t>Tervezés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9E84201-C56D-437B-A9BF-4AC7B0A49238}"/>
              </a:ext>
            </a:extLst>
          </p:cNvPr>
          <p:cNvSpPr txBox="1"/>
          <p:nvPr/>
        </p:nvSpPr>
        <p:spPr>
          <a:xfrm>
            <a:off x="2199806" y="8913335"/>
            <a:ext cx="17023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600" spc="-80" dirty="0">
                <a:solidFill>
                  <a:schemeClr val="tx1"/>
                </a:solidFill>
                <a:latin typeface="Gill Sans MT" pitchFamily="34" charset="0"/>
              </a:rPr>
              <a:t>Alapkő letétel</a:t>
            </a:r>
            <a:endParaRPr lang="hu-HU" sz="2600" dirty="0">
              <a:solidFill>
                <a:schemeClr val="tx1"/>
              </a:solidFill>
              <a:latin typeface="Gill Sans MT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0ABA2AD-9F08-47E7-8385-3621BBC14D00}"/>
              </a:ext>
            </a:extLst>
          </p:cNvPr>
          <p:cNvSpPr txBox="1"/>
          <p:nvPr/>
        </p:nvSpPr>
        <p:spPr>
          <a:xfrm>
            <a:off x="6024779" y="8917261"/>
            <a:ext cx="1977697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600" spc="-80" dirty="0">
                <a:solidFill>
                  <a:schemeClr val="tx1"/>
                </a:solidFill>
                <a:latin typeface="Gill Sans MT" pitchFamily="34" charset="0"/>
              </a:rPr>
              <a:t>A termelés elindítása</a:t>
            </a:r>
          </a:p>
          <a:p>
            <a:pPr algn="ctr"/>
            <a:endParaRPr lang="hu-HU" sz="2600" spc="-80" dirty="0">
              <a:solidFill>
                <a:schemeClr val="tx1"/>
              </a:solidFill>
              <a:latin typeface="Gill Sans MT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hu-HU" sz="2600" spc="-80" dirty="0">
                <a:solidFill>
                  <a:schemeClr val="tx1"/>
                </a:solidFill>
                <a:latin typeface="Gill Sans MT" pitchFamily="34" charset="0"/>
              </a:rPr>
              <a:t>200m liter etanol;</a:t>
            </a:r>
          </a:p>
          <a:p>
            <a:pPr algn="ctr"/>
            <a:r>
              <a:rPr lang="hu-HU" sz="2600" spc="-140" dirty="0">
                <a:solidFill>
                  <a:schemeClr val="tx1"/>
                </a:solidFill>
                <a:latin typeface="Gill Sans MT" pitchFamily="34" charset="0"/>
              </a:rPr>
              <a:t>150.000 tonna</a:t>
            </a:r>
            <a:r>
              <a:rPr lang="hu-HU" sz="2600" spc="-100" dirty="0">
                <a:solidFill>
                  <a:schemeClr val="tx1"/>
                </a:solidFill>
                <a:latin typeface="Gill Sans MT" pitchFamily="34" charset="0"/>
              </a:rPr>
              <a:t> takarmány</a:t>
            </a:r>
            <a:r>
              <a:rPr lang="hu-HU" sz="2600" spc="-80" dirty="0">
                <a:solidFill>
                  <a:schemeClr val="tx1"/>
                </a:solidFill>
                <a:latin typeface="Gill Sans MT" pitchFamily="34" charset="0"/>
              </a:rPr>
              <a:t> előállítása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332FDFB-31C5-486C-A8EF-1547DF19336B}"/>
              </a:ext>
            </a:extLst>
          </p:cNvPr>
          <p:cNvSpPr txBox="1"/>
          <p:nvPr/>
        </p:nvSpPr>
        <p:spPr>
          <a:xfrm>
            <a:off x="7888542" y="8917261"/>
            <a:ext cx="253357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spcAft>
                <a:spcPts val="600"/>
              </a:spcAft>
            </a:pPr>
            <a:r>
              <a:rPr lang="hu-HU" sz="2600" spc="-80" dirty="0">
                <a:solidFill>
                  <a:schemeClr val="tx1"/>
                </a:solidFill>
                <a:latin typeface="Gill Sans MT" pitchFamily="34" charset="0"/>
              </a:rPr>
              <a:t>500.000 tonna </a:t>
            </a:r>
            <a:r>
              <a:rPr lang="hu-HU" sz="2600" spc="-120" dirty="0">
                <a:solidFill>
                  <a:schemeClr val="tx1"/>
                </a:solidFill>
                <a:latin typeface="Gill Sans MT" pitchFamily="34" charset="0"/>
              </a:rPr>
              <a:t>takarmány</a:t>
            </a:r>
            <a:r>
              <a:rPr lang="hu-HU" sz="2400" spc="-120" dirty="0">
                <a:latin typeface="+mn-lt"/>
              </a:rPr>
              <a:t> </a:t>
            </a:r>
            <a:r>
              <a:rPr lang="hu-HU" sz="2600" spc="-120" dirty="0">
                <a:solidFill>
                  <a:schemeClr val="tx1"/>
                </a:solidFill>
                <a:latin typeface="Gill Sans MT" pitchFamily="34" charset="0"/>
              </a:rPr>
              <a:t>kukorica</a:t>
            </a:r>
            <a:r>
              <a:rPr lang="hu-HU" sz="2600" spc="-80" dirty="0">
                <a:solidFill>
                  <a:schemeClr val="tx1"/>
                </a:solidFill>
                <a:latin typeface="Gill Sans MT" pitchFamily="34" charset="0"/>
              </a:rPr>
              <a:t> feldolgozása. </a:t>
            </a:r>
            <a:br>
              <a:rPr lang="hu-HU" sz="2600" spc="-80" dirty="0">
                <a:solidFill>
                  <a:schemeClr val="tx1"/>
                </a:solidFill>
                <a:latin typeface="Gill Sans MT" pitchFamily="34" charset="0"/>
              </a:rPr>
            </a:br>
            <a:r>
              <a:rPr lang="hu-HU" sz="2600" spc="-80" dirty="0">
                <a:solidFill>
                  <a:schemeClr val="tx1"/>
                </a:solidFill>
                <a:latin typeface="Gill Sans MT" pitchFamily="34" charset="0"/>
              </a:rPr>
              <a:t>280m liter etanol,</a:t>
            </a:r>
          </a:p>
          <a:p>
            <a:pPr marL="12700" algn="ctr">
              <a:spcAft>
                <a:spcPts val="600"/>
              </a:spcAft>
            </a:pPr>
            <a:r>
              <a:rPr lang="hu-HU" sz="2600" spc="-80" dirty="0">
                <a:solidFill>
                  <a:schemeClr val="tx1"/>
                </a:solidFill>
                <a:latin typeface="Gill Sans MT" pitchFamily="34" charset="0"/>
              </a:rPr>
              <a:t>200,000 tonna állati takarmány előállítása.</a:t>
            </a:r>
          </a:p>
          <a:p>
            <a:pPr marL="12700" algn="ctr">
              <a:spcAft>
                <a:spcPts val="600"/>
              </a:spcAft>
            </a:pPr>
            <a:r>
              <a:rPr lang="hu-HU" sz="2600" spc="-80" dirty="0">
                <a:solidFill>
                  <a:schemeClr val="tx1"/>
                </a:solidFill>
                <a:latin typeface="Gill Sans MT" pitchFamily="34" charset="0"/>
              </a:rPr>
              <a:t>Kukorica</a:t>
            </a:r>
            <a:r>
              <a:rPr lang="en-GB" sz="2600" spc="-80" dirty="0">
                <a:solidFill>
                  <a:schemeClr val="tx1"/>
                </a:solidFill>
                <a:latin typeface="Gill Sans MT" pitchFamily="34" charset="0"/>
              </a:rPr>
              <a:t>o</a:t>
            </a:r>
            <a:r>
              <a:rPr lang="hu-HU" sz="2600" spc="-80" dirty="0" err="1">
                <a:solidFill>
                  <a:schemeClr val="tx1"/>
                </a:solidFill>
                <a:latin typeface="Gill Sans MT" pitchFamily="34" charset="0"/>
              </a:rPr>
              <a:t>laj</a:t>
            </a:r>
            <a:r>
              <a:rPr lang="hu-HU" sz="2600" spc="-80" dirty="0">
                <a:solidFill>
                  <a:schemeClr val="tx1"/>
                </a:solidFill>
                <a:latin typeface="Gill Sans MT" pitchFamily="34" charset="0"/>
              </a:rPr>
              <a:t> termelés elindítása</a:t>
            </a:r>
            <a:endParaRPr lang="hu-HU" sz="2600" spc="-100" dirty="0">
              <a:solidFill>
                <a:schemeClr val="tx1"/>
              </a:solidFill>
              <a:latin typeface="Gill Sans MT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4AACDDF-87ED-4E34-B683-72D8BADF827A}"/>
              </a:ext>
            </a:extLst>
          </p:cNvPr>
          <p:cNvSpPr txBox="1"/>
          <p:nvPr/>
        </p:nvSpPr>
        <p:spPr>
          <a:xfrm>
            <a:off x="12234931" y="8911003"/>
            <a:ext cx="21915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spcAft>
                <a:spcPts val="600"/>
              </a:spcAft>
            </a:pPr>
            <a:r>
              <a:rPr lang="hu-HU" sz="2600" spc="-50" dirty="0">
                <a:solidFill>
                  <a:schemeClr val="tx1"/>
                </a:solidFill>
                <a:latin typeface="Gill Sans MT" pitchFamily="34" charset="0"/>
              </a:rPr>
              <a:t>Az első nagy </a:t>
            </a:r>
            <a:r>
              <a:rPr lang="hu-HU" sz="2600" spc="-50" dirty="0" err="1">
                <a:solidFill>
                  <a:schemeClr val="tx1"/>
                </a:solidFill>
                <a:latin typeface="Gill Sans MT" pitchFamily="34" charset="0"/>
              </a:rPr>
              <a:t>energiamegta¬karítási</a:t>
            </a:r>
            <a:r>
              <a:rPr lang="hu-HU" sz="2600" spc="-50" dirty="0">
                <a:solidFill>
                  <a:schemeClr val="tx1"/>
                </a:solidFill>
                <a:latin typeface="Gill Sans MT" pitchFamily="34" charset="0"/>
              </a:rPr>
              <a:t> projekt befejezése.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1D91549-6532-4C6E-97C4-15DED9986E38}"/>
              </a:ext>
            </a:extLst>
          </p:cNvPr>
          <p:cNvSpPr txBox="1"/>
          <p:nvPr/>
        </p:nvSpPr>
        <p:spPr>
          <a:xfrm>
            <a:off x="20115614" y="8878766"/>
            <a:ext cx="2700764" cy="2918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spcAft>
                <a:spcPts val="200"/>
              </a:spcAft>
            </a:pPr>
            <a:r>
              <a:rPr lang="hu-HU" sz="2600" spc="-50" dirty="0">
                <a:solidFill>
                  <a:schemeClr val="tx1"/>
                </a:solidFill>
                <a:latin typeface="Gill Sans MT" pitchFamily="34" charset="0"/>
              </a:rPr>
              <a:t>Rost kiválasztás PWF</a:t>
            </a:r>
          </a:p>
          <a:p>
            <a:pPr marL="12700" algn="ctr">
              <a:spcAft>
                <a:spcPts val="600"/>
              </a:spcAft>
            </a:pPr>
            <a:r>
              <a:rPr lang="hu-HU" sz="2600" spc="-40" dirty="0">
                <a:latin typeface="Gill Sans MT" panose="020B0502020104020203" pitchFamily="34" charset="0"/>
              </a:rPr>
              <a:t>&gt;500m liter etanol,</a:t>
            </a:r>
            <a:br>
              <a:rPr lang="hu-HU" sz="2600" spc="-40" dirty="0">
                <a:latin typeface="Gill Sans MT" panose="020B0502020104020203" pitchFamily="34" charset="0"/>
              </a:rPr>
            </a:br>
            <a:r>
              <a:rPr lang="hu-HU" sz="2600" spc="-40" dirty="0">
                <a:latin typeface="Gill Sans MT" panose="020B0502020104020203" pitchFamily="34" charset="0"/>
              </a:rPr>
              <a:t>325.000 tonna takarmány,</a:t>
            </a:r>
            <a:br>
              <a:rPr lang="hu-HU" sz="2600" spc="-40" dirty="0">
                <a:latin typeface="Gill Sans MT" panose="020B0502020104020203" pitchFamily="34" charset="0"/>
              </a:rPr>
            </a:br>
            <a:r>
              <a:rPr lang="hu-HU" sz="2600" spc="-40" dirty="0">
                <a:latin typeface="Gill Sans MT" panose="020B0502020104020203" pitchFamily="34" charset="0"/>
              </a:rPr>
              <a:t>12 000 tonna kukoricaolaj </a:t>
            </a:r>
            <a:endParaRPr lang="hu-HU" sz="2600" spc="-40" dirty="0">
              <a:solidFill>
                <a:schemeClr val="tx1"/>
              </a:solidFill>
              <a:latin typeface="Gill Sans MT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3F2E95-0D22-4E74-AFC8-60261DB6C0AC}"/>
              </a:ext>
            </a:extLst>
          </p:cNvPr>
          <p:cNvSpPr txBox="1"/>
          <p:nvPr/>
        </p:nvSpPr>
        <p:spPr>
          <a:xfrm>
            <a:off x="16296456" y="8907329"/>
            <a:ext cx="206173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spcAft>
                <a:spcPts val="600"/>
              </a:spcAft>
            </a:pPr>
            <a:r>
              <a:rPr lang="hu-HU" sz="2600" spc="-50" dirty="0">
                <a:solidFill>
                  <a:schemeClr val="tx1"/>
                </a:solidFill>
                <a:latin typeface="Gill Sans MT" pitchFamily="34" charset="0"/>
              </a:rPr>
              <a:t>Átléptük az évi 1 millió tonnás </a:t>
            </a:r>
            <a:r>
              <a:rPr lang="hu-HU" sz="2600" spc="-80" dirty="0">
                <a:solidFill>
                  <a:schemeClr val="tx1"/>
                </a:solidFill>
                <a:latin typeface="Gill Sans MT" pitchFamily="34" charset="0"/>
              </a:rPr>
              <a:t>határt a kukorica feldolgozásban.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94AC1F-B2AA-47F4-9D94-5916E0560C45}"/>
              </a:ext>
            </a:extLst>
          </p:cNvPr>
          <p:cNvSpPr txBox="1"/>
          <p:nvPr/>
        </p:nvSpPr>
        <p:spPr>
          <a:xfrm>
            <a:off x="10249431" y="8917261"/>
            <a:ext cx="19301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spcAft>
                <a:spcPts val="600"/>
              </a:spcAft>
            </a:pPr>
            <a:r>
              <a:rPr lang="hu-HU" sz="2600" spc="-50" dirty="0">
                <a:solidFill>
                  <a:schemeClr val="tx1"/>
                </a:solidFill>
                <a:latin typeface="Gill Sans MT" pitchFamily="34" charset="0"/>
              </a:rPr>
              <a:t>Kapacitás duplázás elindítása</a:t>
            </a:r>
          </a:p>
          <a:p>
            <a:pPr marL="12700" algn="ctr">
              <a:spcAft>
                <a:spcPts val="600"/>
              </a:spcAft>
            </a:pPr>
            <a:endParaRPr lang="hu-HU" sz="2600" spc="-50" dirty="0">
              <a:solidFill>
                <a:schemeClr val="tx1"/>
              </a:solidFill>
              <a:latin typeface="Gill Sans MT" pitchFamily="34" charset="0"/>
            </a:endParaRPr>
          </a:p>
          <a:p>
            <a:pPr marL="12700" algn="ctr">
              <a:spcAft>
                <a:spcPts val="600"/>
              </a:spcAft>
            </a:pPr>
            <a:r>
              <a:rPr lang="hu-HU" sz="2600" dirty="0">
                <a:latin typeface="Gill Sans MT" panose="020B0502020104020203" pitchFamily="34" charset="0"/>
              </a:rPr>
              <a:t>WDGS termelés elindítása</a:t>
            </a:r>
            <a:endParaRPr lang="hu-HU" sz="2600" spc="-50" dirty="0">
              <a:solidFill>
                <a:schemeClr val="tx1"/>
              </a:solidFill>
              <a:latin typeface="Gill Sans MT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1E3543-585B-4D0B-8763-585E1E9BA0D7}"/>
              </a:ext>
            </a:extLst>
          </p:cNvPr>
          <p:cNvSpPr txBox="1"/>
          <p:nvPr/>
        </p:nvSpPr>
        <p:spPr>
          <a:xfrm>
            <a:off x="4037420" y="8917261"/>
            <a:ext cx="19652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600" spc="-100" dirty="0">
                <a:solidFill>
                  <a:schemeClr val="tx1"/>
                </a:solidFill>
                <a:latin typeface="Gill Sans MT" pitchFamily="34" charset="0"/>
              </a:rPr>
              <a:t>Építkezés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2704E8-1F91-43EA-B2E4-5EB477095A51}"/>
              </a:ext>
            </a:extLst>
          </p:cNvPr>
          <p:cNvSpPr txBox="1"/>
          <p:nvPr/>
        </p:nvSpPr>
        <p:spPr>
          <a:xfrm>
            <a:off x="14424779" y="8917261"/>
            <a:ext cx="19140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spcAft>
                <a:spcPts val="600"/>
              </a:spcAft>
            </a:pPr>
            <a:r>
              <a:rPr lang="hu-HU" sz="2600" spc="-50" dirty="0">
                <a:solidFill>
                  <a:schemeClr val="tx1"/>
                </a:solidFill>
                <a:latin typeface="Gill Sans MT" pitchFamily="34" charset="0"/>
              </a:rPr>
              <a:t>450m liter etanol</a:t>
            </a:r>
          </a:p>
          <a:p>
            <a:pPr marL="12700" algn="ctr">
              <a:spcAft>
                <a:spcPts val="600"/>
              </a:spcAft>
            </a:pPr>
            <a:r>
              <a:rPr lang="hu-HU" sz="2600" spc="-50" dirty="0">
                <a:solidFill>
                  <a:schemeClr val="tx1"/>
                </a:solidFill>
                <a:latin typeface="Gill Sans MT" pitchFamily="34" charset="0"/>
              </a:rPr>
              <a:t>325.000 tonna DDGS</a:t>
            </a:r>
          </a:p>
          <a:p>
            <a:pPr marL="12700" algn="ctr">
              <a:spcAft>
                <a:spcPts val="600"/>
              </a:spcAft>
            </a:pPr>
            <a:r>
              <a:rPr lang="hu-HU" sz="2600" spc="-50" dirty="0">
                <a:solidFill>
                  <a:schemeClr val="tx1"/>
                </a:solidFill>
                <a:latin typeface="Gill Sans MT" pitchFamily="34" charset="0"/>
              </a:rPr>
              <a:t>10.000 tonna </a:t>
            </a:r>
            <a:r>
              <a:rPr lang="en-GB" sz="2600" spc="-50" dirty="0">
                <a:solidFill>
                  <a:schemeClr val="tx1"/>
                </a:solidFill>
                <a:latin typeface="Gill Sans MT" pitchFamily="34" charset="0"/>
              </a:rPr>
              <a:t>k</a:t>
            </a:r>
            <a:r>
              <a:rPr lang="hu-HU" sz="2600" spc="-50" dirty="0" err="1">
                <a:solidFill>
                  <a:schemeClr val="tx1"/>
                </a:solidFill>
                <a:latin typeface="Gill Sans MT" pitchFamily="34" charset="0"/>
              </a:rPr>
              <a:t>ukoricaolaj</a:t>
            </a:r>
            <a:r>
              <a:rPr lang="hu-HU" sz="2600" spc="-50" dirty="0">
                <a:solidFill>
                  <a:schemeClr val="tx1"/>
                </a:solidFill>
                <a:latin typeface="Gill Sans MT" pitchFamily="34" charset="0"/>
              </a:rPr>
              <a:t> előállítása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0A0D760-5D9E-40F8-A6DE-EF5D0B53A574}"/>
              </a:ext>
            </a:extLst>
          </p:cNvPr>
          <p:cNvSpPr txBox="1"/>
          <p:nvPr/>
        </p:nvSpPr>
        <p:spPr>
          <a:xfrm>
            <a:off x="18312680" y="8874224"/>
            <a:ext cx="19722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spcAft>
                <a:spcPts val="600"/>
              </a:spcAft>
            </a:pPr>
            <a:r>
              <a:rPr lang="hu-HU" sz="2600" spc="-50" dirty="0">
                <a:solidFill>
                  <a:schemeClr val="tx1"/>
                </a:solidFill>
                <a:latin typeface="Gill Sans MT" pitchFamily="34" charset="0"/>
              </a:rPr>
              <a:t>Termék </a:t>
            </a:r>
            <a:r>
              <a:rPr lang="hu-HU" sz="2600" spc="-70" dirty="0">
                <a:solidFill>
                  <a:schemeClr val="tx1"/>
                </a:solidFill>
                <a:latin typeface="Gill Sans MT" pitchFamily="34" charset="0"/>
              </a:rPr>
              <a:t>diverzifikációs</a:t>
            </a:r>
            <a:r>
              <a:rPr lang="hu-HU" sz="2600" spc="-50" dirty="0">
                <a:solidFill>
                  <a:schemeClr val="tx1"/>
                </a:solidFill>
                <a:latin typeface="Gill Sans MT" pitchFamily="34" charset="0"/>
              </a:rPr>
              <a:t> program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E3C88DE-2C1F-4293-BB04-CC77EC4768B3}"/>
              </a:ext>
            </a:extLst>
          </p:cNvPr>
          <p:cNvSpPr txBox="1"/>
          <p:nvPr/>
        </p:nvSpPr>
        <p:spPr>
          <a:xfrm>
            <a:off x="22663685" y="8917261"/>
            <a:ext cx="171261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spcAft>
                <a:spcPts val="600"/>
              </a:spcAft>
            </a:pPr>
            <a:r>
              <a:rPr lang="hu-HU" sz="2600" spc="-50" dirty="0">
                <a:solidFill>
                  <a:schemeClr val="tx1"/>
                </a:solidFill>
                <a:latin typeface="Gill Sans MT" pitchFamily="34" charset="0"/>
              </a:rPr>
              <a:t>Biogáz üzem elindítása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63DB89-F76D-4946-B8AC-90F1168716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t="7073" r="699" b="7755"/>
          <a:stretch/>
        </p:blipFill>
        <p:spPr>
          <a:xfrm>
            <a:off x="10772232" y="1596445"/>
            <a:ext cx="13604073" cy="6284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6CBD0F-C1B9-4A83-95B1-5E6F403C8E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" b="6094"/>
          <a:stretch/>
        </p:blipFill>
        <p:spPr>
          <a:xfrm>
            <a:off x="0" y="1581459"/>
            <a:ext cx="10850035" cy="6284653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807DEFA-0AD1-4DC6-81F2-7F1BD6A8F73B}"/>
              </a:ext>
            </a:extLst>
          </p:cNvPr>
          <p:cNvGrpSpPr/>
          <p:nvPr/>
        </p:nvGrpSpPr>
        <p:grpSpPr>
          <a:xfrm>
            <a:off x="0" y="7955904"/>
            <a:ext cx="24408000" cy="646331"/>
            <a:chOff x="0" y="8820000"/>
            <a:chExt cx="24408000" cy="6463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E0A94B4-9DB2-45EE-83A4-C8D580F2EBC2}"/>
                </a:ext>
              </a:extLst>
            </p:cNvPr>
            <p:cNvSpPr txBox="1"/>
            <p:nvPr/>
          </p:nvSpPr>
          <p:spPr>
            <a:xfrm>
              <a:off x="0" y="8820000"/>
              <a:ext cx="20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hu-HU"/>
              </a:defPPr>
              <a:lvl1pPr algn="ctr">
                <a:defRPr sz="3600" b="1">
                  <a:solidFill>
                    <a:schemeClr val="bg1"/>
                  </a:solidFill>
                </a:defRPr>
              </a:lvl1pPr>
            </a:lstStyle>
            <a:p>
              <a:r>
                <a:rPr lang="hu-HU" dirty="0"/>
                <a:t>2009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871D13E-AF9D-4F1E-9229-E969FB1E991A}"/>
                </a:ext>
              </a:extLst>
            </p:cNvPr>
            <p:cNvSpPr txBox="1"/>
            <p:nvPr/>
          </p:nvSpPr>
          <p:spPr>
            <a:xfrm>
              <a:off x="2034000" y="8820000"/>
              <a:ext cx="20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hu-HU"/>
              </a:defPPr>
              <a:lvl1pPr algn="ctr">
                <a:defRPr sz="3600" b="1">
                  <a:solidFill>
                    <a:schemeClr val="bg1"/>
                  </a:solidFill>
                </a:defRPr>
              </a:lvl1pPr>
            </a:lstStyle>
            <a:p>
              <a:r>
                <a:rPr lang="hu-HU" dirty="0"/>
                <a:t>2010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82DC54B-16F2-42ED-A0C8-51A3B7B3BAA4}"/>
                </a:ext>
              </a:extLst>
            </p:cNvPr>
            <p:cNvSpPr txBox="1"/>
            <p:nvPr/>
          </p:nvSpPr>
          <p:spPr>
            <a:xfrm>
              <a:off x="4068000" y="8820000"/>
              <a:ext cx="20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hu-HU"/>
              </a:defPPr>
              <a:lvl1pPr algn="ctr">
                <a:defRPr sz="3600" b="1">
                  <a:solidFill>
                    <a:schemeClr val="bg1"/>
                  </a:solidFill>
                </a:defRPr>
              </a:lvl1pPr>
            </a:lstStyle>
            <a:p>
              <a:r>
                <a:rPr lang="hu-HU" dirty="0"/>
                <a:t>2011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D148D6C-84F6-4A14-A3E1-7B52BB385FC6}"/>
                </a:ext>
              </a:extLst>
            </p:cNvPr>
            <p:cNvSpPr txBox="1"/>
            <p:nvPr/>
          </p:nvSpPr>
          <p:spPr>
            <a:xfrm>
              <a:off x="6102000" y="8820000"/>
              <a:ext cx="20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hu-HU"/>
              </a:defPPr>
              <a:lvl1pPr algn="ctr">
                <a:defRPr sz="3600" b="1">
                  <a:solidFill>
                    <a:schemeClr val="bg1"/>
                  </a:solidFill>
                </a:defRPr>
              </a:lvl1pPr>
            </a:lstStyle>
            <a:p>
              <a:r>
                <a:rPr lang="hu-HU" dirty="0"/>
                <a:t>2012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6B41CB-46DD-41FA-BA74-8AF4944F27FD}"/>
                </a:ext>
              </a:extLst>
            </p:cNvPr>
            <p:cNvSpPr txBox="1"/>
            <p:nvPr/>
          </p:nvSpPr>
          <p:spPr>
            <a:xfrm>
              <a:off x="8136000" y="8820000"/>
              <a:ext cx="20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hu-HU"/>
              </a:defPPr>
              <a:lvl1pPr algn="ctr">
                <a:defRPr sz="3600" b="1">
                  <a:solidFill>
                    <a:schemeClr val="bg1"/>
                  </a:solidFill>
                </a:defRPr>
              </a:lvl1pPr>
            </a:lstStyle>
            <a:p>
              <a:r>
                <a:rPr lang="hu-HU" dirty="0"/>
                <a:t>2013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A0DFBCE-E8B3-4878-9D0E-836EB0B75ED1}"/>
                </a:ext>
              </a:extLst>
            </p:cNvPr>
            <p:cNvSpPr txBox="1"/>
            <p:nvPr/>
          </p:nvSpPr>
          <p:spPr>
            <a:xfrm>
              <a:off x="10170000" y="8820000"/>
              <a:ext cx="20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hu-HU"/>
              </a:defPPr>
              <a:lvl1pPr algn="ctr">
                <a:defRPr sz="3600" b="1">
                  <a:solidFill>
                    <a:schemeClr val="bg1"/>
                  </a:solidFill>
                </a:defRPr>
              </a:lvl1pPr>
            </a:lstStyle>
            <a:p>
              <a:r>
                <a:rPr lang="hu-HU" dirty="0"/>
                <a:t>2014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16A2FC4-6C63-4CD5-BDE2-4979631FAC6A}"/>
                </a:ext>
              </a:extLst>
            </p:cNvPr>
            <p:cNvSpPr txBox="1"/>
            <p:nvPr/>
          </p:nvSpPr>
          <p:spPr>
            <a:xfrm>
              <a:off x="12204000" y="8820000"/>
              <a:ext cx="20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hu-HU"/>
              </a:defPPr>
              <a:lvl1pPr algn="ctr">
                <a:defRPr sz="3600" b="1">
                  <a:solidFill>
                    <a:schemeClr val="bg1"/>
                  </a:solidFill>
                </a:defRPr>
              </a:lvl1pPr>
            </a:lstStyle>
            <a:p>
              <a:r>
                <a:rPr lang="hu-HU" dirty="0"/>
                <a:t>2015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535A6D2-C0D7-484D-83C0-A3A844FB6DBD}"/>
                </a:ext>
              </a:extLst>
            </p:cNvPr>
            <p:cNvSpPr txBox="1"/>
            <p:nvPr/>
          </p:nvSpPr>
          <p:spPr>
            <a:xfrm>
              <a:off x="14238000" y="8820000"/>
              <a:ext cx="20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hu-HU"/>
              </a:defPPr>
              <a:lvl1pPr algn="ctr">
                <a:defRPr sz="3600" b="1">
                  <a:solidFill>
                    <a:schemeClr val="bg1"/>
                  </a:solidFill>
                </a:defRPr>
              </a:lvl1pPr>
            </a:lstStyle>
            <a:p>
              <a:r>
                <a:rPr lang="hu-HU" dirty="0"/>
                <a:t>2016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05934FB-72A7-4B1B-BCCE-5E284D0847DF}"/>
                </a:ext>
              </a:extLst>
            </p:cNvPr>
            <p:cNvSpPr txBox="1"/>
            <p:nvPr/>
          </p:nvSpPr>
          <p:spPr>
            <a:xfrm>
              <a:off x="16272000" y="8820000"/>
              <a:ext cx="20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hu-HU"/>
              </a:defPPr>
              <a:lvl1pPr algn="ctr">
                <a:defRPr sz="3600" b="1">
                  <a:solidFill>
                    <a:schemeClr val="bg1"/>
                  </a:solidFill>
                </a:defRPr>
              </a:lvl1pPr>
            </a:lstStyle>
            <a:p>
              <a:r>
                <a:rPr lang="hu-HU" dirty="0"/>
                <a:t>2017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A70ADE2-1A79-4048-AC0B-CA0B5F214FE8}"/>
                </a:ext>
              </a:extLst>
            </p:cNvPr>
            <p:cNvSpPr txBox="1"/>
            <p:nvPr/>
          </p:nvSpPr>
          <p:spPr>
            <a:xfrm>
              <a:off x="20340000" y="8820000"/>
              <a:ext cx="20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hu-HU"/>
              </a:defPPr>
              <a:lvl1pPr algn="ctr">
                <a:defRPr sz="3600" b="1">
                  <a:solidFill>
                    <a:schemeClr val="bg1"/>
                  </a:solidFill>
                </a:defRPr>
              </a:lvl1pPr>
            </a:lstStyle>
            <a:p>
              <a:r>
                <a:rPr lang="hu-HU" dirty="0"/>
                <a:t>2019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45DAD76-C7A3-426D-9701-B42B1ABAA401}"/>
                </a:ext>
              </a:extLst>
            </p:cNvPr>
            <p:cNvSpPr txBox="1"/>
            <p:nvPr/>
          </p:nvSpPr>
          <p:spPr>
            <a:xfrm>
              <a:off x="22374000" y="8820000"/>
              <a:ext cx="20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hu-HU"/>
              </a:defPPr>
              <a:lvl1pPr algn="ctr">
                <a:defRPr sz="3600" b="1">
                  <a:solidFill>
                    <a:schemeClr val="bg1"/>
                  </a:solidFill>
                </a:defRPr>
              </a:lvl1pPr>
            </a:lstStyle>
            <a:p>
              <a:r>
                <a:rPr lang="hu-HU" dirty="0"/>
                <a:t>2020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CFA0430-36E3-416A-B562-364536380C49}"/>
                </a:ext>
              </a:extLst>
            </p:cNvPr>
            <p:cNvSpPr txBox="1"/>
            <p:nvPr/>
          </p:nvSpPr>
          <p:spPr>
            <a:xfrm>
              <a:off x="18306000" y="8820000"/>
              <a:ext cx="20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hu-HU"/>
              </a:defPPr>
              <a:lvl1pPr algn="ctr">
                <a:defRPr sz="3600" b="1">
                  <a:solidFill>
                    <a:schemeClr val="bg1"/>
                  </a:solidFill>
                </a:defRPr>
              </a:lvl1pPr>
            </a:lstStyle>
            <a:p>
              <a:r>
                <a:rPr lang="hu-HU" dirty="0"/>
                <a:t>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3769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>
            <a:extLst>
              <a:ext uri="{FF2B5EF4-FFF2-40B4-BE49-F238E27FC236}">
                <a16:creationId xmlns:a16="http://schemas.microsoft.com/office/drawing/2014/main" id="{C0E2317C-17CF-4A8A-82D7-4289C21F6AB1}"/>
              </a:ext>
            </a:extLst>
          </p:cNvPr>
          <p:cNvSpPr>
            <a:spLocks/>
          </p:cNvSpPr>
          <p:nvPr/>
        </p:nvSpPr>
        <p:spPr bwMode="auto">
          <a:xfrm>
            <a:off x="1587" y="1601416"/>
            <a:ext cx="24382413" cy="11742738"/>
          </a:xfrm>
          <a:prstGeom prst="rect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/>
            <a:endParaRPr lang="hu-HU" altLang="hu-HU" sz="3200">
              <a:solidFill>
                <a:srgbClr val="FFFFFF"/>
              </a:solidFill>
            </a:endParaRPr>
          </a:p>
        </p:txBody>
      </p:sp>
      <p:pic>
        <p:nvPicPr>
          <p:cNvPr id="8199" name="Picture 3" descr="leaf_small.png">
            <a:extLst>
              <a:ext uri="{FF2B5EF4-FFF2-40B4-BE49-F238E27FC236}">
                <a16:creationId xmlns:a16="http://schemas.microsoft.com/office/drawing/2014/main" id="{CD3FD466-96FA-4D29-8C7D-A12AA34D1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627063"/>
            <a:ext cx="787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0" name="Rectangle 2">
            <a:extLst>
              <a:ext uri="{FF2B5EF4-FFF2-40B4-BE49-F238E27FC236}">
                <a16:creationId xmlns:a16="http://schemas.microsoft.com/office/drawing/2014/main" id="{4A883055-9C5D-4412-B957-8B2090AC3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913" y="449288"/>
            <a:ext cx="18938055" cy="8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b"/>
          <a:lstStyle>
            <a:lvl1pPr>
              <a:spcBef>
                <a:spcPts val="5900"/>
              </a:spcBef>
              <a:buSzPct val="75000"/>
              <a:buChar char="•"/>
              <a:defRPr sz="5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1270000" indent="-635000">
              <a:spcBef>
                <a:spcPts val="5900"/>
              </a:spcBef>
              <a:buSzPct val="75000"/>
              <a:buChar char="•"/>
              <a:defRPr sz="5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905000" indent="-635000">
              <a:spcBef>
                <a:spcPts val="5900"/>
              </a:spcBef>
              <a:buSzPct val="75000"/>
              <a:buChar char="•"/>
              <a:defRPr sz="5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2540000" indent="-635000">
              <a:spcBef>
                <a:spcPts val="5900"/>
              </a:spcBef>
              <a:buSzPct val="75000"/>
              <a:buChar char="•"/>
              <a:defRPr sz="5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3175000" indent="-635000">
              <a:spcBef>
                <a:spcPts val="5900"/>
              </a:spcBef>
              <a:buSzPct val="75000"/>
              <a:buChar char="•"/>
              <a:defRPr sz="5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3632200" indent="-6350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4089400" indent="-6350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4546600" indent="-6350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5003800" indent="-6350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>
              <a:spcBef>
                <a:spcPct val="0"/>
              </a:spcBef>
              <a:buSzTx/>
              <a:buFontTx/>
              <a:buNone/>
            </a:pPr>
            <a:r>
              <a:rPr lang="en-GB" altLang="hu-HU" sz="4800" b="1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Montserrat SemiBold" charset="0"/>
              </a:rPr>
              <a:t>DINAMUKUS FEJLŐDÉS</a:t>
            </a:r>
            <a:endParaRPr lang="hu-HU" altLang="hu-HU" sz="4800" b="1" dirty="0">
              <a:solidFill>
                <a:srgbClr val="FF0000"/>
              </a:solidFill>
              <a:latin typeface="+mj-lt"/>
              <a:ea typeface="+mj-ea"/>
              <a:cs typeface="+mj-cs"/>
              <a:sym typeface="Montserrat SemiBold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896E11CA-82D7-4DE4-B736-D4D84D04684B}"/>
              </a:ext>
            </a:extLst>
          </p:cNvPr>
          <p:cNvSpPr>
            <a:spLocks/>
          </p:cNvSpPr>
          <p:nvPr/>
        </p:nvSpPr>
        <p:spPr bwMode="auto">
          <a:xfrm>
            <a:off x="654257" y="9396284"/>
            <a:ext cx="7062966" cy="1949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spcAft>
                <a:spcPts val="1200"/>
              </a:spcAft>
            </a:pPr>
            <a:r>
              <a:rPr lang="hu-HU" sz="3000" b="1" dirty="0">
                <a:solidFill>
                  <a:schemeClr val="tx1"/>
                </a:solidFill>
                <a:latin typeface="+mn-lt"/>
              </a:rPr>
              <a:t>A Pannonia Bio mára több mint 250 főt foglalkoztat közvetlenül, közvetve pedig munkahelyek létrejöttének ezreihez</a:t>
            </a:r>
            <a:br>
              <a:rPr lang="hu-HU" sz="3000" b="1" dirty="0">
                <a:solidFill>
                  <a:schemeClr val="tx1"/>
                </a:solidFill>
                <a:latin typeface="+mn-lt"/>
              </a:rPr>
            </a:br>
            <a:r>
              <a:rPr lang="hu-HU" sz="3000" b="1" dirty="0">
                <a:solidFill>
                  <a:schemeClr val="tx1"/>
                </a:solidFill>
                <a:latin typeface="+mn-lt"/>
              </a:rPr>
              <a:t>járult hozzá a régióban.</a:t>
            </a:r>
            <a:endParaRPr lang="hu-HU" altLang="hu-HU" sz="3000" b="1" dirty="0">
              <a:solidFill>
                <a:schemeClr val="tx1"/>
              </a:solidFill>
              <a:latin typeface="+mn-lt"/>
              <a:ea typeface="Montserrat Light" charset="0"/>
              <a:cs typeface="Montserrat Light" charset="0"/>
              <a:sym typeface="Montserrat Light" charset="0"/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7107082C-C031-4C90-9949-766BC0614ED9}"/>
              </a:ext>
            </a:extLst>
          </p:cNvPr>
          <p:cNvSpPr>
            <a:spLocks/>
          </p:cNvSpPr>
          <p:nvPr/>
        </p:nvSpPr>
        <p:spPr bwMode="auto">
          <a:xfrm>
            <a:off x="8673520" y="9396284"/>
            <a:ext cx="7062966" cy="148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spcAft>
                <a:spcPts val="1200"/>
              </a:spcAft>
            </a:pPr>
            <a:r>
              <a:rPr lang="hu-HU" sz="3000" b="1" dirty="0">
                <a:solidFill>
                  <a:schemeClr val="tx1"/>
                </a:solidFill>
                <a:latin typeface="+mn-lt"/>
              </a:rPr>
              <a:t>A Pannonia Bio támogatja a fenntartható mezőgazdálkodást és stabil környezetet biztosít a gazdák számára.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4E76BE01-FCC7-40BC-9F9F-ED193EF4D2E7}"/>
              </a:ext>
            </a:extLst>
          </p:cNvPr>
          <p:cNvSpPr>
            <a:spLocks/>
          </p:cNvSpPr>
          <p:nvPr/>
        </p:nvSpPr>
        <p:spPr bwMode="auto">
          <a:xfrm>
            <a:off x="16409453" y="10989622"/>
            <a:ext cx="7062966" cy="41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just" eaLnBrk="1">
              <a:spcAft>
                <a:spcPts val="1200"/>
              </a:spcAft>
            </a:pP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C36C701F-C143-43AE-AD3E-88C3D3034387}"/>
              </a:ext>
            </a:extLst>
          </p:cNvPr>
          <p:cNvSpPr>
            <a:spLocks/>
          </p:cNvSpPr>
          <p:nvPr/>
        </p:nvSpPr>
        <p:spPr bwMode="auto">
          <a:xfrm>
            <a:off x="16695523" y="9396284"/>
            <a:ext cx="7062966" cy="241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spcAft>
                <a:spcPts val="1200"/>
              </a:spcAft>
            </a:pPr>
            <a:r>
              <a:rPr lang="hu-HU" sz="3000" b="1" dirty="0" err="1">
                <a:solidFill>
                  <a:schemeClr val="tx1"/>
                </a:solidFill>
                <a:latin typeface="+mn-lt"/>
              </a:rPr>
              <a:t>Bioetanolt</a:t>
            </a:r>
            <a:r>
              <a:rPr lang="hu-HU" sz="3000" b="1" dirty="0">
                <a:solidFill>
                  <a:schemeClr val="tx1"/>
                </a:solidFill>
                <a:latin typeface="+mn-lt"/>
              </a:rPr>
              <a:t>, illetve állati és emberi fogyasztásra szánt táplálék összetevőket gyártunk ipari mennyiségben. Termékeinket több mint 30 országban értékesítjük.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2C3E32-AA62-4375-8AAF-9ACAB5273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063" y="2753544"/>
            <a:ext cx="7239355" cy="5640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F7DD26-9913-418B-91E3-D7B907C8C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5326" y="2783256"/>
            <a:ext cx="7239355" cy="56403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5EA33E-C414-4A9E-A7F1-753A3CDC1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8853" y="2783256"/>
            <a:ext cx="7236306" cy="56441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A9A71E-5E9C-49F3-BF60-4863321B68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3"/>
          <a:stretch/>
        </p:blipFill>
        <p:spPr>
          <a:xfrm>
            <a:off x="0" y="1601416"/>
            <a:ext cx="24380518" cy="11742738"/>
          </a:xfrm>
          <a:prstGeom prst="rect">
            <a:avLst/>
          </a:prstGeom>
        </p:spPr>
      </p:pic>
      <p:sp>
        <p:nvSpPr>
          <p:cNvPr id="44" name="Rectangle 4">
            <a:extLst>
              <a:ext uri="{FF2B5EF4-FFF2-40B4-BE49-F238E27FC236}">
                <a16:creationId xmlns:a16="http://schemas.microsoft.com/office/drawing/2014/main" id="{3F74EF1A-4131-4C0E-AEEA-103C383A4F92}"/>
              </a:ext>
            </a:extLst>
          </p:cNvPr>
          <p:cNvSpPr>
            <a:spLocks/>
          </p:cNvSpPr>
          <p:nvPr/>
        </p:nvSpPr>
        <p:spPr bwMode="auto">
          <a:xfrm>
            <a:off x="-17294" y="3496150"/>
            <a:ext cx="24397811" cy="7491252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/>
            <a:endParaRPr lang="hu-HU" altLang="hu-HU" sz="3200">
              <a:solidFill>
                <a:srgbClr val="FFFFFF"/>
              </a:solidFill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D852F3BA-4C2A-47A4-AD72-7B8901F425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66913" y="661988"/>
            <a:ext cx="21890037" cy="685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/>
            <a:r>
              <a:rPr lang="en-US" altLang="hu-HU" sz="4800" b="1" dirty="0">
                <a:solidFill>
                  <a:srgbClr val="FFFFFF"/>
                </a:solidFill>
                <a:sym typeface="Montserrat SemiBold" charset="0"/>
              </a:rPr>
              <a:t>ÉRTÉKET ÁLLÍTUNK ELŐ</a:t>
            </a:r>
            <a:endParaRPr lang="hu-HU" altLang="hu-HU" sz="4800" b="1" dirty="0">
              <a:solidFill>
                <a:srgbClr val="FFFFFF"/>
              </a:solidFill>
              <a:sym typeface="Montserrat SemiBold" charset="0"/>
            </a:endParaRPr>
          </a:p>
        </p:txBody>
      </p:sp>
      <p:pic>
        <p:nvPicPr>
          <p:cNvPr id="4100" name="Picture 3" descr="leaf_small.png">
            <a:extLst>
              <a:ext uri="{FF2B5EF4-FFF2-40B4-BE49-F238E27FC236}">
                <a16:creationId xmlns:a16="http://schemas.microsoft.com/office/drawing/2014/main" id="{AAFD5746-03AF-4C04-A6C3-BD04938DD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627063"/>
            <a:ext cx="787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4B1F7BA-5483-4DFF-B69A-B793CE003FC9}"/>
              </a:ext>
            </a:extLst>
          </p:cNvPr>
          <p:cNvSpPr txBox="1"/>
          <p:nvPr/>
        </p:nvSpPr>
        <p:spPr>
          <a:xfrm>
            <a:off x="9311680" y="3496150"/>
            <a:ext cx="2520280" cy="1590798"/>
          </a:xfrm>
          <a:prstGeom prst="rect">
            <a:avLst/>
          </a:prstGeom>
          <a:gradFill flip="none" rotWithShape="1">
            <a:gsLst>
              <a:gs pos="0">
                <a:srgbClr val="8AC257"/>
              </a:gs>
              <a:gs pos="87000">
                <a:srgbClr val="447025"/>
              </a:gs>
            </a:gsLst>
            <a:lin ang="10800000" scaled="1"/>
            <a:tileRect/>
          </a:gra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300" b="1" spc="-100" dirty="0" err="1">
                <a:solidFill>
                  <a:schemeClr val="bg1"/>
                </a:solidFill>
              </a:rPr>
              <a:t>Keményítő</a:t>
            </a:r>
            <a:endParaRPr lang="en-GB" sz="4300" b="1" spc="-1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6C8D79-ACC8-48DF-B63F-330E27A0D092}"/>
              </a:ext>
            </a:extLst>
          </p:cNvPr>
          <p:cNvSpPr txBox="1"/>
          <p:nvPr/>
        </p:nvSpPr>
        <p:spPr>
          <a:xfrm>
            <a:off x="9311680" y="5450106"/>
            <a:ext cx="2520280" cy="1590798"/>
          </a:xfrm>
          <a:prstGeom prst="rect">
            <a:avLst/>
          </a:prstGeom>
          <a:gradFill flip="none" rotWithShape="1">
            <a:gsLst>
              <a:gs pos="0">
                <a:srgbClr val="8AC257"/>
              </a:gs>
              <a:gs pos="87000">
                <a:srgbClr val="447025"/>
              </a:gs>
            </a:gsLst>
            <a:lin ang="10800000" scaled="1"/>
            <a:tileRect/>
          </a:gra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300" b="1" dirty="0" err="1">
                <a:solidFill>
                  <a:schemeClr val="bg1"/>
                </a:solidFill>
              </a:rPr>
              <a:t>Rost</a:t>
            </a:r>
            <a:endParaRPr lang="en-GB" sz="4300" b="1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B827298-7C59-4300-99BA-36000A1079A2}"/>
              </a:ext>
            </a:extLst>
          </p:cNvPr>
          <p:cNvSpPr txBox="1"/>
          <p:nvPr/>
        </p:nvSpPr>
        <p:spPr>
          <a:xfrm>
            <a:off x="9313206" y="7471041"/>
            <a:ext cx="2520280" cy="1590798"/>
          </a:xfrm>
          <a:prstGeom prst="rect">
            <a:avLst/>
          </a:prstGeom>
          <a:gradFill flip="none" rotWithShape="1">
            <a:gsLst>
              <a:gs pos="0">
                <a:srgbClr val="8AC257"/>
              </a:gs>
              <a:gs pos="87000">
                <a:srgbClr val="447025"/>
              </a:gs>
            </a:gsLst>
            <a:lin ang="10800000" scaled="1"/>
            <a:tileRect/>
          </a:gra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300" b="1" dirty="0" err="1">
                <a:solidFill>
                  <a:schemeClr val="bg1"/>
                </a:solidFill>
              </a:rPr>
              <a:t>Fehérje</a:t>
            </a:r>
            <a:endParaRPr lang="en-GB" sz="43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BC89E5-CEE8-44CF-916A-CF6A480164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" r="2788"/>
          <a:stretch/>
        </p:blipFill>
        <p:spPr>
          <a:xfrm>
            <a:off x="11818359" y="9397393"/>
            <a:ext cx="12548557" cy="159027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0EFEC1E-FA2B-4C48-A252-36C5E7071FCE}"/>
              </a:ext>
            </a:extLst>
          </p:cNvPr>
          <p:cNvSpPr txBox="1"/>
          <p:nvPr/>
        </p:nvSpPr>
        <p:spPr>
          <a:xfrm>
            <a:off x="9311680" y="9397130"/>
            <a:ext cx="2520280" cy="1590798"/>
          </a:xfrm>
          <a:prstGeom prst="rect">
            <a:avLst/>
          </a:prstGeom>
          <a:gradFill flip="none" rotWithShape="1">
            <a:gsLst>
              <a:gs pos="0">
                <a:srgbClr val="8AC257"/>
              </a:gs>
              <a:gs pos="87000">
                <a:srgbClr val="447025"/>
              </a:gs>
            </a:gsLst>
            <a:lin ang="10800000" scaled="1"/>
            <a:tileRect/>
          </a:gra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300" b="1" dirty="0" err="1">
                <a:solidFill>
                  <a:schemeClr val="bg1"/>
                </a:solidFill>
              </a:rPr>
              <a:t>Olaj</a:t>
            </a:r>
            <a:endParaRPr lang="en-GB" sz="43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F2AD45-A8F0-470F-92ED-9F6A2E82AC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" t="-1512" r="1463" b="1512"/>
          <a:stretch/>
        </p:blipFill>
        <p:spPr>
          <a:xfrm>
            <a:off x="11975976" y="7471567"/>
            <a:ext cx="12390940" cy="15902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F1B186-8B7A-46F3-BC06-1519B7A050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r="1480"/>
          <a:stretch/>
        </p:blipFill>
        <p:spPr>
          <a:xfrm>
            <a:off x="11818360" y="5429834"/>
            <a:ext cx="12562158" cy="16105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963108-8A29-4CBB-A21C-40A099D13A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" r="2160"/>
          <a:stretch/>
        </p:blipFill>
        <p:spPr>
          <a:xfrm>
            <a:off x="11840607" y="3495624"/>
            <a:ext cx="12539909" cy="15968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21928B-300E-436E-A430-CC31ADFC8B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87" y="3715652"/>
            <a:ext cx="8674516" cy="705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6626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4">
            <a:extLst>
              <a:ext uri="{FF2B5EF4-FFF2-40B4-BE49-F238E27FC236}">
                <a16:creationId xmlns:a16="http://schemas.microsoft.com/office/drawing/2014/main" id="{87BB5B13-44B7-498E-BD78-66F557550A05}"/>
              </a:ext>
            </a:extLst>
          </p:cNvPr>
          <p:cNvSpPr>
            <a:spLocks/>
          </p:cNvSpPr>
          <p:nvPr/>
        </p:nvSpPr>
        <p:spPr bwMode="auto">
          <a:xfrm>
            <a:off x="0" y="1601416"/>
            <a:ext cx="24382413" cy="11742738"/>
          </a:xfrm>
          <a:prstGeom prst="rect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/>
            <a:endParaRPr lang="hu-HU" altLang="hu-HU" sz="3200">
              <a:solidFill>
                <a:srgbClr val="FFFFFF"/>
              </a:solidFill>
            </a:endParaRPr>
          </a:p>
        </p:txBody>
      </p:sp>
      <p:sp>
        <p:nvSpPr>
          <p:cNvPr id="6" name="Rectangle 64">
            <a:extLst>
              <a:ext uri="{FF2B5EF4-FFF2-40B4-BE49-F238E27FC236}">
                <a16:creationId xmlns:a16="http://schemas.microsoft.com/office/drawing/2014/main" id="{AC4DA0D5-3E27-4799-9500-8B23DF910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4116" y="5735558"/>
            <a:ext cx="4349541" cy="486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12700" algn="ctr">
              <a:spcAft>
                <a:spcPts val="1200"/>
              </a:spcAft>
            </a:pPr>
            <a:r>
              <a:rPr lang="hu-HU" altLang="hu-HU" sz="2800" spc="-70" dirty="0">
                <a:solidFill>
                  <a:schemeClr val="tx1"/>
                </a:solidFill>
              </a:rPr>
              <a:t>Minden kukorica szállítmányt megvizsgálnak az üzembe érkezés előtt.</a:t>
            </a:r>
          </a:p>
          <a:p>
            <a:pPr marL="12700" algn="ctr">
              <a:spcAft>
                <a:spcPts val="1200"/>
              </a:spcAft>
            </a:pPr>
            <a:r>
              <a:rPr lang="hu-HU" altLang="hu-HU" sz="2800" spc="-50" dirty="0">
                <a:solidFill>
                  <a:schemeClr val="tx1"/>
                </a:solidFill>
              </a:rPr>
              <a:t>A napi átlag </a:t>
            </a:r>
            <a:r>
              <a:rPr lang="hu-HU" altLang="hu-HU" sz="2800" spc="-50" dirty="0">
                <a:solidFill>
                  <a:schemeClr val="tx1"/>
                </a:solidFill>
                <a:latin typeface="+mn-lt"/>
              </a:rPr>
              <a:t>beszállított mennyiség az 5000 tonnát is meghaladhatja.</a:t>
            </a:r>
          </a:p>
          <a:p>
            <a:pPr marL="12700" algn="ctr">
              <a:spcAft>
                <a:spcPts val="1200"/>
              </a:spcAft>
            </a:pPr>
            <a:r>
              <a:rPr lang="hu-HU" altLang="hu-HU" sz="2800" spc="-50" dirty="0">
                <a:solidFill>
                  <a:schemeClr val="tx1"/>
                </a:solidFill>
                <a:latin typeface="+mn-lt"/>
              </a:rPr>
              <a:t>Rugalmas, időablakos, ütemezett beszállítás.</a:t>
            </a:r>
          </a:p>
          <a:p>
            <a:pPr marL="12700" algn="ctr">
              <a:spcAft>
                <a:spcPts val="1200"/>
              </a:spcAft>
            </a:pPr>
            <a:r>
              <a:rPr lang="hu-HU" altLang="hu-HU" sz="2800" spc="-50" dirty="0">
                <a:solidFill>
                  <a:schemeClr val="tx1"/>
                </a:solidFill>
                <a:latin typeface="+mn-lt"/>
              </a:rPr>
              <a:t>Minden gépjármű tételes vizsgálata.</a:t>
            </a:r>
            <a:endParaRPr lang="hu-HU" altLang="hu-HU" sz="2800" b="1" spc="-5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Rectangle 65">
            <a:extLst>
              <a:ext uri="{FF2B5EF4-FFF2-40B4-BE49-F238E27FC236}">
                <a16:creationId xmlns:a16="http://schemas.microsoft.com/office/drawing/2014/main" id="{CF405B32-D1B1-4321-9CCE-C8F98628C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5966" y="5735558"/>
            <a:ext cx="4143261" cy="28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12700" algn="ctr">
              <a:spcAft>
                <a:spcPts val="1200"/>
              </a:spcAft>
            </a:pPr>
            <a:r>
              <a:rPr lang="hu-HU" altLang="hu-HU" sz="2800" spc="-50" dirty="0">
                <a:solidFill>
                  <a:schemeClr val="tx1"/>
                </a:solidFill>
                <a:latin typeface="+mn-lt"/>
              </a:rPr>
              <a:t>Kukoricaszem vízálló rétegét megtörik lehetővé téve a keményítőhöz való hozzáférést.</a:t>
            </a:r>
          </a:p>
          <a:p>
            <a:pPr marL="12700" algn="ctr">
              <a:spcAft>
                <a:spcPts val="1200"/>
              </a:spcAft>
            </a:pPr>
            <a:r>
              <a:rPr lang="hu-HU" altLang="hu-HU" sz="2800" b="1" spc="-50" dirty="0">
                <a:solidFill>
                  <a:schemeClr val="tx1"/>
                </a:solidFill>
              </a:rPr>
              <a:t>A darálás után a rost leválasztás történik.</a:t>
            </a:r>
            <a:endParaRPr lang="hu-HU" altLang="hu-HU" sz="2800" spc="-5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Rectangle 66">
            <a:extLst>
              <a:ext uri="{FF2B5EF4-FFF2-40B4-BE49-F238E27FC236}">
                <a16:creationId xmlns:a16="http://schemas.microsoft.com/office/drawing/2014/main" id="{56A2663C-31C2-4D19-82A3-A993F30A2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59867" y="5796583"/>
            <a:ext cx="4212782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12700" algn="ctr">
              <a:spcAft>
                <a:spcPts val="1200"/>
              </a:spcAft>
            </a:pPr>
            <a:r>
              <a:rPr lang="hu-HU" altLang="hu-HU" sz="2800" spc="-50" dirty="0">
                <a:solidFill>
                  <a:schemeClr val="tx1"/>
                </a:solidFill>
                <a:latin typeface="+mn-lt"/>
              </a:rPr>
              <a:t>A keményítőt enzimek hozzáadásával cukrokká alakítjuk.</a:t>
            </a:r>
          </a:p>
        </p:txBody>
      </p:sp>
      <p:sp>
        <p:nvSpPr>
          <p:cNvPr id="10" name="Rectangle 67">
            <a:extLst>
              <a:ext uri="{FF2B5EF4-FFF2-40B4-BE49-F238E27FC236}">
                <a16:creationId xmlns:a16="http://schemas.microsoft.com/office/drawing/2014/main" id="{53D9D5F9-D22E-41BA-BB1A-F38D62692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95630" y="5728684"/>
            <a:ext cx="4363802" cy="28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marL="342900" indent="-342900"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92075" lvl="1" indent="0" algn="ctr" defTabSz="4479925">
              <a:spcAft>
                <a:spcPts val="1200"/>
              </a:spcAft>
            </a:pPr>
            <a:r>
              <a:rPr lang="hu-HU" altLang="hu-HU" sz="2800" spc="-50" dirty="0">
                <a:solidFill>
                  <a:schemeClr val="tx1"/>
                </a:solidFill>
                <a:latin typeface="+mn-lt"/>
              </a:rPr>
              <a:t>A fermentáció 30 Celsius-fokon, körülbelül 60 óra leforgása alatt megy végbe.</a:t>
            </a:r>
          </a:p>
          <a:p>
            <a:pPr marL="92075" lvl="1" indent="0" algn="ctr" defTabSz="4479925">
              <a:spcAft>
                <a:spcPts val="1200"/>
              </a:spcAft>
            </a:pPr>
            <a:r>
              <a:rPr lang="hu-HU" altLang="hu-HU" sz="2800" spc="-50" dirty="0">
                <a:solidFill>
                  <a:schemeClr val="tx1"/>
                </a:solidFill>
                <a:latin typeface="+mn-lt"/>
              </a:rPr>
              <a:t>A fermentálás 15% v/v. alkohol tartalom elérésekor fejeződik be.</a:t>
            </a:r>
          </a:p>
        </p:txBody>
      </p:sp>
      <p:sp>
        <p:nvSpPr>
          <p:cNvPr id="19" name="Rectangle 64">
            <a:extLst>
              <a:ext uri="{FF2B5EF4-FFF2-40B4-BE49-F238E27FC236}">
                <a16:creationId xmlns:a16="http://schemas.microsoft.com/office/drawing/2014/main" id="{7EEBAEC5-9613-4716-BE55-10D622DE2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399" y="5740098"/>
            <a:ext cx="4349542" cy="267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12700" algn="ctr">
              <a:spcAft>
                <a:spcPts val="1200"/>
              </a:spcAft>
            </a:pPr>
            <a:r>
              <a:rPr lang="hu-HU" altLang="hu-HU" sz="2800" spc="-50" dirty="0">
                <a:solidFill>
                  <a:schemeClr val="tx1"/>
                </a:solidFill>
                <a:latin typeface="+mn-lt"/>
              </a:rPr>
              <a:t>A Pannonia Bio által gyártott termékek helyi eredetű takarmánykukoricából, az európai fenntarthatósági kritériumokat </a:t>
            </a:r>
            <a:r>
              <a:rPr lang="hu-HU" altLang="hu-HU" sz="2800" spc="-50" dirty="0">
                <a:solidFill>
                  <a:schemeClr val="tx1"/>
                </a:solidFill>
              </a:rPr>
              <a:t>szigorúan betartva készülnek</a:t>
            </a:r>
            <a:r>
              <a:rPr lang="hu-HU" altLang="hu-HU" sz="2800" spc="-50" dirty="0">
                <a:solidFill>
                  <a:schemeClr val="tx1"/>
                </a:solidFill>
                <a:latin typeface="+mn-lt"/>
              </a:rPr>
              <a:t>.</a:t>
            </a:r>
            <a:endParaRPr lang="hu-HU" altLang="hu-HU" sz="2800" b="1" spc="-5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88BE94-B2D2-4442-879E-D29E35902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965" y="1687311"/>
            <a:ext cx="2348699" cy="23486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45D9A8-ED9E-45B6-923C-40EB25375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622" y="1673424"/>
            <a:ext cx="2427514" cy="24171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FB2F51-0E4A-4C3C-AEB8-B15150DF8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867" y="1671184"/>
            <a:ext cx="2348698" cy="23486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D5E5F21-45BB-45AD-B053-F1A1881C6D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0219" y="1854455"/>
            <a:ext cx="3192130" cy="217255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B3F68B8-A810-43E8-8F56-1E7D1C39E375}"/>
              </a:ext>
            </a:extLst>
          </p:cNvPr>
          <p:cNvGrpSpPr/>
          <p:nvPr/>
        </p:nvGrpSpPr>
        <p:grpSpPr>
          <a:xfrm>
            <a:off x="291232" y="1687311"/>
            <a:ext cx="5564266" cy="2506842"/>
            <a:chOff x="650419" y="2043532"/>
            <a:chExt cx="3620701" cy="163121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2E59A81-FC9D-4D60-BEA0-6748B8F48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1" t="18761" r="10740" b="19849"/>
            <a:stretch/>
          </p:blipFill>
          <p:spPr>
            <a:xfrm>
              <a:off x="650419" y="2043532"/>
              <a:ext cx="2960786" cy="163121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3D26446-0CBA-4647-AB26-C18D1A8C2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1923" y="2537520"/>
              <a:ext cx="849197" cy="849197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7772754-889E-47BE-8F15-7A2204257EED}"/>
              </a:ext>
            </a:extLst>
          </p:cNvPr>
          <p:cNvSpPr/>
          <p:nvPr/>
        </p:nvSpPr>
        <p:spPr bwMode="auto">
          <a:xfrm>
            <a:off x="0" y="4229126"/>
            <a:ext cx="24384000" cy="753083"/>
          </a:xfrm>
          <a:prstGeom prst="rect">
            <a:avLst/>
          </a:prstGeom>
          <a:solidFill>
            <a:srgbClr val="7F7F7F">
              <a:alpha val="95293"/>
            </a:srgbClr>
          </a:solidFill>
          <a:ln>
            <a:noFill/>
          </a:ln>
          <a:effectLst/>
        </p:spPr>
        <p:txBody>
          <a:bodyPr lIns="50800" tIns="50800" rIns="50800" bIns="50800" rtlCol="0" anchor="ctr"/>
          <a:lstStyle/>
          <a:p>
            <a:pPr algn="ctr" eaLnBrk="1"/>
            <a:endParaRPr lang="en-GB" sz="3200">
              <a:solidFill>
                <a:srgbClr val="FFFF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BB0AE0-A860-4743-8E2F-B673287FE9A0}"/>
              </a:ext>
            </a:extLst>
          </p:cNvPr>
          <p:cNvSpPr txBox="1"/>
          <p:nvPr/>
        </p:nvSpPr>
        <p:spPr>
          <a:xfrm>
            <a:off x="1548000" y="4320000"/>
            <a:ext cx="264982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hu-HU"/>
            </a:defPPr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hu-HU" sz="3200" dirty="0"/>
              <a:t>Aratás</a:t>
            </a:r>
            <a:endParaRPr lang="hu-H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F39ECF-892F-4DC8-9729-AFA9A52AAC48}"/>
              </a:ext>
            </a:extLst>
          </p:cNvPr>
          <p:cNvSpPr txBox="1"/>
          <p:nvPr/>
        </p:nvSpPr>
        <p:spPr>
          <a:xfrm>
            <a:off x="6668402" y="4320000"/>
            <a:ext cx="2649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hu-HU" sz="3200" dirty="0"/>
              <a:t>Tesztelés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8BD631-1D13-4F3D-9C72-7D259AF08C8E}"/>
              </a:ext>
            </a:extLst>
          </p:cNvPr>
          <p:cNvSpPr txBox="1"/>
          <p:nvPr/>
        </p:nvSpPr>
        <p:spPr>
          <a:xfrm>
            <a:off x="10335966" y="4320000"/>
            <a:ext cx="4143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hu-HU" sz="3200" spc="-130" dirty="0"/>
              <a:t>Darálás / Szétválasztás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C8817E-D1C9-49D3-A226-87B8DD217879}"/>
              </a:ext>
            </a:extLst>
          </p:cNvPr>
          <p:cNvSpPr txBox="1"/>
          <p:nvPr/>
        </p:nvSpPr>
        <p:spPr>
          <a:xfrm>
            <a:off x="15362464" y="4320000"/>
            <a:ext cx="3348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sz="3200" dirty="0" err="1"/>
              <a:t>Áztatás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FE1D2E-2034-434F-97CC-8E3A6CDB2569}"/>
              </a:ext>
            </a:extLst>
          </p:cNvPr>
          <p:cNvSpPr txBox="1"/>
          <p:nvPr/>
        </p:nvSpPr>
        <p:spPr>
          <a:xfrm>
            <a:off x="19974499" y="4320000"/>
            <a:ext cx="3483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sz="3200" dirty="0"/>
              <a:t>Fermentation</a:t>
            </a:r>
            <a:endParaRPr lang="en-GB" dirty="0"/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84C84720-29E8-4EB7-81DA-06692E4C1C1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66913" y="661988"/>
            <a:ext cx="21890037" cy="685800"/>
          </a:xfrm>
        </p:spPr>
        <p:txBody>
          <a:bodyPr/>
          <a:lstStyle/>
          <a:p>
            <a:pPr algn="l" eaLnBrk="1"/>
            <a:r>
              <a:rPr lang="hu-HU" altLang="hu-HU" sz="4800" b="1" cap="all" dirty="0">
                <a:solidFill>
                  <a:srgbClr val="FFFFFF"/>
                </a:solidFill>
                <a:sym typeface="Montserrat SemiBold" charset="0"/>
              </a:rPr>
              <a:t>Technológia</a:t>
            </a:r>
            <a:endParaRPr lang="hu-HU" altLang="hu-HU" sz="4800" b="1" dirty="0">
              <a:solidFill>
                <a:srgbClr val="FFFFFF"/>
              </a:solidFill>
              <a:ea typeface="Montserrat SemiBold" charset="0"/>
              <a:cs typeface="Montserrat SemiBold" charset="0"/>
              <a:sym typeface="Montserrat SemiBold" charset="0"/>
            </a:endParaRPr>
          </a:p>
        </p:txBody>
      </p:sp>
      <p:pic>
        <p:nvPicPr>
          <p:cNvPr id="33" name="Picture 3" descr="leaf_small.png">
            <a:extLst>
              <a:ext uri="{FF2B5EF4-FFF2-40B4-BE49-F238E27FC236}">
                <a16:creationId xmlns:a16="http://schemas.microsoft.com/office/drawing/2014/main" id="{E89152DC-D081-4CF1-8AA5-ECDA3D28A7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627063"/>
            <a:ext cx="787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C44D06-C7E7-485B-B754-06A8C327BF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170" y="8605966"/>
            <a:ext cx="2015010" cy="142897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B1C9541-2AC0-4149-8EC3-D646F0442F99}"/>
              </a:ext>
            </a:extLst>
          </p:cNvPr>
          <p:cNvGrpSpPr/>
          <p:nvPr/>
        </p:nvGrpSpPr>
        <p:grpSpPr>
          <a:xfrm>
            <a:off x="483700" y="11206336"/>
            <a:ext cx="10111003" cy="1742134"/>
            <a:chOff x="900980" y="10791806"/>
            <a:chExt cx="7485850" cy="12898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7C76895-6171-47CC-8F4E-2C1E70E87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0880" y="10865300"/>
              <a:ext cx="1785649" cy="113015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3D6A1CD-9944-4082-BBC0-B0CEEEA59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7012" y="10791806"/>
              <a:ext cx="1289818" cy="128981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7852594-AA0B-46A1-9BE4-FF0D764FA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980" y="10865301"/>
              <a:ext cx="1765079" cy="113015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25A0987-3EF0-458E-A2AA-5FF0AB0A9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350" y="10791806"/>
              <a:ext cx="1910841" cy="1289818"/>
            </a:xfrm>
            <a:prstGeom prst="rect">
              <a:avLst/>
            </a:prstGeom>
          </p:spPr>
        </p:pic>
      </p:grp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33DC688D-3B8D-4291-84C5-59C74DC4FD8E}"/>
              </a:ext>
            </a:extLst>
          </p:cNvPr>
          <p:cNvSpPr/>
          <p:nvPr/>
        </p:nvSpPr>
        <p:spPr bwMode="auto">
          <a:xfrm>
            <a:off x="9452729" y="4420923"/>
            <a:ext cx="883237" cy="470226"/>
          </a:xfrm>
          <a:prstGeom prst="rightArrow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rtlCol="0" anchor="ctr"/>
          <a:lstStyle/>
          <a:p>
            <a:pPr algn="ctr" eaLnBrk="1"/>
            <a:endParaRPr lang="en-GB" sz="3200">
              <a:solidFill>
                <a:srgbClr val="FFFFFF"/>
              </a:solidFill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61064548-4A62-41BD-8810-19718516F294}"/>
              </a:ext>
            </a:extLst>
          </p:cNvPr>
          <p:cNvSpPr/>
          <p:nvPr/>
        </p:nvSpPr>
        <p:spPr bwMode="auto">
          <a:xfrm>
            <a:off x="5186206" y="4385107"/>
            <a:ext cx="883237" cy="470226"/>
          </a:xfrm>
          <a:prstGeom prst="rightArrow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rtlCol="0" anchor="ctr"/>
          <a:lstStyle/>
          <a:p>
            <a:pPr algn="ctr" eaLnBrk="1"/>
            <a:endParaRPr lang="en-GB" sz="3200">
              <a:solidFill>
                <a:srgbClr val="FFFFFF"/>
              </a:solidFill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C63DEB2F-5689-45C0-BA8C-8D35A94673CB}"/>
              </a:ext>
            </a:extLst>
          </p:cNvPr>
          <p:cNvSpPr/>
          <p:nvPr/>
        </p:nvSpPr>
        <p:spPr bwMode="auto">
          <a:xfrm>
            <a:off x="14480814" y="4420923"/>
            <a:ext cx="883237" cy="470226"/>
          </a:xfrm>
          <a:prstGeom prst="rightArrow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rtlCol="0" anchor="ctr"/>
          <a:lstStyle/>
          <a:p>
            <a:pPr algn="ctr" eaLnBrk="1"/>
            <a:endParaRPr lang="en-GB" sz="3200">
              <a:solidFill>
                <a:srgbClr val="FFFFFF"/>
              </a:solidFill>
            </a:endParaRP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4723F585-86BE-4B54-91FE-6F89FF788F2B}"/>
              </a:ext>
            </a:extLst>
          </p:cNvPr>
          <p:cNvSpPr/>
          <p:nvPr/>
        </p:nvSpPr>
        <p:spPr bwMode="auto">
          <a:xfrm>
            <a:off x="18712393" y="4385107"/>
            <a:ext cx="883237" cy="470226"/>
          </a:xfrm>
          <a:prstGeom prst="rightArrow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rtlCol="0" anchor="ctr"/>
          <a:lstStyle/>
          <a:p>
            <a:pPr algn="ctr" eaLnBrk="1"/>
            <a:endParaRPr lang="en-GB" sz="3200">
              <a:solidFill>
                <a:srgbClr val="FFFFFF"/>
              </a:solidFill>
            </a:endParaRP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AA86788A-0CE7-47C7-97E0-044104974522}"/>
              </a:ext>
            </a:extLst>
          </p:cNvPr>
          <p:cNvSpPr/>
          <p:nvPr/>
        </p:nvSpPr>
        <p:spPr bwMode="auto">
          <a:xfrm>
            <a:off x="23312486" y="4420923"/>
            <a:ext cx="883237" cy="470226"/>
          </a:xfrm>
          <a:prstGeom prst="rightArrow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rtlCol="0" anchor="ctr"/>
          <a:lstStyle/>
          <a:p>
            <a:pPr algn="ctr" eaLnBrk="1"/>
            <a:endParaRPr lang="en-GB" sz="3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24501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4">
            <a:extLst>
              <a:ext uri="{FF2B5EF4-FFF2-40B4-BE49-F238E27FC236}">
                <a16:creationId xmlns:a16="http://schemas.microsoft.com/office/drawing/2014/main" id="{87BB5B13-44B7-498E-BD78-66F557550A05}"/>
              </a:ext>
            </a:extLst>
          </p:cNvPr>
          <p:cNvSpPr>
            <a:spLocks/>
          </p:cNvSpPr>
          <p:nvPr/>
        </p:nvSpPr>
        <p:spPr bwMode="auto">
          <a:xfrm>
            <a:off x="0" y="1601416"/>
            <a:ext cx="24382413" cy="11742738"/>
          </a:xfrm>
          <a:prstGeom prst="rect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/>
            <a:endParaRPr lang="hu-HU" altLang="hu-HU" sz="3200">
              <a:solidFill>
                <a:srgbClr val="FFFFFF"/>
              </a:solidFill>
            </a:endParaRPr>
          </a:p>
        </p:txBody>
      </p:sp>
      <p:sp>
        <p:nvSpPr>
          <p:cNvPr id="6" name="Rectangle 64">
            <a:extLst>
              <a:ext uri="{FF2B5EF4-FFF2-40B4-BE49-F238E27FC236}">
                <a16:creationId xmlns:a16="http://schemas.microsoft.com/office/drawing/2014/main" id="{AC4DA0D5-3E27-4799-9500-8B23DF910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2475" y="5760000"/>
            <a:ext cx="4176464" cy="557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12700" algn="ctr">
              <a:spcAft>
                <a:spcPts val="1200"/>
              </a:spcAft>
            </a:pPr>
            <a:r>
              <a:rPr lang="hu-HU" altLang="hu-HU" sz="2800" spc="-50" dirty="0">
                <a:solidFill>
                  <a:schemeClr val="tx1"/>
                </a:solidFill>
              </a:rPr>
              <a:t>A végső tisztítás molekulaszűrőn történik.</a:t>
            </a:r>
          </a:p>
          <a:p>
            <a:pPr marL="12700" algn="ctr">
              <a:spcAft>
                <a:spcPts val="1200"/>
              </a:spcAft>
            </a:pPr>
            <a:r>
              <a:rPr lang="hu-HU" altLang="hu-HU" sz="2800" spc="-50" dirty="0">
                <a:solidFill>
                  <a:schemeClr val="tx1"/>
                </a:solidFill>
              </a:rPr>
              <a:t>A molekulaszűrő tartály, feltöltve speciális abszorbens gyöngyökkel, amely megköti a vízmolekulákat</a:t>
            </a:r>
          </a:p>
          <a:p>
            <a:pPr marL="12700" algn="ctr">
              <a:spcAft>
                <a:spcPts val="1200"/>
              </a:spcAft>
            </a:pPr>
            <a:r>
              <a:rPr lang="hu-HU" altLang="hu-HU" sz="2800" spc="-50" dirty="0">
                <a:solidFill>
                  <a:schemeClr val="tx1"/>
                </a:solidFill>
              </a:rPr>
              <a:t>A 95% tisztaságú gőz halmazállapotú etanol áthaladva a szűrőn, tiszta etanolként jelentkezik a</a:t>
            </a:r>
            <a:r>
              <a:rPr lang="en-GB" altLang="hu-HU" sz="2800" spc="-50" dirty="0">
                <a:solidFill>
                  <a:schemeClr val="tx1"/>
                </a:solidFill>
              </a:rPr>
              <a:t> </a:t>
            </a:r>
            <a:r>
              <a:rPr lang="hu-HU" altLang="hu-HU" sz="2800" spc="-50" dirty="0">
                <a:solidFill>
                  <a:schemeClr val="tx1"/>
                </a:solidFill>
              </a:rPr>
              <a:t>szűrő</a:t>
            </a:r>
            <a:r>
              <a:rPr lang="en-GB" altLang="hu-HU" sz="2800" spc="-50" dirty="0">
                <a:solidFill>
                  <a:schemeClr val="tx1"/>
                </a:solidFill>
              </a:rPr>
              <a:t> </a:t>
            </a:r>
            <a:r>
              <a:rPr lang="hu-HU" altLang="hu-HU" sz="2800" spc="-50" dirty="0">
                <a:solidFill>
                  <a:schemeClr val="tx1"/>
                </a:solidFill>
              </a:rPr>
              <a:t>másik oldalán</a:t>
            </a:r>
            <a:r>
              <a:rPr lang="en-GB" altLang="hu-HU" sz="2800" spc="-50" dirty="0">
                <a:solidFill>
                  <a:schemeClr val="tx1"/>
                </a:solidFill>
              </a:rPr>
              <a:t>.</a:t>
            </a:r>
            <a:endParaRPr lang="hu-HU" altLang="hu-HU" sz="2800" spc="-50" dirty="0">
              <a:solidFill>
                <a:schemeClr val="tx1"/>
              </a:solidFill>
            </a:endParaRPr>
          </a:p>
        </p:txBody>
      </p:sp>
      <p:sp>
        <p:nvSpPr>
          <p:cNvPr id="9" name="Rectangle 66">
            <a:extLst>
              <a:ext uri="{FF2B5EF4-FFF2-40B4-BE49-F238E27FC236}">
                <a16:creationId xmlns:a16="http://schemas.microsoft.com/office/drawing/2014/main" id="{56A2663C-31C2-4D19-82A3-A993F30A2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72120" y="5760000"/>
            <a:ext cx="3888432" cy="224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12700" algn="ctr">
              <a:spcAft>
                <a:spcPts val="1200"/>
              </a:spcAft>
            </a:pPr>
            <a:r>
              <a:rPr lang="en-US" altLang="hu-HU" sz="2800" spc="-50" dirty="0">
                <a:solidFill>
                  <a:schemeClr val="tx1"/>
                </a:solidFill>
                <a:latin typeface="+mn-lt"/>
              </a:rPr>
              <a:t>A 99.8% </a:t>
            </a:r>
            <a:r>
              <a:rPr lang="hu-HU" altLang="hu-HU" sz="2800" spc="-50" dirty="0">
                <a:solidFill>
                  <a:schemeClr val="tx1"/>
                </a:solidFill>
                <a:latin typeface="+mn-lt"/>
              </a:rPr>
              <a:t>tisztaságú etanol, a napi tartályban EN </a:t>
            </a:r>
            <a:r>
              <a:rPr lang="hu-HU" altLang="hu-HU" sz="2800" spc="-50" dirty="0" err="1">
                <a:solidFill>
                  <a:schemeClr val="tx1"/>
                </a:solidFill>
                <a:latin typeface="+mn-lt"/>
              </a:rPr>
              <a:t>spec</a:t>
            </a:r>
            <a:r>
              <a:rPr lang="hu-HU" altLang="hu-HU" sz="2800" spc="-50" dirty="0">
                <a:solidFill>
                  <a:schemeClr val="tx1"/>
                </a:solidFill>
                <a:latin typeface="+mn-lt"/>
              </a:rPr>
              <a:t>. megfelelésű vizsgálaton esik át, majd a tárolóba kerül</a:t>
            </a:r>
            <a:r>
              <a:rPr lang="en-GB" altLang="hu-HU" sz="2800" spc="-50" dirty="0">
                <a:solidFill>
                  <a:schemeClr val="tx1"/>
                </a:solidFill>
                <a:latin typeface="+mn-lt"/>
              </a:rPr>
              <a:t>.</a:t>
            </a:r>
            <a:endParaRPr lang="en-US" altLang="hu-HU" sz="2800" spc="-5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Rectangle 64">
            <a:extLst>
              <a:ext uri="{FF2B5EF4-FFF2-40B4-BE49-F238E27FC236}">
                <a16:creationId xmlns:a16="http://schemas.microsoft.com/office/drawing/2014/main" id="{7EEBAEC5-9613-4716-BE55-10D622DE2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9031" y="5760781"/>
            <a:ext cx="4349542" cy="412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12700" algn="ctr">
              <a:spcAft>
                <a:spcPts val="1200"/>
              </a:spcAft>
            </a:pPr>
            <a:r>
              <a:rPr lang="hu-HU" altLang="hu-HU" sz="2800" spc="-50" dirty="0">
                <a:solidFill>
                  <a:schemeClr val="tx1"/>
                </a:solidFill>
                <a:latin typeface="+mn-lt"/>
              </a:rPr>
              <a:t>Három szakasza van: az első a cefre oszlopban történik, ahol elválasztják az etanolt a visszamaradt törköly/víz egyvelegtől.</a:t>
            </a:r>
          </a:p>
          <a:p>
            <a:pPr marL="12700" algn="ctr">
              <a:spcAft>
                <a:spcPts val="1200"/>
              </a:spcAft>
            </a:pPr>
            <a:r>
              <a:rPr lang="hu-HU" altLang="hu-HU" sz="2800" spc="-50" dirty="0">
                <a:solidFill>
                  <a:schemeClr val="tx1"/>
                </a:solidFill>
                <a:latin typeface="+mn-lt"/>
              </a:rPr>
              <a:t>50%-os tisztaságú etanol nyerünk ki, majd két további desztillációs lépés emeli az alkohol tartalmát 95%-</a:t>
            </a:r>
            <a:r>
              <a:rPr lang="hu-HU" altLang="hu-HU" sz="2800" spc="-50" dirty="0" err="1">
                <a:solidFill>
                  <a:schemeClr val="tx1"/>
                </a:solidFill>
                <a:latin typeface="+mn-lt"/>
              </a:rPr>
              <a:t>ra</a:t>
            </a:r>
            <a:r>
              <a:rPr lang="hu-HU" altLang="hu-HU" sz="2800" spc="-50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772754-889E-47BE-8F15-7A2204257EED}"/>
              </a:ext>
            </a:extLst>
          </p:cNvPr>
          <p:cNvSpPr/>
          <p:nvPr/>
        </p:nvSpPr>
        <p:spPr bwMode="auto">
          <a:xfrm>
            <a:off x="0" y="4229126"/>
            <a:ext cx="24384000" cy="753083"/>
          </a:xfrm>
          <a:prstGeom prst="rect">
            <a:avLst/>
          </a:prstGeom>
          <a:solidFill>
            <a:srgbClr val="7F7F7F">
              <a:alpha val="95293"/>
            </a:srgbClr>
          </a:solidFill>
          <a:ln>
            <a:noFill/>
          </a:ln>
          <a:effectLst/>
        </p:spPr>
        <p:txBody>
          <a:bodyPr lIns="50800" tIns="50800" rIns="50800" bIns="50800" rtlCol="0" anchor="ctr"/>
          <a:lstStyle/>
          <a:p>
            <a:pPr algn="ctr" eaLnBrk="1"/>
            <a:endParaRPr lang="en-GB" sz="3200">
              <a:solidFill>
                <a:srgbClr val="FFFF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BB0AE0-A860-4743-8E2F-B673287FE9A0}"/>
              </a:ext>
            </a:extLst>
          </p:cNvPr>
          <p:cNvSpPr txBox="1"/>
          <p:nvPr/>
        </p:nvSpPr>
        <p:spPr>
          <a:xfrm>
            <a:off x="2218891" y="4248000"/>
            <a:ext cx="2844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Desztilláció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84C84720-29E8-4EB7-81DA-06692E4C1C1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66913" y="661988"/>
            <a:ext cx="21890037" cy="685800"/>
          </a:xfrm>
        </p:spPr>
        <p:txBody>
          <a:bodyPr/>
          <a:lstStyle/>
          <a:p>
            <a:pPr algn="l" eaLnBrk="1"/>
            <a:r>
              <a:rPr lang="hu-HU" altLang="hu-HU" sz="4800" b="1" cap="all" dirty="0">
                <a:solidFill>
                  <a:srgbClr val="FFFFFF"/>
                </a:solidFill>
                <a:sym typeface="Montserrat SemiBold" charset="0"/>
              </a:rPr>
              <a:t>Technológia – ETANOL </a:t>
            </a:r>
            <a:r>
              <a:rPr lang="en-GB" altLang="hu-HU" sz="4800" b="1" cap="all" dirty="0">
                <a:solidFill>
                  <a:srgbClr val="FFFFFF"/>
                </a:solidFill>
                <a:sym typeface="Montserrat SemiBold" charset="0"/>
              </a:rPr>
              <a:t>GYÁRTÁS</a:t>
            </a:r>
            <a:endParaRPr lang="hu-HU" altLang="hu-HU" sz="4800" b="1" dirty="0">
              <a:solidFill>
                <a:srgbClr val="FFFFFF"/>
              </a:solidFill>
              <a:ea typeface="Montserrat SemiBold" charset="0"/>
              <a:cs typeface="Montserrat SemiBold" charset="0"/>
              <a:sym typeface="Montserrat SemiBold" charset="0"/>
            </a:endParaRPr>
          </a:p>
        </p:txBody>
      </p:sp>
      <p:pic>
        <p:nvPicPr>
          <p:cNvPr id="33" name="Picture 3" descr="leaf_small.png">
            <a:extLst>
              <a:ext uri="{FF2B5EF4-FFF2-40B4-BE49-F238E27FC236}">
                <a16:creationId xmlns:a16="http://schemas.microsoft.com/office/drawing/2014/main" id="{E89152DC-D081-4CF1-8AA5-ECDA3D28A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627063"/>
            <a:ext cx="787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76B126-727F-45A8-BE93-F2B0445F9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12" y="1733085"/>
            <a:ext cx="2289782" cy="2289782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0B27A23F-115D-4031-A0DC-3845611EA11F}"/>
              </a:ext>
            </a:extLst>
          </p:cNvPr>
          <p:cNvGrpSpPr/>
          <p:nvPr/>
        </p:nvGrpSpPr>
        <p:grpSpPr>
          <a:xfrm>
            <a:off x="8077527" y="1759094"/>
            <a:ext cx="3106361" cy="3135237"/>
            <a:chOff x="8496330" y="1759094"/>
            <a:chExt cx="3106361" cy="313523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F39ECF-892F-4DC8-9729-AFA9A52AAC48}"/>
                </a:ext>
              </a:extLst>
            </p:cNvPr>
            <p:cNvSpPr txBox="1"/>
            <p:nvPr/>
          </p:nvSpPr>
          <p:spPr>
            <a:xfrm>
              <a:off x="8496330" y="4248000"/>
              <a:ext cx="3106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hu-HU"/>
              </a:defPPr>
              <a:lvl1pPr algn="ctr">
                <a:defRPr sz="3600" b="1">
                  <a:solidFill>
                    <a:schemeClr val="bg1"/>
                  </a:solidFill>
                </a:defRPr>
              </a:lvl1pPr>
            </a:lstStyle>
            <a:p>
              <a:r>
                <a:rPr lang="hu-HU" dirty="0"/>
                <a:t>Víztelenítés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03C1A2A-78D0-4274-A98D-6CE8A607C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6350" y="1759094"/>
              <a:ext cx="2289782" cy="228978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E413FEC-C921-4643-948C-B8F37C855BCC}"/>
              </a:ext>
            </a:extLst>
          </p:cNvPr>
          <p:cNvGrpSpPr/>
          <p:nvPr/>
        </p:nvGrpSpPr>
        <p:grpSpPr>
          <a:xfrm>
            <a:off x="13368810" y="1641263"/>
            <a:ext cx="3695052" cy="3253068"/>
            <a:chOff x="13026345" y="1641263"/>
            <a:chExt cx="3695052" cy="325306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8BD631-1D13-4F3D-9C72-7D259AF08C8E}"/>
                </a:ext>
              </a:extLst>
            </p:cNvPr>
            <p:cNvSpPr txBox="1"/>
            <p:nvPr/>
          </p:nvSpPr>
          <p:spPr>
            <a:xfrm>
              <a:off x="13026345" y="4248000"/>
              <a:ext cx="36950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hu-HU"/>
              </a:defPPr>
              <a:lvl1pPr algn="ctr">
                <a:defRPr sz="3600" b="1">
                  <a:solidFill>
                    <a:schemeClr val="bg1"/>
                  </a:solidFill>
                </a:defRPr>
              </a:lvl1pPr>
            </a:lstStyle>
            <a:p>
              <a:r>
                <a:rPr lang="hu-HU" spc="-130" dirty="0"/>
                <a:t>Etanol tárolás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EFA4508-6136-407F-8FC5-1687C911F039}"/>
                </a:ext>
              </a:extLst>
            </p:cNvPr>
            <p:cNvGrpSpPr/>
            <p:nvPr/>
          </p:nvGrpSpPr>
          <p:grpSpPr>
            <a:xfrm>
              <a:off x="13075046" y="1641263"/>
              <a:ext cx="3597649" cy="2518859"/>
              <a:chOff x="10812577" y="1683786"/>
              <a:chExt cx="3597649" cy="2518859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CE4279E1-3CD6-4D1D-A2D7-646B889918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41624" y="1983184"/>
                <a:ext cx="1340614" cy="1631897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4A09A303-297A-48CC-9F25-7C97A6FDB7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78889" y="1683786"/>
                <a:ext cx="931337" cy="1133694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483A558-24A2-4BDB-9872-FB90E3889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12577" y="2250633"/>
                <a:ext cx="1603590" cy="1952012"/>
              </a:xfrm>
              <a:prstGeom prst="rect">
                <a:avLst/>
              </a:prstGeom>
            </p:spPr>
          </p:pic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4C8817E-D1C9-49D3-A226-87B8DD217879}"/>
              </a:ext>
            </a:extLst>
          </p:cNvPr>
          <p:cNvSpPr txBox="1"/>
          <p:nvPr/>
        </p:nvSpPr>
        <p:spPr>
          <a:xfrm>
            <a:off x="19705322" y="4265075"/>
            <a:ext cx="3695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hu-HU" spc="-130" dirty="0" err="1"/>
              <a:t>Ethanol</a:t>
            </a:r>
            <a:r>
              <a:rPr lang="hu-HU" spc="-130" dirty="0"/>
              <a:t> kitárolás</a:t>
            </a:r>
          </a:p>
        </p:txBody>
      </p:sp>
      <p:sp>
        <p:nvSpPr>
          <p:cNvPr id="51" name="Rectangle 66">
            <a:extLst>
              <a:ext uri="{FF2B5EF4-FFF2-40B4-BE49-F238E27FC236}">
                <a16:creationId xmlns:a16="http://schemas.microsoft.com/office/drawing/2014/main" id="{F25F1294-BF1F-4470-87CE-377ADE48D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33187" y="5760000"/>
            <a:ext cx="4623763" cy="513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12700" algn="ctr">
              <a:spcAft>
                <a:spcPts val="1200"/>
              </a:spcAft>
            </a:pPr>
            <a:r>
              <a:rPr lang="hu-HU" altLang="hu-HU" sz="2800" spc="-50" dirty="0">
                <a:solidFill>
                  <a:schemeClr val="tx1"/>
                </a:solidFill>
                <a:latin typeface="+mn-lt"/>
              </a:rPr>
              <a:t>A végtermék az üzem területén található vasúti töltőállomáson került kitárolásra. </a:t>
            </a:r>
          </a:p>
          <a:p>
            <a:pPr marL="12700" algn="ctr">
              <a:spcAft>
                <a:spcPts val="1200"/>
              </a:spcAft>
            </a:pPr>
            <a:r>
              <a:rPr lang="hu-HU" altLang="hu-HU" sz="2800" spc="-50" dirty="0">
                <a:solidFill>
                  <a:schemeClr val="tx1"/>
                </a:solidFill>
                <a:latin typeface="+mn-lt"/>
              </a:rPr>
              <a:t>Két – külön erre a célra dedikált – kamion töltő állomás is igénybe vehető tartálykocsik számára.</a:t>
            </a:r>
          </a:p>
          <a:p>
            <a:pPr marL="12700" algn="ctr">
              <a:spcAft>
                <a:spcPts val="1200"/>
              </a:spcAft>
            </a:pPr>
            <a:r>
              <a:rPr lang="hu-HU" altLang="hu-HU" sz="2800" spc="-50" dirty="0">
                <a:solidFill>
                  <a:schemeClr val="tx1"/>
                </a:solidFill>
                <a:latin typeface="+mn-lt"/>
              </a:rPr>
              <a:t>Továbbá az uszályos töltés is lehetséges speciális töltőrendszerünk segítségével.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EB59079-18A8-4154-B919-332547B39E8A}"/>
              </a:ext>
            </a:extLst>
          </p:cNvPr>
          <p:cNvGrpSpPr/>
          <p:nvPr/>
        </p:nvGrpSpPr>
        <p:grpSpPr>
          <a:xfrm>
            <a:off x="19233187" y="1914457"/>
            <a:ext cx="4639319" cy="2001628"/>
            <a:chOff x="19217631" y="1899214"/>
            <a:chExt cx="4639319" cy="2001628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987F39D-47F0-4258-AA84-1083EE37C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77746" y="1899214"/>
              <a:ext cx="1979204" cy="1979204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15D3801-E766-4BEA-B4A7-E93A8874B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8" t="26035" r="9799" b="28769"/>
            <a:stretch/>
          </p:blipFill>
          <p:spPr>
            <a:xfrm>
              <a:off x="19217631" y="2268945"/>
              <a:ext cx="2887265" cy="1631897"/>
            </a:xfrm>
            <a:prstGeom prst="rect">
              <a:avLst/>
            </a:prstGeom>
          </p:spPr>
        </p:pic>
      </p:grp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86339062-8771-44DD-BF5E-1F08A950F256}"/>
              </a:ext>
            </a:extLst>
          </p:cNvPr>
          <p:cNvSpPr/>
          <p:nvPr/>
        </p:nvSpPr>
        <p:spPr bwMode="auto">
          <a:xfrm>
            <a:off x="6126630" y="4353127"/>
            <a:ext cx="883237" cy="470226"/>
          </a:xfrm>
          <a:prstGeom prst="rightArrow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rtlCol="0" anchor="ctr"/>
          <a:lstStyle/>
          <a:p>
            <a:pPr algn="ctr" eaLnBrk="1"/>
            <a:endParaRPr lang="en-GB" sz="3200">
              <a:solidFill>
                <a:srgbClr val="FFFFFF"/>
              </a:solidFill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42ADE1AD-DB63-4186-93D5-3F2E02BE7F54}"/>
              </a:ext>
            </a:extLst>
          </p:cNvPr>
          <p:cNvSpPr/>
          <p:nvPr/>
        </p:nvSpPr>
        <p:spPr bwMode="auto">
          <a:xfrm>
            <a:off x="11834730" y="4353127"/>
            <a:ext cx="883237" cy="470226"/>
          </a:xfrm>
          <a:prstGeom prst="rightArrow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rtlCol="0" anchor="ctr"/>
          <a:lstStyle/>
          <a:p>
            <a:pPr algn="ctr" eaLnBrk="1"/>
            <a:endParaRPr lang="en-GB" sz="3200">
              <a:solidFill>
                <a:srgbClr val="FFFFFF"/>
              </a:solidFill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046916A2-CEC0-43F6-A7EF-ACB2FFB25BA3}"/>
              </a:ext>
            </a:extLst>
          </p:cNvPr>
          <p:cNvSpPr/>
          <p:nvPr/>
        </p:nvSpPr>
        <p:spPr bwMode="auto">
          <a:xfrm>
            <a:off x="17942973" y="4336052"/>
            <a:ext cx="883237" cy="470226"/>
          </a:xfrm>
          <a:prstGeom prst="rightArrow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rtlCol="0" anchor="ctr"/>
          <a:lstStyle/>
          <a:p>
            <a:pPr algn="ctr" eaLnBrk="1"/>
            <a:endParaRPr lang="en-GB" sz="3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7115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4">
            <a:extLst>
              <a:ext uri="{FF2B5EF4-FFF2-40B4-BE49-F238E27FC236}">
                <a16:creationId xmlns:a16="http://schemas.microsoft.com/office/drawing/2014/main" id="{87BB5B13-44B7-498E-BD78-66F557550A05}"/>
              </a:ext>
            </a:extLst>
          </p:cNvPr>
          <p:cNvSpPr>
            <a:spLocks/>
          </p:cNvSpPr>
          <p:nvPr/>
        </p:nvSpPr>
        <p:spPr bwMode="auto">
          <a:xfrm>
            <a:off x="0" y="1601416"/>
            <a:ext cx="24382413" cy="11742738"/>
          </a:xfrm>
          <a:prstGeom prst="rect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/>
            <a:endParaRPr lang="hu-HU" altLang="hu-HU" sz="3200">
              <a:solidFill>
                <a:srgbClr val="FFFFFF"/>
              </a:solidFill>
            </a:endParaRPr>
          </a:p>
        </p:txBody>
      </p:sp>
      <p:sp>
        <p:nvSpPr>
          <p:cNvPr id="6" name="Rectangle 64">
            <a:extLst>
              <a:ext uri="{FF2B5EF4-FFF2-40B4-BE49-F238E27FC236}">
                <a16:creationId xmlns:a16="http://schemas.microsoft.com/office/drawing/2014/main" id="{AC4DA0D5-3E27-4799-9500-8B23DF910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667" y="5759280"/>
            <a:ext cx="4349542" cy="224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12700" algn="ctr">
              <a:spcAft>
                <a:spcPts val="1200"/>
              </a:spcAft>
            </a:pPr>
            <a:r>
              <a:rPr lang="hu-HU" altLang="hu-HU" sz="2800" spc="-50" dirty="0">
                <a:solidFill>
                  <a:schemeClr val="tx1"/>
                </a:solidFill>
              </a:rPr>
              <a:t>A szárító hasonló elven működik  mint a háztartási ruhaszárító. A törköly bekerül a dobba, és a forró levegő hatására kiszárad.</a:t>
            </a:r>
          </a:p>
        </p:txBody>
      </p:sp>
      <p:sp>
        <p:nvSpPr>
          <p:cNvPr id="9" name="Rectangle 66">
            <a:extLst>
              <a:ext uri="{FF2B5EF4-FFF2-40B4-BE49-F238E27FC236}">
                <a16:creationId xmlns:a16="http://schemas.microsoft.com/office/drawing/2014/main" id="{56A2663C-31C2-4D19-82A3-A993F30A2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13240" y="5759280"/>
            <a:ext cx="3888432" cy="181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12700" algn="ctr">
              <a:spcAft>
                <a:spcPts val="1200"/>
              </a:spcAft>
            </a:pPr>
            <a:r>
              <a:rPr lang="hu-HU" altLang="hu-HU" sz="2800" spc="-50" dirty="0">
                <a:solidFill>
                  <a:schemeClr val="tx1"/>
                </a:solidFill>
                <a:latin typeface="+mn-lt"/>
              </a:rPr>
              <a:t>A szárított DDGS egy pneumatikus rendszer segítségével átkerül a termékraktárba.</a:t>
            </a:r>
          </a:p>
        </p:txBody>
      </p:sp>
      <p:sp>
        <p:nvSpPr>
          <p:cNvPr id="19" name="Rectangle 64">
            <a:extLst>
              <a:ext uri="{FF2B5EF4-FFF2-40B4-BE49-F238E27FC236}">
                <a16:creationId xmlns:a16="http://schemas.microsoft.com/office/drawing/2014/main" id="{7EEBAEC5-9613-4716-BE55-10D622DE2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9031" y="5760781"/>
            <a:ext cx="4349542" cy="28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12700" algn="ctr">
              <a:spcAft>
                <a:spcPts val="1200"/>
              </a:spcAft>
            </a:pPr>
            <a:r>
              <a:rPr lang="hu-HU" altLang="hu-HU" sz="2800" spc="-50" dirty="0">
                <a:solidFill>
                  <a:schemeClr val="tx1"/>
                </a:solidFill>
                <a:latin typeface="+mn-lt"/>
              </a:rPr>
              <a:t>A folyamat hasonló a háztartási mosógép mozgásához.</a:t>
            </a:r>
          </a:p>
          <a:p>
            <a:pPr marL="12700" algn="ctr">
              <a:spcAft>
                <a:spcPts val="1200"/>
              </a:spcAft>
            </a:pPr>
            <a:r>
              <a:rPr lang="hu-HU" altLang="hu-HU" sz="2800" spc="-50" dirty="0">
                <a:solidFill>
                  <a:schemeClr val="tx1"/>
                </a:solidFill>
                <a:latin typeface="+mn-lt"/>
              </a:rPr>
              <a:t>Ez eltávolítja a visszamaradt vizet, létrehozva a nedves törkölyt (WDGS).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772754-889E-47BE-8F15-7A2204257EED}"/>
              </a:ext>
            </a:extLst>
          </p:cNvPr>
          <p:cNvSpPr/>
          <p:nvPr/>
        </p:nvSpPr>
        <p:spPr bwMode="auto">
          <a:xfrm>
            <a:off x="0" y="4229126"/>
            <a:ext cx="24384000" cy="753083"/>
          </a:xfrm>
          <a:prstGeom prst="rect">
            <a:avLst/>
          </a:prstGeom>
          <a:solidFill>
            <a:srgbClr val="7F7F7F">
              <a:alpha val="95293"/>
            </a:srgbClr>
          </a:solidFill>
          <a:ln>
            <a:noFill/>
          </a:ln>
          <a:effectLst/>
        </p:spPr>
        <p:txBody>
          <a:bodyPr lIns="50800" tIns="50800" rIns="50800" bIns="50800" rtlCol="0" anchor="ctr"/>
          <a:lstStyle/>
          <a:p>
            <a:pPr algn="ctr" eaLnBrk="1"/>
            <a:endParaRPr lang="en-GB" sz="3200">
              <a:solidFill>
                <a:srgbClr val="FFFF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BB0AE0-A860-4743-8E2F-B673287FE9A0}"/>
              </a:ext>
            </a:extLst>
          </p:cNvPr>
          <p:cNvSpPr txBox="1"/>
          <p:nvPr/>
        </p:nvSpPr>
        <p:spPr>
          <a:xfrm>
            <a:off x="1910986" y="4248000"/>
            <a:ext cx="3034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Szétválasztás</a:t>
            </a:r>
            <a:endParaRPr lang="en-GB" dirty="0"/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84C84720-29E8-4EB7-81DA-06692E4C1C1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66913" y="661988"/>
            <a:ext cx="21890037" cy="685800"/>
          </a:xfrm>
        </p:spPr>
        <p:txBody>
          <a:bodyPr/>
          <a:lstStyle/>
          <a:p>
            <a:pPr algn="l" eaLnBrk="1"/>
            <a:r>
              <a:rPr lang="en-GB" altLang="hu-HU" sz="4800" b="1" cap="all" dirty="0">
                <a:solidFill>
                  <a:srgbClr val="FFFFFF"/>
                </a:solidFill>
                <a:sym typeface="Montserrat SemiBold" charset="0"/>
              </a:rPr>
              <a:t>TECHNOLÓGIA – </a:t>
            </a:r>
            <a:r>
              <a:rPr lang="en-US" altLang="hu-HU" sz="4800" b="1" dirty="0">
                <a:solidFill>
                  <a:srgbClr val="FFFFFF"/>
                </a:solidFill>
                <a:sym typeface="Montserrat SemiBold" charset="0"/>
              </a:rPr>
              <a:t>DDGS/PWF GYÁRTÁS</a:t>
            </a:r>
            <a:endParaRPr lang="hu-HU" altLang="hu-HU" sz="4800" b="1" dirty="0">
              <a:solidFill>
                <a:srgbClr val="FFFFFF"/>
              </a:solidFill>
              <a:ea typeface="Montserrat SemiBold" charset="0"/>
              <a:cs typeface="Montserrat SemiBold" charset="0"/>
              <a:sym typeface="Montserrat SemiBold" charset="0"/>
            </a:endParaRPr>
          </a:p>
        </p:txBody>
      </p:sp>
      <p:pic>
        <p:nvPicPr>
          <p:cNvPr id="33" name="Picture 3" descr="leaf_small.png">
            <a:extLst>
              <a:ext uri="{FF2B5EF4-FFF2-40B4-BE49-F238E27FC236}">
                <a16:creationId xmlns:a16="http://schemas.microsoft.com/office/drawing/2014/main" id="{E89152DC-D081-4CF1-8AA5-ECDA3D28A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627063"/>
            <a:ext cx="787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0B27A23F-115D-4031-A0DC-3845611EA11F}"/>
              </a:ext>
            </a:extLst>
          </p:cNvPr>
          <p:cNvGrpSpPr/>
          <p:nvPr/>
        </p:nvGrpSpPr>
        <p:grpSpPr>
          <a:xfrm>
            <a:off x="8077527" y="1759094"/>
            <a:ext cx="3034353" cy="3135237"/>
            <a:chOff x="8496330" y="1759094"/>
            <a:chExt cx="3034353" cy="313523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F39ECF-892F-4DC8-9729-AFA9A52AAC48}"/>
                </a:ext>
              </a:extLst>
            </p:cNvPr>
            <p:cNvSpPr txBox="1"/>
            <p:nvPr/>
          </p:nvSpPr>
          <p:spPr>
            <a:xfrm>
              <a:off x="8496330" y="4248000"/>
              <a:ext cx="30343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hu-HU"/>
              </a:defPPr>
              <a:lvl1pPr algn="ctr">
                <a:defRPr sz="3600" b="1">
                  <a:solidFill>
                    <a:schemeClr val="bg1"/>
                  </a:solidFill>
                </a:defRPr>
              </a:lvl1pPr>
            </a:lstStyle>
            <a:p>
              <a:r>
                <a:rPr lang="en-GB" dirty="0" err="1"/>
                <a:t>Szárítás</a:t>
              </a:r>
              <a:endParaRPr lang="en-GB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03C1A2A-78D0-4274-A98D-6CE8A607C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6350" y="1759094"/>
              <a:ext cx="2289782" cy="2289782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4C8817E-D1C9-49D3-A226-87B8DD217879}"/>
              </a:ext>
            </a:extLst>
          </p:cNvPr>
          <p:cNvSpPr txBox="1"/>
          <p:nvPr/>
        </p:nvSpPr>
        <p:spPr>
          <a:xfrm>
            <a:off x="19705322" y="4265075"/>
            <a:ext cx="3695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spc="-130" dirty="0"/>
              <a:t>DDGS </a:t>
            </a:r>
            <a:r>
              <a:rPr lang="en-GB" spc="-130" dirty="0" err="1"/>
              <a:t>kitöltés</a:t>
            </a:r>
            <a:endParaRPr lang="en-GB" spc="-130" dirty="0"/>
          </a:p>
        </p:txBody>
      </p:sp>
      <p:sp>
        <p:nvSpPr>
          <p:cNvPr id="51" name="Rectangle 66">
            <a:extLst>
              <a:ext uri="{FF2B5EF4-FFF2-40B4-BE49-F238E27FC236}">
                <a16:creationId xmlns:a16="http://schemas.microsoft.com/office/drawing/2014/main" id="{F25F1294-BF1F-4470-87CE-377ADE48D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0426" y="5760000"/>
            <a:ext cx="4069948" cy="3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18288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indent="-914400" defTabSz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12700" algn="ctr">
              <a:spcAft>
                <a:spcPts val="1200"/>
              </a:spcAft>
            </a:pPr>
            <a:r>
              <a:rPr lang="hu-HU" altLang="hu-HU" sz="2800" spc="-50" dirty="0">
                <a:solidFill>
                  <a:schemeClr val="tx1"/>
                </a:solidFill>
                <a:latin typeface="+mn-lt"/>
              </a:rPr>
              <a:t>A DDGS szalagrendszeren keresztül, tömegmérleg és teleszkópos rakodó segítségével kamionokba, vagonokba illetve uszályba kerül.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D19356-E944-4292-B63C-05DD4EF93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11" y="1759094"/>
            <a:ext cx="2289782" cy="22897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F6BC45-A8A6-49EF-AA83-CA9C6608E3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1272" y="2033764"/>
            <a:ext cx="3312368" cy="194173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DC3A53-7550-42FD-8F51-2FB519665F5C}"/>
              </a:ext>
            </a:extLst>
          </p:cNvPr>
          <p:cNvSpPr txBox="1"/>
          <p:nvPr/>
        </p:nvSpPr>
        <p:spPr>
          <a:xfrm>
            <a:off x="13309930" y="4282501"/>
            <a:ext cx="3695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spc="-130" dirty="0"/>
              <a:t>DDGS </a:t>
            </a:r>
            <a:r>
              <a:rPr lang="en-GB" spc="-130" dirty="0" err="1"/>
              <a:t>tárolás</a:t>
            </a:r>
            <a:endParaRPr lang="en-GB" spc="-13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3CDC0C-6C73-4DEF-99B7-04BDC23DD5B0}"/>
              </a:ext>
            </a:extLst>
          </p:cNvPr>
          <p:cNvGrpSpPr/>
          <p:nvPr/>
        </p:nvGrpSpPr>
        <p:grpSpPr>
          <a:xfrm>
            <a:off x="18936732" y="1860122"/>
            <a:ext cx="5232229" cy="2081136"/>
            <a:chOff x="19355667" y="2103632"/>
            <a:chExt cx="4366021" cy="17365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83FE52-3D7A-4AB9-96EB-2FD4E52D7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85089" y="2103632"/>
              <a:ext cx="1736599" cy="173659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6963EA-CA69-4AF0-B134-0192AFCB4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5" t="26859" r="9970" b="28184"/>
            <a:stretch/>
          </p:blipFill>
          <p:spPr>
            <a:xfrm>
              <a:off x="19355667" y="2396735"/>
              <a:ext cx="2641043" cy="1443496"/>
            </a:xfrm>
            <a:prstGeom prst="rect">
              <a:avLst/>
            </a:prstGeom>
          </p:spPr>
        </p:pic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E1C69C9C-2B56-4C5A-A315-795D92F201DF}"/>
              </a:ext>
            </a:extLst>
          </p:cNvPr>
          <p:cNvSpPr/>
          <p:nvPr/>
        </p:nvSpPr>
        <p:spPr bwMode="auto">
          <a:xfrm>
            <a:off x="6069814" y="4336052"/>
            <a:ext cx="883237" cy="470226"/>
          </a:xfrm>
          <a:prstGeom prst="rightArrow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rtlCol="0" anchor="ctr"/>
          <a:lstStyle/>
          <a:p>
            <a:pPr algn="ctr" eaLnBrk="1"/>
            <a:endParaRPr lang="en-GB" sz="3200">
              <a:solidFill>
                <a:srgbClr val="FFFFFF"/>
              </a:solidFill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802DD74D-66AD-4E41-A814-D79679E26753}"/>
              </a:ext>
            </a:extLst>
          </p:cNvPr>
          <p:cNvSpPr/>
          <p:nvPr/>
        </p:nvSpPr>
        <p:spPr bwMode="auto">
          <a:xfrm>
            <a:off x="11769286" y="4364932"/>
            <a:ext cx="883237" cy="470226"/>
          </a:xfrm>
          <a:prstGeom prst="rightArrow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rtlCol="0" anchor="ctr"/>
          <a:lstStyle/>
          <a:p>
            <a:pPr algn="ctr" eaLnBrk="1"/>
            <a:endParaRPr lang="en-GB" sz="3200">
              <a:solidFill>
                <a:srgbClr val="FFFFFF"/>
              </a:solidFill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49DF976E-5DAC-481F-AD60-981D57FA1433}"/>
              </a:ext>
            </a:extLst>
          </p:cNvPr>
          <p:cNvSpPr/>
          <p:nvPr/>
        </p:nvSpPr>
        <p:spPr bwMode="auto">
          <a:xfrm>
            <a:off x="17913533" y="4364932"/>
            <a:ext cx="883237" cy="470226"/>
          </a:xfrm>
          <a:prstGeom prst="rightArrow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rtlCol="0" anchor="ctr"/>
          <a:lstStyle/>
          <a:p>
            <a:pPr algn="ctr" eaLnBrk="1"/>
            <a:endParaRPr lang="en-GB" sz="3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75855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97685290-A05B-4970-9C08-75DE8AA1612B}"/>
              </a:ext>
            </a:extLst>
          </p:cNvPr>
          <p:cNvSpPr>
            <a:spLocks/>
          </p:cNvSpPr>
          <p:nvPr/>
        </p:nvSpPr>
        <p:spPr bwMode="auto">
          <a:xfrm>
            <a:off x="0" y="1601416"/>
            <a:ext cx="24382413" cy="11742738"/>
          </a:xfrm>
          <a:prstGeom prst="rect">
            <a:avLst/>
          </a:prstGeom>
          <a:solidFill>
            <a:srgbClr val="FFFFFF">
              <a:alpha val="95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/>
            <a:endParaRPr lang="hu-HU" altLang="hu-HU" sz="3200" dirty="0">
              <a:solidFill>
                <a:srgbClr val="FFFFFF"/>
              </a:solidFill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D852F3BA-4C2A-47A4-AD72-7B8901F425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66913" y="661988"/>
            <a:ext cx="21890037" cy="685800"/>
          </a:xfrm>
        </p:spPr>
        <p:txBody>
          <a:bodyPr/>
          <a:lstStyle/>
          <a:p>
            <a:pPr algn="l" eaLnBrk="1"/>
            <a:r>
              <a:rPr lang="hu-HU" altLang="hu-HU" sz="4800" b="1" cap="all" dirty="0">
                <a:solidFill>
                  <a:srgbClr val="FFFFFF"/>
                </a:solidFill>
                <a:sym typeface="Montserrat SemiBold" charset="0"/>
              </a:rPr>
              <a:t>Hogyan kezdődött?</a:t>
            </a:r>
            <a:endParaRPr lang="hu-HU" altLang="hu-HU" sz="4800" b="1" dirty="0">
              <a:solidFill>
                <a:srgbClr val="FF0000"/>
              </a:solidFill>
              <a:ea typeface="Montserrat SemiBold" charset="0"/>
              <a:cs typeface="Montserrat SemiBold" charset="0"/>
              <a:sym typeface="Montserrat SemiBold" charset="0"/>
            </a:endParaRPr>
          </a:p>
        </p:txBody>
      </p:sp>
      <p:pic>
        <p:nvPicPr>
          <p:cNvPr id="4100" name="Picture 3" descr="leaf_small.png">
            <a:extLst>
              <a:ext uri="{FF2B5EF4-FFF2-40B4-BE49-F238E27FC236}">
                <a16:creationId xmlns:a16="http://schemas.microsoft.com/office/drawing/2014/main" id="{AAFD5746-03AF-4C04-A6C3-BD04938DD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627063"/>
            <a:ext cx="787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3222A34-CDD8-4BD9-AFA0-B0B7E82173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1715847"/>
              </p:ext>
            </p:extLst>
          </p:nvPr>
        </p:nvGraphicFramePr>
        <p:xfrm>
          <a:off x="3679764" y="1718168"/>
          <a:ext cx="15481720" cy="10693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15654908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FFFF">
            <a:alpha val="95293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>
              <a:solidFill>
                <a:srgbClr val="000000"/>
              </a:solidFill>
              <a:miter lim="4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lIns="50800" tIns="50800" rIns="50800" bIns="50800" anchor="ctr"/>
      <a:lstStyle>
        <a:defPPr algn="ctr" eaLnBrk="1">
          <a:defRPr sz="3200">
            <a:solidFill>
              <a:srgbClr val="FFFFFF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hu-HU" sz="5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Theme1PBIO</Template>
  <TotalTime>15778</TotalTime>
  <Words>1915</Words>
  <Application>Microsoft Office PowerPoint</Application>
  <PresentationFormat>Custom</PresentationFormat>
  <Paragraphs>543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Gill Sans MT</vt:lpstr>
      <vt:lpstr>Helvetica Light</vt:lpstr>
      <vt:lpstr>Helvetica Neue</vt:lpstr>
      <vt:lpstr>Montserrat SemiBold</vt:lpstr>
      <vt:lpstr>White</vt:lpstr>
      <vt:lpstr>PowerPoint Presentation</vt:lpstr>
      <vt:lpstr>HoGYAN KEZDŐDÖTT? – CÉG STRUKTÚRA</vt:lpstr>
      <vt:lpstr>PowerPoint Presentation</vt:lpstr>
      <vt:lpstr>PowerPoint Presentation</vt:lpstr>
      <vt:lpstr>ÉRTÉKET ÁLLÍTUNK ELŐ</vt:lpstr>
      <vt:lpstr>Technológia</vt:lpstr>
      <vt:lpstr>Technológia – ETANOL GYÁRTÁS</vt:lpstr>
      <vt:lpstr>TECHNOLÓGIA – DDGS/PWF GYÁRTÁS</vt:lpstr>
      <vt:lpstr>Hogyan kezdődött?</vt:lpstr>
      <vt:lpstr>PowerPoint Presentation</vt:lpstr>
      <vt:lpstr>MINŐSÉGI KÖVETELMÉNYEK - KUKORICA</vt:lpstr>
      <vt:lpstr>BIOÜZEMANYAG – ETANOL</vt:lpstr>
      <vt:lpstr>PANNONIA GOLD DDGS – Fehérjében gazdag állati takarmány összetevő – magyar kukoricából előállítva</vt:lpstr>
      <vt:lpstr>PANNONIA DCO – KUKORICAOLAJ</vt:lpstr>
      <vt:lpstr>VILÁG KÉSZLET ALAKULÁSA / UKRAJNA FEJLŐDÉS</vt:lpstr>
      <vt:lpstr>EUROPAI RELÁCIÓK ÉS MAGYARORSZÁGI ÁRAK </vt:lpstr>
      <vt:lpstr>PowerPoint Presentation</vt:lpstr>
      <vt:lpstr>BETAKARÍTÁS / KUKORICA MÉRLEG: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Dániel ZATKALIK</dc:creator>
  <cp:lastModifiedBy>Kristóf HORVÁTH</cp:lastModifiedBy>
  <cp:revision>372</cp:revision>
  <cp:lastPrinted>2020-07-01T09:04:15Z</cp:lastPrinted>
  <dcterms:modified xsi:type="dcterms:W3CDTF">2021-04-26T11:00:13Z</dcterms:modified>
</cp:coreProperties>
</file>