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15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200" y="228600"/>
            <a:ext cx="9144000" cy="64008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hu-HU" sz="2100" dirty="0" smtClean="0">
                <a:solidFill>
                  <a:srgbClr val="FFFF00"/>
                </a:solidFill>
              </a:rPr>
              <a:t>MEZŐGAZDASÁGI  IPAROK  TECHNOLÓGIÁJA  2018. tavasz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</a:t>
            </a:r>
            <a:r>
              <a:rPr lang="hu-HU" sz="2100" dirty="0">
                <a:solidFill>
                  <a:srgbClr val="FFFF00"/>
                </a:solidFill>
              </a:rPr>
              <a:t>7</a:t>
            </a:r>
            <a:r>
              <a:rPr lang="hu-HU" sz="2100" dirty="0" smtClean="0">
                <a:solidFill>
                  <a:srgbClr val="FFFF00"/>
                </a:solidFill>
              </a:rPr>
              <a:t>. (szerda)	Bevezető, Kiss Bernadett</a:t>
            </a:r>
            <a:endParaRPr lang="en-GB" sz="21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14. </a:t>
            </a:r>
            <a:r>
              <a:rPr lang="hu-HU" sz="2100" dirty="0">
                <a:solidFill>
                  <a:srgbClr val="FFFF00"/>
                </a:solidFill>
              </a:rPr>
              <a:t>(szerda) </a:t>
            </a:r>
            <a:r>
              <a:rPr lang="hu-HU" sz="2100" dirty="0" smtClean="0">
                <a:solidFill>
                  <a:srgbClr val="FFFF00"/>
                </a:solidFill>
              </a:rPr>
              <a:t>	</a:t>
            </a:r>
            <a:r>
              <a:rPr lang="hu-HU" sz="2100" dirty="0">
                <a:solidFill>
                  <a:srgbClr val="FFFF00"/>
                </a:solidFill>
              </a:rPr>
              <a:t>Szeszgyártás </a:t>
            </a:r>
            <a:r>
              <a:rPr lang="hu-HU" sz="2100" dirty="0" smtClean="0">
                <a:solidFill>
                  <a:srgbClr val="FFFF00"/>
                </a:solidFill>
              </a:rPr>
              <a:t>I, </a:t>
            </a:r>
            <a:r>
              <a:rPr lang="hu-HU" sz="2100" dirty="0" smtClean="0">
                <a:solidFill>
                  <a:srgbClr val="FFFF00"/>
                </a:solidFill>
              </a:rPr>
              <a:t>Fehér Csaba</a:t>
            </a:r>
            <a:r>
              <a:rPr lang="hu-HU" sz="2100" dirty="0">
                <a:solidFill>
                  <a:srgbClr val="FFFF00"/>
                </a:solidFill>
              </a:rPr>
              <a:t>	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21. (szerda) 	</a:t>
            </a:r>
            <a:r>
              <a:rPr lang="hu-HU" sz="2100" dirty="0" smtClean="0">
                <a:solidFill>
                  <a:srgbClr val="FFFF00"/>
                </a:solidFill>
              </a:rPr>
              <a:t> Szeszgyártás </a:t>
            </a:r>
            <a:r>
              <a:rPr lang="hu-HU" sz="2100" dirty="0" smtClean="0">
                <a:solidFill>
                  <a:srgbClr val="FFFF00"/>
                </a:solidFill>
              </a:rPr>
              <a:t>II</a:t>
            </a:r>
            <a:r>
              <a:rPr lang="hu-HU" sz="2100" dirty="0" smtClean="0">
                <a:solidFill>
                  <a:srgbClr val="FFFF00"/>
                </a:solidFill>
              </a:rPr>
              <a:t>. és </a:t>
            </a:r>
            <a:r>
              <a:rPr lang="hu-HU" sz="2100" dirty="0" smtClean="0">
                <a:solidFill>
                  <a:srgbClr val="FFFF00"/>
                </a:solidFill>
              </a:rPr>
              <a:t>élesztőgyártás, </a:t>
            </a:r>
            <a:r>
              <a:rPr lang="hu-HU" sz="2100" dirty="0" smtClean="0">
                <a:solidFill>
                  <a:srgbClr val="FFFF00"/>
                </a:solidFill>
              </a:rPr>
              <a:t>Fehér </a:t>
            </a:r>
            <a:r>
              <a:rPr lang="hu-HU" sz="2100" dirty="0" smtClean="0">
                <a:solidFill>
                  <a:srgbClr val="FFFF00"/>
                </a:solidFill>
              </a:rPr>
              <a:t>Csaba</a:t>
            </a:r>
            <a:endParaRPr lang="en-GB" sz="21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28. (szerda</a:t>
            </a:r>
            <a:r>
              <a:rPr lang="hu-HU" sz="2100" dirty="0">
                <a:solidFill>
                  <a:srgbClr val="FFFF00"/>
                </a:solidFill>
              </a:rPr>
              <a:t>) </a:t>
            </a:r>
            <a:r>
              <a:rPr lang="hu-HU" sz="2100" dirty="0" smtClean="0">
                <a:solidFill>
                  <a:srgbClr val="FFFF00"/>
                </a:solidFill>
              </a:rPr>
              <a:t>	8:00-10:00 </a:t>
            </a:r>
            <a:r>
              <a:rPr lang="hu-HU" sz="2100" dirty="0">
                <a:solidFill>
                  <a:srgbClr val="FFFF00"/>
                </a:solidFill>
              </a:rPr>
              <a:t>Sörgyártás Ménesi  u. 45. </a:t>
            </a:r>
            <a:br>
              <a:rPr lang="hu-HU" sz="2100" dirty="0">
                <a:solidFill>
                  <a:srgbClr val="FFFF00"/>
                </a:solidFill>
              </a:rPr>
            </a:br>
            <a:r>
              <a:rPr lang="hu-HU" sz="2100" dirty="0">
                <a:solidFill>
                  <a:srgbClr val="FFFF00"/>
                </a:solidFill>
              </a:rPr>
              <a:t>			</a:t>
            </a:r>
            <a:r>
              <a:rPr lang="hu-HU" sz="2100" dirty="0" err="1">
                <a:solidFill>
                  <a:srgbClr val="FFFF00"/>
                </a:solidFill>
              </a:rPr>
              <a:t>Kun-Farkas</a:t>
            </a:r>
            <a:r>
              <a:rPr lang="hu-HU" sz="2100" dirty="0">
                <a:solidFill>
                  <a:srgbClr val="FFFF00"/>
                </a:solidFill>
              </a:rPr>
              <a:t> Gabriella (</a:t>
            </a:r>
            <a:r>
              <a:rPr lang="hu-HU" sz="2100" dirty="0" err="1">
                <a:solidFill>
                  <a:srgbClr val="FFFF00"/>
                </a:solidFill>
              </a:rPr>
              <a:t>max</a:t>
            </a:r>
            <a:r>
              <a:rPr lang="hu-HU" sz="2100" dirty="0">
                <a:solidFill>
                  <a:srgbClr val="FFFF00"/>
                </a:solidFill>
              </a:rPr>
              <a:t>. 30 fő, +0,1 jegy</a:t>
            </a:r>
            <a:r>
              <a:rPr lang="hu-HU" sz="2100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Március 7. (szerda)</a:t>
            </a:r>
            <a:r>
              <a:rPr lang="hu-HU" sz="2100" dirty="0">
                <a:solidFill>
                  <a:srgbClr val="FFFF00"/>
                </a:solidFill>
              </a:rPr>
              <a:t>	</a:t>
            </a:r>
            <a:r>
              <a:rPr lang="hu-HU" sz="2100" dirty="0" smtClean="0">
                <a:solidFill>
                  <a:srgbClr val="FFFF00"/>
                </a:solidFill>
              </a:rPr>
              <a:t>Hallgatói </a:t>
            </a:r>
            <a:r>
              <a:rPr lang="hu-HU" sz="2100" dirty="0">
                <a:solidFill>
                  <a:srgbClr val="FFFF00"/>
                </a:solidFill>
              </a:rPr>
              <a:t>csoportos kiselőadás a sörgyártásból: </a:t>
            </a:r>
            <a:r>
              <a:rPr lang="hu-HU" sz="2100" dirty="0" err="1">
                <a:solidFill>
                  <a:srgbClr val="FFFF00"/>
                </a:solidFill>
              </a:rPr>
              <a:t>max</a:t>
            </a:r>
            <a:r>
              <a:rPr lang="hu-HU" sz="2100" dirty="0">
                <a:solidFill>
                  <a:srgbClr val="FFFF00"/>
                </a:solidFill>
              </a:rPr>
              <a:t>. 5 </a:t>
            </a:r>
            <a:r>
              <a:rPr lang="hu-HU" sz="2100" dirty="0" smtClean="0">
                <a:solidFill>
                  <a:srgbClr val="FFFF00"/>
                </a:solidFill>
              </a:rPr>
              <a:t>fő,</a:t>
            </a:r>
            <a:br>
              <a:rPr lang="hu-HU" sz="2100" dirty="0" smtClean="0">
                <a:solidFill>
                  <a:srgbClr val="FFFF00"/>
                </a:solidFill>
              </a:rPr>
            </a:br>
            <a:r>
              <a:rPr lang="hu-HU" sz="2100" dirty="0" smtClean="0">
                <a:solidFill>
                  <a:srgbClr val="FFFF00"/>
                </a:solidFill>
              </a:rPr>
              <a:t>			Cukoripar, Kiss Bernadett</a:t>
            </a:r>
            <a:endParaRPr lang="en-GB" sz="9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Március </a:t>
            </a:r>
            <a:r>
              <a:rPr lang="hu-HU" sz="2100" dirty="0" smtClean="0">
                <a:solidFill>
                  <a:srgbClr val="FFFF00"/>
                </a:solidFill>
              </a:rPr>
              <a:t>14. </a:t>
            </a:r>
            <a:r>
              <a:rPr lang="hu-HU" sz="2100" dirty="0">
                <a:solidFill>
                  <a:srgbClr val="FFFF00"/>
                </a:solidFill>
              </a:rPr>
              <a:t>(szerda) 	Keményítőipar </a:t>
            </a:r>
            <a:r>
              <a:rPr lang="hu-HU" sz="2100" dirty="0" smtClean="0">
                <a:solidFill>
                  <a:srgbClr val="FFFF00"/>
                </a:solidFill>
              </a:rPr>
              <a:t>I. </a:t>
            </a:r>
            <a:r>
              <a:rPr lang="hu-HU" sz="2100" dirty="0" err="1">
                <a:solidFill>
                  <a:srgbClr val="FFFF00"/>
                </a:solidFill>
              </a:rPr>
              <a:t>Réczey</a:t>
            </a:r>
            <a:r>
              <a:rPr lang="hu-HU" sz="2100" dirty="0">
                <a:solidFill>
                  <a:srgbClr val="FFFF00"/>
                </a:solidFill>
              </a:rPr>
              <a:t> Istvánné </a:t>
            </a:r>
            <a:r>
              <a:rPr lang="hu-HU" sz="2100" i="1" dirty="0" smtClean="0">
                <a:solidFill>
                  <a:srgbClr val="FFFF00"/>
                </a:solidFill>
              </a:rPr>
              <a:t>	</a:t>
            </a:r>
            <a:endParaRPr lang="en-GB" sz="2100" i="1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Március 21. (szerda) </a:t>
            </a:r>
            <a:r>
              <a:rPr lang="hu-HU" sz="2100" dirty="0">
                <a:solidFill>
                  <a:srgbClr val="FFFF00"/>
                </a:solidFill>
              </a:rPr>
              <a:t>Keményítőipar </a:t>
            </a:r>
            <a:r>
              <a:rPr lang="hu-HU" sz="2100" dirty="0" smtClean="0">
                <a:solidFill>
                  <a:srgbClr val="FFFF00"/>
                </a:solidFill>
              </a:rPr>
              <a:t>II. </a:t>
            </a:r>
            <a:r>
              <a:rPr lang="hu-HU" sz="2100" dirty="0" err="1">
                <a:solidFill>
                  <a:srgbClr val="FFFF00"/>
                </a:solidFill>
              </a:rPr>
              <a:t>Réczey</a:t>
            </a:r>
            <a:r>
              <a:rPr lang="hu-HU" sz="2100" dirty="0">
                <a:solidFill>
                  <a:srgbClr val="FFFF00"/>
                </a:solidFill>
              </a:rPr>
              <a:t> </a:t>
            </a:r>
            <a:r>
              <a:rPr lang="hu-HU" sz="2100" dirty="0" smtClean="0">
                <a:solidFill>
                  <a:srgbClr val="FFFF00"/>
                </a:solidFill>
              </a:rPr>
              <a:t>Istvánné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Március 28. </a:t>
            </a:r>
            <a:r>
              <a:rPr lang="hu-HU" sz="2100" dirty="0">
                <a:solidFill>
                  <a:srgbClr val="FFFF00"/>
                </a:solidFill>
              </a:rPr>
              <a:t>(szerda) </a:t>
            </a:r>
            <a:r>
              <a:rPr lang="hu-HU" sz="2100" dirty="0" smtClean="0">
                <a:solidFill>
                  <a:srgbClr val="FFFF00"/>
                </a:solidFill>
              </a:rPr>
              <a:t>	Gyárlátogatás: </a:t>
            </a:r>
            <a:r>
              <a:rPr lang="hu-HU" sz="2100" dirty="0" err="1" smtClean="0">
                <a:solidFill>
                  <a:srgbClr val="FFFF00"/>
                </a:solidFill>
              </a:rPr>
              <a:t>Lesaffre</a:t>
            </a:r>
            <a:r>
              <a:rPr lang="hu-HU" sz="2100" dirty="0" smtClean="0">
                <a:solidFill>
                  <a:srgbClr val="FFFF00"/>
                </a:solidFill>
              </a:rPr>
              <a:t> (Budafok) </a:t>
            </a:r>
            <a:r>
              <a:rPr lang="hu-HU" sz="2100" dirty="0" smtClean="0">
                <a:solidFill>
                  <a:srgbClr val="FFFF00"/>
                </a:solidFill>
              </a:rPr>
              <a:t>12:30 </a:t>
            </a:r>
            <a:r>
              <a:rPr lang="hu-HU" sz="2100" dirty="0" smtClean="0">
                <a:solidFill>
                  <a:srgbClr val="FFFF00"/>
                </a:solidFill>
              </a:rPr>
              <a:t>(</a:t>
            </a:r>
            <a:r>
              <a:rPr lang="hu-HU" sz="2100" dirty="0" err="1" smtClean="0">
                <a:solidFill>
                  <a:srgbClr val="FFFF00"/>
                </a:solidFill>
              </a:rPr>
              <a:t>max</a:t>
            </a:r>
            <a:r>
              <a:rPr lang="hu-HU" sz="2100" dirty="0" smtClean="0">
                <a:solidFill>
                  <a:srgbClr val="FFFF00"/>
                </a:solidFill>
              </a:rPr>
              <a:t> 15 fő)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hu-HU" sz="2100" dirty="0" smtClean="0">
                <a:solidFill>
                  <a:srgbClr val="FFFF00"/>
                </a:solidFill>
              </a:rPr>
              <a:t>	Április 4. (szerda) 	Szünet (Tavaszi szünet)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hu-HU" sz="2100" dirty="0" smtClean="0">
                <a:solidFill>
                  <a:srgbClr val="FFFF00"/>
                </a:solidFill>
              </a:rPr>
              <a:t>Április 11. (szerda)	Szünet (Dékáni szünet)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hu-HU" sz="2100" dirty="0" smtClean="0">
                <a:solidFill>
                  <a:srgbClr val="FFFF00"/>
                </a:solidFill>
              </a:rPr>
              <a:t>Április 18. (szerda) 	Növényolajipar </a:t>
            </a:r>
            <a:r>
              <a:rPr lang="hu-HU" sz="2100" dirty="0" err="1" smtClean="0">
                <a:solidFill>
                  <a:srgbClr val="FFFF00"/>
                </a:solidFill>
              </a:rPr>
              <a:t>Cossuta</a:t>
            </a:r>
            <a:r>
              <a:rPr lang="hu-HU" sz="2100" dirty="0" smtClean="0">
                <a:solidFill>
                  <a:srgbClr val="FFFF00"/>
                </a:solidFill>
              </a:rPr>
              <a:t> Dániel (+0,1 jegy)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hu-HU" sz="2100" dirty="0" smtClean="0">
                <a:solidFill>
                  <a:srgbClr val="FFFF00"/>
                </a:solidFill>
              </a:rPr>
              <a:t>Április 25. (szerda) 	Gyárlátogatás:  Bunge </a:t>
            </a:r>
            <a:r>
              <a:rPr lang="hu-HU" sz="2100" dirty="0">
                <a:solidFill>
                  <a:srgbClr val="FFFF00"/>
                </a:solidFill>
              </a:rPr>
              <a:t>Kutatóintézet látogatás (Budapest)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hu-HU" sz="2100" dirty="0" smtClean="0">
                <a:solidFill>
                  <a:srgbClr val="FFFF00"/>
                </a:solidFill>
              </a:rPr>
              <a:t>Május 2. (szerda) 	Gyárlátogatás: Hungrana (Szabadegyháza)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hu-HU" sz="2100" dirty="0" smtClean="0">
                <a:solidFill>
                  <a:srgbClr val="FFFF00"/>
                </a:solidFill>
              </a:rPr>
              <a:t>Május </a:t>
            </a:r>
            <a:r>
              <a:rPr lang="hu-HU" sz="2100" dirty="0">
                <a:solidFill>
                  <a:srgbClr val="FFFF00"/>
                </a:solidFill>
              </a:rPr>
              <a:t>9</a:t>
            </a:r>
            <a:r>
              <a:rPr lang="hu-HU" sz="2100" dirty="0" smtClean="0">
                <a:solidFill>
                  <a:srgbClr val="FFFF00"/>
                </a:solidFill>
              </a:rPr>
              <a:t>. (szerda)        Gyárlátogatás: Dreher Sörgyár (Kőbánya)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hu-HU" sz="2100" dirty="0" smtClean="0">
                <a:solidFill>
                  <a:srgbClr val="FFFF00"/>
                </a:solidFill>
              </a:rPr>
              <a:t>Május 16. (szerda) </a:t>
            </a:r>
            <a:r>
              <a:rPr lang="hu-HU" sz="2100" dirty="0">
                <a:solidFill>
                  <a:srgbClr val="FFFF00"/>
                </a:solidFill>
              </a:rPr>
              <a:t>	vizsga </a:t>
            </a:r>
            <a:r>
              <a:rPr lang="hu-HU" sz="2100" dirty="0" smtClean="0">
                <a:solidFill>
                  <a:srgbClr val="FFFF00"/>
                </a:solidFill>
              </a:rPr>
              <a:t>ZH 8:15-9:15, órarendi terem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endParaRPr lang="hu-HU" sz="2100" dirty="0" smtClean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629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Üzemlátogatásonként </a:t>
            </a:r>
            <a:r>
              <a:rPr lang="hu-HU" sz="2000" dirty="0">
                <a:solidFill>
                  <a:srgbClr val="FFFF00"/>
                </a:solidFill>
              </a:rPr>
              <a:t>(</a:t>
            </a:r>
            <a:r>
              <a:rPr lang="hu-HU" sz="2000" dirty="0" smtClean="0">
                <a:solidFill>
                  <a:srgbClr val="FFFF00"/>
                </a:solidFill>
              </a:rPr>
              <a:t>Bunge, Dreher, Hungrana, </a:t>
            </a:r>
            <a:r>
              <a:rPr lang="hu-HU" sz="2000" dirty="0" err="1" smtClean="0">
                <a:solidFill>
                  <a:srgbClr val="FFFF00"/>
                </a:solidFill>
              </a:rPr>
              <a:t>Lesaffre</a:t>
            </a:r>
            <a:r>
              <a:rPr lang="hu-HU" sz="2000" dirty="0" smtClean="0">
                <a:solidFill>
                  <a:srgbClr val="FFFF00"/>
                </a:solidFill>
              </a:rPr>
              <a:t>) +0,33 jegy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szerezhető, 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sörgyártási kiselőadásból +0,5 jegy,</a:t>
            </a:r>
            <a:r>
              <a:rPr lang="hu-HU" sz="2000" dirty="0">
                <a:solidFill>
                  <a:srgbClr val="FFFF00"/>
                </a:solidFill>
              </a:rPr>
              <a:t/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katalógusos előadásokon (</a:t>
            </a:r>
            <a:r>
              <a:rPr lang="hu-HU" sz="2000" dirty="0" err="1" smtClean="0">
                <a:solidFill>
                  <a:srgbClr val="FFFF00"/>
                </a:solidFill>
              </a:rPr>
              <a:t>Kun-Farkas</a:t>
            </a:r>
            <a:r>
              <a:rPr lang="hu-HU" sz="2000" dirty="0" smtClean="0">
                <a:solidFill>
                  <a:srgbClr val="FFFF00"/>
                </a:solidFill>
              </a:rPr>
              <a:t> Gabriella, </a:t>
            </a:r>
            <a:r>
              <a:rPr lang="hu-HU" sz="2000" dirty="0" err="1" smtClean="0">
                <a:solidFill>
                  <a:srgbClr val="FFFF00"/>
                </a:solidFill>
              </a:rPr>
              <a:t>Cossuta</a:t>
            </a:r>
            <a:r>
              <a:rPr lang="hu-HU" sz="2000" dirty="0" smtClean="0">
                <a:solidFill>
                  <a:srgbClr val="FFFF00"/>
                </a:solidFill>
              </a:rPr>
              <a:t> Dániel) +0,1 jegy, 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ha a vizsgajegy legalább elégséges.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Bunge, Dreher, </a:t>
            </a:r>
            <a:r>
              <a:rPr lang="hu-HU" sz="2000" dirty="0" err="1" smtClean="0">
                <a:solidFill>
                  <a:srgbClr val="FFFF00"/>
                </a:solidFill>
              </a:rPr>
              <a:t>Lesaffre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BKK-val</a:t>
            </a:r>
            <a:r>
              <a:rPr lang="hu-HU" sz="2000" dirty="0" smtClean="0">
                <a:solidFill>
                  <a:srgbClr val="FFFF00"/>
                </a:solidFill>
              </a:rPr>
              <a:t> megközelíthető, a </a:t>
            </a:r>
            <a:r>
              <a:rPr lang="hu-HU" sz="2000" dirty="0" err="1" smtClean="0">
                <a:solidFill>
                  <a:srgbClr val="FFFF00"/>
                </a:solidFill>
              </a:rPr>
              <a:t>Hungranaba</a:t>
            </a:r>
            <a:r>
              <a:rPr lang="hu-HU" sz="2000" dirty="0" smtClean="0">
                <a:solidFill>
                  <a:srgbClr val="FFFF00"/>
                </a:solidFill>
              </a:rPr>
              <a:t> vonattal megyünk (útiköltség: 1120 Ft). 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Az aláírás megszerzése NINCS látogatáshoz kötve.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tárgy anyagai az „</a:t>
            </a:r>
            <a:r>
              <a:rPr lang="hu-HU" sz="2000" dirty="0" err="1" smtClean="0">
                <a:solidFill>
                  <a:srgbClr val="FFFF00"/>
                </a:solidFill>
              </a:rPr>
              <a:t>oktatas</a:t>
            </a:r>
            <a:r>
              <a:rPr lang="hu-HU" sz="2000" dirty="0" smtClean="0">
                <a:solidFill>
                  <a:srgbClr val="FFFF00"/>
                </a:solidFill>
              </a:rPr>
              <a:t>” mappában: http://oktatas.ch.bme.hu/oktatas/konyvek/mezgaz/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BMEVEMKA610_</a:t>
            </a:r>
            <a:r>
              <a:rPr lang="hu-HU" sz="2000" dirty="0" err="1" smtClean="0">
                <a:solidFill>
                  <a:srgbClr val="FFFF00"/>
                </a:solidFill>
              </a:rPr>
              <a:t>Mezogazdasagi</a:t>
            </a:r>
            <a:r>
              <a:rPr lang="hu-HU" sz="2000" dirty="0" smtClean="0">
                <a:solidFill>
                  <a:srgbClr val="FFFF00"/>
                </a:solidFill>
              </a:rPr>
              <a:t>_iparok_</a:t>
            </a:r>
            <a:r>
              <a:rPr lang="hu-HU" sz="2000" dirty="0" err="1" smtClean="0">
                <a:solidFill>
                  <a:srgbClr val="FFFF00"/>
                </a:solidFill>
              </a:rPr>
              <a:t>technologiaja</a:t>
            </a:r>
            <a:r>
              <a:rPr lang="hu-HU" sz="2000" dirty="0" smtClean="0">
                <a:solidFill>
                  <a:srgbClr val="FFFF00"/>
                </a:solidFill>
              </a:rPr>
              <a:t>/</a:t>
            </a: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Az előadások ábraanyagát  elérhetővé teszem az utolsó előadás után.  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vizsga írásbeli, megajánlott jegy szerezhető a szorgalmi időszak végén. 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Több vizsgaalkalom lesz, de az elsőt csak azok vegyék fel, akik elfogadják a megajánlott jegyet (ezt a vizsgánál a megjegyzésben majd jelzem), és akkor nem lesz vizsgaírás.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Vizsgajavítás: a javító vizsga eredménye számít.</a:t>
            </a:r>
          </a:p>
          <a:p>
            <a:pPr>
              <a:lnSpc>
                <a:spcPct val="120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</a:p>
          <a:p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Kiss Bernadett:</a:t>
            </a:r>
            <a:r>
              <a:rPr lang="en-GB" sz="2000" dirty="0" smtClean="0">
                <a:solidFill>
                  <a:srgbClr val="FFFF00"/>
                </a:solidFill>
              </a:rPr>
              <a:t> 463 </a:t>
            </a:r>
            <a:r>
              <a:rPr lang="hu-HU" sz="2000" dirty="0" smtClean="0">
                <a:solidFill>
                  <a:srgbClr val="FFFF00"/>
                </a:solidFill>
              </a:rPr>
              <a:t>1220/2693, </a:t>
            </a:r>
            <a:r>
              <a:rPr lang="hu-HU" sz="2000" dirty="0" err="1" smtClean="0">
                <a:solidFill>
                  <a:srgbClr val="FFFF00"/>
                </a:solidFill>
              </a:rPr>
              <a:t>kiss.bernadett</a:t>
            </a:r>
            <a:r>
              <a:rPr lang="en-GB" sz="2000" dirty="0" smtClean="0">
                <a:solidFill>
                  <a:srgbClr val="FFFF00"/>
                </a:solidFill>
              </a:rPr>
              <a:t>@m</a:t>
            </a:r>
            <a:r>
              <a:rPr lang="hu-HU" sz="2000" dirty="0" err="1" smtClean="0">
                <a:solidFill>
                  <a:srgbClr val="FFFF00"/>
                </a:solidFill>
              </a:rPr>
              <a:t>ail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err="1" smtClean="0">
                <a:solidFill>
                  <a:srgbClr val="FFFF00"/>
                </a:solidFill>
              </a:rPr>
              <a:t>bme.hu</a:t>
            </a:r>
            <a:endParaRPr lang="en-GB" sz="2000" dirty="0" smtClean="0">
              <a:solidFill>
                <a:srgbClr val="FFFF00"/>
              </a:solidFill>
            </a:endParaRPr>
          </a:p>
          <a:p>
            <a:r>
              <a:rPr lang="en-GB" sz="2000" dirty="0" smtClean="0">
                <a:solidFill>
                  <a:srgbClr val="FFFF00"/>
                </a:solidFill>
              </a:rPr>
              <a:t>BME </a:t>
            </a:r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Élelmiszertudományi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F-épület FE </a:t>
            </a:r>
            <a:r>
              <a:rPr lang="hu-HU" sz="2000" dirty="0" err="1" smtClean="0">
                <a:solidFill>
                  <a:srgbClr val="FFFF00"/>
                </a:solidFill>
              </a:rPr>
              <a:t>lcsh</a:t>
            </a:r>
            <a:r>
              <a:rPr lang="hu-HU" sz="2000" dirty="0" smtClean="0">
                <a:solidFill>
                  <a:srgbClr val="FFFF00"/>
                </a:solidFill>
              </a:rPr>
              <a:t>. földszint</a:t>
            </a:r>
          </a:p>
          <a:p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Dr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Fehét</a:t>
            </a:r>
            <a:r>
              <a:rPr lang="hu-HU" sz="2000" dirty="0" smtClean="0">
                <a:solidFill>
                  <a:srgbClr val="FFFF00"/>
                </a:solidFill>
              </a:rPr>
              <a:t> Csaba:</a:t>
            </a:r>
            <a:r>
              <a:rPr lang="en-GB" sz="2000" dirty="0" smtClean="0">
                <a:solidFill>
                  <a:srgbClr val="FFFF00"/>
                </a:solidFill>
              </a:rPr>
              <a:t> 463 2843</a:t>
            </a:r>
            <a:r>
              <a:rPr lang="hu-HU" sz="2000" dirty="0" smtClean="0">
                <a:solidFill>
                  <a:srgbClr val="FFFF00"/>
                </a:solidFill>
              </a:rPr>
              <a:t>, </a:t>
            </a:r>
            <a:r>
              <a:rPr lang="en-GB" sz="2000" dirty="0" smtClean="0">
                <a:solidFill>
                  <a:srgbClr val="FFFF00"/>
                </a:solidFill>
              </a:rPr>
              <a:t>csaba_feher@mail.bme.hu</a:t>
            </a:r>
          </a:p>
          <a:p>
            <a:r>
              <a:rPr lang="en-GB" sz="2000" dirty="0" err="1" smtClean="0">
                <a:solidFill>
                  <a:srgbClr val="FFFF00"/>
                </a:solidFill>
              </a:rPr>
              <a:t>BME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 </a:t>
            </a:r>
            <a:r>
              <a:rPr lang="en-GB" sz="2000" dirty="0" err="1" smtClean="0">
                <a:solidFill>
                  <a:srgbClr val="FFFF00"/>
                </a:solidFill>
              </a:rPr>
              <a:t>ép</a:t>
            </a:r>
            <a:r>
              <a:rPr lang="en-GB" sz="2000" dirty="0" smtClean="0">
                <a:solidFill>
                  <a:srgbClr val="FFFF00"/>
                </a:solidFill>
              </a:rPr>
              <a:t>. 2. </a:t>
            </a:r>
            <a:r>
              <a:rPr lang="en-GB" sz="2000" dirty="0" err="1" smtClean="0">
                <a:solidFill>
                  <a:srgbClr val="FFFF00"/>
                </a:solidFill>
              </a:rPr>
              <a:t>emelet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 smtClean="0">
                <a:solidFill>
                  <a:srgbClr val="FFFF00"/>
                </a:solidFill>
              </a:rPr>
              <a:t>64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r>
              <a:rPr lang="en-GB" sz="2000" dirty="0">
                <a:solidFill>
                  <a:srgbClr val="FFFF00"/>
                </a:solidFill>
              </a:rPr>
              <a:t>Kun-</a:t>
            </a:r>
            <a:r>
              <a:rPr lang="en-GB" sz="2000" dirty="0" err="1">
                <a:solidFill>
                  <a:srgbClr val="FFFF00"/>
                </a:solidFill>
              </a:rPr>
              <a:t>Farkas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smtClean="0">
                <a:solidFill>
                  <a:srgbClr val="FFFF00"/>
                </a:solidFill>
              </a:rPr>
              <a:t>Gabriella</a:t>
            </a: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en-GB" sz="2000" dirty="0" err="1" smtClean="0">
                <a:solidFill>
                  <a:srgbClr val="FFFF00"/>
                </a:solidFill>
              </a:rPr>
              <a:t>Söripari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S</a:t>
            </a:r>
            <a:r>
              <a:rPr lang="en-GB" sz="2000" dirty="0" err="1" smtClean="0">
                <a:solidFill>
                  <a:srgbClr val="FFFF00"/>
                </a:solidFill>
              </a:rPr>
              <a:t>zeszipari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en-GB" sz="2000" dirty="0" smtClean="0">
                <a:solidFill>
                  <a:srgbClr val="FFFF00"/>
                </a:solidFill>
              </a:rPr>
              <a:t> (</a:t>
            </a:r>
            <a:r>
              <a:rPr lang="hu-HU" sz="2000" dirty="0" smtClean="0">
                <a:solidFill>
                  <a:srgbClr val="FFFF00"/>
                </a:solidFill>
              </a:rPr>
              <a:t>SZIE, </a:t>
            </a:r>
            <a:r>
              <a:rPr lang="en-GB" sz="2000" dirty="0" err="1" smtClean="0">
                <a:solidFill>
                  <a:srgbClr val="FFFF00"/>
                </a:solidFill>
              </a:rPr>
              <a:t>Élelmiszeripari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Kar</a:t>
            </a:r>
            <a:r>
              <a:rPr lang="en-GB" sz="20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GB" sz="2000" dirty="0" smtClean="0">
                <a:solidFill>
                  <a:srgbClr val="FFFF00"/>
                </a:solidFill>
              </a:rPr>
              <a:t>Budapest XI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Ménesi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út</a:t>
            </a:r>
            <a:r>
              <a:rPr lang="en-GB" sz="2000" dirty="0" smtClean="0">
                <a:solidFill>
                  <a:srgbClr val="FFFF00"/>
                </a:solidFill>
              </a:rPr>
              <a:t> 45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 (</a:t>
            </a:r>
            <a:r>
              <a:rPr lang="en-GB" sz="2000" dirty="0" err="1" smtClean="0">
                <a:solidFill>
                  <a:srgbClr val="FFFF00"/>
                </a:solidFill>
              </a:rPr>
              <a:t>kertkapun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kell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bemenni</a:t>
            </a:r>
            <a:r>
              <a:rPr lang="en-GB" sz="2000" dirty="0" smtClean="0">
                <a:solidFill>
                  <a:srgbClr val="FFFF00"/>
                </a:solidFill>
              </a:rPr>
              <a:t>, bal </a:t>
            </a:r>
            <a:r>
              <a:rPr lang="en-GB" sz="2000" dirty="0" err="1" smtClean="0">
                <a:solidFill>
                  <a:srgbClr val="FFFF00"/>
                </a:solidFill>
              </a:rPr>
              <a:t>kéz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felé</a:t>
            </a:r>
            <a:r>
              <a:rPr lang="en-GB" sz="2000" dirty="0" smtClean="0">
                <a:solidFill>
                  <a:srgbClr val="FFFF00"/>
                </a:solidFill>
              </a:rPr>
              <a:t> a </a:t>
            </a:r>
            <a:r>
              <a:rPr lang="en-GB" sz="2000" dirty="0" err="1" smtClean="0">
                <a:solidFill>
                  <a:srgbClr val="FFFF00"/>
                </a:solidFill>
              </a:rPr>
              <a:t>második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ajtó</a:t>
            </a:r>
            <a:r>
              <a:rPr lang="en-GB" sz="20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GB" sz="2000" dirty="0" smtClean="0">
                <a:solidFill>
                  <a:srgbClr val="FFFF00"/>
                </a:solidFill>
              </a:rPr>
              <a:t>Ha </a:t>
            </a:r>
            <a:r>
              <a:rPr lang="en-GB" sz="2000" dirty="0" err="1" smtClean="0">
                <a:solidFill>
                  <a:srgbClr val="FFFF00"/>
                </a:solidFill>
              </a:rPr>
              <a:t>valaki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eltévedne</a:t>
            </a:r>
            <a:r>
              <a:rPr lang="en-GB" sz="2000" dirty="0" smtClean="0">
                <a:solidFill>
                  <a:srgbClr val="FFFF00"/>
                </a:solidFill>
              </a:rPr>
              <a:t>, </a:t>
            </a:r>
            <a:r>
              <a:rPr lang="hu-HU" sz="2000" dirty="0" smtClean="0">
                <a:solidFill>
                  <a:srgbClr val="FFFF00"/>
                </a:solidFill>
              </a:rPr>
              <a:t>Gabriella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mobilszáma</a:t>
            </a:r>
            <a:r>
              <a:rPr lang="en-GB" sz="2000" dirty="0" smtClean="0">
                <a:solidFill>
                  <a:srgbClr val="FFFF00"/>
                </a:solidFill>
              </a:rPr>
              <a:t>:</a:t>
            </a:r>
            <a:r>
              <a:rPr lang="hu-HU" sz="2000" dirty="0">
                <a:solidFill>
                  <a:srgbClr val="FFFF00"/>
                </a:solidFill>
              </a:rPr>
              <a:t> 30/90-45-383</a:t>
            </a: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Üzemlátogatások</a:t>
            </a:r>
          </a:p>
          <a:p>
            <a:endParaRPr lang="hu-HU" sz="2000" u="sng" dirty="0" smtClean="0">
              <a:solidFill>
                <a:srgbClr val="FFFF00"/>
              </a:solidFill>
            </a:endParaRPr>
          </a:p>
          <a:p>
            <a:r>
              <a:rPr lang="hu-HU" sz="2000" u="sng" dirty="0" err="1" smtClean="0">
                <a:solidFill>
                  <a:srgbClr val="FFFF00"/>
                </a:solidFill>
              </a:rPr>
              <a:t>Lesaffre</a:t>
            </a:r>
            <a:r>
              <a:rPr lang="hu-HU" sz="2000" u="sng" dirty="0" smtClean="0">
                <a:solidFill>
                  <a:srgbClr val="FFFF00"/>
                </a:solidFill>
              </a:rPr>
              <a:t> Magyarország Élesztőgyártó és Kereskedelmi Kft. (Budafok)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találkozó március 28. 9:10-9:20 között a Móricz Zsigmond körtéren a 33-as busz megállójában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SZÍNŰ, TISZTA </a:t>
            </a:r>
            <a:r>
              <a:rPr lang="hu-HU" sz="2000" b="1" dirty="0" smtClean="0">
                <a:solidFill>
                  <a:srgbClr val="FFFF00"/>
                </a:solidFill>
              </a:rPr>
              <a:t>KÖPENYT</a:t>
            </a:r>
            <a:r>
              <a:rPr lang="hu-HU" sz="2000" dirty="0" smtClean="0">
                <a:solidFill>
                  <a:srgbClr val="FFFF00"/>
                </a:solidFill>
              </a:rPr>
              <a:t> mindenki hozzon magával, ékszert viszont lehetőség szerint ne hozzatok</a:t>
            </a: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u="sng" dirty="0" smtClean="0">
                <a:solidFill>
                  <a:srgbClr val="FFFF00"/>
                </a:solidFill>
              </a:rPr>
              <a:t>Bunge Kutatóintézet (Dél-Pest)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találkozó április 25.??? a </a:t>
            </a:r>
            <a:r>
              <a:rPr lang="hu-HU" sz="2000" dirty="0" err="1" smtClean="0">
                <a:solidFill>
                  <a:srgbClr val="FFFF00"/>
                </a:solidFill>
              </a:rPr>
              <a:t>Boráros</a:t>
            </a:r>
            <a:r>
              <a:rPr lang="hu-HU" sz="2000" dirty="0" smtClean="0">
                <a:solidFill>
                  <a:srgbClr val="FFFF00"/>
                </a:solidFill>
              </a:rPr>
              <a:t> téren az 54-es busz megállójában 8:20-8:30 között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SZÍNŰ, TISZTA </a:t>
            </a:r>
            <a:r>
              <a:rPr lang="hu-HU" sz="2000" b="1" dirty="0" smtClean="0">
                <a:solidFill>
                  <a:srgbClr val="FFFF00"/>
                </a:solidFill>
              </a:rPr>
              <a:t>KÖPENYT és SZEMÜVEGET</a:t>
            </a:r>
            <a:r>
              <a:rPr lang="hu-HU" sz="2000" dirty="0" smtClean="0">
                <a:solidFill>
                  <a:srgbClr val="FFFF00"/>
                </a:solidFill>
              </a:rPr>
              <a:t> mindenki hozzon magával</a:t>
            </a:r>
          </a:p>
          <a:p>
            <a:endParaRPr lang="hu-HU" sz="2000" u="sng" dirty="0" smtClean="0">
              <a:solidFill>
                <a:srgbClr val="FFFF00"/>
              </a:solidFill>
            </a:endParaRPr>
          </a:p>
          <a:p>
            <a:r>
              <a:rPr lang="hu-HU" sz="2000" u="sng" dirty="0" smtClean="0">
                <a:solidFill>
                  <a:srgbClr val="FFFF00"/>
                </a:solidFill>
              </a:rPr>
              <a:t>Hungrana (Szabadegyháza)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Május 2. (részletek </a:t>
            </a:r>
            <a:r>
              <a:rPr lang="hu-HU" sz="2000" dirty="0" err="1" smtClean="0">
                <a:solidFill>
                  <a:srgbClr val="FFFF00"/>
                </a:solidFill>
              </a:rPr>
              <a:t>Neptun</a:t>
            </a:r>
            <a:r>
              <a:rPr lang="hu-HU" sz="2000" dirty="0" smtClean="0">
                <a:solidFill>
                  <a:srgbClr val="FFFF00"/>
                </a:solidFill>
              </a:rPr>
              <a:t> üzenetben később)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SZÍNŰ, TISZTA </a:t>
            </a:r>
            <a:r>
              <a:rPr lang="hu-HU" sz="2000" b="1" dirty="0" smtClean="0">
                <a:solidFill>
                  <a:srgbClr val="FFFF00"/>
                </a:solidFill>
              </a:rPr>
              <a:t>KÖPENYT</a:t>
            </a:r>
            <a:r>
              <a:rPr lang="hu-HU" sz="2000" dirty="0" smtClean="0">
                <a:solidFill>
                  <a:srgbClr val="FFFF00"/>
                </a:solidFill>
              </a:rPr>
              <a:t> mindenki hozzon magával</a:t>
            </a:r>
            <a:endParaRPr lang="hu-HU" sz="2000" u="sng" dirty="0" smtClean="0">
              <a:solidFill>
                <a:srgbClr val="FFFF00"/>
              </a:solidFill>
            </a:endParaRPr>
          </a:p>
          <a:p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u="sng" dirty="0" smtClean="0">
                <a:solidFill>
                  <a:srgbClr val="FFFF00"/>
                </a:solidFill>
              </a:rPr>
              <a:t>Dreher Sörgyár (Kőbánya)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találkozó május 9. 7:40-7:50 között a Blaha Lujza téren a 37A villamos megállójában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</a:t>
            </a:r>
            <a:r>
              <a:rPr lang="hu-HU" sz="2000" dirty="0">
                <a:solidFill>
                  <a:srgbClr val="FFFF00"/>
                </a:solidFill>
              </a:rPr>
              <a:t>SZÍNŰ, TISZTA </a:t>
            </a:r>
            <a:r>
              <a:rPr lang="hu-HU" sz="2000" b="1" dirty="0">
                <a:solidFill>
                  <a:srgbClr val="FFFF00"/>
                </a:solidFill>
              </a:rPr>
              <a:t>KÖPENYT </a:t>
            </a:r>
            <a:r>
              <a:rPr lang="hu-HU" sz="2000" dirty="0" smtClean="0">
                <a:solidFill>
                  <a:srgbClr val="FFFF00"/>
                </a:solidFill>
              </a:rPr>
              <a:t>mindenki </a:t>
            </a:r>
            <a:r>
              <a:rPr lang="hu-HU" sz="2000" dirty="0">
                <a:solidFill>
                  <a:srgbClr val="FFFF00"/>
                </a:solidFill>
              </a:rPr>
              <a:t>hozzon magával</a:t>
            </a:r>
            <a:endParaRPr lang="hu-HU" sz="2000" u="sng" dirty="0" smtClean="0">
              <a:solidFill>
                <a:srgbClr val="FFFF00"/>
              </a:solidFill>
            </a:endParaRPr>
          </a:p>
          <a:p>
            <a:endParaRPr lang="hu-HU" sz="2000" u="sng" dirty="0" smtClean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14227</TotalTime>
  <Words>56</Words>
  <Application>Microsoft Office PowerPoint</Application>
  <PresentationFormat>Diavetítés a képernyőre (4:3 oldalarány)</PresentationFormat>
  <Paragraphs>45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Company>Non-Food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Berni</cp:lastModifiedBy>
  <cp:revision>158</cp:revision>
  <dcterms:created xsi:type="dcterms:W3CDTF">2014-02-11T14:11:10Z</dcterms:created>
  <dcterms:modified xsi:type="dcterms:W3CDTF">2018-02-27T11:37:37Z</dcterms:modified>
</cp:coreProperties>
</file>