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527" r:id="rId3"/>
    <p:sldId id="257" r:id="rId4"/>
    <p:sldId id="412" r:id="rId5"/>
    <p:sldId id="413" r:id="rId6"/>
    <p:sldId id="414" r:id="rId7"/>
    <p:sldId id="422" r:id="rId8"/>
    <p:sldId id="425" r:id="rId9"/>
    <p:sldId id="426" r:id="rId10"/>
    <p:sldId id="424" r:id="rId11"/>
    <p:sldId id="434" r:id="rId12"/>
    <p:sldId id="435" r:id="rId13"/>
    <p:sldId id="529" r:id="rId14"/>
    <p:sldId id="436" r:id="rId15"/>
    <p:sldId id="373" r:id="rId16"/>
    <p:sldId id="437" r:id="rId17"/>
    <p:sldId id="411" r:id="rId18"/>
    <p:sldId id="376" r:id="rId19"/>
    <p:sldId id="377" r:id="rId20"/>
    <p:sldId id="378" r:id="rId21"/>
    <p:sldId id="379" r:id="rId22"/>
    <p:sldId id="383" r:id="rId23"/>
    <p:sldId id="384" r:id="rId24"/>
    <p:sldId id="438" r:id="rId25"/>
    <p:sldId id="440" r:id="rId26"/>
    <p:sldId id="441" r:id="rId27"/>
    <p:sldId id="385" r:id="rId28"/>
    <p:sldId id="442" r:id="rId29"/>
    <p:sldId id="313" r:id="rId30"/>
    <p:sldId id="443" r:id="rId31"/>
    <p:sldId id="444" r:id="rId32"/>
    <p:sldId id="445" r:id="rId33"/>
    <p:sldId id="321" r:id="rId34"/>
    <p:sldId id="322" r:id="rId35"/>
    <p:sldId id="323" r:id="rId36"/>
    <p:sldId id="324" r:id="rId37"/>
    <p:sldId id="325" r:id="rId38"/>
    <p:sldId id="318" r:id="rId39"/>
    <p:sldId id="319" r:id="rId40"/>
    <p:sldId id="332" r:id="rId41"/>
    <p:sldId id="447" r:id="rId42"/>
    <p:sldId id="528" r:id="rId43"/>
    <p:sldId id="339" r:id="rId44"/>
    <p:sldId id="340" r:id="rId45"/>
    <p:sldId id="331" r:id="rId46"/>
    <p:sldId id="446" r:id="rId47"/>
    <p:sldId id="397" r:id="rId48"/>
    <p:sldId id="487" r:id="rId49"/>
    <p:sldId id="519" r:id="rId50"/>
    <p:sldId id="520" r:id="rId51"/>
    <p:sldId id="525" r:id="rId52"/>
    <p:sldId id="496" r:id="rId53"/>
    <p:sldId id="497" r:id="rId54"/>
    <p:sldId id="498" r:id="rId55"/>
    <p:sldId id="499" r:id="rId56"/>
    <p:sldId id="500" r:id="rId57"/>
    <p:sldId id="501" r:id="rId58"/>
    <p:sldId id="502" r:id="rId59"/>
    <p:sldId id="503" r:id="rId60"/>
    <p:sldId id="504" r:id="rId61"/>
    <p:sldId id="523" r:id="rId62"/>
    <p:sldId id="524" r:id="rId63"/>
    <p:sldId id="505" r:id="rId64"/>
    <p:sldId id="526" r:id="rId6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  <a:srgbClr val="FFFF00"/>
    <a:srgbClr val="33993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728" autoAdjust="0"/>
  </p:normalViewPr>
  <p:slideViewPr>
    <p:cSldViewPr>
      <p:cViewPr varScale="1">
        <p:scale>
          <a:sx n="102" d="100"/>
          <a:sy n="102" d="100"/>
        </p:scale>
        <p:origin x="2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2B489-C123-40B9-85BA-442BEC9DBE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739F35-9914-412F-8693-FE412F50D5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A4B8-5999-4C53-ACD7-264E575D8CF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68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F9982-FA46-4E70-BE01-AAF825182C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444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F58-5B56-4697-9C89-DB20B9E3E1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5789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C3C8-3866-4E6F-9C08-229D4841B9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18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1BAA-936C-4667-A47A-77366AD61F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707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1B5B-46B5-4D93-AF8D-F1DD8B663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462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D1924-5F3C-4C07-BCB6-C37238376F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814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3B04-37BB-49B8-BF76-E3A46DEB91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865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3394-8251-44D6-8829-D265CEFB0E2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29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FED7-F154-4013-8AFC-A59E27A0FF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15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260E-12C9-49C9-8E54-11ABDCFAE0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964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75BF7-AAE4-4617-A774-2489B96693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18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04D310-87E1-43BF-8CDB-A1FB6CE373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1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 altLang="hu-HU" u="sng" smtClean="0"/>
              <a:t>8. A MOLEKULÁK ELEKTRONSZERKEZETE</a:t>
            </a: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EF7AD-9B47-4F8B-8239-FFA97CE2050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70564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Szemléletes eredmény: az elektronszerkezet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	</a:t>
            </a:r>
            <a:r>
              <a:rPr lang="hu-HU" altLang="hu-HU" sz="2800" u="sng"/>
              <a:t>molekulapályák</a:t>
            </a:r>
            <a:r>
              <a:rPr lang="hu-HU" altLang="hu-HU" sz="2800"/>
              <a:t>ból építhető fel, amelyeket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		 </a:t>
            </a:r>
            <a:r>
              <a:rPr lang="el-GR" altLang="hu-HU" sz="2800"/>
              <a:t>ε</a:t>
            </a:r>
            <a:r>
              <a:rPr lang="hu-HU" altLang="hu-HU" sz="2800" baseline="-25000"/>
              <a:t>i</a:t>
            </a:r>
            <a:r>
              <a:rPr lang="hu-HU" altLang="hu-HU" sz="2800"/>
              <a:t> energiájuk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	 	</a:t>
            </a:r>
            <a:r>
              <a:rPr lang="el-GR" altLang="hu-HU" sz="2800"/>
              <a:t>φ</a:t>
            </a:r>
            <a:r>
              <a:rPr lang="hu-HU" altLang="hu-HU" sz="2800" baseline="-25000"/>
              <a:t>i</a:t>
            </a:r>
            <a:r>
              <a:rPr lang="hu-HU" altLang="hu-HU" sz="2800"/>
              <a:t> hullámfüggvényük jellemez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	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124075" y="4005263"/>
            <a:ext cx="3887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MO (molecular orbital)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CA0DD8-53FE-4EC3-9E02-00CA1145B09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211638" y="2205038"/>
            <a:ext cx="45354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egy MO-n 0, 1, vagy 2 elektron lehet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ha 2, akkor ellentétes spinnel</a:t>
            </a: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1331913" y="5013325"/>
            <a:ext cx="1008062" cy="576263"/>
            <a:chOff x="1292" y="3067"/>
            <a:chExt cx="635" cy="363"/>
          </a:xfrm>
        </p:grpSpPr>
        <p:sp>
          <p:nvSpPr>
            <p:cNvPr id="14358" name="Line 6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59" name="Line 7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60" name="Line 8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1385888" y="3932238"/>
            <a:ext cx="1008062" cy="576262"/>
            <a:chOff x="1292" y="3067"/>
            <a:chExt cx="635" cy="363"/>
          </a:xfrm>
        </p:grpSpPr>
        <p:sp>
          <p:nvSpPr>
            <p:cNvPr id="14355" name="Line 10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56" name="Line 11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57" name="Line 12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42" name="Group 13"/>
          <p:cNvGrpSpPr>
            <a:grpSpLocks/>
          </p:cNvGrpSpPr>
          <p:nvPr/>
        </p:nvGrpSpPr>
        <p:grpSpPr bwMode="auto">
          <a:xfrm>
            <a:off x="1404938" y="3068638"/>
            <a:ext cx="1008062" cy="576262"/>
            <a:chOff x="1292" y="3067"/>
            <a:chExt cx="635" cy="363"/>
          </a:xfrm>
        </p:grpSpPr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54" name="Line 16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343" name="Line 17"/>
          <p:cNvSpPr>
            <a:spLocks noChangeShapeType="1"/>
          </p:cNvSpPr>
          <p:nvPr/>
        </p:nvSpPr>
        <p:spPr bwMode="auto">
          <a:xfrm flipV="1">
            <a:off x="1042988" y="1268413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4" name="Text Box 18"/>
          <p:cNvSpPr txBox="1">
            <a:spLocks noChangeArrowheads="1"/>
          </p:cNvSpPr>
          <p:nvPr/>
        </p:nvSpPr>
        <p:spPr bwMode="auto">
          <a:xfrm>
            <a:off x="395288" y="1123950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</a:t>
            </a:r>
          </a:p>
        </p:txBody>
      </p:sp>
      <p:sp>
        <p:nvSpPr>
          <p:cNvPr id="14345" name="Line 19"/>
          <p:cNvSpPr>
            <a:spLocks noChangeShapeType="1"/>
          </p:cNvSpPr>
          <p:nvPr/>
        </p:nvSpPr>
        <p:spPr bwMode="auto">
          <a:xfrm>
            <a:off x="1370013" y="272415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6" name="Line 20"/>
          <p:cNvSpPr>
            <a:spLocks noChangeShapeType="1"/>
          </p:cNvSpPr>
          <p:nvPr/>
        </p:nvSpPr>
        <p:spPr bwMode="auto">
          <a:xfrm>
            <a:off x="1404938" y="22764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7" name="Text Box 21"/>
          <p:cNvSpPr txBox="1">
            <a:spLocks noChangeArrowheads="1"/>
          </p:cNvSpPr>
          <p:nvPr/>
        </p:nvSpPr>
        <p:spPr bwMode="auto">
          <a:xfrm>
            <a:off x="3492500" y="549275"/>
            <a:ext cx="52562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Az elektronszerkezet szemléltetése: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u="sng"/>
              <a:t>MO-energia diagram</a:t>
            </a:r>
          </a:p>
        </p:txBody>
      </p:sp>
      <p:sp>
        <p:nvSpPr>
          <p:cNvPr id="14348" name="Szövegdoboz 20"/>
          <p:cNvSpPr txBox="1">
            <a:spLocks noChangeArrowheads="1"/>
          </p:cNvSpPr>
          <p:nvPr/>
        </p:nvSpPr>
        <p:spPr bwMode="auto">
          <a:xfrm>
            <a:off x="4752975" y="4184650"/>
            <a:ext cx="272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Multiplicitás: 2S + 1</a:t>
            </a:r>
          </a:p>
        </p:txBody>
      </p:sp>
      <p:sp>
        <p:nvSpPr>
          <p:cNvPr id="14349" name="Szövegdoboz 1"/>
          <p:cNvSpPr txBox="1">
            <a:spLocks noChangeArrowheads="1"/>
          </p:cNvSpPr>
          <p:nvPr/>
        </p:nvSpPr>
        <p:spPr bwMode="auto">
          <a:xfrm>
            <a:off x="2527300" y="4995863"/>
            <a:ext cx="151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hu-HU">
                <a:sym typeface="Symbol" panose="05050102010706020507" pitchFamily="18" charset="2"/>
              </a:rPr>
              <a:t>ε</a:t>
            </a:r>
            <a:r>
              <a:rPr lang="hu-HU" altLang="hu-HU" baseline="-25000">
                <a:sym typeface="Symbol" panose="05050102010706020507" pitchFamily="18" charset="2"/>
              </a:rPr>
              <a:t>1</a:t>
            </a:r>
            <a:r>
              <a:rPr lang="hu-HU" altLang="hu-HU">
                <a:sym typeface="Symbol" panose="05050102010706020507" pitchFamily="18" charset="2"/>
              </a:rPr>
              <a:t>, </a:t>
            </a:r>
            <a:r>
              <a:rPr lang="hu-HU" altLang="hu-HU" baseline="-25000">
                <a:sym typeface="Symbol" panose="05050102010706020507" pitchFamily="18" charset="2"/>
              </a:rPr>
              <a:t>1</a:t>
            </a:r>
            <a:endParaRPr lang="hu-HU" altLang="hu-HU"/>
          </a:p>
        </p:txBody>
      </p:sp>
      <p:sp>
        <p:nvSpPr>
          <p:cNvPr id="14350" name="Szövegdoboz 22"/>
          <p:cNvSpPr txBox="1">
            <a:spLocks noChangeArrowheads="1"/>
          </p:cNvSpPr>
          <p:nvPr/>
        </p:nvSpPr>
        <p:spPr bwMode="auto">
          <a:xfrm>
            <a:off x="2522538" y="39909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hu-HU">
                <a:sym typeface="Symbol" panose="05050102010706020507" pitchFamily="18" charset="2"/>
              </a:rPr>
              <a:t>ε</a:t>
            </a:r>
            <a:r>
              <a:rPr lang="hu-HU" altLang="hu-HU" baseline="-25000">
                <a:sym typeface="Symbol" panose="05050102010706020507" pitchFamily="18" charset="2"/>
              </a:rPr>
              <a:t>2</a:t>
            </a:r>
            <a:r>
              <a:rPr lang="hu-HU" altLang="hu-HU">
                <a:sym typeface="Symbol" panose="05050102010706020507" pitchFamily="18" charset="2"/>
              </a:rPr>
              <a:t>, </a:t>
            </a:r>
            <a:r>
              <a:rPr lang="hu-HU" altLang="hu-HU" baseline="-25000">
                <a:sym typeface="Symbol" panose="05050102010706020507" pitchFamily="18" charset="2"/>
              </a:rPr>
              <a:t>2</a:t>
            </a:r>
            <a:endParaRPr lang="hu-HU" altLang="hu-HU"/>
          </a:p>
        </p:txBody>
      </p:sp>
      <p:sp>
        <p:nvSpPr>
          <p:cNvPr id="14351" name="Szövegdoboz 23"/>
          <p:cNvSpPr txBox="1">
            <a:spLocks noChangeArrowheads="1"/>
          </p:cNvSpPr>
          <p:nvPr/>
        </p:nvSpPr>
        <p:spPr bwMode="auto">
          <a:xfrm>
            <a:off x="2408238" y="3125788"/>
            <a:ext cx="166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hu-HU">
                <a:sym typeface="Symbol" panose="05050102010706020507" pitchFamily="18" charset="2"/>
              </a:rPr>
              <a:t>ε</a:t>
            </a:r>
            <a:r>
              <a:rPr lang="hu-HU" altLang="hu-HU" baseline="-25000">
                <a:sym typeface="Symbol" panose="05050102010706020507" pitchFamily="18" charset="2"/>
              </a:rPr>
              <a:t>3</a:t>
            </a:r>
            <a:r>
              <a:rPr lang="hu-HU" altLang="hu-HU">
                <a:sym typeface="Symbol" panose="05050102010706020507" pitchFamily="18" charset="2"/>
              </a:rPr>
              <a:t>, </a:t>
            </a:r>
            <a:r>
              <a:rPr lang="hu-HU" altLang="hu-HU" baseline="-25000">
                <a:sym typeface="Symbol" panose="05050102010706020507" pitchFamily="18" charset="2"/>
              </a:rPr>
              <a:t>3</a:t>
            </a:r>
            <a:endParaRPr lang="hu-HU" alt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B57CB-AD0B-4ECE-A5B9-8C8AB659A09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 smtClean="0"/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2482850" y="4233863"/>
            <a:ext cx="1008063" cy="576262"/>
            <a:chOff x="1292" y="3067"/>
            <a:chExt cx="635" cy="363"/>
          </a:xfrm>
        </p:grpSpPr>
        <p:sp>
          <p:nvSpPr>
            <p:cNvPr id="15401" name="Line 3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2" name="Line 4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3" name="Line 5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2536825" y="3548063"/>
            <a:ext cx="1008063" cy="576262"/>
            <a:chOff x="1292" y="3067"/>
            <a:chExt cx="635" cy="363"/>
          </a:xfrm>
        </p:grpSpPr>
        <p:sp>
          <p:nvSpPr>
            <p:cNvPr id="15398" name="Line 7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9" name="Line 8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0" name="Line 9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2555875" y="2865438"/>
            <a:ext cx="1008063" cy="576262"/>
            <a:chOff x="1292" y="3067"/>
            <a:chExt cx="635" cy="363"/>
          </a:xfrm>
        </p:grpSpPr>
        <p:sp>
          <p:nvSpPr>
            <p:cNvPr id="15395" name="Line 11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6" name="Line 12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7" name="Line 13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1319213" y="1339850"/>
            <a:ext cx="576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</a:t>
            </a:r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>
            <a:off x="2555875" y="1412875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8" name="Line 17"/>
          <p:cNvSpPr>
            <a:spLocks noChangeShapeType="1"/>
          </p:cNvSpPr>
          <p:nvPr/>
        </p:nvSpPr>
        <p:spPr bwMode="auto">
          <a:xfrm>
            <a:off x="2555875" y="1844675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9" name="Line 18"/>
          <p:cNvSpPr>
            <a:spLocks noChangeShapeType="1"/>
          </p:cNvSpPr>
          <p:nvPr/>
        </p:nvSpPr>
        <p:spPr bwMode="auto">
          <a:xfrm>
            <a:off x="2051050" y="4941888"/>
            <a:ext cx="24495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70" name="Line 19"/>
          <p:cNvSpPr>
            <a:spLocks noChangeShapeType="1"/>
          </p:cNvSpPr>
          <p:nvPr/>
        </p:nvSpPr>
        <p:spPr bwMode="auto">
          <a:xfrm>
            <a:off x="2051050" y="2133600"/>
            <a:ext cx="24495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5371" name="Group 20"/>
          <p:cNvGrpSpPr>
            <a:grpSpLocks/>
          </p:cNvGrpSpPr>
          <p:nvPr/>
        </p:nvGrpSpPr>
        <p:grpSpPr bwMode="auto">
          <a:xfrm>
            <a:off x="2627313" y="2276475"/>
            <a:ext cx="1008062" cy="576263"/>
            <a:chOff x="1292" y="3067"/>
            <a:chExt cx="635" cy="363"/>
          </a:xfrm>
        </p:grpSpPr>
        <p:sp>
          <p:nvSpPr>
            <p:cNvPr id="15392" name="Line 21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3" name="Line 22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4" name="Line 23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5372" name="Group 24"/>
          <p:cNvGrpSpPr>
            <a:grpSpLocks/>
          </p:cNvGrpSpPr>
          <p:nvPr/>
        </p:nvGrpSpPr>
        <p:grpSpPr bwMode="auto">
          <a:xfrm>
            <a:off x="2484438" y="5084763"/>
            <a:ext cx="1008062" cy="576262"/>
            <a:chOff x="1292" y="3067"/>
            <a:chExt cx="635" cy="363"/>
          </a:xfrm>
        </p:grpSpPr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5373" name="Group 28"/>
          <p:cNvGrpSpPr>
            <a:grpSpLocks/>
          </p:cNvGrpSpPr>
          <p:nvPr/>
        </p:nvGrpSpPr>
        <p:grpSpPr bwMode="auto">
          <a:xfrm>
            <a:off x="2555875" y="5734050"/>
            <a:ext cx="1008063" cy="576263"/>
            <a:chOff x="1292" y="3067"/>
            <a:chExt cx="635" cy="363"/>
          </a:xfrm>
        </p:grpSpPr>
        <p:sp>
          <p:nvSpPr>
            <p:cNvPr id="15386" name="Line 29"/>
            <p:cNvSpPr>
              <a:spLocks noChangeShapeType="1"/>
            </p:cNvSpPr>
            <p:nvPr/>
          </p:nvSpPr>
          <p:spPr bwMode="auto">
            <a:xfrm>
              <a:off x="1292" y="3249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7" name="Line 30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>
              <a:off x="1701" y="3113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374" name="Text Box 32"/>
          <p:cNvSpPr txBox="1">
            <a:spLocks noChangeArrowheads="1"/>
          </p:cNvSpPr>
          <p:nvPr/>
        </p:nvSpPr>
        <p:spPr bwMode="auto">
          <a:xfrm>
            <a:off x="3779838" y="2276475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HOMO</a:t>
            </a:r>
          </a:p>
        </p:txBody>
      </p:sp>
      <p:sp>
        <p:nvSpPr>
          <p:cNvPr id="15375" name="Text Box 33"/>
          <p:cNvSpPr txBox="1">
            <a:spLocks noChangeArrowheads="1"/>
          </p:cNvSpPr>
          <p:nvPr/>
        </p:nvSpPr>
        <p:spPr bwMode="auto">
          <a:xfrm>
            <a:off x="3708400" y="15573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LUMO</a:t>
            </a:r>
          </a:p>
        </p:txBody>
      </p:sp>
      <p:sp>
        <p:nvSpPr>
          <p:cNvPr id="15376" name="AutoShape 34"/>
          <p:cNvSpPr>
            <a:spLocks/>
          </p:cNvSpPr>
          <p:nvPr/>
        </p:nvSpPr>
        <p:spPr bwMode="auto">
          <a:xfrm>
            <a:off x="5003800" y="2276475"/>
            <a:ext cx="288925" cy="2447925"/>
          </a:xfrm>
          <a:prstGeom prst="rightBrace">
            <a:avLst>
              <a:gd name="adj1" fmla="val 70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5377" name="AutoShape 35"/>
          <p:cNvSpPr>
            <a:spLocks/>
          </p:cNvSpPr>
          <p:nvPr/>
        </p:nvSpPr>
        <p:spPr bwMode="auto">
          <a:xfrm>
            <a:off x="5003800" y="5013325"/>
            <a:ext cx="215900" cy="1152525"/>
          </a:xfrm>
          <a:prstGeom prst="righ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5378" name="Text Box 36"/>
          <p:cNvSpPr txBox="1">
            <a:spLocks noChangeArrowheads="1"/>
          </p:cNvSpPr>
          <p:nvPr/>
        </p:nvSpPr>
        <p:spPr bwMode="auto">
          <a:xfrm>
            <a:off x="5651500" y="5229225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törzspályák</a:t>
            </a:r>
          </a:p>
        </p:txBody>
      </p:sp>
      <p:sp>
        <p:nvSpPr>
          <p:cNvPr id="15379" name="Text Box 37"/>
          <p:cNvSpPr txBox="1">
            <a:spLocks noChangeArrowheads="1"/>
          </p:cNvSpPr>
          <p:nvPr/>
        </p:nvSpPr>
        <p:spPr bwMode="auto">
          <a:xfrm>
            <a:off x="5580063" y="314166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vegyérték pályák</a:t>
            </a:r>
          </a:p>
        </p:txBody>
      </p:sp>
      <p:sp>
        <p:nvSpPr>
          <p:cNvPr id="15380" name="Text Box 38"/>
          <p:cNvSpPr txBox="1">
            <a:spLocks noChangeArrowheads="1"/>
          </p:cNvSpPr>
          <p:nvPr/>
        </p:nvSpPr>
        <p:spPr bwMode="auto">
          <a:xfrm>
            <a:off x="5580063" y="1341438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üres pályák</a:t>
            </a:r>
          </a:p>
        </p:txBody>
      </p:sp>
      <p:sp>
        <p:nvSpPr>
          <p:cNvPr id="15381" name="AutoShape 39"/>
          <p:cNvSpPr>
            <a:spLocks/>
          </p:cNvSpPr>
          <p:nvPr/>
        </p:nvSpPr>
        <p:spPr bwMode="auto">
          <a:xfrm>
            <a:off x="5003800" y="1268413"/>
            <a:ext cx="360363" cy="792162"/>
          </a:xfrm>
          <a:prstGeom prst="rightBrace">
            <a:avLst>
              <a:gd name="adj1" fmla="val 183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cxnSp>
        <p:nvCxnSpPr>
          <p:cNvPr id="15382" name="Egyenes összekötő nyíllal 2"/>
          <p:cNvCxnSpPr>
            <a:cxnSpLocks noChangeShapeType="1"/>
          </p:cNvCxnSpPr>
          <p:nvPr/>
        </p:nvCxnSpPr>
        <p:spPr bwMode="auto">
          <a:xfrm flipV="1">
            <a:off x="1778000" y="1127125"/>
            <a:ext cx="0" cy="37417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lg"/>
            <a:tailEnd type="arrow" w="med" len="lg"/>
          </a:ln>
        </p:spPr>
      </p:cxnSp>
      <p:cxnSp>
        <p:nvCxnSpPr>
          <p:cNvPr id="15383" name="Egyenes összekötő 12"/>
          <p:cNvCxnSpPr>
            <a:cxnSpLocks noChangeShapeType="1"/>
          </p:cNvCxnSpPr>
          <p:nvPr/>
        </p:nvCxnSpPr>
        <p:spPr bwMode="auto">
          <a:xfrm>
            <a:off x="1778000" y="5084763"/>
            <a:ext cx="0" cy="11636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4" name="Görbe összekötő 53"/>
          <p:cNvCxnSpPr>
            <a:cxnSpLocks noChangeShapeType="1"/>
          </p:cNvCxnSpPr>
          <p:nvPr/>
        </p:nvCxnSpPr>
        <p:spPr bwMode="auto">
          <a:xfrm rot="-2040000">
            <a:off x="1687513" y="4797425"/>
            <a:ext cx="215900" cy="142875"/>
          </a:xfrm>
          <a:prstGeom prst="curvedConnector3">
            <a:avLst>
              <a:gd name="adj1" fmla="val 4688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5" name="Görbe összekötő 54"/>
          <p:cNvCxnSpPr>
            <a:cxnSpLocks noChangeShapeType="1"/>
          </p:cNvCxnSpPr>
          <p:nvPr/>
        </p:nvCxnSpPr>
        <p:spPr bwMode="auto">
          <a:xfrm rot="-2040000">
            <a:off x="1687513" y="4965700"/>
            <a:ext cx="215900" cy="142875"/>
          </a:xfrm>
          <a:prstGeom prst="curvedConnector3">
            <a:avLst>
              <a:gd name="adj1" fmla="val 4688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33388" y="3790950"/>
            <a:ext cx="7772400" cy="803275"/>
          </a:xfrm>
        </p:spPr>
        <p:txBody>
          <a:bodyPr/>
          <a:lstStyle/>
          <a:p>
            <a:r>
              <a:rPr lang="hu-HU" altLang="hu-HU" sz="3600" dirty="0" smtClean="0"/>
              <a:t>A molekula energiájának számítása  </a:t>
            </a:r>
          </a:p>
        </p:txBody>
      </p:sp>
      <p:sp>
        <p:nvSpPr>
          <p:cNvPr id="16387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1F78FD-1728-4A72-8F9B-F47861769B9A}" type="slidenum">
              <a:rPr lang="hu-HU" altLang="hu-HU" sz="1400" smtClean="0"/>
              <a:pPr/>
              <a:t>13</a:t>
            </a:fld>
            <a:endParaRPr lang="hu-HU" altLang="hu-HU" sz="1400" smtClean="0"/>
          </a:p>
        </p:txBody>
      </p:sp>
      <p:sp>
        <p:nvSpPr>
          <p:cNvPr id="16389" name="Szövegdoboz 4"/>
          <p:cNvSpPr txBox="1">
            <a:spLocks noChangeArrowheads="1"/>
          </p:cNvSpPr>
          <p:nvPr/>
        </p:nvSpPr>
        <p:spPr bwMode="auto">
          <a:xfrm>
            <a:off x="3203848" y="364822"/>
            <a:ext cx="374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dirty="0"/>
              <a:t>A pályaenergia</a:t>
            </a:r>
          </a:p>
        </p:txBody>
      </p:sp>
      <p:sp>
        <p:nvSpPr>
          <p:cNvPr id="6" name="Szövegdoboz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0948" y="4589972"/>
            <a:ext cx="4221251" cy="13560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hu-HU">
                <a:noFill/>
              </a:rPr>
              <a:t> </a:t>
            </a:r>
          </a:p>
        </p:txBody>
      </p:sp>
      <p:sp>
        <p:nvSpPr>
          <p:cNvPr id="16391" name="Szövegdoboz 6"/>
          <p:cNvSpPr txBox="1">
            <a:spLocks noChangeArrowheads="1"/>
          </p:cNvSpPr>
          <p:nvPr/>
        </p:nvSpPr>
        <p:spPr bwMode="auto">
          <a:xfrm>
            <a:off x="2151063" y="243205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/>
              <a:t>kin. en.</a:t>
            </a:r>
          </a:p>
        </p:txBody>
      </p:sp>
      <p:sp>
        <p:nvSpPr>
          <p:cNvPr id="16392" name="Szövegdoboz 7"/>
          <p:cNvSpPr txBox="1">
            <a:spLocks noChangeArrowheads="1"/>
          </p:cNvSpPr>
          <p:nvPr/>
        </p:nvSpPr>
        <p:spPr bwMode="auto">
          <a:xfrm>
            <a:off x="3519488" y="24923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err="1"/>
              <a:t>pot</a:t>
            </a:r>
            <a:r>
              <a:rPr lang="hu-HU" altLang="hu-HU" dirty="0"/>
              <a:t>. en.</a:t>
            </a:r>
          </a:p>
          <a:p>
            <a:r>
              <a:rPr lang="hu-HU" altLang="hu-HU" dirty="0"/>
              <a:t> kölcsönhat. </a:t>
            </a:r>
            <a:r>
              <a:rPr lang="hu-HU" altLang="hu-HU" dirty="0" smtClean="0"/>
              <a:t>magokkal</a:t>
            </a:r>
            <a:endParaRPr lang="hu-HU" altLang="hu-HU" dirty="0"/>
          </a:p>
        </p:txBody>
      </p:sp>
      <p:sp>
        <p:nvSpPr>
          <p:cNvPr id="16393" name="Szövegdoboz 8"/>
          <p:cNvSpPr txBox="1">
            <a:spLocks noChangeArrowheads="1"/>
          </p:cNvSpPr>
          <p:nvPr/>
        </p:nvSpPr>
        <p:spPr bwMode="auto">
          <a:xfrm>
            <a:off x="5978930" y="2691249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err="1"/>
              <a:t>pot</a:t>
            </a:r>
            <a:r>
              <a:rPr lang="hu-HU" altLang="hu-HU" dirty="0"/>
              <a:t>. en.</a:t>
            </a:r>
          </a:p>
          <a:p>
            <a:r>
              <a:rPr lang="hu-HU" altLang="hu-HU" dirty="0"/>
              <a:t> kölcsönhat. </a:t>
            </a:r>
            <a:r>
              <a:rPr lang="hu-HU" altLang="hu-HU" dirty="0" smtClean="0"/>
              <a:t>többi </a:t>
            </a:r>
            <a:r>
              <a:rPr lang="hu-HU" altLang="hu-HU" dirty="0"/>
              <a:t>elektronnal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zövegdoboz 1"/>
              <p:cNvSpPr txBox="1"/>
              <p:nvPr/>
            </p:nvSpPr>
            <p:spPr>
              <a:xfrm>
                <a:off x="1475656" y="1124744"/>
                <a:ext cx="6030044" cy="157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/>
                          </m:ctrlPr>
                        </m:sSubPr>
                        <m:e>
                          <m:r>
                            <a:rPr lang="hu-HU" i="1"/>
                            <m:t>𝜀</m:t>
                          </m:r>
                        </m:e>
                        <m:sub>
                          <m:r>
                            <a:rPr lang="hu-HU" i="1"/>
                            <m:t>𝑖</m:t>
                          </m:r>
                        </m:sub>
                      </m:sSub>
                      <m:r>
                        <a:rPr lang="hu-HU" i="1"/>
                        <m:t>=</m:t>
                      </m:r>
                      <m:sSub>
                        <m:sSubPr>
                          <m:ctrlPr>
                            <a:rPr lang="hu-HU" i="1"/>
                          </m:ctrlPr>
                        </m:sSubPr>
                        <m:e>
                          <m:r>
                            <a:rPr lang="hu-HU" i="1"/>
                            <m:t>𝑇</m:t>
                          </m:r>
                        </m:e>
                        <m:sub>
                          <m:r>
                            <a:rPr lang="hu-HU" i="1"/>
                            <m:t>𝑖</m:t>
                          </m:r>
                        </m:sub>
                      </m:sSub>
                      <m:r>
                        <a:rPr lang="hu-HU" i="1"/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hu-HU" i="1"/>
                          </m:ctrlPr>
                        </m:naryPr>
                        <m:sub>
                          <m:eqArr>
                            <m:eqArrPr>
                              <m:ctrlPr>
                                <a:rPr lang="hu-HU" i="1"/>
                              </m:ctrlPr>
                            </m:eqArrPr>
                            <m:e>
                              <m:r>
                                <a:rPr lang="hu-HU" i="1"/>
                                <m:t>𝑘</m:t>
                              </m:r>
                            </m:e>
                            <m:e>
                              <m:r>
                                <a:rPr lang="hu-HU" i="1"/>
                                <m:t>(</m:t>
                              </m:r>
                              <m:r>
                                <a:rPr lang="hu-HU" i="1"/>
                                <m:t>𝑚𝑎𝑔𝑜𝑘</m:t>
                              </m:r>
                              <m:r>
                                <a:rPr lang="hu-HU" i="1"/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hu-HU" i="1"/>
                              </m:ctrlPr>
                            </m:sSubPr>
                            <m:e>
                              <m:r>
                                <a:rPr lang="hu-HU" i="1"/>
                                <m:t>𝑉</m:t>
                              </m:r>
                            </m:e>
                            <m:sub>
                              <m:r>
                                <a:rPr lang="hu-HU" i="1"/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hu-HU" i="1"/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hu-HU" i="1"/>
                          </m:ctrlPr>
                        </m:naryPr>
                        <m:sub>
                          <m:eqArr>
                            <m:eqArrPr>
                              <m:ctrlPr>
                                <a:rPr lang="hu-HU" i="1"/>
                              </m:ctrlPr>
                            </m:eqArrPr>
                            <m:e>
                              <m:r>
                                <a:rPr lang="hu-HU" i="1"/>
                                <m:t>𝑗</m:t>
                              </m:r>
                              <m:r>
                                <a:rPr lang="hu-HU" i="1"/>
                                <m:t>≠</m:t>
                              </m:r>
                              <m:r>
                                <a:rPr lang="hu-HU" i="1"/>
                                <m:t>𝑖</m:t>
                              </m:r>
                            </m:e>
                            <m:e>
                              <m:r>
                                <a:rPr lang="hu-HU" i="1"/>
                                <m:t>(</m:t>
                              </m:r>
                              <m:r>
                                <a:rPr lang="hu-HU" i="1"/>
                                <m:t>𝑡</m:t>
                              </m:r>
                              <m:r>
                                <a:rPr lang="hu-HU" i="1"/>
                                <m:t>ö</m:t>
                              </m:r>
                              <m:r>
                                <a:rPr lang="hu-HU" i="1"/>
                                <m:t>𝑏𝑏𝑖</m:t>
                              </m:r>
                            </m:e>
                            <m:e>
                              <m:r>
                                <a:rPr lang="hu-HU" i="1"/>
                                <m:t>𝑒𝑙𝑒𝑘𝑡𝑟𝑜𝑛</m:t>
                              </m:r>
                              <m:r>
                                <a:rPr lang="hu-HU" i="1"/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hu-HU" i="1"/>
                              </m:ctrlPr>
                            </m:sSubSupPr>
                            <m:e>
                              <m:r>
                                <a:rPr lang="hu-HU" i="1"/>
                                <m:t>𝑉</m:t>
                              </m:r>
                            </m:e>
                            <m:sub>
                              <m:r>
                                <a:rPr lang="hu-HU" i="1"/>
                                <m:t>𝑖𝑗</m:t>
                              </m:r>
                            </m:sub>
                            <m:sup>
                              <m:r>
                                <a:rPr lang="hu-HU" i="1"/>
                                <m:t>𝑒𝑓𝑓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24744"/>
                <a:ext cx="6030044" cy="1576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gyenes összekötő 4"/>
          <p:cNvCxnSpPr/>
          <p:nvPr/>
        </p:nvCxnSpPr>
        <p:spPr bwMode="auto">
          <a:xfrm flipV="1">
            <a:off x="2713611" y="1899339"/>
            <a:ext cx="196577" cy="611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Egyenes összekötő 8"/>
          <p:cNvCxnSpPr/>
          <p:nvPr/>
        </p:nvCxnSpPr>
        <p:spPr bwMode="auto">
          <a:xfrm flipV="1">
            <a:off x="4345894" y="1913005"/>
            <a:ext cx="144784" cy="6838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/>
          <p:nvPr/>
        </p:nvCxnSpPr>
        <p:spPr bwMode="auto">
          <a:xfrm flipH="1" flipV="1">
            <a:off x="6372199" y="1913005"/>
            <a:ext cx="104180" cy="717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EDCFDA-987C-4512-853A-1354CAC611C4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5612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MO-k alakja – a </a:t>
            </a:r>
            <a:r>
              <a:rPr lang="hu-HU" altLang="hu-HU" sz="2800">
                <a:sym typeface="Symbol" panose="05050102010706020507" pitchFamily="18" charset="2"/>
              </a:rPr>
              <a:t> hullámfüggvények ábrázolása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80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>
                <a:sym typeface="Symbol" panose="05050102010706020507" pitchFamily="18" charset="2"/>
              </a:rPr>
              <a:t>Azt a felületet ábrázolják, amelyen belül a MO-n lévő elektron 90 %-os valószínűséggel található.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2FFAE-58B0-4F03-895E-7CE91CE4F266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42988" y="1773238"/>
            <a:ext cx="77057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>
                <a:sym typeface="Symbol" panose="05050102010706020507" pitchFamily="18" charset="2"/>
              </a:rPr>
              <a:t>Vegyérték pályák lokális szimmetriája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b="1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hu-HU" altLang="hu-HU">
                <a:sym typeface="Symbol" panose="05050102010706020507" pitchFamily="18" charset="2"/>
              </a:rPr>
              <a:t> n-pálya: </a:t>
            </a:r>
            <a:r>
              <a:rPr lang="hu-HU" altLang="hu-HU"/>
              <a:t>nem-kötő elektronpár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hu-HU" altLang="hu-HU"/>
              <a:t> </a:t>
            </a:r>
            <a:r>
              <a:rPr lang="hu-HU" altLang="hu-HU">
                <a:sym typeface="Symbol" panose="05050102010706020507" pitchFamily="18" charset="2"/>
              </a:rPr>
              <a:t></a:t>
            </a:r>
            <a:r>
              <a:rPr lang="hu-HU" altLang="hu-HU"/>
              <a:t>-pálya : hengerszimmetrikus a kötés(ek)re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 </a:t>
            </a:r>
            <a:r>
              <a:rPr lang="hu-HU" altLang="hu-HU"/>
              <a:t>-pálya : csomósík a kötés(ek) síkjában</a:t>
            </a:r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2D485F-7F28-41FF-94F2-A25B1F5DCD4A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40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770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Példa: a formaldehid MO-i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67822-80FD-4B12-86DF-AC6E8753D16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40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5067482" cy="4988479"/>
          </a:xfrm>
          <a:prstGeom prst="rect">
            <a:avLst/>
          </a:prstGeom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248150" y="373775"/>
            <a:ext cx="4895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b="1" dirty="0"/>
              <a:t>A formaldehid MOED-ja</a:t>
            </a:r>
            <a:endParaRPr lang="en-US" alt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671900" y="559269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73468" y="532006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82900" y="47971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673469" y="43499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671900" y="40870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673468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660769" y="32955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660769" y="27895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682900" y="19521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563888" y="97813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6a</a:t>
            </a:r>
            <a:r>
              <a:rPr lang="hu-HU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29CC1-71B7-4550-9786-C23BBCC1A05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400" smtClean="0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074863" y="2636838"/>
            <a:ext cx="1949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2074863" y="2636838"/>
            <a:ext cx="1949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graphicFrame>
        <p:nvGraphicFramePr>
          <p:cNvPr id="13215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16960"/>
              </p:ext>
            </p:extLst>
          </p:nvPr>
        </p:nvGraphicFramePr>
        <p:xfrm>
          <a:off x="1524000" y="1052513"/>
          <a:ext cx="6503988" cy="4752975"/>
        </p:xfrm>
        <a:graphic>
          <a:graphicData uri="http://schemas.openxmlformats.org/drawingml/2006/table">
            <a:tbl>
              <a:tblPr/>
              <a:tblGrid>
                <a:gridCol w="139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0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2a</a:t>
                      </a:r>
                      <a:r>
                        <a:rPr kumimoji="0" lang="hu-H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-302,73 eV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r>
                        <a:rPr kumimoji="0" lang="hu-H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-552,74 eV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6" name="Picture 42" descr="h2co_HOMOm6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547688"/>
            <a:ext cx="3024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7" name="Object 46"/>
          <p:cNvGraphicFramePr>
            <a:graphicFrameLocks noChangeAspect="1"/>
          </p:cNvGraphicFramePr>
          <p:nvPr/>
        </p:nvGraphicFramePr>
        <p:xfrm>
          <a:off x="3059113" y="3141663"/>
          <a:ext cx="287337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Dokumentum" r:id="rId4" imgW="1405744" imgH="1409781" progId="Word.Document.8">
                  <p:embed/>
                </p:oleObj>
              </mc:Choice>
              <mc:Fallback>
                <p:oleObj name="Dokumentum" r:id="rId4" imgW="1405744" imgH="1409781" progId="Word.Document.8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141663"/>
                        <a:ext cx="2873375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59"/>
          <p:cNvSpPr txBox="1">
            <a:spLocks noChangeArrowheads="1"/>
          </p:cNvSpPr>
          <p:nvPr/>
        </p:nvSpPr>
        <p:spPr bwMode="auto">
          <a:xfrm>
            <a:off x="3255963" y="280988"/>
            <a:ext cx="2252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Törzspályák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D8E858-BEEF-4D85-B325-6BCD8B6D594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400" smtClean="0"/>
          </a:p>
        </p:txBody>
      </p:sp>
      <p:graphicFrame>
        <p:nvGraphicFramePr>
          <p:cNvPr id="1474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24720"/>
              </p:ext>
            </p:extLst>
          </p:nvPr>
        </p:nvGraphicFramePr>
        <p:xfrm>
          <a:off x="1524000" y="1052513"/>
          <a:ext cx="6503988" cy="4752975"/>
        </p:xfrm>
        <a:graphic>
          <a:graphicData uri="http://schemas.openxmlformats.org/drawingml/2006/table">
            <a:tbl>
              <a:tblPr/>
              <a:tblGrid>
                <a:gridCol w="139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0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5a</a:t>
                      </a:r>
                      <a:r>
                        <a:rPr kumimoji="0" lang="hu-H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-14,84 eV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1b</a:t>
                      </a:r>
                      <a:r>
                        <a:rPr kumimoji="0" lang="hu-H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4a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hu-HU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  <a:r>
                        <a:rPr kumimoji="0" lang="hu-H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-17,22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-21,98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</a:t>
                      </a: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-36,39 eV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38" name="Rectangle 22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graphicFrame>
        <p:nvGraphicFramePr>
          <p:cNvPr id="22539" name="Object 21"/>
          <p:cNvGraphicFramePr>
            <a:graphicFrameLocks noChangeAspect="1"/>
          </p:cNvGraphicFramePr>
          <p:nvPr/>
        </p:nvGraphicFramePr>
        <p:xfrm>
          <a:off x="4211638" y="4076700"/>
          <a:ext cx="708025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76101" imgH="190252" progId="Equation.3">
                  <p:embed/>
                </p:oleObj>
              </mc:Choice>
              <mc:Fallback>
                <p:oleObj name="Equation" r:id="rId3" imgW="76101" imgH="19025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076700"/>
                        <a:ext cx="708025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0" name="Picture 23" descr="h2co_HOMOm2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28813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24"/>
          <p:cNvSpPr txBox="1">
            <a:spLocks noChangeArrowheads="1"/>
          </p:cNvSpPr>
          <p:nvPr/>
        </p:nvSpPr>
        <p:spPr bwMode="auto">
          <a:xfrm>
            <a:off x="3779838" y="476250"/>
            <a:ext cx="1728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2800">
                <a:cs typeface="Times New Roman" panose="02020603050405020304" pitchFamily="18" charset="0"/>
              </a:rPr>
              <a:t>σ</a:t>
            </a:r>
            <a:r>
              <a:rPr lang="hu-HU" altLang="hu-HU" sz="2800">
                <a:cs typeface="Times New Roman" panose="02020603050405020304" pitchFamily="18" charset="0"/>
              </a:rPr>
              <a:t>-pálya</a:t>
            </a:r>
            <a:endParaRPr lang="el-GR" altLang="hu-HU" sz="2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3D8C3-F3B3-4391-B02C-32A7D9F9D59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 smtClean="0"/>
          </a:p>
        </p:txBody>
      </p:sp>
      <p:sp>
        <p:nvSpPr>
          <p:cNvPr id="5123" name="Szövegdoboz 3"/>
          <p:cNvSpPr txBox="1">
            <a:spLocks noChangeArrowheads="1"/>
          </p:cNvSpPr>
          <p:nvPr/>
        </p:nvSpPr>
        <p:spPr bwMode="auto">
          <a:xfrm>
            <a:off x="2500313" y="571500"/>
            <a:ext cx="392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Molekulák energiaszintjei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357313"/>
            <a:ext cx="36861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5" name="Egyenes összekötő 16"/>
          <p:cNvCxnSpPr>
            <a:cxnSpLocks noChangeShapeType="1"/>
          </p:cNvCxnSpPr>
          <p:nvPr/>
        </p:nvCxnSpPr>
        <p:spPr bwMode="auto">
          <a:xfrm>
            <a:off x="2214563" y="5248275"/>
            <a:ext cx="5715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Egyenes összekötő 17"/>
          <p:cNvCxnSpPr>
            <a:cxnSpLocks noChangeShapeType="1"/>
          </p:cNvCxnSpPr>
          <p:nvPr/>
        </p:nvCxnSpPr>
        <p:spPr bwMode="auto">
          <a:xfrm>
            <a:off x="2143125" y="2500313"/>
            <a:ext cx="5715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Szövegdoboz 18"/>
          <p:cNvSpPr txBox="1">
            <a:spLocks noChangeArrowheads="1"/>
          </p:cNvSpPr>
          <p:nvPr/>
        </p:nvSpPr>
        <p:spPr bwMode="auto">
          <a:xfrm>
            <a:off x="2143125" y="471487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0</a:t>
            </a:r>
          </a:p>
        </p:txBody>
      </p:sp>
      <p:sp>
        <p:nvSpPr>
          <p:cNvPr id="5128" name="Szövegdoboz 19"/>
          <p:cNvSpPr txBox="1">
            <a:spLocks noChangeArrowheads="1"/>
          </p:cNvSpPr>
          <p:nvPr/>
        </p:nvSpPr>
        <p:spPr bwMode="auto">
          <a:xfrm>
            <a:off x="2143125" y="1928813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1</a:t>
            </a:r>
          </a:p>
        </p:txBody>
      </p:sp>
      <p:sp>
        <p:nvSpPr>
          <p:cNvPr id="5129" name="Szövegdoboz 22"/>
          <p:cNvSpPr txBox="1">
            <a:spLocks noChangeArrowheads="1"/>
          </p:cNvSpPr>
          <p:nvPr/>
        </p:nvSpPr>
        <p:spPr bwMode="auto">
          <a:xfrm>
            <a:off x="1214438" y="5500688"/>
            <a:ext cx="207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elektronállapotok</a:t>
            </a:r>
          </a:p>
        </p:txBody>
      </p:sp>
      <p:sp>
        <p:nvSpPr>
          <p:cNvPr id="5130" name="Szövegdoboz 23"/>
          <p:cNvSpPr txBox="1">
            <a:spLocks noChangeArrowheads="1"/>
          </p:cNvSpPr>
          <p:nvPr/>
        </p:nvSpPr>
        <p:spPr bwMode="auto">
          <a:xfrm>
            <a:off x="3286125" y="5500688"/>
            <a:ext cx="1214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rezgési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állapotok</a:t>
            </a:r>
          </a:p>
        </p:txBody>
      </p:sp>
      <p:sp>
        <p:nvSpPr>
          <p:cNvPr id="5131" name="Szövegdoboz 24"/>
          <p:cNvSpPr txBox="1">
            <a:spLocks noChangeArrowheads="1"/>
          </p:cNvSpPr>
          <p:nvPr/>
        </p:nvSpPr>
        <p:spPr bwMode="auto">
          <a:xfrm>
            <a:off x="4500563" y="5507038"/>
            <a:ext cx="121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forgási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állapotok</a:t>
            </a:r>
          </a:p>
        </p:txBody>
      </p:sp>
      <p:cxnSp>
        <p:nvCxnSpPr>
          <p:cNvPr id="5132" name="Egyenes összekötő nyíllal 12"/>
          <p:cNvCxnSpPr>
            <a:cxnSpLocks noChangeShapeType="1"/>
          </p:cNvCxnSpPr>
          <p:nvPr/>
        </p:nvCxnSpPr>
        <p:spPr bwMode="auto">
          <a:xfrm rot="5400000" flipH="1" flipV="1">
            <a:off x="1284288" y="3857625"/>
            <a:ext cx="2716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Egyenes összekötő nyíllal 7"/>
          <p:cNvCxnSpPr>
            <a:cxnSpLocks noChangeShapeType="1"/>
          </p:cNvCxnSpPr>
          <p:nvPr/>
        </p:nvCxnSpPr>
        <p:spPr bwMode="auto">
          <a:xfrm rot="5400000" flipH="1" flipV="1">
            <a:off x="3251200" y="5037138"/>
            <a:ext cx="500063" cy="15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Egyenes összekötő nyíllal 5"/>
          <p:cNvCxnSpPr>
            <a:cxnSpLocks noChangeShapeType="1"/>
          </p:cNvCxnSpPr>
          <p:nvPr/>
        </p:nvCxnSpPr>
        <p:spPr bwMode="auto">
          <a:xfrm rot="5400000" flipH="1" flipV="1">
            <a:off x="5322887" y="4608513"/>
            <a:ext cx="212725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5" name="Szövegdoboz 31"/>
          <p:cNvSpPr txBox="1">
            <a:spLocks noChangeArrowheads="1"/>
          </p:cNvSpPr>
          <p:nvPr/>
        </p:nvSpPr>
        <p:spPr bwMode="auto">
          <a:xfrm>
            <a:off x="5786438" y="2786063"/>
            <a:ext cx="300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latin typeface="Symbol" panose="05050102010706020507" pitchFamily="18" charset="2"/>
              </a:rPr>
              <a:t>D</a:t>
            </a:r>
            <a:r>
              <a:rPr lang="hu-HU" altLang="hu-HU" sz="2400"/>
              <a:t>E</a:t>
            </a:r>
            <a:r>
              <a:rPr lang="hu-HU" altLang="hu-HU" sz="2400" baseline="-25000"/>
              <a:t>e </a:t>
            </a:r>
            <a:r>
              <a:rPr lang="hu-HU" altLang="hu-HU" sz="2400"/>
              <a:t>&gt;&gt;</a:t>
            </a:r>
            <a:r>
              <a:rPr lang="hu-HU" altLang="hu-HU" sz="2400">
                <a:latin typeface="Symbol" panose="05050102010706020507" pitchFamily="18" charset="2"/>
              </a:rPr>
              <a:t> D</a:t>
            </a:r>
            <a:r>
              <a:rPr lang="hu-HU" altLang="hu-HU" sz="2400"/>
              <a:t>E</a:t>
            </a:r>
            <a:r>
              <a:rPr lang="hu-HU" altLang="hu-HU" sz="2400" baseline="-25000"/>
              <a:t>vib</a:t>
            </a:r>
            <a:r>
              <a:rPr lang="hu-HU" altLang="hu-HU" sz="2400"/>
              <a:t> &gt;&gt;</a:t>
            </a:r>
            <a:r>
              <a:rPr lang="hu-HU" altLang="hu-HU" sz="2400">
                <a:latin typeface="Symbol" panose="05050102010706020507" pitchFamily="18" charset="2"/>
              </a:rPr>
              <a:t> D</a:t>
            </a:r>
            <a:r>
              <a:rPr lang="hu-HU" altLang="hu-HU" sz="2400"/>
              <a:t>E</a:t>
            </a:r>
            <a:r>
              <a:rPr lang="hu-HU" altLang="hu-HU" sz="2400" baseline="-25000"/>
              <a:t>rot</a:t>
            </a:r>
            <a:endParaRPr lang="hu-HU" altLang="hu-HU" sz="2400"/>
          </a:p>
        </p:txBody>
      </p:sp>
      <p:cxnSp>
        <p:nvCxnSpPr>
          <p:cNvPr id="5136" name="Egyenes összekötő nyíllal 32"/>
          <p:cNvCxnSpPr>
            <a:cxnSpLocks noChangeShapeType="1"/>
          </p:cNvCxnSpPr>
          <p:nvPr/>
        </p:nvCxnSpPr>
        <p:spPr bwMode="auto">
          <a:xfrm rot="5400000" flipH="1" flipV="1">
            <a:off x="-1107281" y="3250407"/>
            <a:ext cx="43576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Szövegdoboz 33"/>
          <p:cNvSpPr txBox="1">
            <a:spLocks noChangeArrowheads="1"/>
          </p:cNvSpPr>
          <p:nvPr/>
        </p:nvSpPr>
        <p:spPr bwMode="auto">
          <a:xfrm rot="-5400000">
            <a:off x="159544" y="2713831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Energia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8DBA6-11FA-45C5-A637-FF7D86CD6D3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u-HU" altLang="hu-HU" sz="1400" smtClean="0"/>
          </a:p>
        </p:txBody>
      </p:sp>
      <p:sp>
        <p:nvSpPr>
          <p:cNvPr id="23555" name="Rectangle 23"/>
          <p:cNvSpPr>
            <a:spLocks noChangeArrowheads="1"/>
          </p:cNvSpPr>
          <p:nvPr/>
        </p:nvSpPr>
        <p:spPr bwMode="auto">
          <a:xfrm>
            <a:off x="2074863" y="2790825"/>
            <a:ext cx="19494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pic>
        <p:nvPicPr>
          <p:cNvPr id="23556" name="Picture 21" descr="h2co_HOMOm1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36"/>
          <p:cNvSpPr txBox="1">
            <a:spLocks noChangeArrowheads="1"/>
          </p:cNvSpPr>
          <p:nvPr/>
        </p:nvSpPr>
        <p:spPr bwMode="auto">
          <a:xfrm>
            <a:off x="1476375" y="292417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b="1"/>
              <a:t>1b</a:t>
            </a:r>
            <a:r>
              <a:rPr lang="hu-HU" altLang="hu-HU" sz="2800" b="1" baseline="-25000"/>
              <a:t>1</a:t>
            </a:r>
            <a:r>
              <a:rPr lang="en-US" altLang="hu-HU" sz="2400" baseline="-25000"/>
              <a:t> </a:t>
            </a:r>
          </a:p>
        </p:txBody>
      </p:sp>
      <p:sp>
        <p:nvSpPr>
          <p:cNvPr id="23558" name="Text Box 37"/>
          <p:cNvSpPr txBox="1">
            <a:spLocks noChangeArrowheads="1"/>
          </p:cNvSpPr>
          <p:nvPr/>
        </p:nvSpPr>
        <p:spPr bwMode="auto">
          <a:xfrm>
            <a:off x="6443663" y="2924175"/>
            <a:ext cx="2089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u-HU" sz="2800" b="1"/>
              <a:t>-12,06 eV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hu-HU" sz="2400"/>
          </a:p>
        </p:txBody>
      </p:sp>
      <p:sp>
        <p:nvSpPr>
          <p:cNvPr id="23559" name="Text Box 38"/>
          <p:cNvSpPr txBox="1">
            <a:spLocks noChangeArrowheads="1"/>
          </p:cNvSpPr>
          <p:nvPr/>
        </p:nvSpPr>
        <p:spPr bwMode="auto">
          <a:xfrm>
            <a:off x="3779838" y="476250"/>
            <a:ext cx="1728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2800">
                <a:cs typeface="Times New Roman" panose="02020603050405020304" pitchFamily="18" charset="0"/>
              </a:rPr>
              <a:t>π</a:t>
            </a:r>
            <a:r>
              <a:rPr lang="hu-HU" altLang="hu-HU" sz="2800">
                <a:cs typeface="Times New Roman" panose="02020603050405020304" pitchFamily="18" charset="0"/>
              </a:rPr>
              <a:t>-pálya</a:t>
            </a:r>
            <a:endParaRPr lang="el-GR" altLang="hu-HU" sz="2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F0B02-5FCD-4CF0-986A-DD30E00B0365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400" smtClean="0"/>
          </a:p>
        </p:txBody>
      </p:sp>
      <p:graphicFrame>
        <p:nvGraphicFramePr>
          <p:cNvPr id="14955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79999"/>
              </p:ext>
            </p:extLst>
          </p:nvPr>
        </p:nvGraphicFramePr>
        <p:xfrm>
          <a:off x="323850" y="1001713"/>
          <a:ext cx="7704138" cy="5056187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6a</a:t>
                      </a:r>
                      <a:r>
                        <a:rPr kumimoji="0" lang="hu-H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+17,11 eV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2b</a:t>
                      </a:r>
                      <a:r>
                        <a:rPr kumimoji="0" lang="hu-H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+7,67 eV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2b</a:t>
                      </a:r>
                      <a:r>
                        <a:rPr kumimoji="0" lang="hu-H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-9,64 eV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89" name="Picture 32" descr="h2co_HOMO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3241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Line 54"/>
          <p:cNvSpPr>
            <a:spLocks noChangeShapeType="1"/>
          </p:cNvSpPr>
          <p:nvPr/>
        </p:nvSpPr>
        <p:spPr bwMode="auto">
          <a:xfrm>
            <a:off x="755650" y="274955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91" name="Text Box 55"/>
          <p:cNvSpPr txBox="1">
            <a:spLocks noChangeArrowheads="1"/>
          </p:cNvSpPr>
          <p:nvPr/>
        </p:nvSpPr>
        <p:spPr bwMode="auto">
          <a:xfrm>
            <a:off x="7451725" y="2422525"/>
            <a:ext cx="140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b="1"/>
              <a:t>0 eV</a:t>
            </a:r>
            <a:endParaRPr lang="en-US" altLang="hu-HU" sz="2800" b="1"/>
          </a:p>
        </p:txBody>
      </p:sp>
      <p:sp>
        <p:nvSpPr>
          <p:cNvPr id="24592" name="Text Box 57"/>
          <p:cNvSpPr txBox="1">
            <a:spLocks noChangeArrowheads="1"/>
          </p:cNvSpPr>
          <p:nvPr/>
        </p:nvSpPr>
        <p:spPr bwMode="auto">
          <a:xfrm>
            <a:off x="3851275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/>
              <a:t>n-pálya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0DBD4-3C90-402F-AB51-226D7D7DF2D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400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68405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3600" u="sng"/>
              <a:t>Molekulapálya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Több, akár az összes atomra kiterjedhet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u="sng"/>
              <a:t>Szemléltethető: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-</a:t>
            </a:r>
            <a:r>
              <a:rPr lang="hu-HU" altLang="hu-HU" sz="2800" u="sng"/>
              <a:t> </a:t>
            </a:r>
            <a:r>
              <a:rPr lang="hu-HU" altLang="hu-HU" sz="2800"/>
              <a:t>elektrongerjesztés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- ionizáció</a:t>
            </a:r>
            <a:endParaRPr lang="en-US" altLang="hu-H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B221B7-C0A9-478F-8290-C1C5E0A33ABC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400" smtClean="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628775"/>
            <a:ext cx="7772400" cy="1143000"/>
          </a:xfrm>
        </p:spPr>
        <p:txBody>
          <a:bodyPr/>
          <a:lstStyle/>
          <a:p>
            <a:r>
              <a:rPr lang="hu-HU" altLang="hu-HU" sz="4000" u="sng" smtClean="0"/>
              <a:t>8.2. Elektrongerjesztések elmélete</a:t>
            </a:r>
            <a:endParaRPr lang="en-US" altLang="hu-HU" sz="40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1033-3AD3-4B56-AC92-CFCE0DD48E3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400" smtClean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284663" y="45100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4284663" y="39338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4284663" y="33575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4284663" y="27813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284663" y="22780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4284663" y="18462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4645025" y="3641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rot="10657603" flipV="1">
            <a:off x="4784725" y="42941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 flipV="1">
            <a:off x="4645025" y="42227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 flipV="1">
            <a:off x="4645025" y="3070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 rot="10657603" flipV="1">
            <a:off x="4797425" y="3640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rot="10657603" flipV="1">
            <a:off x="4791075" y="20605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6732588" y="45100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6732588" y="39338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6732588" y="33575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>
            <a:off x="6732588" y="27813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20"/>
          <p:cNvSpPr>
            <a:spLocks noChangeShapeType="1"/>
          </p:cNvSpPr>
          <p:nvPr/>
        </p:nvSpPr>
        <p:spPr bwMode="auto">
          <a:xfrm>
            <a:off x="6732588" y="22780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6732588" y="18462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 flipV="1">
            <a:off x="7092950" y="3641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 rot="10657603" flipV="1">
            <a:off x="7232650" y="42941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Line 24"/>
          <p:cNvSpPr>
            <a:spLocks noChangeShapeType="1"/>
          </p:cNvSpPr>
          <p:nvPr/>
        </p:nvSpPr>
        <p:spPr bwMode="auto">
          <a:xfrm flipV="1">
            <a:off x="7092950" y="42227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2" name="Line 25"/>
          <p:cNvSpPr>
            <a:spLocks noChangeShapeType="1"/>
          </p:cNvSpPr>
          <p:nvPr/>
        </p:nvSpPr>
        <p:spPr bwMode="auto">
          <a:xfrm flipV="1">
            <a:off x="7092950" y="3070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 rot="10657603" flipV="1">
            <a:off x="7226300" y="3640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40"/>
          <p:cNvSpPr>
            <a:spLocks noChangeShapeType="1"/>
          </p:cNvSpPr>
          <p:nvPr/>
        </p:nvSpPr>
        <p:spPr bwMode="auto">
          <a:xfrm>
            <a:off x="827088" y="44370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41"/>
          <p:cNvSpPr>
            <a:spLocks noChangeShapeType="1"/>
          </p:cNvSpPr>
          <p:nvPr/>
        </p:nvSpPr>
        <p:spPr bwMode="auto">
          <a:xfrm>
            <a:off x="827088" y="38608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42"/>
          <p:cNvSpPr>
            <a:spLocks noChangeShapeType="1"/>
          </p:cNvSpPr>
          <p:nvPr/>
        </p:nvSpPr>
        <p:spPr bwMode="auto">
          <a:xfrm>
            <a:off x="827088" y="32845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43"/>
          <p:cNvSpPr>
            <a:spLocks noChangeShapeType="1"/>
          </p:cNvSpPr>
          <p:nvPr/>
        </p:nvSpPr>
        <p:spPr bwMode="auto">
          <a:xfrm>
            <a:off x="827088" y="270827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44"/>
          <p:cNvSpPr>
            <a:spLocks noChangeShapeType="1"/>
          </p:cNvSpPr>
          <p:nvPr/>
        </p:nvSpPr>
        <p:spPr bwMode="auto">
          <a:xfrm>
            <a:off x="827088" y="22050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45"/>
          <p:cNvSpPr>
            <a:spLocks noChangeShapeType="1"/>
          </p:cNvSpPr>
          <p:nvPr/>
        </p:nvSpPr>
        <p:spPr bwMode="auto">
          <a:xfrm>
            <a:off x="827088" y="17732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46"/>
          <p:cNvSpPr>
            <a:spLocks noChangeShapeType="1"/>
          </p:cNvSpPr>
          <p:nvPr/>
        </p:nvSpPr>
        <p:spPr bwMode="auto">
          <a:xfrm flipV="1">
            <a:off x="1187450" y="35687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47"/>
          <p:cNvSpPr>
            <a:spLocks noChangeShapeType="1"/>
          </p:cNvSpPr>
          <p:nvPr/>
        </p:nvSpPr>
        <p:spPr bwMode="auto">
          <a:xfrm rot="10657603" flipV="1">
            <a:off x="1331913" y="4186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48"/>
          <p:cNvSpPr>
            <a:spLocks noChangeShapeType="1"/>
          </p:cNvSpPr>
          <p:nvPr/>
        </p:nvSpPr>
        <p:spPr bwMode="auto">
          <a:xfrm flipV="1">
            <a:off x="1187450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49"/>
          <p:cNvSpPr>
            <a:spLocks noChangeShapeType="1"/>
          </p:cNvSpPr>
          <p:nvPr/>
        </p:nvSpPr>
        <p:spPr bwMode="auto">
          <a:xfrm flipV="1">
            <a:off x="118745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50"/>
          <p:cNvSpPr>
            <a:spLocks noChangeShapeType="1"/>
          </p:cNvSpPr>
          <p:nvPr/>
        </p:nvSpPr>
        <p:spPr bwMode="auto">
          <a:xfrm rot="10657603" flipV="1">
            <a:off x="1327150" y="30305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51"/>
          <p:cNvSpPr>
            <a:spLocks noChangeShapeType="1"/>
          </p:cNvSpPr>
          <p:nvPr/>
        </p:nvSpPr>
        <p:spPr bwMode="auto">
          <a:xfrm rot="10657603" flipV="1">
            <a:off x="1331913" y="36449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52"/>
          <p:cNvSpPr>
            <a:spLocks noChangeShapeType="1"/>
          </p:cNvSpPr>
          <p:nvPr/>
        </p:nvSpPr>
        <p:spPr bwMode="auto">
          <a:xfrm flipV="1">
            <a:off x="7092950" y="20605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53"/>
          <p:cNvSpPr>
            <a:spLocks noChangeShapeType="1"/>
          </p:cNvSpPr>
          <p:nvPr/>
        </p:nvSpPr>
        <p:spPr bwMode="auto">
          <a:xfrm>
            <a:off x="539750" y="292417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54"/>
          <p:cNvSpPr>
            <a:spLocks noChangeShapeType="1"/>
          </p:cNvSpPr>
          <p:nvPr/>
        </p:nvSpPr>
        <p:spPr bwMode="auto">
          <a:xfrm>
            <a:off x="3995738" y="294322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Line 55"/>
          <p:cNvSpPr>
            <a:spLocks noChangeShapeType="1"/>
          </p:cNvSpPr>
          <p:nvPr/>
        </p:nvSpPr>
        <p:spPr bwMode="auto">
          <a:xfrm>
            <a:off x="6443663" y="294322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90" name="Oval 56"/>
          <p:cNvSpPr>
            <a:spLocks noChangeArrowheads="1"/>
          </p:cNvSpPr>
          <p:nvPr/>
        </p:nvSpPr>
        <p:spPr bwMode="auto">
          <a:xfrm>
            <a:off x="4260850" y="1844675"/>
            <a:ext cx="1008063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7691" name="Oval 57"/>
          <p:cNvSpPr>
            <a:spLocks noChangeArrowheads="1"/>
          </p:cNvSpPr>
          <p:nvPr/>
        </p:nvSpPr>
        <p:spPr bwMode="auto">
          <a:xfrm>
            <a:off x="6588125" y="1844675"/>
            <a:ext cx="1008063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7692" name="Text Box 58"/>
          <p:cNvSpPr txBox="1">
            <a:spLocks noChangeArrowheads="1"/>
          </p:cNvSpPr>
          <p:nvPr/>
        </p:nvSpPr>
        <p:spPr bwMode="auto">
          <a:xfrm>
            <a:off x="369888" y="5445125"/>
            <a:ext cx="336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 gerjesztés történhet</a:t>
            </a:r>
          </a:p>
        </p:txBody>
      </p:sp>
      <p:sp>
        <p:nvSpPr>
          <p:cNvPr id="27693" name="Freeform 20"/>
          <p:cNvSpPr>
            <a:spLocks/>
          </p:cNvSpPr>
          <p:nvPr/>
        </p:nvSpPr>
        <p:spPr bwMode="auto">
          <a:xfrm>
            <a:off x="2124075" y="2425700"/>
            <a:ext cx="506413" cy="930275"/>
          </a:xfrm>
          <a:custGeom>
            <a:avLst/>
            <a:gdLst>
              <a:gd name="T0" fmla="*/ 0 w 302"/>
              <a:gd name="T1" fmla="*/ 2147483646 h 862"/>
              <a:gd name="T2" fmla="*/ 2147483646 w 302"/>
              <a:gd name="T3" fmla="*/ 2147483646 h 862"/>
              <a:gd name="T4" fmla="*/ 2147483646 w 302"/>
              <a:gd name="T5" fmla="*/ 2147483646 h 862"/>
              <a:gd name="T6" fmla="*/ 2147483646 w 302"/>
              <a:gd name="T7" fmla="*/ 0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862"/>
              <a:gd name="T14" fmla="*/ 302 w 302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862">
                <a:moveTo>
                  <a:pt x="0" y="862"/>
                </a:moveTo>
                <a:cubicBezTo>
                  <a:pt x="91" y="797"/>
                  <a:pt x="182" y="733"/>
                  <a:pt x="227" y="635"/>
                </a:cubicBezTo>
                <a:cubicBezTo>
                  <a:pt x="272" y="537"/>
                  <a:pt x="302" y="378"/>
                  <a:pt x="272" y="272"/>
                </a:cubicBezTo>
                <a:cubicBezTo>
                  <a:pt x="242" y="166"/>
                  <a:pt x="143" y="83"/>
                  <a:pt x="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94" name="Szövegdoboz 1"/>
          <p:cNvSpPr txBox="1">
            <a:spLocks noChangeArrowheads="1"/>
          </p:cNvSpPr>
          <p:nvPr/>
        </p:nvSpPr>
        <p:spPr bwMode="auto">
          <a:xfrm>
            <a:off x="468313" y="404813"/>
            <a:ext cx="7488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u="sng"/>
              <a:t>Elektrongerjesztés az MO elmélet szerint</a:t>
            </a:r>
            <a:r>
              <a:rPr lang="hu-HU" altLang="hu-HU" sz="2400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	egy elektron betöltött MO-ról üres MO-ra kerül </a:t>
            </a:r>
          </a:p>
        </p:txBody>
      </p:sp>
      <p:sp>
        <p:nvSpPr>
          <p:cNvPr id="27695" name="Szövegdoboz 2"/>
          <p:cNvSpPr txBox="1">
            <a:spLocks noChangeArrowheads="1"/>
          </p:cNvSpPr>
          <p:nvPr/>
        </p:nvSpPr>
        <p:spPr bwMode="auto">
          <a:xfrm>
            <a:off x="4211638" y="5133975"/>
            <a:ext cx="1728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spin-megőrzéssel</a:t>
            </a:r>
          </a:p>
        </p:txBody>
      </p:sp>
      <p:sp>
        <p:nvSpPr>
          <p:cNvPr id="27696" name="Szövegdoboz 47"/>
          <p:cNvSpPr txBox="1">
            <a:spLocks noChangeArrowheads="1"/>
          </p:cNvSpPr>
          <p:nvPr/>
        </p:nvSpPr>
        <p:spPr bwMode="auto">
          <a:xfrm>
            <a:off x="6583363" y="5133975"/>
            <a:ext cx="187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spin-átfordulással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6F252-4A4B-46D4-9522-2904B45319F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u-HU" altLang="hu-HU" sz="1400" smtClean="0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1619250" y="398621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1619250" y="340995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1619250" y="283368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1619250" y="22574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1619250" y="175418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1619250" y="132238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V="1">
            <a:off x="1979613" y="31178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rot="10657603" flipV="1">
            <a:off x="2124075" y="37353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1979613" y="36988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V="1">
            <a:off x="1979613" y="2546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rot="10657603" flipV="1">
            <a:off x="2119313" y="25796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rot="10657603" flipV="1">
            <a:off x="2124075" y="31940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1979613" y="247332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1825625" y="45085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S</a:t>
            </a:r>
            <a:r>
              <a:rPr lang="hu-HU" altLang="hu-HU" baseline="-25000"/>
              <a:t>0</a:t>
            </a:r>
            <a:endParaRPr lang="hu-HU" altLang="hu-HU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354513" y="406241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4354513" y="34861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>
            <a:off x="4354513" y="29098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>
            <a:off x="4354513" y="223837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>
            <a:off x="4354513" y="17922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>
            <a:off x="4354513" y="13795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5" name="Line 24"/>
          <p:cNvSpPr>
            <a:spLocks noChangeShapeType="1"/>
          </p:cNvSpPr>
          <p:nvPr/>
        </p:nvSpPr>
        <p:spPr bwMode="auto">
          <a:xfrm flipV="1">
            <a:off x="4714875" y="31940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6" name="Line 25"/>
          <p:cNvSpPr>
            <a:spLocks noChangeShapeType="1"/>
          </p:cNvSpPr>
          <p:nvPr/>
        </p:nvSpPr>
        <p:spPr bwMode="auto">
          <a:xfrm rot="10657603" flipV="1">
            <a:off x="4859338" y="3811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 flipV="1">
            <a:off x="4714875" y="37750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V="1">
            <a:off x="4714875" y="26225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9" name="Line 28"/>
          <p:cNvSpPr>
            <a:spLocks noChangeShapeType="1"/>
          </p:cNvSpPr>
          <p:nvPr/>
        </p:nvSpPr>
        <p:spPr bwMode="auto">
          <a:xfrm rot="10657603" flipV="1">
            <a:off x="4772025" y="1989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0" name="Line 29"/>
          <p:cNvSpPr>
            <a:spLocks noChangeShapeType="1"/>
          </p:cNvSpPr>
          <p:nvPr/>
        </p:nvSpPr>
        <p:spPr bwMode="auto">
          <a:xfrm rot="10657603" flipV="1">
            <a:off x="4859338" y="32702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1" name="Line 30"/>
          <p:cNvSpPr>
            <a:spLocks noChangeShapeType="1"/>
          </p:cNvSpPr>
          <p:nvPr/>
        </p:nvSpPr>
        <p:spPr bwMode="auto">
          <a:xfrm>
            <a:off x="4067175" y="254952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2" name="Line 31"/>
          <p:cNvSpPr>
            <a:spLocks noChangeShapeType="1"/>
          </p:cNvSpPr>
          <p:nvPr/>
        </p:nvSpPr>
        <p:spPr bwMode="auto">
          <a:xfrm>
            <a:off x="6030913" y="39893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3" name="Line 32"/>
          <p:cNvSpPr>
            <a:spLocks noChangeShapeType="1"/>
          </p:cNvSpPr>
          <p:nvPr/>
        </p:nvSpPr>
        <p:spPr bwMode="auto">
          <a:xfrm>
            <a:off x="6030913" y="34131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4" name="Line 33"/>
          <p:cNvSpPr>
            <a:spLocks noChangeShapeType="1"/>
          </p:cNvSpPr>
          <p:nvPr/>
        </p:nvSpPr>
        <p:spPr bwMode="auto">
          <a:xfrm>
            <a:off x="6030913" y="28368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5" name="Line 34"/>
          <p:cNvSpPr>
            <a:spLocks noChangeShapeType="1"/>
          </p:cNvSpPr>
          <p:nvPr/>
        </p:nvSpPr>
        <p:spPr bwMode="auto">
          <a:xfrm>
            <a:off x="6030913" y="21653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6" name="Line 35"/>
          <p:cNvSpPr>
            <a:spLocks noChangeShapeType="1"/>
          </p:cNvSpPr>
          <p:nvPr/>
        </p:nvSpPr>
        <p:spPr bwMode="auto">
          <a:xfrm>
            <a:off x="6030913" y="17192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7" name="Line 36"/>
          <p:cNvSpPr>
            <a:spLocks noChangeShapeType="1"/>
          </p:cNvSpPr>
          <p:nvPr/>
        </p:nvSpPr>
        <p:spPr bwMode="auto">
          <a:xfrm>
            <a:off x="6030913" y="130651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8" name="Line 37"/>
          <p:cNvSpPr>
            <a:spLocks noChangeShapeType="1"/>
          </p:cNvSpPr>
          <p:nvPr/>
        </p:nvSpPr>
        <p:spPr bwMode="auto">
          <a:xfrm flipV="1">
            <a:off x="6391275" y="31210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09" name="Line 38"/>
          <p:cNvSpPr>
            <a:spLocks noChangeShapeType="1"/>
          </p:cNvSpPr>
          <p:nvPr/>
        </p:nvSpPr>
        <p:spPr bwMode="auto">
          <a:xfrm rot="10657603" flipV="1">
            <a:off x="6535738" y="3738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10" name="Line 39"/>
          <p:cNvSpPr>
            <a:spLocks noChangeShapeType="1"/>
          </p:cNvSpPr>
          <p:nvPr/>
        </p:nvSpPr>
        <p:spPr bwMode="auto">
          <a:xfrm flipV="1">
            <a:off x="6391275" y="37020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11" name="Line 40"/>
          <p:cNvSpPr>
            <a:spLocks noChangeShapeType="1"/>
          </p:cNvSpPr>
          <p:nvPr/>
        </p:nvSpPr>
        <p:spPr bwMode="auto">
          <a:xfrm flipV="1">
            <a:off x="6391275" y="2549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12" name="Line 41"/>
          <p:cNvSpPr>
            <a:spLocks noChangeShapeType="1"/>
          </p:cNvSpPr>
          <p:nvPr/>
        </p:nvSpPr>
        <p:spPr bwMode="auto">
          <a:xfrm rot="10657603" flipV="1">
            <a:off x="6448425" y="1519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13" name="Line 42"/>
          <p:cNvSpPr>
            <a:spLocks noChangeShapeType="1"/>
          </p:cNvSpPr>
          <p:nvPr/>
        </p:nvSpPr>
        <p:spPr bwMode="auto">
          <a:xfrm rot="10657603" flipV="1">
            <a:off x="6535738" y="3197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14" name="Line 43"/>
          <p:cNvSpPr>
            <a:spLocks noChangeShapeType="1"/>
          </p:cNvSpPr>
          <p:nvPr/>
        </p:nvSpPr>
        <p:spPr bwMode="auto">
          <a:xfrm>
            <a:off x="5867400" y="2478088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715" name="Text Box 44"/>
          <p:cNvSpPr txBox="1">
            <a:spLocks noChangeArrowheads="1"/>
          </p:cNvSpPr>
          <p:nvPr/>
        </p:nvSpPr>
        <p:spPr bwMode="auto">
          <a:xfrm>
            <a:off x="2925763" y="404813"/>
            <a:ext cx="3465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Szingulett állapotok</a:t>
            </a:r>
          </a:p>
        </p:txBody>
      </p:sp>
      <p:sp>
        <p:nvSpPr>
          <p:cNvPr id="28716" name="Text Box 45"/>
          <p:cNvSpPr txBox="1">
            <a:spLocks noChangeArrowheads="1"/>
          </p:cNvSpPr>
          <p:nvPr/>
        </p:nvSpPr>
        <p:spPr bwMode="auto">
          <a:xfrm>
            <a:off x="4479925" y="45085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S</a:t>
            </a:r>
            <a:r>
              <a:rPr lang="hu-HU" altLang="hu-HU" baseline="-25000"/>
              <a:t>1</a:t>
            </a:r>
            <a:endParaRPr lang="hu-HU" altLang="hu-HU"/>
          </a:p>
        </p:txBody>
      </p:sp>
      <p:sp>
        <p:nvSpPr>
          <p:cNvPr id="28717" name="Text Box 46"/>
          <p:cNvSpPr txBox="1">
            <a:spLocks noChangeArrowheads="1"/>
          </p:cNvSpPr>
          <p:nvPr/>
        </p:nvSpPr>
        <p:spPr bwMode="auto">
          <a:xfrm>
            <a:off x="6375400" y="45085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S</a:t>
            </a:r>
            <a:r>
              <a:rPr lang="hu-HU" altLang="hu-HU" baseline="-25000"/>
              <a:t>2</a:t>
            </a:r>
            <a:endParaRPr lang="hu-HU" altLang="hu-HU"/>
          </a:p>
        </p:txBody>
      </p:sp>
      <p:sp>
        <p:nvSpPr>
          <p:cNvPr id="28718" name="Oval 47"/>
          <p:cNvSpPr>
            <a:spLocks noChangeArrowheads="1"/>
          </p:cNvSpPr>
          <p:nvPr/>
        </p:nvSpPr>
        <p:spPr bwMode="auto">
          <a:xfrm>
            <a:off x="4264025" y="1700213"/>
            <a:ext cx="1008063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8719" name="Oval 48"/>
          <p:cNvSpPr>
            <a:spLocks noChangeArrowheads="1"/>
          </p:cNvSpPr>
          <p:nvPr/>
        </p:nvSpPr>
        <p:spPr bwMode="auto">
          <a:xfrm>
            <a:off x="5943600" y="1341438"/>
            <a:ext cx="1008063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8720" name="Text Box 44"/>
          <p:cNvSpPr txBox="1">
            <a:spLocks noChangeArrowheads="1"/>
          </p:cNvSpPr>
          <p:nvPr/>
        </p:nvSpPr>
        <p:spPr bwMode="auto">
          <a:xfrm>
            <a:off x="3260725" y="5373688"/>
            <a:ext cx="36909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csoportspin</a:t>
            </a:r>
            <a:r>
              <a:rPr lang="hu-HU" altLang="hu-HU" sz="2800" i="1"/>
              <a:t> S</a:t>
            </a:r>
            <a:r>
              <a:rPr lang="hu-HU" altLang="hu-HU" sz="2800"/>
              <a:t>=0,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 multiplicitás 2</a:t>
            </a:r>
            <a:r>
              <a:rPr lang="hu-HU" altLang="hu-HU" sz="2800" i="1"/>
              <a:t>S</a:t>
            </a:r>
            <a:r>
              <a:rPr lang="hu-HU" altLang="hu-HU" sz="2800"/>
              <a:t>+1 =1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4B15B-AB6F-418D-924C-E36875C3516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400" smtClean="0"/>
          </a:p>
        </p:txBody>
      </p:sp>
      <p:sp>
        <p:nvSpPr>
          <p:cNvPr id="29699" name="Line 31"/>
          <p:cNvSpPr>
            <a:spLocks noChangeShapeType="1"/>
          </p:cNvSpPr>
          <p:nvPr/>
        </p:nvSpPr>
        <p:spPr bwMode="auto">
          <a:xfrm>
            <a:off x="2627313" y="406241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0" name="Line 32"/>
          <p:cNvSpPr>
            <a:spLocks noChangeShapeType="1"/>
          </p:cNvSpPr>
          <p:nvPr/>
        </p:nvSpPr>
        <p:spPr bwMode="auto">
          <a:xfrm>
            <a:off x="2627313" y="34861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1" name="Line 33"/>
          <p:cNvSpPr>
            <a:spLocks noChangeShapeType="1"/>
          </p:cNvSpPr>
          <p:nvPr/>
        </p:nvSpPr>
        <p:spPr bwMode="auto">
          <a:xfrm>
            <a:off x="2627313" y="29098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2" name="Line 34"/>
          <p:cNvSpPr>
            <a:spLocks noChangeShapeType="1"/>
          </p:cNvSpPr>
          <p:nvPr/>
        </p:nvSpPr>
        <p:spPr bwMode="auto">
          <a:xfrm>
            <a:off x="2627313" y="223837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3" name="Line 35"/>
          <p:cNvSpPr>
            <a:spLocks noChangeShapeType="1"/>
          </p:cNvSpPr>
          <p:nvPr/>
        </p:nvSpPr>
        <p:spPr bwMode="auto">
          <a:xfrm>
            <a:off x="2627313" y="17922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4" name="Line 36"/>
          <p:cNvSpPr>
            <a:spLocks noChangeShapeType="1"/>
          </p:cNvSpPr>
          <p:nvPr/>
        </p:nvSpPr>
        <p:spPr bwMode="auto">
          <a:xfrm>
            <a:off x="2627313" y="13795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5" name="Line 37"/>
          <p:cNvSpPr>
            <a:spLocks noChangeShapeType="1"/>
          </p:cNvSpPr>
          <p:nvPr/>
        </p:nvSpPr>
        <p:spPr bwMode="auto">
          <a:xfrm flipV="1">
            <a:off x="2987675" y="31940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6" name="Line 38"/>
          <p:cNvSpPr>
            <a:spLocks noChangeShapeType="1"/>
          </p:cNvSpPr>
          <p:nvPr/>
        </p:nvSpPr>
        <p:spPr bwMode="auto">
          <a:xfrm rot="10657603" flipV="1">
            <a:off x="3132138" y="3811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7" name="Line 39"/>
          <p:cNvSpPr>
            <a:spLocks noChangeShapeType="1"/>
          </p:cNvSpPr>
          <p:nvPr/>
        </p:nvSpPr>
        <p:spPr bwMode="auto">
          <a:xfrm flipV="1">
            <a:off x="2987675" y="37750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8" name="Line 40"/>
          <p:cNvSpPr>
            <a:spLocks noChangeShapeType="1"/>
          </p:cNvSpPr>
          <p:nvPr/>
        </p:nvSpPr>
        <p:spPr bwMode="auto">
          <a:xfrm flipV="1">
            <a:off x="2987675" y="26225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9" name="Line 41"/>
          <p:cNvSpPr>
            <a:spLocks noChangeShapeType="1"/>
          </p:cNvSpPr>
          <p:nvPr/>
        </p:nvSpPr>
        <p:spPr bwMode="auto">
          <a:xfrm rot="74892" flipH="1" flipV="1">
            <a:off x="3079750" y="1916113"/>
            <a:ext cx="31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0" name="Line 42"/>
          <p:cNvSpPr>
            <a:spLocks noChangeShapeType="1"/>
          </p:cNvSpPr>
          <p:nvPr/>
        </p:nvSpPr>
        <p:spPr bwMode="auto">
          <a:xfrm rot="10657603" flipV="1">
            <a:off x="3132138" y="32702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1" name="Line 43"/>
          <p:cNvSpPr>
            <a:spLocks noChangeShapeType="1"/>
          </p:cNvSpPr>
          <p:nvPr/>
        </p:nvSpPr>
        <p:spPr bwMode="auto">
          <a:xfrm>
            <a:off x="2339975" y="254952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2" name="Line 44"/>
          <p:cNvSpPr>
            <a:spLocks noChangeShapeType="1"/>
          </p:cNvSpPr>
          <p:nvPr/>
        </p:nvSpPr>
        <p:spPr bwMode="auto">
          <a:xfrm>
            <a:off x="5072063" y="40576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3" name="Line 45"/>
          <p:cNvSpPr>
            <a:spLocks noChangeShapeType="1"/>
          </p:cNvSpPr>
          <p:nvPr/>
        </p:nvSpPr>
        <p:spPr bwMode="auto">
          <a:xfrm>
            <a:off x="5072063" y="348138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4" name="Line 46"/>
          <p:cNvSpPr>
            <a:spLocks noChangeShapeType="1"/>
          </p:cNvSpPr>
          <p:nvPr/>
        </p:nvSpPr>
        <p:spPr bwMode="auto">
          <a:xfrm>
            <a:off x="5072063" y="29051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5" name="Line 47"/>
          <p:cNvSpPr>
            <a:spLocks noChangeShapeType="1"/>
          </p:cNvSpPr>
          <p:nvPr/>
        </p:nvSpPr>
        <p:spPr bwMode="auto">
          <a:xfrm>
            <a:off x="5072063" y="223361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6" name="Line 48"/>
          <p:cNvSpPr>
            <a:spLocks noChangeShapeType="1"/>
          </p:cNvSpPr>
          <p:nvPr/>
        </p:nvSpPr>
        <p:spPr bwMode="auto">
          <a:xfrm>
            <a:off x="5072063" y="17875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7" name="Line 49"/>
          <p:cNvSpPr>
            <a:spLocks noChangeShapeType="1"/>
          </p:cNvSpPr>
          <p:nvPr/>
        </p:nvSpPr>
        <p:spPr bwMode="auto">
          <a:xfrm>
            <a:off x="5072063" y="137477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8" name="Line 50"/>
          <p:cNvSpPr>
            <a:spLocks noChangeShapeType="1"/>
          </p:cNvSpPr>
          <p:nvPr/>
        </p:nvSpPr>
        <p:spPr bwMode="auto">
          <a:xfrm flipV="1">
            <a:off x="5432425" y="31892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19" name="Line 51"/>
          <p:cNvSpPr>
            <a:spLocks noChangeShapeType="1"/>
          </p:cNvSpPr>
          <p:nvPr/>
        </p:nvSpPr>
        <p:spPr bwMode="auto">
          <a:xfrm rot="10657603" flipV="1">
            <a:off x="5576888" y="38068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20" name="Line 52"/>
          <p:cNvSpPr>
            <a:spLocks noChangeShapeType="1"/>
          </p:cNvSpPr>
          <p:nvPr/>
        </p:nvSpPr>
        <p:spPr bwMode="auto">
          <a:xfrm flipV="1">
            <a:off x="5432425" y="3770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21" name="Line 53"/>
          <p:cNvSpPr>
            <a:spLocks noChangeShapeType="1"/>
          </p:cNvSpPr>
          <p:nvPr/>
        </p:nvSpPr>
        <p:spPr bwMode="auto">
          <a:xfrm flipV="1">
            <a:off x="5432425" y="26177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22" name="Line 54"/>
          <p:cNvSpPr>
            <a:spLocks noChangeShapeType="1"/>
          </p:cNvSpPr>
          <p:nvPr/>
        </p:nvSpPr>
        <p:spPr bwMode="auto">
          <a:xfrm rot="10657603">
            <a:off x="5524500" y="1506538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23" name="Line 55"/>
          <p:cNvSpPr>
            <a:spLocks noChangeShapeType="1"/>
          </p:cNvSpPr>
          <p:nvPr/>
        </p:nvSpPr>
        <p:spPr bwMode="auto">
          <a:xfrm rot="10657603" flipV="1">
            <a:off x="5576888" y="32654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24" name="Line 56"/>
          <p:cNvSpPr>
            <a:spLocks noChangeShapeType="1"/>
          </p:cNvSpPr>
          <p:nvPr/>
        </p:nvSpPr>
        <p:spPr bwMode="auto">
          <a:xfrm>
            <a:off x="4908550" y="254635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25" name="Text Box 57"/>
          <p:cNvSpPr txBox="1">
            <a:spLocks noChangeArrowheads="1"/>
          </p:cNvSpPr>
          <p:nvPr/>
        </p:nvSpPr>
        <p:spPr bwMode="auto">
          <a:xfrm>
            <a:off x="3059113" y="404813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Triplett állapotok</a:t>
            </a:r>
          </a:p>
        </p:txBody>
      </p:sp>
      <p:sp>
        <p:nvSpPr>
          <p:cNvPr id="29726" name="Text Box 58"/>
          <p:cNvSpPr txBox="1">
            <a:spLocks noChangeArrowheads="1"/>
          </p:cNvSpPr>
          <p:nvPr/>
        </p:nvSpPr>
        <p:spPr bwMode="auto">
          <a:xfrm>
            <a:off x="2752725" y="45085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T</a:t>
            </a:r>
            <a:r>
              <a:rPr lang="hu-HU" altLang="hu-HU" baseline="-25000"/>
              <a:t>1</a:t>
            </a:r>
            <a:endParaRPr lang="hu-HU" altLang="hu-HU"/>
          </a:p>
        </p:txBody>
      </p:sp>
      <p:sp>
        <p:nvSpPr>
          <p:cNvPr id="29727" name="Text Box 59"/>
          <p:cNvSpPr txBox="1">
            <a:spLocks noChangeArrowheads="1"/>
          </p:cNvSpPr>
          <p:nvPr/>
        </p:nvSpPr>
        <p:spPr bwMode="auto">
          <a:xfrm>
            <a:off x="5292725" y="450532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T</a:t>
            </a:r>
            <a:r>
              <a:rPr lang="hu-HU" altLang="hu-HU" baseline="-25000"/>
              <a:t>2</a:t>
            </a:r>
            <a:endParaRPr lang="hu-HU" altLang="hu-HU"/>
          </a:p>
        </p:txBody>
      </p:sp>
      <p:sp>
        <p:nvSpPr>
          <p:cNvPr id="29728" name="Oval 60"/>
          <p:cNvSpPr>
            <a:spLocks noChangeArrowheads="1"/>
          </p:cNvSpPr>
          <p:nvPr/>
        </p:nvSpPr>
        <p:spPr bwMode="auto">
          <a:xfrm>
            <a:off x="5057775" y="1336675"/>
            <a:ext cx="1008063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9729" name="Oval 61"/>
          <p:cNvSpPr>
            <a:spLocks noChangeArrowheads="1"/>
          </p:cNvSpPr>
          <p:nvPr/>
        </p:nvSpPr>
        <p:spPr bwMode="auto">
          <a:xfrm>
            <a:off x="2608263" y="1773238"/>
            <a:ext cx="1008062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9730" name="Text Box 44"/>
          <p:cNvSpPr txBox="1">
            <a:spLocks noChangeArrowheads="1"/>
          </p:cNvSpPr>
          <p:nvPr/>
        </p:nvSpPr>
        <p:spPr bwMode="auto">
          <a:xfrm>
            <a:off x="3260725" y="5373688"/>
            <a:ext cx="36909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csoportspin</a:t>
            </a:r>
            <a:r>
              <a:rPr lang="hu-HU" altLang="hu-HU" sz="2800" i="1"/>
              <a:t> S</a:t>
            </a:r>
            <a:r>
              <a:rPr lang="hu-HU" altLang="hu-HU" sz="2800"/>
              <a:t>=1,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 multiplicitás 2</a:t>
            </a:r>
            <a:r>
              <a:rPr lang="hu-HU" altLang="hu-HU" sz="2800" i="1"/>
              <a:t>S</a:t>
            </a:r>
            <a:r>
              <a:rPr lang="hu-HU" altLang="hu-HU" sz="2800"/>
              <a:t>+1 =3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EB1B2-1315-4C82-A33A-D2852AC5F153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 Kiválasztási szabályok szempontjai</a:t>
            </a:r>
            <a:endParaRPr lang="en-US" altLang="hu-HU" sz="400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Pályák lokálszimmetriája</a:t>
            </a:r>
          </a:p>
          <a:p>
            <a:r>
              <a:rPr lang="hu-HU" altLang="hu-HU" smtClean="0"/>
              <a:t>Spinállapot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153C64-9EB4-4891-8A6E-A26D538278E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u-HU" altLang="hu-HU" sz="1400" smtClean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233488" y="1628775"/>
            <a:ext cx="1800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n</a:t>
            </a:r>
            <a:r>
              <a:rPr lang="hu-HU" altLang="hu-HU"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hu-HU" altLang="hu-HU">
                <a:sym typeface="Symbol" panose="05050102010706020507" pitchFamily="18" charset="2"/>
              </a:rPr>
              <a:t>*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 →*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n→*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→*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→*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>
                <a:sym typeface="Symbol" panose="05050102010706020507" pitchFamily="18" charset="2"/>
              </a:rPr>
              <a:t> →*</a:t>
            </a:r>
          </a:p>
        </p:txBody>
      </p:sp>
      <p:sp>
        <p:nvSpPr>
          <p:cNvPr id="31748" name="AutoShape 5"/>
          <p:cNvSpPr>
            <a:spLocks/>
          </p:cNvSpPr>
          <p:nvPr/>
        </p:nvSpPr>
        <p:spPr bwMode="auto">
          <a:xfrm>
            <a:off x="3106738" y="1844675"/>
            <a:ext cx="431800" cy="2305050"/>
          </a:xfrm>
          <a:prstGeom prst="righ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681413" y="2708275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megengedettek</a:t>
            </a:r>
          </a:p>
        </p:txBody>
      </p:sp>
      <p:sp>
        <p:nvSpPr>
          <p:cNvPr id="31750" name="AutoShape 7"/>
          <p:cNvSpPr>
            <a:spLocks/>
          </p:cNvSpPr>
          <p:nvPr/>
        </p:nvSpPr>
        <p:spPr bwMode="auto">
          <a:xfrm>
            <a:off x="3033713" y="4652963"/>
            <a:ext cx="576262" cy="1152525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897313" y="4868863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tiltottak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3600">
                <a:solidFill>
                  <a:schemeClr val="tx2"/>
                </a:solidFill>
              </a:rPr>
              <a:t>Kiválasztási szabály lokálszimmetriára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D2617-1AE8-4D13-BEEF-7F8CD52A884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u-HU" altLang="hu-HU" smtClean="0"/>
              <a:t>Kiválasztási szabály spinállapotra</a:t>
            </a: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1219200" y="2973388"/>
          <a:ext cx="649605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kumentum" r:id="rId3" imgW="7924969" imgH="4109670" progId="Word.Document.8">
                  <p:embed/>
                </p:oleObj>
              </mc:Choice>
              <mc:Fallback>
                <p:oleObj name="Dokumentum" r:id="rId3" imgW="7924969" imgH="41096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3388"/>
                        <a:ext cx="6496050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419475" y="2060575"/>
            <a:ext cx="1222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>
                <a:latin typeface="Symbol" panose="05050102010706020507" pitchFamily="18" charset="2"/>
              </a:rPr>
              <a:t>D</a:t>
            </a:r>
            <a:r>
              <a:rPr lang="hu-HU" altLang="hu-HU" sz="2800"/>
              <a:t>S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FAAAF9-56BC-45E8-B667-8ACB529536F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r>
              <a:rPr lang="hu-HU" altLang="hu-HU" sz="4000" u="sng" smtClean="0"/>
              <a:t>8.1. A független részecske modell molekulákra</a:t>
            </a:r>
            <a:br>
              <a:rPr lang="hu-HU" altLang="hu-HU" sz="4000" u="sng" smtClean="0"/>
            </a:br>
            <a:r>
              <a:rPr lang="hu-HU" altLang="hu-HU" sz="4000" u="sng" smtClean="0"/>
              <a:t/>
            </a:r>
            <a:br>
              <a:rPr lang="hu-HU" altLang="hu-HU" sz="4000" u="sng" smtClean="0"/>
            </a:br>
            <a:r>
              <a:rPr lang="hu-HU" altLang="hu-HU" sz="4000" u="sng" smtClean="0"/>
              <a:t>(A molekulapálya-modell)</a:t>
            </a:r>
            <a:endParaRPr lang="hu-HU" altLang="hu-H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A7F5E-BB4B-48D4-BE93-715AD110A8ED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400" smtClean="0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3314700" y="5805488"/>
            <a:ext cx="363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3243263" y="37893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3243263" y="24923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3243263" y="18446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5619750" y="40767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5619750" y="26368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843213" y="55514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0</a:t>
            </a:r>
            <a:endParaRPr lang="hu-HU" altLang="hu-HU" sz="2400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2774950" y="34925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1</a:t>
            </a:r>
            <a:endParaRPr lang="hu-HU" altLang="hu-HU" sz="2400"/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2805113" y="22002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2789238" y="15525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3</a:t>
            </a:r>
            <a:endParaRPr lang="hu-HU" altLang="hu-HU" sz="2400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5124450" y="38608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</a:t>
            </a:r>
            <a:r>
              <a:rPr lang="hu-HU" altLang="hu-HU" sz="2400" baseline="-25000"/>
              <a:t>1</a:t>
            </a:r>
            <a:endParaRPr lang="hu-HU" altLang="hu-HU" sz="2400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5138738" y="23828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  <p:sp>
        <p:nvSpPr>
          <p:cNvPr id="33807" name="Text Box 21"/>
          <p:cNvSpPr txBox="1">
            <a:spLocks noChangeArrowheads="1"/>
          </p:cNvSpPr>
          <p:nvPr/>
        </p:nvSpPr>
        <p:spPr bwMode="auto">
          <a:xfrm>
            <a:off x="2051050" y="47625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Elektronállapotok energia-diagramja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2"/>
          <p:cNvSpPr>
            <a:spLocks noChangeArrowheads="1"/>
          </p:cNvSpPr>
          <p:nvPr/>
        </p:nvSpPr>
        <p:spPr bwMode="auto">
          <a:xfrm>
            <a:off x="1563688" y="1125538"/>
            <a:ext cx="3600450" cy="5732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3314700" y="5805488"/>
            <a:ext cx="363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3243263" y="37893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3243263" y="24923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3243263" y="18446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5619750" y="40767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5619750" y="26368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843213" y="55514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0</a:t>
            </a:r>
            <a:endParaRPr lang="hu-HU" altLang="hu-HU" sz="2400"/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2774950" y="34925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1</a:t>
            </a:r>
            <a:endParaRPr lang="hu-HU" altLang="hu-HU" sz="2400"/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2805113" y="22002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2789238" y="15525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3</a:t>
            </a:r>
            <a:endParaRPr lang="hu-HU" altLang="hu-HU" sz="2400"/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5124450" y="38608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</a:t>
            </a:r>
            <a:r>
              <a:rPr lang="hu-HU" altLang="hu-HU" sz="2400" baseline="-25000"/>
              <a:t>1</a:t>
            </a:r>
            <a:endParaRPr lang="hu-HU" altLang="hu-HU" sz="2400"/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5138738" y="23828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  <p:sp>
        <p:nvSpPr>
          <p:cNvPr id="34831" name="Line 18"/>
          <p:cNvSpPr>
            <a:spLocks noChangeShapeType="1"/>
          </p:cNvSpPr>
          <p:nvPr/>
        </p:nvSpPr>
        <p:spPr bwMode="auto">
          <a:xfrm flipV="1">
            <a:off x="3819525" y="2492375"/>
            <a:ext cx="0" cy="3313113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 flipV="1">
            <a:off x="4251325" y="1844675"/>
            <a:ext cx="0" cy="3960813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V="1">
            <a:off x="3492500" y="3789363"/>
            <a:ext cx="0" cy="2016125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4" name="Text Box 23"/>
          <p:cNvSpPr txBox="1">
            <a:spLocks noChangeArrowheads="1"/>
          </p:cNvSpPr>
          <p:nvPr/>
        </p:nvSpPr>
        <p:spPr bwMode="auto">
          <a:xfrm>
            <a:off x="250825" y="404813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UV-VIS abszorpciós spektroszkópia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A07F7-DA9F-48BC-83A3-93F7F8911B2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400" smtClean="0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4152900" y="5386388"/>
            <a:ext cx="363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4081463" y="33702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4081463" y="20732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4081463" y="14255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6457950" y="36576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6457950" y="22177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681413" y="51323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0</a:t>
            </a:r>
            <a:endParaRPr lang="hu-HU" altLang="hu-HU" sz="2400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3613150" y="30734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1</a:t>
            </a:r>
            <a:endParaRPr lang="hu-HU" altLang="hu-HU" sz="24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643313" y="17811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3627438" y="11334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S</a:t>
            </a:r>
            <a:r>
              <a:rPr lang="hu-HU" altLang="hu-HU" sz="2400" baseline="-25000"/>
              <a:t>3</a:t>
            </a:r>
            <a:endParaRPr lang="hu-HU" altLang="hu-HU" sz="2400"/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5962650" y="34417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</a:t>
            </a:r>
            <a:r>
              <a:rPr lang="hu-HU" altLang="hu-HU" sz="2400" baseline="-25000"/>
              <a:t>1</a:t>
            </a:r>
            <a:endParaRPr lang="hu-HU" altLang="hu-HU" sz="2400"/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5976938" y="19637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5194300" y="3370263"/>
            <a:ext cx="0" cy="2016125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56" name="Oval 17"/>
          <p:cNvSpPr>
            <a:spLocks noChangeArrowheads="1"/>
          </p:cNvSpPr>
          <p:nvPr/>
        </p:nvSpPr>
        <p:spPr bwMode="auto">
          <a:xfrm>
            <a:off x="4546600" y="3154363"/>
            <a:ext cx="1223963" cy="2736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539750" y="3357563"/>
            <a:ext cx="30241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fluoreszcencia-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spektroszkópia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A6737-5C26-441E-853C-A3DF0682D8D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143000"/>
          </a:xfrm>
        </p:spPr>
        <p:txBody>
          <a:bodyPr/>
          <a:lstStyle/>
          <a:p>
            <a:r>
              <a:rPr lang="hu-HU" altLang="hu-HU" u="sng" smtClean="0"/>
              <a:t>8.3. Ultraibolya- és látható abszorpciós spektroszkópia</a:t>
            </a: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291A7-0B91-4B48-9DC9-34929CE99A0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hu-HU" altLang="hu-HU" sz="1400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Törzspályákon levő elektronok gerjesztése: röntgensugárzással.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Vegyértékpályákon levő MO-król elektronok gerjesztése: UV és látható sugárzással.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latin typeface="Symbol" panose="05050102010706020507" pitchFamily="18" charset="2"/>
              </a:rPr>
              <a:t>l</a:t>
            </a:r>
            <a:r>
              <a:rPr lang="hu-HU" altLang="hu-HU" sz="2400"/>
              <a:t> = 100-1000 nm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Vákuum-ultraibolya tartomány: 100 -170 (200) nm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UV-tartomány: 170 (200) - 400 nm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Látható tartomány: 400 – 700 (800) nm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Közeli IR tartomány: 700 (800) – 2500 nm.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D04EF-5BBA-48B1-AAEC-96F1BA57F4D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hu-HU" altLang="hu-HU" sz="1400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391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u="sng"/>
              <a:t>Spektrum ábrázolása: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Vízszintes tengelyen </a:t>
            </a:r>
            <a:r>
              <a:rPr lang="hu-HU" altLang="hu-HU" sz="2400">
                <a:latin typeface="Symbol" panose="05050102010706020507" pitchFamily="18" charset="2"/>
              </a:rPr>
              <a:t>l</a:t>
            </a:r>
            <a:r>
              <a:rPr lang="hu-HU" altLang="hu-HU" sz="2400"/>
              <a:t> [nm] (fizikában </a:t>
            </a:r>
            <a:r>
              <a:rPr lang="el-GR" altLang="hu-HU" sz="2400">
                <a:cs typeface="Times New Roman" panose="02020603050405020304" pitchFamily="18" charset="0"/>
              </a:rPr>
              <a:t>ν</a:t>
            </a:r>
            <a:r>
              <a:rPr lang="hu-HU" altLang="hu-HU" sz="2400">
                <a:cs typeface="Times New Roman" panose="02020603050405020304" pitchFamily="18" charset="0"/>
              </a:rPr>
              <a:t> [1/cm])</a:t>
            </a:r>
            <a:endParaRPr lang="hu-HU" altLang="hu-HU" sz="24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Függőleges tengelyen intenzitás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	abszorbancia                           transzmisszió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/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Leggyakrabban oldat mintát vizsgálnak. (Oldószerek: víz, n-hexán, etanol.)</a:t>
            </a:r>
          </a:p>
        </p:txBody>
      </p:sp>
      <p:graphicFrame>
        <p:nvGraphicFramePr>
          <p:cNvPr id="38916" name="Object 3"/>
          <p:cNvGraphicFramePr>
            <a:graphicFrameLocks noChangeAspect="1"/>
          </p:cNvGraphicFramePr>
          <p:nvPr/>
        </p:nvGraphicFramePr>
        <p:xfrm>
          <a:off x="1752600" y="3429000"/>
          <a:ext cx="13255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gyenlet" r:id="rId3" imgW="672808" imgH="393529" progId="Equation.3">
                  <p:embed/>
                </p:oleObj>
              </mc:Choice>
              <mc:Fallback>
                <p:oleObj name="Egyenlet" r:id="rId3" imgW="67280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132556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5257800" y="3429000"/>
          <a:ext cx="1930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gyenlet" r:id="rId5" imgW="965200" imgH="431800" progId="Equation.3">
                  <p:embed/>
                </p:oleObj>
              </mc:Choice>
              <mc:Fallback>
                <p:oleObj name="Egyenlet" r:id="rId5" imgW="9652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19304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0821C-7D52-4FD9-8233-2DB33ED93C3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hu-HU" altLang="hu-HU" sz="140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458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 u="sng"/>
              <a:t>Szerves vegyületek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a.) </a:t>
            </a:r>
            <a:r>
              <a:rPr lang="hu-HU" altLang="hu-HU" sz="2400">
                <a:latin typeface="Symbol" panose="05050102010706020507" pitchFamily="18" charset="2"/>
              </a:rPr>
              <a:t>p</a:t>
            </a:r>
            <a:r>
              <a:rPr lang="hu-HU" altLang="hu-HU" sz="2400"/>
              <a:t>-kötés és kötetlen elektronpárt is tartalmazó funkciós csoportot tartalmazó molekulák (CO, CN, NO</a:t>
            </a:r>
            <a:r>
              <a:rPr lang="hu-HU" altLang="hu-HU" sz="2400" baseline="-25000"/>
              <a:t>2</a:t>
            </a:r>
            <a:r>
              <a:rPr lang="hu-HU" altLang="hu-HU" sz="2400"/>
              <a:t>-csoport; n-</a:t>
            </a:r>
            <a:r>
              <a:rPr lang="hu-HU" altLang="hu-HU" sz="2400">
                <a:latin typeface="Symbol" panose="05050102010706020507" pitchFamily="18" charset="2"/>
              </a:rPr>
              <a:t>p</a:t>
            </a:r>
            <a:r>
              <a:rPr lang="hu-HU" altLang="hu-HU" sz="2400"/>
              <a:t>* átmenet)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b.) laza n-elektronpárt tartalmazó molekulák (Cl, Br, I, Se-tartalmú vegyületek; n-</a:t>
            </a:r>
            <a:r>
              <a:rPr lang="hu-HU" altLang="hu-HU" sz="2400">
                <a:latin typeface="Symbol" panose="05050102010706020507" pitchFamily="18" charset="2"/>
              </a:rPr>
              <a:t>s</a:t>
            </a:r>
            <a:r>
              <a:rPr lang="hu-HU" altLang="hu-HU" sz="2400"/>
              <a:t>* gerjesztés, 200 nm felett)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c.) konjugált kettőskötéseket tartalmazó molekulák (</a:t>
            </a:r>
            <a:r>
              <a:rPr lang="hu-HU" altLang="hu-HU" sz="2400">
                <a:latin typeface="Symbol" panose="05050102010706020507" pitchFamily="18" charset="2"/>
              </a:rPr>
              <a:t>p</a:t>
            </a:r>
            <a:r>
              <a:rPr lang="hu-HU" altLang="hu-HU" sz="2400"/>
              <a:t>-pályák felhasadása miatt </a:t>
            </a:r>
            <a:r>
              <a:rPr lang="hu-HU" altLang="hu-HU" sz="2400">
                <a:latin typeface="Symbol" panose="05050102010706020507" pitchFamily="18" charset="2"/>
              </a:rPr>
              <a:t>p</a:t>
            </a:r>
            <a:r>
              <a:rPr lang="hu-HU" altLang="hu-HU" sz="2400"/>
              <a:t>-</a:t>
            </a:r>
            <a:r>
              <a:rPr lang="hu-HU" altLang="hu-HU" sz="2400">
                <a:latin typeface="Symbol" panose="05050102010706020507" pitchFamily="18" charset="2"/>
              </a:rPr>
              <a:t>p</a:t>
            </a:r>
            <a:r>
              <a:rPr lang="hu-HU" altLang="hu-HU" sz="2400"/>
              <a:t>* gerjesztés, 200 nm felett)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447800" y="6096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b="1"/>
              <a:t>Vizsgálható vegyületek</a:t>
            </a: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1B07B-873D-494D-ADBA-708258DB518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hu-HU" altLang="hu-HU" sz="1400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458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 u="sng"/>
              <a:t>Szervetlen vegyületek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Átmeneti fémek komplexei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A fématom degenerált d vagy f pályái a ligandumok hatására felhasadnak. A felhasadt pályák között kicsi az energiakülönbség. Az ilyen elektronátmenet az UV-látható tartományba esik.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Elméleti alapok: ligandumtér-elmélet.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FC287-E54A-41AC-92EA-C49892FBAF74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hu-HU" altLang="hu-HU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514600"/>
            <a:ext cx="4191000" cy="1143000"/>
          </a:xfrm>
        </p:spPr>
        <p:txBody>
          <a:bodyPr/>
          <a:lstStyle/>
          <a:p>
            <a:r>
              <a:rPr lang="hu-HU" altLang="hu-HU" smtClean="0"/>
              <a:t>A benzol UV-VIS színképe (etanolos oldat)</a:t>
            </a:r>
          </a:p>
        </p:txBody>
      </p:sp>
      <p:pic>
        <p:nvPicPr>
          <p:cNvPr id="41988" name="Picture 3" descr="7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2735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6C3EE2-A9E2-4F7E-8E0B-EE1BE5D39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hu-HU" altLang="hu-HU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altLang="hu-HU" smtClean="0"/>
              <a:t>A benzolgőz UV-VIS színképe</a:t>
            </a:r>
          </a:p>
        </p:txBody>
      </p:sp>
      <p:pic>
        <p:nvPicPr>
          <p:cNvPr id="43012" name="Picture 3" descr="7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486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DE2C3-385C-4047-BD1B-DA19BF10326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 smtClean="0"/>
          </a:p>
        </p:txBody>
      </p:sp>
      <p:grpSp>
        <p:nvGrpSpPr>
          <p:cNvPr id="7171" name="Group 77"/>
          <p:cNvGrpSpPr>
            <a:grpSpLocks/>
          </p:cNvGrpSpPr>
          <p:nvPr/>
        </p:nvGrpSpPr>
        <p:grpSpPr bwMode="auto">
          <a:xfrm>
            <a:off x="971550" y="1916113"/>
            <a:ext cx="6910388" cy="4081462"/>
            <a:chOff x="455" y="1086"/>
            <a:chExt cx="4353" cy="2571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1882" y="1207"/>
              <a:ext cx="197" cy="327"/>
              <a:chOff x="4357" y="2045"/>
              <a:chExt cx="197" cy="327"/>
            </a:xfrm>
          </p:grpSpPr>
          <p:sp>
            <p:nvSpPr>
              <p:cNvPr id="7241" name="Oval 6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42" name="Text Box 7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74" name="Group 18"/>
            <p:cNvGrpSpPr>
              <a:grpSpLocks/>
            </p:cNvGrpSpPr>
            <p:nvPr/>
          </p:nvGrpSpPr>
          <p:grpSpPr bwMode="auto">
            <a:xfrm>
              <a:off x="3696" y="1752"/>
              <a:ext cx="384" cy="384"/>
              <a:chOff x="2297" y="2256"/>
              <a:chExt cx="384" cy="384"/>
            </a:xfrm>
          </p:grpSpPr>
          <p:sp>
            <p:nvSpPr>
              <p:cNvPr id="7239" name="Oval 4"/>
              <p:cNvSpPr>
                <a:spLocks noChangeArrowheads="1"/>
              </p:cNvSpPr>
              <p:nvPr/>
            </p:nvSpPr>
            <p:spPr bwMode="auto">
              <a:xfrm>
                <a:off x="2297" y="2256"/>
                <a:ext cx="384" cy="38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40" name="Text Box 8"/>
              <p:cNvSpPr txBox="1">
                <a:spLocks noChangeArrowheads="1"/>
              </p:cNvSpPr>
              <p:nvPr/>
            </p:nvSpPr>
            <p:spPr bwMode="auto">
              <a:xfrm>
                <a:off x="2352" y="231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>
                    <a:solidFill>
                      <a:schemeClr val="bg1"/>
                    </a:solidFill>
                  </a:rPr>
                  <a:t>+</a:t>
                </a:r>
                <a:endParaRPr lang="hu-HU" altLang="hu-HU" sz="2400"/>
              </a:p>
            </p:txBody>
          </p:sp>
        </p:grpSp>
        <p:grpSp>
          <p:nvGrpSpPr>
            <p:cNvPr id="7175" name="Group 16"/>
            <p:cNvGrpSpPr>
              <a:grpSpLocks/>
            </p:cNvGrpSpPr>
            <p:nvPr/>
          </p:nvGrpSpPr>
          <p:grpSpPr bwMode="auto">
            <a:xfrm>
              <a:off x="2064" y="3022"/>
              <a:ext cx="104" cy="164"/>
              <a:chOff x="2166" y="2448"/>
              <a:chExt cx="104" cy="164"/>
            </a:xfrm>
          </p:grpSpPr>
          <p:sp>
            <p:nvSpPr>
              <p:cNvPr id="7236" name="Line 9"/>
              <p:cNvSpPr>
                <a:spLocks noChangeShapeType="1"/>
              </p:cNvSpPr>
              <p:nvPr/>
            </p:nvSpPr>
            <p:spPr bwMode="auto">
              <a:xfrm rot="256970">
                <a:off x="2181" y="2448"/>
                <a:ext cx="52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7" name="Line 10"/>
              <p:cNvSpPr>
                <a:spLocks noChangeShapeType="1"/>
              </p:cNvSpPr>
              <p:nvPr/>
            </p:nvSpPr>
            <p:spPr bwMode="auto">
              <a:xfrm rot="761242" flipH="1" flipV="1">
                <a:off x="2166" y="25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8" name="Line 11"/>
              <p:cNvSpPr>
                <a:spLocks noChangeShapeType="1"/>
              </p:cNvSpPr>
              <p:nvPr/>
            </p:nvSpPr>
            <p:spPr bwMode="auto">
              <a:xfrm rot="2748063" flipH="1" flipV="1">
                <a:off x="2198" y="252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76" name="Group 17"/>
            <p:cNvGrpSpPr>
              <a:grpSpLocks/>
            </p:cNvGrpSpPr>
            <p:nvPr/>
          </p:nvGrpSpPr>
          <p:grpSpPr bwMode="auto">
            <a:xfrm>
              <a:off x="4592" y="1653"/>
              <a:ext cx="216" cy="445"/>
              <a:chOff x="3080" y="1557"/>
              <a:chExt cx="216" cy="445"/>
            </a:xfrm>
          </p:grpSpPr>
          <p:sp>
            <p:nvSpPr>
              <p:cNvPr id="7233" name="Line 12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4" name="Line 13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5" name="Line 14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177" name="Oval 20"/>
            <p:cNvSpPr>
              <a:spLocks noChangeArrowheads="1"/>
            </p:cNvSpPr>
            <p:nvPr/>
          </p:nvSpPr>
          <p:spPr bwMode="auto">
            <a:xfrm>
              <a:off x="1051" y="1480"/>
              <a:ext cx="589" cy="60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400"/>
            </a:p>
          </p:txBody>
        </p:sp>
        <p:sp>
          <p:nvSpPr>
            <p:cNvPr id="7178" name="Text Box 21"/>
            <p:cNvSpPr txBox="1">
              <a:spLocks noChangeArrowheads="1"/>
            </p:cNvSpPr>
            <p:nvPr/>
          </p:nvSpPr>
          <p:spPr bwMode="auto">
            <a:xfrm>
              <a:off x="1151" y="1581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800" b="1">
                  <a:solidFill>
                    <a:schemeClr val="bg1"/>
                  </a:solidFill>
                </a:rPr>
                <a:t>++</a:t>
              </a:r>
              <a:endParaRPr lang="hu-HU" altLang="hu-HU" sz="2400"/>
            </a:p>
          </p:txBody>
        </p:sp>
        <p:sp>
          <p:nvSpPr>
            <p:cNvPr id="7179" name="Oval 22"/>
            <p:cNvSpPr>
              <a:spLocks noChangeArrowheads="1"/>
            </p:cNvSpPr>
            <p:nvPr/>
          </p:nvSpPr>
          <p:spPr bwMode="auto">
            <a:xfrm>
              <a:off x="2445" y="2409"/>
              <a:ext cx="744" cy="7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400"/>
            </a:p>
          </p:txBody>
        </p:sp>
        <p:sp>
          <p:nvSpPr>
            <p:cNvPr id="7180" name="Text Box 23"/>
            <p:cNvSpPr txBox="1">
              <a:spLocks noChangeArrowheads="1"/>
            </p:cNvSpPr>
            <p:nvPr/>
          </p:nvSpPr>
          <p:spPr bwMode="auto">
            <a:xfrm>
              <a:off x="2569" y="2588"/>
              <a:ext cx="5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800" b="1">
                  <a:solidFill>
                    <a:schemeClr val="bg1"/>
                  </a:solidFill>
                </a:rPr>
                <a:t>+++</a:t>
              </a:r>
              <a:endParaRPr lang="hu-HU" altLang="hu-HU" sz="2400"/>
            </a:p>
          </p:txBody>
        </p:sp>
        <p:grpSp>
          <p:nvGrpSpPr>
            <p:cNvPr id="7181" name="Group 24"/>
            <p:cNvGrpSpPr>
              <a:grpSpLocks/>
            </p:cNvGrpSpPr>
            <p:nvPr/>
          </p:nvGrpSpPr>
          <p:grpSpPr bwMode="auto">
            <a:xfrm>
              <a:off x="4444" y="1816"/>
              <a:ext cx="197" cy="327"/>
              <a:chOff x="4357" y="2045"/>
              <a:chExt cx="197" cy="327"/>
            </a:xfrm>
          </p:grpSpPr>
          <p:sp>
            <p:nvSpPr>
              <p:cNvPr id="7231" name="Oval 25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32" name="Text Box 26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2" name="Group 27"/>
            <p:cNvGrpSpPr>
              <a:grpSpLocks/>
            </p:cNvGrpSpPr>
            <p:nvPr/>
          </p:nvGrpSpPr>
          <p:grpSpPr bwMode="auto">
            <a:xfrm rot="7095642">
              <a:off x="1970" y="971"/>
              <a:ext cx="216" cy="445"/>
              <a:chOff x="3080" y="1557"/>
              <a:chExt cx="216" cy="445"/>
            </a:xfrm>
          </p:grpSpPr>
          <p:sp>
            <p:nvSpPr>
              <p:cNvPr id="7228" name="Line 28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29" name="Line 29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30" name="Line 30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83" name="Group 31"/>
            <p:cNvGrpSpPr>
              <a:grpSpLocks/>
            </p:cNvGrpSpPr>
            <p:nvPr/>
          </p:nvGrpSpPr>
          <p:grpSpPr bwMode="auto">
            <a:xfrm>
              <a:off x="793" y="2069"/>
              <a:ext cx="197" cy="327"/>
              <a:chOff x="4357" y="2045"/>
              <a:chExt cx="197" cy="327"/>
            </a:xfrm>
          </p:grpSpPr>
          <p:sp>
            <p:nvSpPr>
              <p:cNvPr id="7226" name="Oval 32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27" name="Text Box 33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4" name="Group 34"/>
            <p:cNvGrpSpPr>
              <a:grpSpLocks/>
            </p:cNvGrpSpPr>
            <p:nvPr/>
          </p:nvGrpSpPr>
          <p:grpSpPr bwMode="auto">
            <a:xfrm>
              <a:off x="1746" y="2024"/>
              <a:ext cx="197" cy="327"/>
              <a:chOff x="4357" y="2045"/>
              <a:chExt cx="197" cy="327"/>
            </a:xfrm>
          </p:grpSpPr>
          <p:sp>
            <p:nvSpPr>
              <p:cNvPr id="7224" name="Oval 35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25" name="Text Box 36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5" name="Group 37"/>
            <p:cNvGrpSpPr>
              <a:grpSpLocks/>
            </p:cNvGrpSpPr>
            <p:nvPr/>
          </p:nvGrpSpPr>
          <p:grpSpPr bwMode="auto">
            <a:xfrm>
              <a:off x="612" y="1253"/>
              <a:ext cx="197" cy="327"/>
              <a:chOff x="4357" y="2045"/>
              <a:chExt cx="197" cy="327"/>
            </a:xfrm>
          </p:grpSpPr>
          <p:sp>
            <p:nvSpPr>
              <p:cNvPr id="7222" name="Oval 38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23" name="Text Box 39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6" name="Group 40"/>
            <p:cNvGrpSpPr>
              <a:grpSpLocks/>
            </p:cNvGrpSpPr>
            <p:nvPr/>
          </p:nvGrpSpPr>
          <p:grpSpPr bwMode="auto">
            <a:xfrm>
              <a:off x="2245" y="1933"/>
              <a:ext cx="197" cy="327"/>
              <a:chOff x="4357" y="2045"/>
              <a:chExt cx="197" cy="327"/>
            </a:xfrm>
          </p:grpSpPr>
          <p:sp>
            <p:nvSpPr>
              <p:cNvPr id="7220" name="Oval 41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21" name="Text Box 42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7" name="Group 43"/>
            <p:cNvGrpSpPr>
              <a:grpSpLocks/>
            </p:cNvGrpSpPr>
            <p:nvPr/>
          </p:nvGrpSpPr>
          <p:grpSpPr bwMode="auto">
            <a:xfrm>
              <a:off x="3152" y="1797"/>
              <a:ext cx="197" cy="327"/>
              <a:chOff x="4357" y="2045"/>
              <a:chExt cx="197" cy="327"/>
            </a:xfrm>
          </p:grpSpPr>
          <p:sp>
            <p:nvSpPr>
              <p:cNvPr id="7218" name="Oval 44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19" name="Text Box 45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8" name="Group 46"/>
            <p:cNvGrpSpPr>
              <a:grpSpLocks/>
            </p:cNvGrpSpPr>
            <p:nvPr/>
          </p:nvGrpSpPr>
          <p:grpSpPr bwMode="auto">
            <a:xfrm>
              <a:off x="2200" y="2886"/>
              <a:ext cx="197" cy="327"/>
              <a:chOff x="4357" y="2045"/>
              <a:chExt cx="197" cy="327"/>
            </a:xfrm>
          </p:grpSpPr>
          <p:sp>
            <p:nvSpPr>
              <p:cNvPr id="7216" name="Oval 47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17" name="Text Box 48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89" name="Group 49"/>
            <p:cNvGrpSpPr>
              <a:grpSpLocks/>
            </p:cNvGrpSpPr>
            <p:nvPr/>
          </p:nvGrpSpPr>
          <p:grpSpPr bwMode="auto">
            <a:xfrm>
              <a:off x="3470" y="3203"/>
              <a:ext cx="197" cy="327"/>
              <a:chOff x="4357" y="2045"/>
              <a:chExt cx="197" cy="327"/>
            </a:xfrm>
          </p:grpSpPr>
          <p:sp>
            <p:nvSpPr>
              <p:cNvPr id="7214" name="Oval 50"/>
              <p:cNvSpPr>
                <a:spLocks noChangeArrowheads="1"/>
              </p:cNvSpPr>
              <p:nvPr/>
            </p:nvSpPr>
            <p:spPr bwMode="auto">
              <a:xfrm>
                <a:off x="4357" y="2127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hu-HU" sz="2400"/>
              </a:p>
            </p:txBody>
          </p:sp>
          <p:sp>
            <p:nvSpPr>
              <p:cNvPr id="7215" name="Text Box 51"/>
              <p:cNvSpPr txBox="1">
                <a:spLocks noChangeArrowheads="1"/>
              </p:cNvSpPr>
              <p:nvPr/>
            </p:nvSpPr>
            <p:spPr bwMode="auto">
              <a:xfrm>
                <a:off x="4363" y="2045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hu-HU" altLang="hu-HU" sz="2800" b="1"/>
                  <a:t>-</a:t>
                </a:r>
                <a:endParaRPr lang="hu-HU" altLang="hu-HU" sz="2400"/>
              </a:p>
            </p:txBody>
          </p:sp>
        </p:grpSp>
        <p:grpSp>
          <p:nvGrpSpPr>
            <p:cNvPr id="7190" name="Group 52"/>
            <p:cNvGrpSpPr>
              <a:grpSpLocks/>
            </p:cNvGrpSpPr>
            <p:nvPr/>
          </p:nvGrpSpPr>
          <p:grpSpPr bwMode="auto">
            <a:xfrm rot="-7411711">
              <a:off x="3538" y="3226"/>
              <a:ext cx="272" cy="589"/>
              <a:chOff x="3080" y="1557"/>
              <a:chExt cx="216" cy="445"/>
            </a:xfrm>
          </p:grpSpPr>
          <p:sp>
            <p:nvSpPr>
              <p:cNvPr id="7211" name="Line 53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12" name="Line 54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13" name="Line 55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91" name="Group 56"/>
            <p:cNvGrpSpPr>
              <a:grpSpLocks/>
            </p:cNvGrpSpPr>
            <p:nvPr/>
          </p:nvGrpSpPr>
          <p:grpSpPr bwMode="auto">
            <a:xfrm rot="1882079">
              <a:off x="455" y="1123"/>
              <a:ext cx="216" cy="445"/>
              <a:chOff x="3080" y="1557"/>
              <a:chExt cx="216" cy="445"/>
            </a:xfrm>
          </p:grpSpPr>
          <p:sp>
            <p:nvSpPr>
              <p:cNvPr id="7208" name="Line 57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9" name="Line 58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10" name="Line 59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92" name="Group 60"/>
            <p:cNvGrpSpPr>
              <a:grpSpLocks/>
            </p:cNvGrpSpPr>
            <p:nvPr/>
          </p:nvGrpSpPr>
          <p:grpSpPr bwMode="auto">
            <a:xfrm>
              <a:off x="657" y="2115"/>
              <a:ext cx="182" cy="408"/>
              <a:chOff x="3080" y="1557"/>
              <a:chExt cx="216" cy="445"/>
            </a:xfrm>
          </p:grpSpPr>
          <p:sp>
            <p:nvSpPr>
              <p:cNvPr id="7205" name="Line 61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6" name="Line 62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7" name="Line 63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93" name="Group 64"/>
            <p:cNvGrpSpPr>
              <a:grpSpLocks/>
            </p:cNvGrpSpPr>
            <p:nvPr/>
          </p:nvGrpSpPr>
          <p:grpSpPr bwMode="auto">
            <a:xfrm>
              <a:off x="2971" y="1706"/>
              <a:ext cx="216" cy="445"/>
              <a:chOff x="3080" y="1557"/>
              <a:chExt cx="216" cy="445"/>
            </a:xfrm>
          </p:grpSpPr>
          <p:sp>
            <p:nvSpPr>
              <p:cNvPr id="7202" name="Line 65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3" name="Line 66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4" name="Line 67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94" name="Group 68"/>
            <p:cNvGrpSpPr>
              <a:grpSpLocks/>
            </p:cNvGrpSpPr>
            <p:nvPr/>
          </p:nvGrpSpPr>
          <p:grpSpPr bwMode="auto">
            <a:xfrm rot="7878432">
              <a:off x="2336" y="1797"/>
              <a:ext cx="181" cy="363"/>
              <a:chOff x="3080" y="1557"/>
              <a:chExt cx="216" cy="445"/>
            </a:xfrm>
          </p:grpSpPr>
          <p:sp>
            <p:nvSpPr>
              <p:cNvPr id="7199" name="Line 69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0" name="Line 70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01" name="Line 71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7195" name="Group 72"/>
            <p:cNvGrpSpPr>
              <a:grpSpLocks/>
            </p:cNvGrpSpPr>
            <p:nvPr/>
          </p:nvGrpSpPr>
          <p:grpSpPr bwMode="auto">
            <a:xfrm rot="2388387">
              <a:off x="1625" y="1937"/>
              <a:ext cx="181" cy="318"/>
              <a:chOff x="3080" y="1557"/>
              <a:chExt cx="216" cy="445"/>
            </a:xfrm>
          </p:grpSpPr>
          <p:sp>
            <p:nvSpPr>
              <p:cNvPr id="7196" name="Line 73"/>
              <p:cNvSpPr>
                <a:spLocks noChangeShapeType="1"/>
              </p:cNvSpPr>
              <p:nvPr/>
            </p:nvSpPr>
            <p:spPr bwMode="auto">
              <a:xfrm rot="-10194634">
                <a:off x="3080" y="1570"/>
                <a:ext cx="21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97" name="Line 74"/>
              <p:cNvSpPr>
                <a:spLocks noChangeShapeType="1"/>
              </p:cNvSpPr>
              <p:nvPr/>
            </p:nvSpPr>
            <p:spPr bwMode="auto">
              <a:xfrm rot="-10162659" flipH="1" flipV="1">
                <a:off x="3107" y="1557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98" name="Line 75"/>
              <p:cNvSpPr>
                <a:spLocks noChangeShapeType="1"/>
              </p:cNvSpPr>
              <p:nvPr/>
            </p:nvSpPr>
            <p:spPr bwMode="auto">
              <a:xfrm rot="-8175838" flipH="1" flipV="1">
                <a:off x="3083" y="157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7172" name="Text Box 76"/>
          <p:cNvSpPr txBox="1">
            <a:spLocks noChangeArrowheads="1"/>
          </p:cNvSpPr>
          <p:nvPr/>
        </p:nvSpPr>
        <p:spPr bwMode="auto">
          <a:xfrm>
            <a:off x="0" y="260350"/>
            <a:ext cx="9358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Az elektronszerkezet leírására használt modell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Born-Oppenheimer közelítés: rögzített magok, mozgó elektronok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0CA95-3D87-4C90-AA16-FE3BBEFEBFD5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hu-HU" altLang="hu-HU" sz="1400" smtClean="0"/>
          </a:p>
        </p:txBody>
      </p:sp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1752600" y="1600200"/>
          <a:ext cx="51974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orelDRAW" r:id="rId3" imgW="5600700" imgH="4848225" progId="CorelDRAW.Graphic.9">
                  <p:embed/>
                </p:oleObj>
              </mc:Choice>
              <mc:Fallback>
                <p:oleObj name="CorelDRAW" r:id="rId3" imgW="5600700" imgH="484822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519747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-157163" y="609600"/>
            <a:ext cx="9448801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300" b="1"/>
              <a:t>EGYSUGARAS UV-LÁTHATÓ ABSZORPCIÓS SPEKTROMÉTER</a:t>
            </a: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A7041-5BF8-4EFB-B200-C0CF8CB95745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hu-HU" altLang="hu-HU" sz="1400" smtClean="0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4898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u="sng"/>
              <a:t>UV-VIS abszorpciós spektroszkópia alkalmazása: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>
                <a:cs typeface="Times New Roman" panose="02020603050405020304" pitchFamily="18" charset="0"/>
              </a:rPr>
              <a:t>• </a:t>
            </a:r>
            <a:r>
              <a:rPr lang="hu-HU" altLang="hu-HU" sz="2800"/>
              <a:t>koncentráció meghatározása oldatban (pontos)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• reakciókinetikai vizsgálatok (fotódiódasoros készülék előnyös)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• kémiai egyensúlyok vizsgálata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A6FD1-4509-4FCC-87ED-2FF8A09FAE1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hu-HU" altLang="hu-HU" sz="1400" smtClean="0"/>
          </a:p>
        </p:txBody>
      </p:sp>
      <p:pic>
        <p:nvPicPr>
          <p:cNvPr id="4608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773238"/>
            <a:ext cx="5765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zövegdoboz 3"/>
          <p:cNvSpPr txBox="1">
            <a:spLocks noChangeArrowheads="1"/>
          </p:cNvSpPr>
          <p:nvPr/>
        </p:nvSpPr>
        <p:spPr bwMode="auto">
          <a:xfrm>
            <a:off x="395288" y="260350"/>
            <a:ext cx="7345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Példa kinetikai vizsgálatra: porfirinszármazék oxidációja</a:t>
            </a:r>
          </a:p>
        </p:txBody>
      </p:sp>
      <p:sp>
        <p:nvSpPr>
          <p:cNvPr id="46085" name="Szövegdoboz 4"/>
          <p:cNvSpPr txBox="1">
            <a:spLocks noChangeArrowheads="1"/>
          </p:cNvSpPr>
          <p:nvPr/>
        </p:nvSpPr>
        <p:spPr bwMode="auto">
          <a:xfrm>
            <a:off x="3824288" y="6396038"/>
            <a:ext cx="410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G. Lente, I. Fábián </a:t>
            </a:r>
            <a:r>
              <a:rPr lang="hu-HU" altLang="hu-HU" sz="1400" b="1" i="1"/>
              <a:t>Dalton Trans.</a:t>
            </a:r>
            <a:r>
              <a:rPr lang="hu-HU" altLang="hu-HU" sz="1400"/>
              <a:t>, 2007, 4268-4275</a:t>
            </a:r>
          </a:p>
        </p:txBody>
      </p:sp>
      <p:pic>
        <p:nvPicPr>
          <p:cNvPr id="4608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04888"/>
            <a:ext cx="2032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087" name="Egyenes összekötő nyíllal 6"/>
          <p:cNvCxnSpPr>
            <a:cxnSpLocks noChangeShapeType="1"/>
          </p:cNvCxnSpPr>
          <p:nvPr/>
        </p:nvCxnSpPr>
        <p:spPr bwMode="auto">
          <a:xfrm>
            <a:off x="1258888" y="2852738"/>
            <a:ext cx="0" cy="12239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8" name="Szövegdoboz 8"/>
          <p:cNvSpPr txBox="1">
            <a:spLocks noChangeArrowheads="1"/>
          </p:cNvSpPr>
          <p:nvPr/>
        </p:nvSpPr>
        <p:spPr bwMode="auto">
          <a:xfrm>
            <a:off x="755650" y="4365625"/>
            <a:ext cx="1384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bomlás-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termékek</a:t>
            </a:r>
          </a:p>
        </p:txBody>
      </p:sp>
      <p:sp>
        <p:nvSpPr>
          <p:cNvPr id="46089" name="Szövegdoboz 9"/>
          <p:cNvSpPr txBox="1">
            <a:spLocks noChangeArrowheads="1"/>
          </p:cNvSpPr>
          <p:nvPr/>
        </p:nvSpPr>
        <p:spPr bwMode="auto">
          <a:xfrm>
            <a:off x="1371600" y="3087688"/>
            <a:ext cx="86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H</a:t>
            </a:r>
            <a:r>
              <a:rPr lang="hu-HU" altLang="hu-HU" sz="2400" baseline="-25000"/>
              <a:t>2</a:t>
            </a:r>
            <a:r>
              <a:rPr lang="hu-HU" altLang="hu-HU" sz="2400"/>
              <a:t>O</a:t>
            </a:r>
            <a:r>
              <a:rPr lang="hu-HU" altLang="hu-HU" sz="2400" baseline="-25000"/>
              <a:t>2</a:t>
            </a:r>
            <a:endParaRPr lang="hu-HU" altLang="hu-HU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161FD1-5872-4D6D-A5C8-108F1C88B19D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hu-HU" altLang="hu-HU" sz="1400" smtClean="0"/>
          </a:p>
        </p:txBody>
      </p:sp>
      <p:sp>
        <p:nvSpPr>
          <p:cNvPr id="471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u="sng" smtClean="0"/>
              <a:t>8.4. Fluoreszcencia-spektroszkópia</a:t>
            </a:r>
          </a:p>
        </p:txBody>
      </p:sp>
      <p:sp>
        <p:nvSpPr>
          <p:cNvPr id="47108" name="Text Box 1027"/>
          <p:cNvSpPr txBox="1">
            <a:spLocks noChangeArrowheads="1"/>
          </p:cNvSpPr>
          <p:nvPr/>
        </p:nvSpPr>
        <p:spPr bwMode="auto">
          <a:xfrm>
            <a:off x="457200" y="2286000"/>
            <a:ext cx="83629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u="sng"/>
              <a:t>Fluoreszcencia-spektrum</a:t>
            </a:r>
            <a:r>
              <a:rPr lang="hu-HU" altLang="hu-HU" sz="2800"/>
              <a:t>: a gerjesztést követő emisszió intenzitását mérjük, az emisszió hullámhossza függvényében.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4585D-0E3F-426F-921C-1751FD253F6C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hu-HU" altLang="hu-HU" sz="140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3914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u="sng" dirty="0"/>
              <a:t>Spektrum ábrázolása: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/>
              <a:t>Vízszintes tengelyen </a:t>
            </a:r>
            <a:r>
              <a:rPr lang="hu-HU" altLang="hu-HU" sz="2400" dirty="0">
                <a:latin typeface="Symbol" panose="05050102010706020507" pitchFamily="18" charset="2"/>
              </a:rPr>
              <a:t>l</a:t>
            </a:r>
            <a:r>
              <a:rPr lang="hu-HU" altLang="hu-HU" sz="2400" dirty="0"/>
              <a:t> [nm]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/>
              <a:t>Függőleges tengelyen intenzitás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/>
              <a:t>	I</a:t>
            </a:r>
            <a:r>
              <a:rPr lang="hu-HU" altLang="hu-HU" sz="2400" baseline="-25000" dirty="0"/>
              <a:t>F</a:t>
            </a:r>
            <a:r>
              <a:rPr lang="hu-HU" altLang="hu-HU" sz="2400" dirty="0"/>
              <a:t> (önkényes egység)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/>
              <a:t>	</a:t>
            </a:r>
            <a:r>
              <a:rPr lang="hu-HU" altLang="hu-HU" sz="2400" dirty="0">
                <a:sym typeface="Symbol" panose="05050102010706020507" pitchFamily="18" charset="2"/>
              </a:rPr>
              <a:t></a:t>
            </a:r>
            <a:r>
              <a:rPr lang="hu-HU" altLang="hu-HU" sz="2400" baseline="-25000" dirty="0">
                <a:sym typeface="Symbol" panose="05050102010706020507" pitchFamily="18" charset="2"/>
              </a:rPr>
              <a:t>F</a:t>
            </a:r>
            <a:r>
              <a:rPr lang="hu-HU" altLang="hu-HU" sz="2400" dirty="0">
                <a:sym typeface="Symbol" panose="05050102010706020507" pitchFamily="18" charset="2"/>
              </a:rPr>
              <a:t> fluoreszcencia kvantumhatásfok</a:t>
            </a:r>
            <a:endParaRPr lang="hu-HU" altLang="hu-HU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/>
              <a:t>		 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ym typeface="Symbol" panose="05050102010706020507" pitchFamily="18" charset="2"/>
              </a:rPr>
              <a:t></a:t>
            </a:r>
            <a:r>
              <a:rPr lang="hu-HU" altLang="hu-HU" sz="2400" baseline="-25000" dirty="0" smtClean="0">
                <a:sym typeface="Symbol" panose="05050102010706020507" pitchFamily="18" charset="2"/>
              </a:rPr>
              <a:t>F</a:t>
            </a:r>
            <a:r>
              <a:rPr lang="hu-HU" altLang="hu-HU" sz="2400" dirty="0" smtClean="0">
                <a:sym typeface="Symbol" panose="05050102010706020507" pitchFamily="18" charset="2"/>
              </a:rPr>
              <a:t> meghatározás: g</a:t>
            </a:r>
            <a:r>
              <a:rPr lang="hu-HU" altLang="hu-HU" sz="2400" dirty="0" smtClean="0"/>
              <a:t>erjesztés egy hullámhosszon, emisszió hullámhossz tartományban, integrált intenzitás</a:t>
            </a:r>
            <a:endParaRPr lang="hu-HU" altLang="hu-HU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u="sng" dirty="0"/>
              <a:t>Oldószerek:</a:t>
            </a:r>
            <a:r>
              <a:rPr lang="hu-HU" altLang="hu-HU" sz="2400" dirty="0"/>
              <a:t> (l. UV-látható abszorpciós spektroszkópia)</a:t>
            </a:r>
          </a:p>
        </p:txBody>
      </p:sp>
      <p:graphicFrame>
        <p:nvGraphicFramePr>
          <p:cNvPr id="48132" name="Object 6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Egyenlet" r:id="rId3" imgW="114151" imgH="215619" progId="Equation.3">
                  <p:embed/>
                </p:oleObj>
              </mc:Choice>
              <mc:Fallback>
                <p:oleObj name="Egyenlet" r:id="rId3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7"/>
          <p:cNvGraphicFramePr>
            <a:graphicFrameLocks noChangeAspect="1"/>
          </p:cNvGraphicFramePr>
          <p:nvPr/>
        </p:nvGraphicFramePr>
        <p:xfrm>
          <a:off x="1916113" y="4005263"/>
          <a:ext cx="42164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5" imgW="2082800" imgH="419100" progId="Equation.3">
                  <p:embed/>
                </p:oleObj>
              </mc:Choice>
              <mc:Fallback>
                <p:oleObj name="Equation" r:id="rId5" imgW="20828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005263"/>
                        <a:ext cx="42164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B7681-2213-47C6-9EFE-A15E0746E4D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hu-HU" altLang="hu-HU" sz="1400" smtClean="0"/>
          </a:p>
        </p:txBody>
      </p:sp>
      <p:graphicFrame>
        <p:nvGraphicFramePr>
          <p:cNvPr id="49155" name="Object 5"/>
          <p:cNvGraphicFramePr>
            <a:graphicFrameLocks noChangeAspect="1"/>
          </p:cNvGraphicFramePr>
          <p:nvPr/>
        </p:nvGraphicFramePr>
        <p:xfrm>
          <a:off x="1600200" y="1371600"/>
          <a:ext cx="5608638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CorelDRAW" r:id="rId3" imgW="5819775" imgH="5438775" progId="CorelDRAW.Graphic.9">
                  <p:embed/>
                </p:oleObj>
              </mc:Choice>
              <mc:Fallback>
                <p:oleObj name="CorelDRAW" r:id="rId3" imgW="5819775" imgH="5438775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5608638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819400" y="304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/>
              <a:t>SPEKTROFLUORIMÉTER</a:t>
            </a: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81970-6A08-4C00-885D-6F5217355283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hu-HU" altLang="hu-HU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188913"/>
            <a:ext cx="8893175" cy="1143000"/>
          </a:xfrm>
        </p:spPr>
        <p:txBody>
          <a:bodyPr/>
          <a:lstStyle/>
          <a:p>
            <a:r>
              <a:rPr lang="hu-HU" altLang="hu-HU" sz="3600" smtClean="0"/>
              <a:t>Fluoreszcenciaszínkép mérése</a:t>
            </a:r>
          </a:p>
        </p:txBody>
      </p:sp>
      <p:pic>
        <p:nvPicPr>
          <p:cNvPr id="50180" name="Picture 6" descr="https://tools.thermofisher.com/content/sfs/gallery/high/15585011_sp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604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zövegdoboz 1"/>
          <p:cNvSpPr txBox="1">
            <a:spLocks noChangeArrowheads="1"/>
          </p:cNvSpPr>
          <p:nvPr/>
        </p:nvSpPr>
        <p:spPr bwMode="auto">
          <a:xfrm>
            <a:off x="179388" y="4759325"/>
            <a:ext cx="88566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Gerjesztési színkép: </a:t>
            </a:r>
            <a:r>
              <a:rPr lang="hu-HU" altLang="hu-HU" sz="2400">
                <a:sym typeface="Symbol" panose="05050102010706020507" pitchFamily="18" charset="2"/>
              </a:rPr>
              <a:t></a:t>
            </a:r>
            <a:r>
              <a:rPr lang="hu-HU" altLang="hu-HU" sz="2400" baseline="-25000">
                <a:sym typeface="Symbol" panose="05050102010706020507" pitchFamily="18" charset="2"/>
              </a:rPr>
              <a:t>em </a:t>
            </a:r>
            <a:r>
              <a:rPr lang="hu-HU" altLang="hu-HU" sz="2400">
                <a:sym typeface="Symbol" panose="05050102010706020507" pitchFamily="18" charset="2"/>
              </a:rPr>
              <a:t>rögzítve, </a:t>
            </a:r>
            <a:r>
              <a:rPr lang="hu-HU" altLang="hu-HU" sz="2400" baseline="-25000">
                <a:sym typeface="Symbol" panose="05050102010706020507" pitchFamily="18" charset="2"/>
              </a:rPr>
              <a:t> </a:t>
            </a:r>
            <a:r>
              <a:rPr lang="hu-HU" altLang="hu-HU" sz="2400"/>
              <a:t>I</a:t>
            </a:r>
            <a:r>
              <a:rPr lang="hu-HU" altLang="hu-HU" sz="2400" baseline="-25000"/>
              <a:t>F-et </a:t>
            </a:r>
            <a:r>
              <a:rPr lang="hu-HU" altLang="hu-HU" sz="2400">
                <a:sym typeface="Symbol" panose="05050102010706020507" pitchFamily="18" charset="2"/>
              </a:rPr>
              <a:t></a:t>
            </a:r>
            <a:r>
              <a:rPr lang="hu-HU" altLang="hu-HU" sz="2400" baseline="-25000">
                <a:sym typeface="Symbol" panose="05050102010706020507" pitchFamily="18" charset="2"/>
              </a:rPr>
              <a:t>ex</a:t>
            </a:r>
            <a:r>
              <a:rPr lang="hu-HU" altLang="hu-HU" sz="2400">
                <a:sym typeface="Symbol" panose="05050102010706020507" pitchFamily="18" charset="2"/>
              </a:rPr>
              <a:t> függvényében mérjük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ym typeface="Symbol" panose="05050102010706020507" pitchFamily="18" charset="2"/>
              </a:rPr>
              <a:t>			   kiválasztjuk </a:t>
            </a:r>
            <a:r>
              <a:rPr lang="hu-HU" altLang="hu-HU" sz="2400" baseline="-25000">
                <a:sym typeface="Symbol" panose="05050102010706020507" pitchFamily="18" charset="2"/>
              </a:rPr>
              <a:t>ex </a:t>
            </a:r>
            <a:endParaRPr lang="hu-HU" altLang="hu-HU" sz="24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Emissziós színkép: </a:t>
            </a:r>
            <a:r>
              <a:rPr lang="hu-HU" altLang="hu-HU" sz="2400">
                <a:sym typeface="Symbol" panose="05050102010706020507" pitchFamily="18" charset="2"/>
              </a:rPr>
              <a:t></a:t>
            </a:r>
            <a:r>
              <a:rPr lang="hu-HU" altLang="hu-HU" sz="2400" baseline="-25000">
                <a:sym typeface="Symbol" panose="05050102010706020507" pitchFamily="18" charset="2"/>
              </a:rPr>
              <a:t>ex </a:t>
            </a:r>
            <a:r>
              <a:rPr lang="hu-HU" altLang="hu-HU" sz="2400">
                <a:sym typeface="Symbol" panose="05050102010706020507" pitchFamily="18" charset="2"/>
              </a:rPr>
              <a:t>rögzítve, </a:t>
            </a:r>
            <a:r>
              <a:rPr lang="hu-HU" altLang="hu-HU" sz="2400" baseline="-25000">
                <a:sym typeface="Symbol" panose="05050102010706020507" pitchFamily="18" charset="2"/>
              </a:rPr>
              <a:t> </a:t>
            </a:r>
            <a:r>
              <a:rPr lang="hu-HU" altLang="hu-HU" sz="2400"/>
              <a:t>I</a:t>
            </a:r>
            <a:r>
              <a:rPr lang="hu-HU" altLang="hu-HU" sz="2400" baseline="-25000"/>
              <a:t>F-et </a:t>
            </a:r>
            <a:r>
              <a:rPr lang="hu-HU" altLang="hu-HU" sz="2400">
                <a:sym typeface="Symbol" panose="05050102010706020507" pitchFamily="18" charset="2"/>
              </a:rPr>
              <a:t></a:t>
            </a:r>
            <a:r>
              <a:rPr lang="hu-HU" altLang="hu-HU" sz="2400" baseline="-25000">
                <a:sym typeface="Symbol" panose="05050102010706020507" pitchFamily="18" charset="2"/>
              </a:rPr>
              <a:t>em</a:t>
            </a:r>
            <a:r>
              <a:rPr lang="hu-HU" altLang="hu-HU" sz="2400">
                <a:sym typeface="Symbol" panose="05050102010706020507" pitchFamily="18" charset="2"/>
              </a:rPr>
              <a:t> függvényében mérjük</a:t>
            </a:r>
            <a:endParaRPr lang="hu-HU" altLang="hu-HU" sz="2400"/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cxnSp>
        <p:nvCxnSpPr>
          <p:cNvPr id="50184" name="Egyenes összekötő nyíllal 5"/>
          <p:cNvCxnSpPr>
            <a:cxnSpLocks noChangeShapeType="1"/>
          </p:cNvCxnSpPr>
          <p:nvPr/>
        </p:nvCxnSpPr>
        <p:spPr bwMode="auto">
          <a:xfrm>
            <a:off x="3084513" y="5445125"/>
            <a:ext cx="0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4F151-B93D-4D2B-B367-C0365B81919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hu-HU" altLang="hu-HU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631113" cy="803275"/>
          </a:xfrm>
        </p:spPr>
        <p:txBody>
          <a:bodyPr/>
          <a:lstStyle/>
          <a:p>
            <a:r>
              <a:rPr lang="hu-HU" altLang="hu-HU" sz="3200" smtClean="0"/>
              <a:t>A fluoreszcencia-mérés előnye</a:t>
            </a:r>
            <a:endParaRPr lang="hu-HU" altLang="hu-HU" smtClean="0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8280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  </a:t>
            </a:r>
            <a:r>
              <a:rPr lang="hu-HU" altLang="hu-HU" sz="2800"/>
              <a:t>Az </a:t>
            </a:r>
            <a:r>
              <a:rPr lang="hu-HU" altLang="hu-HU" sz="2800" u="sng"/>
              <a:t>érzékenység</a:t>
            </a:r>
            <a:r>
              <a:rPr lang="hu-HU" altLang="hu-HU" sz="2800"/>
              <a:t> sokkal nagyobb, mint az abszorpciós mérésnél, mivel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	- a jelet az I = 0-hoz (sötétség) képest mérjük,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	- a vegyületeknek csak kis hányada (aromások, ritka földfémek komplexei) fluoreszkál.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09EF4-8BB5-429C-85A7-C51BDD56A83A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hu-HU" altLang="hu-HU" sz="1400" smtClean="0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86042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Alkalmazások: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	- kémiai analízis fluoreszcencia-spektrum mérésével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(esetleg 10</a:t>
            </a:r>
            <a:r>
              <a:rPr lang="hu-HU" altLang="hu-HU" sz="2800" baseline="30000"/>
              <a:t>-10</a:t>
            </a:r>
            <a:r>
              <a:rPr lang="hu-HU" altLang="hu-HU" sz="2800"/>
              <a:t> M-os oldat fluoreszcenciája is mérhető.)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	- fluoreszcencia mikroszkóp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800"/>
              <a:t>	- orvosi diagnosztika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7FE395-67F9-4F36-9DB2-FC9C3F89C75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hu-HU" altLang="hu-HU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95288" y="395288"/>
            <a:ext cx="8135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Példa: DNS meghatározása etidium bromiddal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/>
        </p:nvGraphicFramePr>
        <p:xfrm>
          <a:off x="327025" y="2497138"/>
          <a:ext cx="309721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Document" r:id="rId3" imgW="2266950" imgH="1390650" progId="ChemWindow.Document">
                  <p:embed/>
                </p:oleObj>
              </mc:Choice>
              <mc:Fallback>
                <p:oleObj name="Document" r:id="rId3" imgW="2266950" imgH="1390650" progId="ChemWindow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497138"/>
                        <a:ext cx="3097213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809625" y="17605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Etidium bromid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2627313" y="6202363"/>
            <a:ext cx="5040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/>
              <a:t>N. C. Garbett, Biophys. J. 87, 3974 (2004)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3579813" y="5132388"/>
            <a:ext cx="5276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Minta: DNS borjú csecsemőmirigyből (thymus)</a:t>
            </a:r>
          </a:p>
        </p:txBody>
      </p:sp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484313"/>
            <a:ext cx="439261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Line 6"/>
          <p:cNvSpPr>
            <a:spLocks noChangeShapeType="1"/>
          </p:cNvSpPr>
          <p:nvPr/>
        </p:nvSpPr>
        <p:spPr bwMode="auto">
          <a:xfrm flipV="1">
            <a:off x="6950075" y="213201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7021513" y="2563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c</a:t>
            </a:r>
            <a:r>
              <a:rPr lang="hu-HU" altLang="hu-HU" sz="2400" baseline="-25000"/>
              <a:t>DNS</a:t>
            </a:r>
            <a:endParaRPr lang="hu-HU" altLang="hu-H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CD917-D492-4FCE-AFF5-EEE970B04EEC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 smtClean="0"/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687638" y="1341438"/>
          <a:ext cx="35655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3" imgW="1180588" imgH="253890" progId="Equation.3">
                  <p:embed/>
                </p:oleObj>
              </mc:Choice>
              <mc:Fallback>
                <p:oleObj name="Equation" r:id="rId3" imgW="1180588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1341438"/>
                        <a:ext cx="356552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84213" y="527050"/>
            <a:ext cx="691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Schrödinger-egyenlet az elektronrendszerre</a:t>
            </a:r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1265238" y="4649788"/>
          <a:ext cx="57515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5" imgW="1905000" imgH="254000" progId="Equation.3">
                  <p:embed/>
                </p:oleObj>
              </mc:Choice>
              <mc:Fallback>
                <p:oleObj name="Equation" r:id="rId5" imgW="19050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4649788"/>
                        <a:ext cx="57515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Szövegdoboz 1"/>
          <p:cNvSpPr txBox="1">
            <a:spLocks noChangeArrowheads="1"/>
          </p:cNvSpPr>
          <p:nvPr/>
        </p:nvSpPr>
        <p:spPr bwMode="auto">
          <a:xfrm>
            <a:off x="750888" y="2690813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A magok rögzítettek, ezért </a:t>
            </a:r>
          </a:p>
        </p:txBody>
      </p:sp>
      <p:graphicFrame>
        <p:nvGraphicFramePr>
          <p:cNvPr id="8199" name="Object 4"/>
          <p:cNvGraphicFramePr>
            <a:graphicFrameLocks noChangeAspect="1"/>
          </p:cNvGraphicFramePr>
          <p:nvPr/>
        </p:nvGraphicFramePr>
        <p:xfrm>
          <a:off x="2112963" y="3498850"/>
          <a:ext cx="137953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7" imgW="457200" imgH="241300" progId="Equation.3">
                  <p:embed/>
                </p:oleObj>
              </mc:Choice>
              <mc:Fallback>
                <p:oleObj name="Equation" r:id="rId7" imgW="4572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98850"/>
                        <a:ext cx="137953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4"/>
          <p:cNvGraphicFramePr>
            <a:graphicFrameLocks noChangeAspect="1"/>
          </p:cNvGraphicFramePr>
          <p:nvPr/>
        </p:nvGraphicFramePr>
        <p:xfrm>
          <a:off x="3779838" y="3570288"/>
          <a:ext cx="22987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9" imgW="761669" imgH="215806" progId="Equation.3">
                  <p:embed/>
                </p:oleObj>
              </mc:Choice>
              <mc:Fallback>
                <p:oleObj name="Equation" r:id="rId9" imgW="76166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570288"/>
                        <a:ext cx="22987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908A9C-5613-4B43-A849-A6BFD55282D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hu-HU" altLang="hu-HU" sz="1400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932363" y="616585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/>
              <a:t>Wikipedia - English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92725" y="692150"/>
            <a:ext cx="3527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DNS szerkezete</a:t>
            </a:r>
          </a:p>
        </p:txBody>
      </p:sp>
      <p:pic>
        <p:nvPicPr>
          <p:cNvPr id="54277" name="Kép 5" descr="D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485457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BAF9B-73B4-4E68-9C85-4DE8901044BD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hu-HU" altLang="hu-HU" sz="1400" smtClean="0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608512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364163" y="981075"/>
            <a:ext cx="3311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zöld fluoreszkáló fehérje /GFP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2008 kémiai Nobel-díj</a:t>
            </a:r>
          </a:p>
        </p:txBody>
      </p:sp>
      <p:pic>
        <p:nvPicPr>
          <p:cNvPr id="55301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075113"/>
            <a:ext cx="2924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4697413" y="4541838"/>
            <a:ext cx="333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GFP fluorofór csoportja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AE46D1-1F7F-4754-A891-2CF3D084C09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hu-HU" altLang="hu-HU" sz="1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hu-HU" altLang="hu-HU" sz="4000" u="sng" smtClean="0"/>
              <a:t>8.5. Optikai forgatóképesség és cirkuláris dikroizmus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827088" y="2205038"/>
            <a:ext cx="75596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Az élő szervezetben sok királis vegyület fordul elő: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aminosavak, cukrok, egyes aminok, szteroidok, alkaloidok, terpenoidok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Ezek vizsgálhatók kiroptikai módszerekkel: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forgatóképesség, ORD,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5E8F1-4802-41A5-8B61-355AFC6253B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hu-HU" altLang="hu-HU" sz="1400" smtClean="0"/>
          </a:p>
        </p:txBody>
      </p:sp>
      <p:graphicFrame>
        <p:nvGraphicFramePr>
          <p:cNvPr id="57347" name="Object 2"/>
          <p:cNvGraphicFramePr>
            <a:graphicFrameLocks noChangeAspect="1"/>
          </p:cNvGraphicFramePr>
          <p:nvPr/>
        </p:nvGraphicFramePr>
        <p:xfrm>
          <a:off x="1981200" y="965200"/>
          <a:ext cx="53340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Dokumentum" r:id="rId3" imgW="2657856" imgH="1645920" progId="Word.Document.8">
                  <p:embed/>
                </p:oleObj>
              </mc:Choice>
              <mc:Fallback>
                <p:oleObj name="Dokumentum" r:id="rId3" imgW="2657856" imgH="16459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65200"/>
                        <a:ext cx="5334000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514600" y="47244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síkban polarizált fény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FD56D-C002-4A83-BB78-B3A1D3DFB50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hu-HU" altLang="hu-HU" sz="1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u="sng" smtClean="0"/>
              <a:t>Optikai forgatóképesség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smtClean="0">
                <a:sym typeface="Symbol" panose="05050102010706020507" pitchFamily="18" charset="2"/>
              </a:rPr>
              <a:t>A királis vegyület oldata a polarizáció síkját elfordítja:</a:t>
            </a:r>
          </a:p>
          <a:p>
            <a:pPr>
              <a:buFont typeface="Symbol" panose="05050102010706020507" pitchFamily="18" charset="2"/>
              <a:buChar char="a"/>
            </a:pPr>
            <a:r>
              <a:rPr lang="hu-HU" altLang="hu-HU" smtClean="0">
                <a:sym typeface="Symbol" panose="05050102010706020507" pitchFamily="18" charset="2"/>
              </a:rPr>
              <a:t>= [M]</a:t>
            </a:r>
            <a:r>
              <a:rPr lang="en-US" altLang="hu-HU" smtClean="0"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hu-HU" altLang="hu-HU" smtClean="0"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hu-HU" smtClean="0"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en-US" altLang="hu-HU" smtClean="0">
                <a:cs typeface="Times New Roman" panose="02020603050405020304" pitchFamily="18" charset="0"/>
                <a:sym typeface="MT Extra" panose="05050102010205020202" pitchFamily="18" charset="2"/>
              </a:rPr>
              <a:t></a:t>
            </a:r>
            <a:endParaRPr lang="hu-HU" altLang="hu-HU" smtClean="0">
              <a:cs typeface="Times New Roman" panose="02020603050405020304" pitchFamily="18" charset="0"/>
              <a:sym typeface="MT Extra" panose="05050102010205020202" pitchFamily="18" charset="2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hu-HU" altLang="hu-HU" smtClean="0">
                <a:cs typeface="Times New Roman" panose="02020603050405020304" pitchFamily="18" charset="0"/>
                <a:sym typeface="MT Extra" panose="05050102010205020202" pitchFamily="18" charset="2"/>
              </a:rPr>
              <a:t>[M] moláris forgatóképesség</a:t>
            </a:r>
          </a:p>
          <a:p>
            <a:pPr>
              <a:buFont typeface="Symbol" panose="05050102010706020507" pitchFamily="18" charset="2"/>
              <a:buNone/>
            </a:pPr>
            <a:r>
              <a:rPr lang="hu-HU" altLang="hu-HU" smtClean="0">
                <a:cs typeface="Times New Roman" panose="02020603050405020304" pitchFamily="18" charset="0"/>
                <a:sym typeface="MT Extra" panose="05050102010205020202" pitchFamily="18" charset="2"/>
              </a:rPr>
              <a:t>c koncentráció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hu-HU" smtClean="0">
                <a:cs typeface="Times New Roman" panose="02020603050405020304" pitchFamily="18" charset="0"/>
                <a:sym typeface="MT Extra" panose="05050102010205020202" pitchFamily="18" charset="2"/>
              </a:rPr>
              <a:t></a:t>
            </a:r>
            <a:r>
              <a:rPr lang="hu-HU" altLang="hu-HU" smtClean="0">
                <a:cs typeface="Times New Roman" panose="02020603050405020304" pitchFamily="18" charset="0"/>
                <a:sym typeface="MT Extra" panose="05050102010205020202" pitchFamily="18" charset="2"/>
              </a:rPr>
              <a:t> küvettavastagság</a:t>
            </a:r>
            <a:endParaRPr lang="en-US" altLang="hu-HU" smtClean="0">
              <a:cs typeface="Times New Roman" panose="02020603050405020304" pitchFamily="18" charset="0"/>
              <a:sym typeface="MT Extra" panose="0505010201020502020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CF355-6394-4BA9-A33E-BB22FDF2D70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hu-HU" altLang="hu-HU" sz="1400" smtClean="0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777716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u="sng"/>
              <a:t>[M] függ a hullámhossztól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800" u="sng"/>
          </a:p>
          <a:p>
            <a:pPr>
              <a:spcBef>
                <a:spcPct val="50000"/>
              </a:spcBef>
              <a:buFont typeface="Webdings" panose="05030102010509060703" pitchFamily="18" charset="2"/>
              <a:buChar char="="/>
            </a:pPr>
            <a:r>
              <a:rPr lang="hu-HU" altLang="hu-HU" sz="2800" u="sng"/>
              <a:t>Polariméter</a:t>
            </a:r>
            <a:r>
              <a:rPr lang="hu-HU" altLang="hu-HU" sz="2800"/>
              <a:t>: néhány hullámhosszon méri [M]-et, legtöbbször a Na D-vonalán ([M]</a:t>
            </a:r>
            <a:r>
              <a:rPr lang="hu-HU" altLang="hu-HU" sz="2800" baseline="-25000"/>
              <a:t>D</a:t>
            </a:r>
            <a:r>
              <a:rPr lang="hu-HU" altLang="hu-HU" sz="2800"/>
              <a:t>)</a:t>
            </a:r>
          </a:p>
          <a:p>
            <a:pPr>
              <a:spcBef>
                <a:spcPct val="50000"/>
              </a:spcBef>
              <a:buFont typeface="Webdings" panose="05030102010509060703" pitchFamily="18" charset="2"/>
              <a:buNone/>
            </a:pPr>
            <a:endParaRPr lang="hu-HU" altLang="hu-HU" sz="2800" baseline="-250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>
                <a:sym typeface="Webdings" panose="05030102010509060703" pitchFamily="18" charset="2"/>
              </a:rPr>
              <a:t> </a:t>
            </a:r>
            <a:r>
              <a:rPr lang="hu-HU" altLang="hu-HU" sz="2800" u="sng"/>
              <a:t>Spektropolariméter</a:t>
            </a:r>
            <a:r>
              <a:rPr lang="hu-HU" altLang="hu-HU" sz="2800"/>
              <a:t>: megméri az [M] - </a:t>
            </a:r>
            <a:r>
              <a:rPr lang="hu-HU" altLang="hu-HU" sz="2800">
                <a:sym typeface="Symbol" panose="05050102010706020507" pitchFamily="18" charset="2"/>
              </a:rPr>
              <a:t> spektrumot (Optikai rotációs diszperzió, ORD)</a:t>
            </a:r>
            <a:endParaRPr lang="hu-HU" altLang="hu-H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56576-6CDF-4C36-BF72-4D9079CB86C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hu-HU" altLang="hu-HU" sz="1400" smtClean="0"/>
          </a:p>
        </p:txBody>
      </p:sp>
      <p:graphicFrame>
        <p:nvGraphicFramePr>
          <p:cNvPr id="60419" name="Object 2"/>
          <p:cNvGraphicFramePr>
            <a:graphicFrameLocks noChangeAspect="1"/>
          </p:cNvGraphicFramePr>
          <p:nvPr/>
        </p:nvGraphicFramePr>
        <p:xfrm>
          <a:off x="0" y="1295400"/>
          <a:ext cx="883920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Dokumentum" r:id="rId3" imgW="4544568" imgH="1353312" progId="Word.Document.8">
                  <p:embed/>
                </p:oleObj>
              </mc:Choice>
              <mc:Fallback>
                <p:oleObj name="Dokumentum" r:id="rId3" imgW="4544568" imgH="13533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8839200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2133600" y="49530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cirkulárisan polarizált fény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295400" y="4114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(a) balra</a:t>
            </a:r>
            <a:endParaRPr lang="hu-HU" altLang="hu-HU" sz="2400"/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867400" y="4114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(a) jobbra</a:t>
            </a: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38DC41-679E-4AA2-87A6-4B30FA8208E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hu-HU" altLang="hu-HU" sz="1400" smtClean="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39750" y="762000"/>
            <a:ext cx="8280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u="sng"/>
              <a:t>Cirkuláris dikroizmus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 jobbra és balra cirkulárisan polarizált fény abszorpciós koefficiense eltér!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Ezt a hatást mérjük: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	A</a:t>
            </a:r>
            <a:r>
              <a:rPr lang="hu-HU" altLang="hu-HU" sz="2800" baseline="-25000"/>
              <a:t>j</a:t>
            </a:r>
            <a:r>
              <a:rPr lang="hu-HU" altLang="hu-HU" sz="2800"/>
              <a:t> = </a:t>
            </a:r>
            <a:r>
              <a:rPr lang="hu-HU" altLang="hu-HU" sz="2800">
                <a:sym typeface="Symbol" panose="05050102010706020507" pitchFamily="18" charset="2"/>
              </a:rPr>
              <a:t></a:t>
            </a:r>
            <a:r>
              <a:rPr lang="hu-HU" altLang="hu-HU" sz="2800" baseline="-25000">
                <a:sym typeface="Symbol" panose="05050102010706020507" pitchFamily="18" charset="2"/>
              </a:rPr>
              <a:t>j</a:t>
            </a:r>
            <a:r>
              <a:rPr lang="en-US" altLang="hu-HU" sz="2800"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hu-HU" altLang="hu-HU" sz="2800"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hu-HU" sz="2800">
                <a:cs typeface="Times New Roman" panose="02020603050405020304" pitchFamily="18" charset="0"/>
                <a:sym typeface="Symbol" panose="05050102010706020507" pitchFamily="18" charset="2"/>
              </a:rPr>
              <a:t>· </a:t>
            </a:r>
            <a:r>
              <a:rPr lang="en-US" altLang="hu-HU" sz="2800">
                <a:sym typeface="MT Extra" panose="05050102010205020202" pitchFamily="18" charset="2"/>
              </a:rPr>
              <a:t></a:t>
            </a:r>
            <a:r>
              <a:rPr lang="hu-HU" altLang="hu-HU" sz="2800">
                <a:sym typeface="MT Extra" panose="05050102010205020202" pitchFamily="18" charset="2"/>
              </a:rPr>
              <a:t>, ill. </a:t>
            </a:r>
            <a:r>
              <a:rPr lang="hu-HU" altLang="hu-HU" sz="2800"/>
              <a:t>A</a:t>
            </a:r>
            <a:r>
              <a:rPr lang="hu-HU" altLang="hu-HU" sz="2800" baseline="-25000"/>
              <a:t>b</a:t>
            </a:r>
            <a:r>
              <a:rPr lang="hu-HU" altLang="hu-HU" sz="2800"/>
              <a:t> = </a:t>
            </a:r>
            <a:r>
              <a:rPr lang="hu-HU" altLang="hu-HU" sz="2800">
                <a:sym typeface="Symbol" panose="05050102010706020507" pitchFamily="18" charset="2"/>
              </a:rPr>
              <a:t></a:t>
            </a:r>
            <a:r>
              <a:rPr lang="hu-HU" altLang="hu-HU" sz="2800" baseline="-25000">
                <a:sym typeface="Symbol" panose="05050102010706020507" pitchFamily="18" charset="2"/>
              </a:rPr>
              <a:t>b</a:t>
            </a:r>
            <a:r>
              <a:rPr lang="en-US" altLang="hu-HU" sz="2800">
                <a:sym typeface="Symbol" panose="05050102010706020507" pitchFamily="18" charset="2"/>
              </a:rPr>
              <a:t>·</a:t>
            </a:r>
            <a:r>
              <a:rPr lang="hu-HU" altLang="hu-HU" sz="2800">
                <a:sym typeface="Symbol" panose="05050102010706020507" pitchFamily="18" charset="2"/>
              </a:rPr>
              <a:t>c</a:t>
            </a:r>
            <a:r>
              <a:rPr lang="en-US" altLang="hu-HU" sz="2800">
                <a:sym typeface="Symbol" panose="05050102010706020507" pitchFamily="18" charset="2"/>
              </a:rPr>
              <a:t>· </a:t>
            </a:r>
            <a:r>
              <a:rPr lang="en-US" altLang="hu-HU" sz="2800">
                <a:sym typeface="MT Extra" panose="05050102010205020202" pitchFamily="18" charset="2"/>
              </a:rPr>
              <a:t></a:t>
            </a:r>
            <a:r>
              <a:rPr lang="hu-HU" altLang="hu-HU" sz="2800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CD-jel: </a:t>
            </a:r>
            <a:r>
              <a:rPr lang="hu-HU" altLang="hu-HU" sz="2800">
                <a:sym typeface="Symbol" panose="05050102010706020507" pitchFamily="18" charset="2"/>
              </a:rPr>
              <a:t>A = A</a:t>
            </a:r>
            <a:r>
              <a:rPr lang="hu-HU" altLang="hu-HU" sz="2800" baseline="-25000">
                <a:sym typeface="Symbol" panose="05050102010706020507" pitchFamily="18" charset="2"/>
              </a:rPr>
              <a:t>j</a:t>
            </a:r>
            <a:r>
              <a:rPr lang="hu-HU" altLang="hu-HU" sz="2800">
                <a:sym typeface="Symbol" panose="05050102010706020507" pitchFamily="18" charset="2"/>
              </a:rPr>
              <a:t> – A</a:t>
            </a:r>
            <a:r>
              <a:rPr lang="hu-HU" altLang="hu-HU" sz="2800" baseline="-25000">
                <a:sym typeface="Symbol" panose="05050102010706020507" pitchFamily="18" charset="2"/>
              </a:rPr>
              <a:t>b</a:t>
            </a:r>
            <a:r>
              <a:rPr lang="hu-HU" altLang="hu-HU" sz="2800">
                <a:sym typeface="Symbol" panose="05050102010706020507" pitchFamily="18" charset="2"/>
              </a:rPr>
              <a:t> = (</a:t>
            </a:r>
            <a:r>
              <a:rPr lang="hu-HU" altLang="hu-HU" sz="2800" baseline="-25000">
                <a:sym typeface="Symbol" panose="05050102010706020507" pitchFamily="18" charset="2"/>
              </a:rPr>
              <a:t>j </a:t>
            </a:r>
            <a:r>
              <a:rPr lang="hu-HU" altLang="hu-HU" sz="2800">
                <a:sym typeface="Symbol" panose="05050102010706020507" pitchFamily="18" charset="2"/>
              </a:rPr>
              <a:t>-</a:t>
            </a:r>
            <a:r>
              <a:rPr lang="hu-HU" altLang="hu-HU" sz="2800" baseline="-25000">
                <a:sym typeface="Symbol" panose="05050102010706020507" pitchFamily="18" charset="2"/>
              </a:rPr>
              <a:t> </a:t>
            </a:r>
            <a:r>
              <a:rPr lang="hu-HU" altLang="hu-HU" sz="2800">
                <a:sym typeface="Symbol" panose="05050102010706020507" pitchFamily="18" charset="2"/>
              </a:rPr>
              <a:t></a:t>
            </a:r>
            <a:r>
              <a:rPr lang="hu-HU" altLang="hu-HU" sz="2800" baseline="-25000">
                <a:sym typeface="Symbol" panose="05050102010706020507" pitchFamily="18" charset="2"/>
              </a:rPr>
              <a:t>b</a:t>
            </a:r>
            <a:r>
              <a:rPr lang="hu-HU" altLang="hu-HU" sz="2800">
                <a:sym typeface="Symbol" panose="05050102010706020507" pitchFamily="18" charset="2"/>
              </a:rPr>
              <a:t>) </a:t>
            </a:r>
            <a:r>
              <a:rPr lang="en-US" altLang="hu-HU" sz="2800">
                <a:sym typeface="Symbol" panose="05050102010706020507" pitchFamily="18" charset="2"/>
              </a:rPr>
              <a:t>·</a:t>
            </a:r>
            <a:r>
              <a:rPr lang="hu-HU" altLang="hu-HU" sz="2800">
                <a:sym typeface="Symbol" panose="05050102010706020507" pitchFamily="18" charset="2"/>
              </a:rPr>
              <a:t>c</a:t>
            </a:r>
            <a:r>
              <a:rPr lang="en-US" altLang="hu-HU" sz="2800">
                <a:sym typeface="Symbol" panose="05050102010706020507" pitchFamily="18" charset="2"/>
              </a:rPr>
              <a:t>· </a:t>
            </a:r>
            <a:r>
              <a:rPr lang="en-US" altLang="hu-HU" sz="2800">
                <a:sym typeface="MT Extra" panose="05050102010205020202" pitchFamily="18" charset="2"/>
              </a:rPr>
              <a:t></a:t>
            </a:r>
            <a:endParaRPr lang="hu-HU" altLang="hu-HU" sz="2800">
              <a:sym typeface="MT Extra" panose="05050102010205020202" pitchFamily="18" charset="2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775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CD-spektrum: </a:t>
            </a:r>
            <a:r>
              <a:rPr lang="hu-HU" altLang="hu-HU" sz="2800">
                <a:sym typeface="Symbol" panose="05050102010706020507" pitchFamily="18" charset="2"/>
              </a:rPr>
              <a:t>A a hullámhossz függvényében  </a:t>
            </a:r>
            <a:endParaRPr lang="hu-HU" altLang="hu-H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B6C75C-67B4-4A52-8371-77DB238CE8A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hu-HU" altLang="hu-HU" sz="140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609600"/>
            <a:ext cx="8839200" cy="1143000"/>
          </a:xfrm>
        </p:spPr>
        <p:txBody>
          <a:bodyPr/>
          <a:lstStyle/>
          <a:p>
            <a:r>
              <a:rPr lang="hu-HU" altLang="hu-HU" sz="3600" smtClean="0"/>
              <a:t>Példa: (R)- és (S)-fenil-etil-amin CD színképe</a:t>
            </a:r>
            <a:endParaRPr lang="hu-HU" altLang="hu-HU" smtClean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267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DA81AC-0D8A-4D12-8B87-C237A6FE29F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hu-HU" altLang="hu-HU" sz="1400" smtClean="0"/>
          </a:p>
        </p:txBody>
      </p:sp>
      <p:graphicFrame>
        <p:nvGraphicFramePr>
          <p:cNvPr id="63491" name="Object 2"/>
          <p:cNvGraphicFramePr>
            <a:graphicFrameLocks noChangeAspect="1"/>
          </p:cNvGraphicFramePr>
          <p:nvPr/>
        </p:nvGraphicFramePr>
        <p:xfrm>
          <a:off x="838200" y="1676400"/>
          <a:ext cx="7583488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Bitkép alakzat" r:id="rId3" imgW="7582958" imgH="4210638" progId="Paint.Picture">
                  <p:embed/>
                </p:oleObj>
              </mc:Choice>
              <mc:Fallback>
                <p:oleObj name="Bitkép alakzat" r:id="rId3" imgW="7582958" imgH="421063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583488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3048000" y="457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/>
              <a:t>(R)-fenil-etil-amin CD spektruma</a:t>
            </a:r>
            <a:endParaRPr lang="hu-HU" altLang="hu-HU" sz="2400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CD-spektrum</a:t>
            </a:r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>
            <a:off x="1981200" y="13716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533400" y="5943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abszorpciós spektrum</a:t>
            </a:r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 flipV="1">
            <a:off x="3276600" y="5181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45912-B9D9-4DF0-8A48-968E55787B8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 smtClean="0"/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476375" y="1484313"/>
          <a:ext cx="57515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1905000" imgH="254000" progId="Equation.3">
                  <p:embed/>
                </p:oleObj>
              </mc:Choice>
              <mc:Fallback>
                <p:oleObj name="Equation" r:id="rId3" imgW="19050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57515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395288" y="3170238"/>
          <a:ext cx="82153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3860800" imgH="508000" progId="Equation.3">
                  <p:embed/>
                </p:oleObj>
              </mc:Choice>
              <mc:Fallback>
                <p:oleObj name="Equation" r:id="rId5" imgW="38608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70238"/>
                        <a:ext cx="821531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EC8D3C-0B12-42A7-B2E6-432098004B6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hu-HU" altLang="hu-HU" sz="14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altLang="hu-HU" sz="2800" b="1" smtClean="0"/>
              <a:t>(R)-fenil-etil-amin és (S)-fenil-etil-amin CD spektruma</a:t>
            </a:r>
            <a:endParaRPr lang="hu-HU" altLang="hu-HU" b="1" smtClean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4582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CD-spektrum</a:t>
            </a: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abszorpciós spektrum</a:t>
            </a: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981200" y="13716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4520" name="Line 7"/>
          <p:cNvSpPr>
            <a:spLocks noChangeShapeType="1"/>
          </p:cNvSpPr>
          <p:nvPr/>
        </p:nvSpPr>
        <p:spPr bwMode="auto">
          <a:xfrm flipV="1">
            <a:off x="3276600" y="5181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5943600" y="1905000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(R)-FEA</a:t>
            </a:r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 flipH="1">
            <a:off x="5486400" y="2209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6324600" y="2895600"/>
            <a:ext cx="160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(S)-FEA</a:t>
            </a:r>
          </a:p>
        </p:txBody>
      </p:sp>
      <p:sp>
        <p:nvSpPr>
          <p:cNvPr id="64524" name="Line 11"/>
          <p:cNvSpPr>
            <a:spLocks noChangeShapeType="1"/>
          </p:cNvSpPr>
          <p:nvPr/>
        </p:nvSpPr>
        <p:spPr bwMode="auto">
          <a:xfrm flipH="1" flipV="1">
            <a:off x="5486400" y="2819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28654F-E7B9-4EE4-AAD6-FBE7A2CEB86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hu-HU" altLang="hu-HU" sz="1400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46815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5940425" y="2852738"/>
          <a:ext cx="252095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Document" r:id="rId4" imgW="1800225" imgH="1066800" progId="ChemWindow.Document">
                  <p:embed/>
                </p:oleObj>
              </mc:Choice>
              <mc:Fallback>
                <p:oleObj name="Document" r:id="rId4" imgW="1800225" imgH="1066800" progId="ChemWindow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852738"/>
                        <a:ext cx="2520950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5867400" y="692150"/>
            <a:ext cx="30241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/>
              <a:t>Kalkon-epoxid UV abszorpciós és CD-spektruma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63FD18-3BC8-45ED-BBBD-8BBBE5BBBD47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hu-HU" altLang="hu-HU" sz="1400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46815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5651500" y="836613"/>
            <a:ext cx="32416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Az UV abszorpciós és a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CD spektrumban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ugyanazok az elektronátmenetek adják a sávokat!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5E957-59BF-423D-9700-EAD839DC4576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hu-HU" altLang="hu-HU" sz="14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/>
              <a:t>A CD spektroszkópia alkalmazásai</a:t>
            </a:r>
            <a:endParaRPr lang="hu-HU" altLang="hu-HU" smtClean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228600" y="1905000"/>
            <a:ext cx="8915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1.</a:t>
            </a:r>
            <a:r>
              <a:rPr lang="hu-HU" altLang="hu-HU" sz="2800" u="sng"/>
              <a:t>szerkezetvizsgálat:</a:t>
            </a:r>
            <a:r>
              <a:rPr lang="hu-HU" altLang="hu-HU" sz="2800"/>
              <a:t> konfiguráció meghatározása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2. </a:t>
            </a:r>
            <a:r>
              <a:rPr lang="hu-HU" altLang="hu-HU" sz="2800" u="sng"/>
              <a:t>analitika</a:t>
            </a:r>
            <a:r>
              <a:rPr lang="hu-HU" altLang="hu-HU" sz="2800"/>
              <a:t>: királis vegyület koncentrációjának mérése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3. </a:t>
            </a:r>
            <a:r>
              <a:rPr lang="hu-HU" altLang="hu-HU" sz="2800" u="sng"/>
              <a:t>biológiai rendszerek elemzése</a:t>
            </a:r>
            <a:r>
              <a:rPr lang="hu-HU" altLang="hu-HU" sz="2800"/>
              <a:t> (HPLC + CD spektrométer)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7A250-97F2-4ADC-B919-C5CF08BF44EC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hu-HU" altLang="hu-HU" sz="1400" smtClean="0"/>
          </a:p>
        </p:txBody>
      </p:sp>
      <p:sp>
        <p:nvSpPr>
          <p:cNvPr id="75779" name="Szövegdoboz 2"/>
          <p:cNvSpPr txBox="1">
            <a:spLocks noChangeArrowheads="1"/>
          </p:cNvSpPr>
          <p:nvPr/>
        </p:nvSpPr>
        <p:spPr bwMode="auto">
          <a:xfrm>
            <a:off x="142875" y="428625"/>
            <a:ext cx="90011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u="sng" dirty="0"/>
              <a:t>Alapkérdések</a:t>
            </a:r>
          </a:p>
          <a:p>
            <a:pPr>
              <a:defRPr/>
            </a:pPr>
            <a:endParaRPr lang="hu-HU" u="sng" dirty="0"/>
          </a:p>
          <a:p>
            <a:pPr>
              <a:defRPr/>
            </a:pPr>
            <a:r>
              <a:rPr lang="hu-HU" dirty="0" smtClean="0"/>
              <a:t>55. </a:t>
            </a:r>
            <a:r>
              <a:rPr lang="hu-HU" dirty="0"/>
              <a:t>Milyen kvantummechanikai közelítések vezetnek a molekulapálya-modellhez?</a:t>
            </a:r>
          </a:p>
          <a:p>
            <a:pPr>
              <a:defRPr/>
            </a:pPr>
            <a:r>
              <a:rPr lang="hu-HU" dirty="0" smtClean="0"/>
              <a:t>56. </a:t>
            </a:r>
            <a:r>
              <a:rPr lang="hu-HU" dirty="0"/>
              <a:t>Rajzoljon fel sematikusan egy molekulapálya-energiadiagramot</a:t>
            </a:r>
            <a:r>
              <a:rPr lang="hu-HU" dirty="0" smtClean="0"/>
              <a:t>!</a:t>
            </a:r>
          </a:p>
          <a:p>
            <a:pPr>
              <a:defRPr/>
            </a:pPr>
            <a:r>
              <a:rPr lang="hu-HU" dirty="0" smtClean="0"/>
              <a:t>57. </a:t>
            </a:r>
            <a:r>
              <a:rPr lang="hu-HU" dirty="0"/>
              <a:t>Milyen alakja van a </a:t>
            </a:r>
            <a:r>
              <a:rPr lang="hu-HU" dirty="0">
                <a:sym typeface="Symbol"/>
              </a:rPr>
              <a:t>, a , ill. az </a:t>
            </a:r>
            <a:r>
              <a:rPr lang="hu-HU" i="1" dirty="0">
                <a:sym typeface="Symbol"/>
              </a:rPr>
              <a:t>n</a:t>
            </a:r>
            <a:r>
              <a:rPr lang="hu-HU" dirty="0">
                <a:sym typeface="Symbol"/>
              </a:rPr>
              <a:t>-molekulapályáknak</a:t>
            </a:r>
            <a:r>
              <a:rPr lang="hu-HU" dirty="0"/>
              <a:t>?</a:t>
            </a:r>
          </a:p>
          <a:p>
            <a:pPr>
              <a:defRPr/>
            </a:pPr>
            <a:r>
              <a:rPr lang="hu-HU" dirty="0" smtClean="0"/>
              <a:t>58. Mit </a:t>
            </a:r>
            <a:r>
              <a:rPr lang="hu-HU" dirty="0"/>
              <a:t>nevezünk a molekulák </a:t>
            </a:r>
            <a:r>
              <a:rPr lang="hu-HU" dirty="0" err="1"/>
              <a:t>szingulett</a:t>
            </a:r>
            <a:r>
              <a:rPr lang="hu-HU" dirty="0"/>
              <a:t> és </a:t>
            </a:r>
            <a:r>
              <a:rPr lang="hu-HU" dirty="0" err="1"/>
              <a:t>triplett</a:t>
            </a:r>
            <a:r>
              <a:rPr lang="hu-HU" dirty="0"/>
              <a:t> állapotainak</a:t>
            </a:r>
            <a:r>
              <a:rPr lang="hu-HU" dirty="0" smtClean="0"/>
              <a:t>?</a:t>
            </a:r>
            <a:endParaRPr lang="hu-HU" dirty="0"/>
          </a:p>
          <a:p>
            <a:pPr>
              <a:defRPr/>
            </a:pPr>
            <a:r>
              <a:rPr lang="hu-HU" dirty="0" smtClean="0"/>
              <a:t>59. </a:t>
            </a:r>
            <a:r>
              <a:rPr lang="hu-HU" dirty="0"/>
              <a:t>Milyen oldószerek használhatók az UV abszorpciós spektroszkópiában?</a:t>
            </a:r>
          </a:p>
          <a:p>
            <a:pPr>
              <a:defRPr/>
            </a:pPr>
            <a:r>
              <a:rPr lang="hu-HU" dirty="0" smtClean="0"/>
              <a:t>60. </a:t>
            </a:r>
            <a:r>
              <a:rPr lang="hu-HU" dirty="0"/>
              <a:t>Milyen </a:t>
            </a:r>
            <a:r>
              <a:rPr lang="hu-HU" dirty="0" err="1"/>
              <a:t>spinállapotok</a:t>
            </a:r>
            <a:r>
              <a:rPr lang="hu-HU" dirty="0"/>
              <a:t> közötti átmenetből adódik a fluoreszcencia és a </a:t>
            </a:r>
            <a:r>
              <a:rPr lang="hu-HU" dirty="0" err="1"/>
              <a:t>foszforeszcencia</a:t>
            </a:r>
            <a:r>
              <a:rPr lang="hu-HU" dirty="0"/>
              <a:t>?</a:t>
            </a:r>
          </a:p>
          <a:p>
            <a:pPr>
              <a:defRPr/>
            </a:pPr>
            <a:r>
              <a:rPr lang="hu-HU" dirty="0" smtClean="0"/>
              <a:t>61. </a:t>
            </a:r>
            <a:r>
              <a:rPr lang="hu-HU" dirty="0"/>
              <a:t>Mit nevezünk fluoreszcencia-kvantumhatásfoknak?</a:t>
            </a:r>
          </a:p>
          <a:p>
            <a:pPr>
              <a:defRPr/>
            </a:pPr>
            <a:r>
              <a:rPr lang="hu-HU" dirty="0" smtClean="0"/>
              <a:t>62. </a:t>
            </a:r>
            <a:r>
              <a:rPr lang="hu-HU" dirty="0"/>
              <a:t>Mit nevezünk gerjesztési ill. emissziós fluoreszcencia-színképnek?</a:t>
            </a:r>
          </a:p>
          <a:p>
            <a:pPr>
              <a:defRPr/>
            </a:pPr>
            <a:r>
              <a:rPr lang="hu-HU" dirty="0" smtClean="0"/>
              <a:t>63. </a:t>
            </a:r>
            <a:r>
              <a:rPr lang="hu-HU" dirty="0"/>
              <a:t>Miből adódik a fluoreszcenciás detektálás nagy érzékenysége?</a:t>
            </a:r>
          </a:p>
          <a:p>
            <a:pPr>
              <a:defRPr/>
            </a:pPr>
            <a:r>
              <a:rPr lang="hu-HU" dirty="0" smtClean="0"/>
              <a:t>64. </a:t>
            </a:r>
            <a:r>
              <a:rPr lang="hu-HU" dirty="0"/>
              <a:t>Milyen mennyiségeket tüntetnek fel a CD és az ORD színképek tengelyein?</a:t>
            </a:r>
            <a:endParaRPr lang="hu-HU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57A31-B9B6-4B07-89EB-D3474F867199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Ezt a differenciál egyenletet nem lehet analitikusan megoldani, csak közelítő módszerrel (numerikusan).</a:t>
            </a:r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771775" y="1916113"/>
          <a:ext cx="3455988" cy="33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Klip" r:id="rId3" imgW="4016999" imgH="3945437" progId="MS_ClipArt_Gallery.2">
                  <p:embed/>
                </p:oleObj>
              </mc:Choice>
              <mc:Fallback>
                <p:oleObj name="Klip" r:id="rId3" imgW="4016999" imgH="3945437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16113"/>
                        <a:ext cx="3455988" cy="339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900113" y="5734050"/>
            <a:ext cx="367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És még akkor is nehéz!</a:t>
            </a:r>
            <a:r>
              <a:rPr lang="hu-HU" altLang="hu-HU" sz="24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00237-1BE3-4475-A2CB-BC56FA829F0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75326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A feladat egyszerűbb, ha az egyes elektronok mozgását elválasztjuk: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8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 u="sng"/>
              <a:t>FÜGGETLEN-RÉSZECSKE MODELL</a:t>
            </a:r>
            <a:r>
              <a:rPr lang="hu-HU" altLang="hu-HU" sz="280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(az atomok szerkezeténél már szerepelt,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most több mag - több elektron rendszerre,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800"/>
              <a:t>és a számítás algoritmusát is bemutatva)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080F4B-4E31-4872-8C1B-01EDBC869BD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 smtClean="0"/>
          </a:p>
        </p:txBody>
      </p:sp>
      <p:sp>
        <p:nvSpPr>
          <p:cNvPr id="12291" name="Freeform 76"/>
          <p:cNvSpPr>
            <a:spLocks/>
          </p:cNvSpPr>
          <p:nvPr/>
        </p:nvSpPr>
        <p:spPr bwMode="auto">
          <a:xfrm>
            <a:off x="1006475" y="1905000"/>
            <a:ext cx="6842125" cy="4090988"/>
          </a:xfrm>
          <a:custGeom>
            <a:avLst/>
            <a:gdLst>
              <a:gd name="T0" fmla="*/ 2147483646 w 4310"/>
              <a:gd name="T1" fmla="*/ 2147483646 h 2577"/>
              <a:gd name="T2" fmla="*/ 2147483646 w 4310"/>
              <a:gd name="T3" fmla="*/ 2147483646 h 2577"/>
              <a:gd name="T4" fmla="*/ 2147483646 w 4310"/>
              <a:gd name="T5" fmla="*/ 2147483646 h 2577"/>
              <a:gd name="T6" fmla="*/ 2147483646 w 4310"/>
              <a:gd name="T7" fmla="*/ 2147483646 h 2577"/>
              <a:gd name="T8" fmla="*/ 2147483646 w 4310"/>
              <a:gd name="T9" fmla="*/ 2147483646 h 2577"/>
              <a:gd name="T10" fmla="*/ 2147483646 w 4310"/>
              <a:gd name="T11" fmla="*/ 2147483646 h 2577"/>
              <a:gd name="T12" fmla="*/ 2147483646 w 4310"/>
              <a:gd name="T13" fmla="*/ 2147483646 h 2577"/>
              <a:gd name="T14" fmla="*/ 2147483646 w 4310"/>
              <a:gd name="T15" fmla="*/ 2147483646 h 2577"/>
              <a:gd name="T16" fmla="*/ 2147483646 w 4310"/>
              <a:gd name="T17" fmla="*/ 2147483646 h 2577"/>
              <a:gd name="T18" fmla="*/ 2147483646 w 4310"/>
              <a:gd name="T19" fmla="*/ 2147483646 h 2577"/>
              <a:gd name="T20" fmla="*/ 2147483646 w 4310"/>
              <a:gd name="T21" fmla="*/ 2147483646 h 2577"/>
              <a:gd name="T22" fmla="*/ 2147483646 w 4310"/>
              <a:gd name="T23" fmla="*/ 2147483646 h 2577"/>
              <a:gd name="T24" fmla="*/ 2147483646 w 4310"/>
              <a:gd name="T25" fmla="*/ 2147483646 h 2577"/>
              <a:gd name="T26" fmla="*/ 2147483646 w 4310"/>
              <a:gd name="T27" fmla="*/ 2147483646 h 2577"/>
              <a:gd name="T28" fmla="*/ 2147483646 w 4310"/>
              <a:gd name="T29" fmla="*/ 2147483646 h 25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10"/>
              <a:gd name="T46" fmla="*/ 0 h 2577"/>
              <a:gd name="T47" fmla="*/ 4310 w 4310"/>
              <a:gd name="T48" fmla="*/ 2577 h 25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10" h="2577">
                <a:moveTo>
                  <a:pt x="1157" y="1595"/>
                </a:moveTo>
                <a:cubicBezTo>
                  <a:pt x="1066" y="1452"/>
                  <a:pt x="1082" y="1331"/>
                  <a:pt x="976" y="1278"/>
                </a:cubicBezTo>
                <a:cubicBezTo>
                  <a:pt x="870" y="1225"/>
                  <a:pt x="666" y="1323"/>
                  <a:pt x="522" y="1278"/>
                </a:cubicBezTo>
                <a:cubicBezTo>
                  <a:pt x="378" y="1233"/>
                  <a:pt x="175" y="1149"/>
                  <a:pt x="114" y="1005"/>
                </a:cubicBezTo>
                <a:cubicBezTo>
                  <a:pt x="53" y="861"/>
                  <a:pt x="0" y="567"/>
                  <a:pt x="159" y="416"/>
                </a:cubicBezTo>
                <a:cubicBezTo>
                  <a:pt x="318" y="265"/>
                  <a:pt x="855" y="0"/>
                  <a:pt x="1067" y="98"/>
                </a:cubicBezTo>
                <a:cubicBezTo>
                  <a:pt x="1279" y="196"/>
                  <a:pt x="1294" y="839"/>
                  <a:pt x="1430" y="1005"/>
                </a:cubicBezTo>
                <a:cubicBezTo>
                  <a:pt x="1566" y="1171"/>
                  <a:pt x="1709" y="1141"/>
                  <a:pt x="1883" y="1096"/>
                </a:cubicBezTo>
                <a:cubicBezTo>
                  <a:pt x="2057" y="1051"/>
                  <a:pt x="2208" y="846"/>
                  <a:pt x="2473" y="733"/>
                </a:cubicBezTo>
                <a:cubicBezTo>
                  <a:pt x="2738" y="620"/>
                  <a:pt x="3169" y="401"/>
                  <a:pt x="3471" y="416"/>
                </a:cubicBezTo>
                <a:cubicBezTo>
                  <a:pt x="3773" y="431"/>
                  <a:pt x="4264" y="612"/>
                  <a:pt x="4287" y="824"/>
                </a:cubicBezTo>
                <a:cubicBezTo>
                  <a:pt x="4310" y="1036"/>
                  <a:pt x="3879" y="1406"/>
                  <a:pt x="3607" y="1686"/>
                </a:cubicBezTo>
                <a:cubicBezTo>
                  <a:pt x="3335" y="1966"/>
                  <a:pt x="3002" y="2427"/>
                  <a:pt x="2654" y="2502"/>
                </a:cubicBezTo>
                <a:cubicBezTo>
                  <a:pt x="2306" y="2577"/>
                  <a:pt x="1769" y="2290"/>
                  <a:pt x="1520" y="2139"/>
                </a:cubicBezTo>
                <a:cubicBezTo>
                  <a:pt x="1271" y="1988"/>
                  <a:pt x="1248" y="1738"/>
                  <a:pt x="1157" y="15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3236913" y="2108200"/>
            <a:ext cx="312737" cy="519113"/>
            <a:chOff x="4357" y="2045"/>
            <a:chExt cx="197" cy="327"/>
          </a:xfrm>
        </p:grpSpPr>
        <p:sp>
          <p:nvSpPr>
            <p:cNvPr id="12307" name="Oval 6"/>
            <p:cNvSpPr>
              <a:spLocks noChangeArrowheads="1"/>
            </p:cNvSpPr>
            <p:nvPr/>
          </p:nvSpPr>
          <p:spPr bwMode="auto">
            <a:xfrm>
              <a:off x="4357" y="2127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400"/>
            </a:p>
          </p:txBody>
        </p:sp>
        <p:sp>
          <p:nvSpPr>
            <p:cNvPr id="12308" name="Text Box 7"/>
            <p:cNvSpPr txBox="1">
              <a:spLocks noChangeArrowheads="1"/>
            </p:cNvSpPr>
            <p:nvPr/>
          </p:nvSpPr>
          <p:spPr bwMode="auto">
            <a:xfrm>
              <a:off x="4363" y="2045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800" b="1"/>
                <a:t>-</a:t>
              </a:r>
              <a:endParaRPr lang="hu-HU" altLang="hu-HU" sz="2400"/>
            </a:p>
          </p:txBody>
        </p:sp>
      </p:grp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6116638" y="2973388"/>
            <a:ext cx="609600" cy="609600"/>
            <a:chOff x="2297" y="2256"/>
            <a:chExt cx="384" cy="384"/>
          </a:xfrm>
        </p:grpSpPr>
        <p:sp>
          <p:nvSpPr>
            <p:cNvPr id="12305" name="Oval 9"/>
            <p:cNvSpPr>
              <a:spLocks noChangeArrowheads="1"/>
            </p:cNvSpPr>
            <p:nvPr/>
          </p:nvSpPr>
          <p:spPr bwMode="auto">
            <a:xfrm>
              <a:off x="2297" y="2256"/>
              <a:ext cx="384" cy="38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400"/>
            </a:p>
          </p:txBody>
        </p:sp>
        <p:sp>
          <p:nvSpPr>
            <p:cNvPr id="12306" name="Text Box 10"/>
            <p:cNvSpPr txBox="1">
              <a:spLocks noChangeArrowheads="1"/>
            </p:cNvSpPr>
            <p:nvPr/>
          </p:nvSpPr>
          <p:spPr bwMode="auto">
            <a:xfrm>
              <a:off x="2352" y="231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800" b="1">
                  <a:solidFill>
                    <a:schemeClr val="bg1"/>
                  </a:solidFill>
                </a:rPr>
                <a:t>+</a:t>
              </a:r>
              <a:endParaRPr lang="hu-HU" altLang="hu-HU" sz="2400"/>
            </a:p>
          </p:txBody>
        </p:sp>
      </p:grpSp>
      <p:sp>
        <p:nvSpPr>
          <p:cNvPr id="12294" name="Oval 19"/>
          <p:cNvSpPr>
            <a:spLocks noChangeArrowheads="1"/>
          </p:cNvSpPr>
          <p:nvPr/>
        </p:nvSpPr>
        <p:spPr bwMode="auto">
          <a:xfrm>
            <a:off x="1917700" y="2541588"/>
            <a:ext cx="935038" cy="9572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2076450" y="2701925"/>
            <a:ext cx="64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chemeClr val="bg1"/>
                </a:solidFill>
              </a:rPr>
              <a:t>++</a:t>
            </a:r>
            <a:endParaRPr lang="hu-HU" altLang="hu-HU" sz="2400"/>
          </a:p>
        </p:txBody>
      </p:sp>
      <p:sp>
        <p:nvSpPr>
          <p:cNvPr id="12296" name="Oval 21"/>
          <p:cNvSpPr>
            <a:spLocks noChangeArrowheads="1"/>
          </p:cNvSpPr>
          <p:nvPr/>
        </p:nvSpPr>
        <p:spPr bwMode="auto">
          <a:xfrm>
            <a:off x="4130675" y="4016375"/>
            <a:ext cx="1181100" cy="11541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4327525" y="4300538"/>
            <a:ext cx="820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chemeClr val="bg1"/>
                </a:solidFill>
              </a:rPr>
              <a:t>+++</a:t>
            </a:r>
            <a:endParaRPr lang="hu-HU" altLang="hu-HU" sz="2400"/>
          </a:p>
        </p:txBody>
      </p:sp>
      <p:grpSp>
        <p:nvGrpSpPr>
          <p:cNvPr id="12298" name="Group 26"/>
          <p:cNvGrpSpPr>
            <a:grpSpLocks/>
          </p:cNvGrpSpPr>
          <p:nvPr/>
        </p:nvGrpSpPr>
        <p:grpSpPr bwMode="auto">
          <a:xfrm rot="7095642">
            <a:off x="3375819" y="1734344"/>
            <a:ext cx="342900" cy="706438"/>
            <a:chOff x="3080" y="1557"/>
            <a:chExt cx="216" cy="445"/>
          </a:xfrm>
        </p:grpSpPr>
        <p:sp>
          <p:nvSpPr>
            <p:cNvPr id="12302" name="Line 27"/>
            <p:cNvSpPr>
              <a:spLocks noChangeShapeType="1"/>
            </p:cNvSpPr>
            <p:nvPr/>
          </p:nvSpPr>
          <p:spPr bwMode="auto">
            <a:xfrm rot="-10194634">
              <a:off x="3080" y="1570"/>
              <a:ext cx="21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303" name="Line 28"/>
            <p:cNvSpPr>
              <a:spLocks noChangeShapeType="1"/>
            </p:cNvSpPr>
            <p:nvPr/>
          </p:nvSpPr>
          <p:spPr bwMode="auto">
            <a:xfrm rot="-10162659" flipH="1" flipV="1">
              <a:off x="3107" y="1557"/>
              <a:ext cx="7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304" name="Line 29"/>
            <p:cNvSpPr>
              <a:spLocks noChangeShapeType="1"/>
            </p:cNvSpPr>
            <p:nvPr/>
          </p:nvSpPr>
          <p:spPr bwMode="auto">
            <a:xfrm rot="-8175838" flipH="1" flipV="1">
              <a:off x="3083" y="1578"/>
              <a:ext cx="7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299" name="Line 77"/>
          <p:cNvSpPr>
            <a:spLocks noChangeShapeType="1"/>
          </p:cNvSpPr>
          <p:nvPr/>
        </p:nvSpPr>
        <p:spPr bwMode="auto">
          <a:xfrm flipV="1">
            <a:off x="6372225" y="1628775"/>
            <a:ext cx="71438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0" name="Text Box 79"/>
          <p:cNvSpPr txBox="1">
            <a:spLocks noChangeArrowheads="1"/>
          </p:cNvSpPr>
          <p:nvPr/>
        </p:nvSpPr>
        <p:spPr bwMode="auto">
          <a:xfrm>
            <a:off x="3132138" y="1125538"/>
            <a:ext cx="6011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a többi el. a magok  vonzóhatását árnyékolja </a:t>
            </a:r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395288" y="5492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Csak a kiválasztott elektront rajzoljuk fel,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8322</TotalTime>
  <Words>1222</Words>
  <Application>Microsoft Office PowerPoint</Application>
  <PresentationFormat>Diavetítés a képernyőre (4:3 oldalarány)</PresentationFormat>
  <Paragraphs>391</Paragraphs>
  <Slides>64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7</vt:i4>
      </vt:variant>
      <vt:variant>
        <vt:lpstr>Diacímek</vt:lpstr>
      </vt:variant>
      <vt:variant>
        <vt:i4>64</vt:i4>
      </vt:variant>
    </vt:vector>
  </HeadingPairs>
  <TitlesOfParts>
    <vt:vector size="77" baseType="lpstr">
      <vt:lpstr>Times New Roman</vt:lpstr>
      <vt:lpstr>Arial</vt:lpstr>
      <vt:lpstr>Symbol</vt:lpstr>
      <vt:lpstr>MT Extra</vt:lpstr>
      <vt:lpstr>Webdings</vt:lpstr>
      <vt:lpstr>Alapértelmezett terv</vt:lpstr>
      <vt:lpstr>Microsoft Equation 3.0</vt:lpstr>
      <vt:lpstr>Microsoft Clip Gallery</vt:lpstr>
      <vt:lpstr>Microsoft Word dokumentum</vt:lpstr>
      <vt:lpstr>Microsoft Egyenlet 3.0</vt:lpstr>
      <vt:lpstr>CorelDRAW 9.0 Graphic</vt:lpstr>
      <vt:lpstr>ChemWindow Document</vt:lpstr>
      <vt:lpstr>Bitkép alakzat</vt:lpstr>
      <vt:lpstr>8. A MOLEKULÁK ELEKTRONSZERKEZETE</vt:lpstr>
      <vt:lpstr>PowerPoint-bemutató</vt:lpstr>
      <vt:lpstr>8.1. A független részecske modell molekulákra  (A molekulapálya-modell)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molekula energiájának számítása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8.2. Elektrongerjesztések elmélete</vt:lpstr>
      <vt:lpstr>PowerPoint-bemutató</vt:lpstr>
      <vt:lpstr>PowerPoint-bemutató</vt:lpstr>
      <vt:lpstr>PowerPoint-bemutató</vt:lpstr>
      <vt:lpstr> Kiválasztási szabályok szempontjai</vt:lpstr>
      <vt:lpstr>PowerPoint-bemutató</vt:lpstr>
      <vt:lpstr>Kiválasztási szabály spinállapotra</vt:lpstr>
      <vt:lpstr>PowerPoint-bemutató</vt:lpstr>
      <vt:lpstr>PowerPoint-bemutató</vt:lpstr>
      <vt:lpstr>PowerPoint-bemutató</vt:lpstr>
      <vt:lpstr>8.3. Ultraibolya- és látható abszorpciós spektroszkópia</vt:lpstr>
      <vt:lpstr>PowerPoint-bemutató</vt:lpstr>
      <vt:lpstr>PowerPoint-bemutató</vt:lpstr>
      <vt:lpstr>PowerPoint-bemutató</vt:lpstr>
      <vt:lpstr>PowerPoint-bemutató</vt:lpstr>
      <vt:lpstr>A benzol UV-VIS színképe (etanolos oldat)</vt:lpstr>
      <vt:lpstr>A benzolgőz UV-VIS színképe</vt:lpstr>
      <vt:lpstr>PowerPoint-bemutató</vt:lpstr>
      <vt:lpstr>PowerPoint-bemutató</vt:lpstr>
      <vt:lpstr>PowerPoint-bemutató</vt:lpstr>
      <vt:lpstr>8.4. Fluoreszcencia-spektroszkópia</vt:lpstr>
      <vt:lpstr>PowerPoint-bemutató</vt:lpstr>
      <vt:lpstr>PowerPoint-bemutató</vt:lpstr>
      <vt:lpstr>Fluoreszcenciaszínkép mérése</vt:lpstr>
      <vt:lpstr>A fluoreszcencia-mérés előnye</vt:lpstr>
      <vt:lpstr>PowerPoint-bemutató</vt:lpstr>
      <vt:lpstr>PowerPoint-bemutató</vt:lpstr>
      <vt:lpstr>PowerPoint-bemutató</vt:lpstr>
      <vt:lpstr>PowerPoint-bemutató</vt:lpstr>
      <vt:lpstr>8.5. Optikai forgatóképesség és cirkuláris dikroizmus</vt:lpstr>
      <vt:lpstr>PowerPoint-bemutató</vt:lpstr>
      <vt:lpstr>Optikai forgatóképesség</vt:lpstr>
      <vt:lpstr>PowerPoint-bemutató</vt:lpstr>
      <vt:lpstr>PowerPoint-bemutató</vt:lpstr>
      <vt:lpstr>PowerPoint-bemutató</vt:lpstr>
      <vt:lpstr>Példa: (R)- és (S)-fenil-etil-amin CD színképe</vt:lpstr>
      <vt:lpstr>PowerPoint-bemutató</vt:lpstr>
      <vt:lpstr>(R)-fenil-etil-amin és (S)-fenil-etil-amin CD spektruma</vt:lpstr>
      <vt:lpstr>PowerPoint-bemutató</vt:lpstr>
      <vt:lpstr>PowerPoint-bemutató</vt:lpstr>
      <vt:lpstr>A CD spektroszkópia alkalmazásai</vt:lpstr>
      <vt:lpstr>PowerPoint-bemutató</vt:lpstr>
    </vt:vector>
  </TitlesOfParts>
  <Company>BME Fizikai Kémia Tanszék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A MOLEKULÁK ELEKTRONSZERKEZETE</dc:title>
  <dc:creator>Brátán János</dc:creator>
  <cp:lastModifiedBy>Miklós Kubinyi</cp:lastModifiedBy>
  <cp:revision>373</cp:revision>
  <dcterms:created xsi:type="dcterms:W3CDTF">2000-10-26T07:21:13Z</dcterms:created>
  <dcterms:modified xsi:type="dcterms:W3CDTF">2019-10-30T09:28:27Z</dcterms:modified>
</cp:coreProperties>
</file>