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7"/>
  </p:notesMasterIdLst>
  <p:sldIdLst>
    <p:sldId id="256" r:id="rId2"/>
    <p:sldId id="266" r:id="rId3"/>
    <p:sldId id="257" r:id="rId4"/>
    <p:sldId id="258" r:id="rId5"/>
    <p:sldId id="259" r:id="rId6"/>
    <p:sldId id="260" r:id="rId7"/>
    <p:sldId id="262" r:id="rId8"/>
    <p:sldId id="261" r:id="rId9"/>
    <p:sldId id="272" r:id="rId10"/>
    <p:sldId id="277" r:id="rId11"/>
    <p:sldId id="275" r:id="rId12"/>
    <p:sldId id="280" r:id="rId13"/>
    <p:sldId id="274" r:id="rId14"/>
    <p:sldId id="278" r:id="rId15"/>
    <p:sldId id="263" r:id="rId16"/>
    <p:sldId id="264" r:id="rId17"/>
    <p:sldId id="265" r:id="rId18"/>
    <p:sldId id="271" r:id="rId19"/>
    <p:sldId id="279" r:id="rId20"/>
    <p:sldId id="267" r:id="rId21"/>
    <p:sldId id="268" r:id="rId22"/>
    <p:sldId id="273" r:id="rId23"/>
    <p:sldId id="276" r:id="rId24"/>
    <p:sldId id="270" r:id="rId25"/>
    <p:sldId id="26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589" autoAdjust="0"/>
  </p:normalViewPr>
  <p:slideViewPr>
    <p:cSldViewPr>
      <p:cViewPr>
        <p:scale>
          <a:sx n="70" d="100"/>
          <a:sy n="70" d="100"/>
        </p:scale>
        <p:origin x="-1290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E5FB0-2CF4-45AD-8208-6B971A8146FE}" type="datetimeFigureOut">
              <a:rPr lang="hu-HU" smtClean="0"/>
              <a:t>2020.03.24.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AE52BA-2E17-4B83-9BEC-5BD4F1B41E2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4061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73602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A félvezető</a:t>
            </a:r>
            <a:r>
              <a:rPr lang="hu-HU" baseline="0" smtClean="0"/>
              <a:t> iparban kristályos anyagokat implantálunk: a</a:t>
            </a:r>
            <a:r>
              <a:rPr lang="hu-HU" smtClean="0"/>
              <a:t> csatornahatás megváltoztatja az implantált</a:t>
            </a:r>
            <a:r>
              <a:rPr lang="hu-HU" baseline="0" smtClean="0"/>
              <a:t> ionok behatolását. Kiküszöbölése a fenti módszerekkel lehetséges.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53889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konkrét céltól függ, hogy a gyakorlatban melyiknek van jelentősége. Az implantáció esetében a cél az volt, hogy módosítsuk a szilárd anyag összetételét és tulajdonságait idegen ionok hozzáadásával. Az ionkeverésnél azonban a becsapódó ion csak, mint lokális energiaforrás szerepel, azaz csak a tömege és energiája jut szerephez.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Mechanizmus</a:t>
            </a:r>
            <a:r>
              <a:rPr lang="hu-HU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alapján: </a:t>
            </a:r>
            <a:r>
              <a:rPr lang="hu-H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egyik a ballisztikus keveredés, amely – mint a neve is mondja – a kaszkádbeli kinetikát jelenti és lényegében az ütközéses implantáció közvetlen rokona.  A másik mechanizmus akkor áll elő, amikor a kaszkád olyan „forró” , hogy abban az anyagot rövid időre (cc. 10 ps-ig) olvadéknak lehet tekinteni. Ekkor, e magas hőmérsékletű olvadék állapotban a gyorsan mozgó atomok nagyfokú, kémiai hajtóerők által okozott keveredése jön létre. A gyors lehűlést követően – amennyiben termodinamikai okok is motiválják – új, az egyensúlyi termodinamikában ismeretlen fázisok is keletkezhetnek.</a:t>
            </a:r>
          </a:p>
          <a:p>
            <a:r>
              <a:rPr lang="hu-HU" smtClean="0"/>
              <a:t>Az</a:t>
            </a:r>
            <a:r>
              <a:rPr lang="hu-HU" baseline="0" smtClean="0"/>
              <a:t> ionkeverés tanulmányozásánál multiréteg rendszereket sugároznak be, hogy minél több keverhető határfelület legyen.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03259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szilícium-karbid (</a:t>
            </a:r>
            <a:r>
              <a:rPr lang="hu-HU" dirty="0" err="1" smtClean="0"/>
              <a:t>SiC</a:t>
            </a:r>
            <a:r>
              <a:rPr lang="hu-HU" dirty="0" smtClean="0"/>
              <a:t>)</a:t>
            </a:r>
            <a:r>
              <a:rPr lang="hu-HU" baseline="0" dirty="0" smtClean="0"/>
              <a:t> előállítása magas hőmérsékletet igényel, de szobahőmérsékleten is előállítható ionkeverést alkalmazva. Az ionbesugárzás nem-egyensúlyi módszer, a </a:t>
            </a:r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kevert réteg általában a termodinamikai egyensúlytól távoli állapotban van, így kémiai reakciók történhetnek a szokásosnál sokkal alacsonyabb hőmérsékleten.</a:t>
            </a:r>
            <a:endParaRPr lang="hu-HU" dirty="0" smtClean="0"/>
          </a:p>
          <a:p>
            <a:r>
              <a:rPr lang="hu-HU" dirty="0" smtClean="0"/>
              <a:t>Példa:</a:t>
            </a:r>
            <a:r>
              <a:rPr lang="hu-HU" baseline="0" dirty="0" smtClean="0"/>
              <a:t> C/</a:t>
            </a:r>
            <a:r>
              <a:rPr lang="hu-HU" baseline="0" dirty="0" err="1" smtClean="0"/>
              <a:t>Si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multiréteg</a:t>
            </a:r>
            <a:r>
              <a:rPr lang="hu-HU" baseline="0" dirty="0" smtClean="0"/>
              <a:t> besugárzása argon ionokkal, </a:t>
            </a:r>
            <a:r>
              <a:rPr lang="hu-HU" baseline="0" dirty="0" err="1" smtClean="0"/>
              <a:t>Auger</a:t>
            </a:r>
            <a:r>
              <a:rPr lang="hu-HU" baseline="0" dirty="0" smtClean="0"/>
              <a:t> mélységi profilok (ld. Korábbi előadás) felvétele a besugározatlan és besugárzott mintáról.</a:t>
            </a:r>
          </a:p>
          <a:p>
            <a:r>
              <a:rPr lang="hu-HU" dirty="0" smtClean="0"/>
              <a:t>A besugározatlan mintán minden határfelület</a:t>
            </a:r>
            <a:r>
              <a:rPr lang="hu-HU" baseline="0" dirty="0" smtClean="0"/>
              <a:t> éles, a besugárzás komoly változásokat idézett elő a mintában. </a:t>
            </a:r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 első illetve a második C és </a:t>
            </a:r>
            <a:r>
              <a:rPr lang="hu-H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réteg összekeveredett, csak a harmadik szén réteg maradt többé-kevésbé érintetlen. Az első </a:t>
            </a:r>
            <a:r>
              <a:rPr lang="hu-H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réteg (a szén réteg alatt) nagyrészt el is fogyott és </a:t>
            </a:r>
            <a:r>
              <a:rPr lang="hu-H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SiC</a:t>
            </a:r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keletkezett belőle. Ezzel ellentétben a 2. szilícium rétegnek csak egy részéből keletkezett </a:t>
            </a:r>
            <a:r>
              <a:rPr lang="hu-H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SiC</a:t>
            </a:r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Ez a különbség annak köszönhető, hogy az argon ionok a 40 nm-es átlagos behatolási mélység mellett már csak kis mértékben okoztak keveredést a 60-80 nm között lévő </a:t>
            </a:r>
            <a:r>
              <a:rPr lang="hu-H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</a:t>
            </a:r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rétegben. Elmondható, hogy az argon ionok keverő hatása az első és második határfelületen volt a legintenzívebb. Azt is láthatjuk, hogy a </a:t>
            </a:r>
            <a:r>
              <a:rPr lang="hu-H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SiC</a:t>
            </a:r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hu-HU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határfelületen kezdett el nőni.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15706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Molekuladinamika:</a:t>
            </a:r>
            <a:r>
              <a:rPr lang="hu-HU" sz="1200" kern="1200" baseline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szimuláció során rövid időlépésenként „mintát” vesznek és a részecskék helyzetét, valamint elmozdulását az előző lépésben kapott eredményből Newton klasszikus mozgásegyenlete alapján számítják. Először meghatározzák az egyes atomokra ható erőket a gyorsulást, a végsebességeket, az egyes atomok helyzetét, és kiszámítják a rendszer potenciális és kinetikus energiáját. Ennek alapján meg tudják jósolni, hogy a rendszerrel mi fog történni egy kis időtartammal később. Ezt a procedúrát ismételgetik minden egyes időlépésben. A szimulációk alapvető paraméterei a kiindulási szerkezet, a rendszer energiája illetve hőmérséklete, az időlépések hossza, valamint a tanulmányozott időtartam. 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528302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A 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9848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 képen</a:t>
            </a:r>
            <a:r>
              <a:rPr lang="hu-HU" baseline="0" dirty="0" smtClean="0"/>
              <a:t> egy szilícium alapú áramkör látható (nem a jelenlegi aktuális téma…). Előállítása a szennyezők elkerülése miatt tiszta tér (</a:t>
            </a:r>
            <a:r>
              <a:rPr lang="hu-HU" baseline="0" dirty="0" err="1" smtClean="0"/>
              <a:t>clean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room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facility</a:t>
            </a:r>
            <a:r>
              <a:rPr lang="hu-HU" baseline="0" dirty="0" smtClean="0"/>
              <a:t>) technológiát igényel.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8657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Az ütközések hatására az atomok eredeti helyzetükből elmozdulnak, elegendő energia birtokában további atomokat löknek ki a rácsból, így ütközési kaszkádok alakulnak ki. A kölcsönhatás az atomi potenciálokkal leírható, ez meghatározza az ionok fékeződési mechanizmusát és ezáltal az ionok végső eloszlását a céltárgyban.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bombázás során a becsapódó ion </a:t>
            </a:r>
            <a:r>
              <a:rPr lang="hu-HU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kölcsönhat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minta atommagjával és elektronjaival melynek során rugalmas, illetve rugalmatlan ütközést szenved. Ezeket a kölcsönhatásokat a Coulomb erő befolyásolja. Az ütközés során a becsapódó ionnak mind az energiája és a mozgásiránya is megváltozik, rugalmatlan ütközéskor </a:t>
            </a:r>
            <a:r>
              <a:rPr lang="hu-H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energiaveszteség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gel járó gerjesztések is történnek.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31164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 ion-elektron kölcsönhatások rugalmatlanok, mivel ionizációt és atomi gerjesztést eredményeznek. Mindkét esetben a gerjesztett ill. ionizált atom visszatérhet alapállapotába, melynek során előfordulhat röntgen sugárzás, foton vagy elektron kibocsátása.</a:t>
            </a:r>
          </a:p>
          <a:p>
            <a:r>
              <a:rPr lang="hu-HU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Ellentétben az ion-elektron kölcsönhatásokkal, az ion-atommag kölcsönhatások nagyrészt rugalmasak. Előfordulhat azonban rugalmatlan ütközés is, mely a magok gerjesztéséhez és fékezési sugárzáshoz vezet.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86707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Két különböző ütközési folyamatot különböztethetünk meg. Az egyik a magokon történt fékeződés, melyet rugalmas szórással közelítenek, a másik az elektronos fékeződés, mely a céltárgy elektronjaival történő rugalmatlan ütközés. Elmondható tehát, hogy az eredő fékeződési energia (S</a:t>
            </a:r>
            <a:r>
              <a:rPr lang="hu-HU" sz="1200" b="0" i="0" u="none" strike="noStrike" kern="1200" baseline="-250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teljes)</a:t>
            </a:r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mely a behatoló ion energiavesztesége egységnyi távolságra vonatkozatva két komponensből, azaz nukleáris és elektronos fékeződésből tevődik össze.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3606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kis energiák tartományában - néhány száz keV- a nukleáris fékeződés dominál. A gyakorlatban ebben a tartományban végzik az ionimplantációt. Közepes energiák esetén a bombázó ion sebessége meghaladja a céltárgy elektronjainak sebességét, így az elektronos fékeződés fog dominálni. A nagy energiák tartományában az elektronos fékeződés ismét lecsökken, mivel a becsapódó ionok sebessége annyira megnő, hogy lecsökken a kölcsönhatási idő a céltárgy atomjainak közelében.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099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Háromszoros növekedés a besugárzó energiában, csupán 27,8 % növekedést jelent a behatolási mélységben. Figyelembe kell venni azonban azt is, hogy a xenon atomtömege több, mint háromszorosa az argonénak. Ez azt jelenti, hogy a nagyobb tömegű ion lassabban tud haladni a céltárgyban, ezért erősebb</a:t>
            </a:r>
          </a:p>
          <a:p>
            <a:r>
              <a:rPr lang="hu-HU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fékezési kölcsönhatása, így hamarabb le fogja adni az energiáját, mint egy könnyebb ion.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917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Az ionimplantációnál a szilárd anyag felületének módosítása az anyagba nagy energiával ütköző és beépülő ionok felhasználásával történik. Ezen eljárásnál valamilyen ionforrásban ionokat hoznak létre, ezeket esetleg tömeg szerint szeparálják, majd gyorsítják (20 - 300 kV) és a céltárgyba ütköztetik. Az ionok a felület közelében levő sekély rétegben (ált. &lt; 1 µm) veszítik el energiájukat. A beépülő ionok megváltoztatják a szilárd test felületének összetételét és szerkezetét. Mindez bonyolult mechanizmus szerint módosíthatja a szilárd test mechanikai (keménység, kopás stb.), kémiai (korrózió), optikai és egyéb tulajdonságait. Az implantálás alacsony hımérsékleteken történik (ált. 300 °C alatt), ezért a céltárgy hő hatására történő deformációja elkerülhető. A felületet csak kis mélységben változtatja meg, a tömbi tulajdonság változatlanul megmarad. A felület összetétele tág határok között változtatható, hiszen elvileg bármely ion implantálható. A bevitt anyag mélységbeli eloszlása változtatható. Az eljárás hátrányai közé sorolható a magas költség (bonyolult berendezés), a céltárgy méretének korlátozottsága (vákuum kamra), esetenként a kis behatolási mélység. A hagyományos implantációval csak a “látható” felületek módosíthatók, bonyolult üregek nem. 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04230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Az ionimplantációt alkalmazzák</a:t>
            </a:r>
            <a:r>
              <a:rPr lang="hu-HU" baseline="0" smtClean="0"/>
              <a:t> az integrált áramkörök előállításánál.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67894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smtClean="0"/>
              <a:t>Az implantált anyag mélységi koncentráció eloszlása</a:t>
            </a:r>
            <a:r>
              <a:rPr lang="hu-HU" baseline="0" smtClean="0"/>
              <a:t> Gauss eloszlást mutat. Nagyobb energia nagyobb behatolási mélység, a nagyobb atomtömegű arzén kevésbé mélyre hatol, mint a bór, lásd hasonlóan a 7. diához.</a:t>
            </a: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AE52BA-2E17-4B83-9BEC-5BD4F1B41E20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8851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0730-DFB5-4BED-BD81-13BBE5A33B28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70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1CE41-3C5C-4E9C-A210-C33D3E731151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52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40C38-A294-44F2-9285-0462D405AE85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454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5A4C8-2899-496D-99EC-9A61ED0A3636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46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B36B-31A7-4CB2-B41C-9CDFF75A1179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42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C4049-8BEA-421D-A965-69425C37B59A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61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71F5A6-5586-4FB9-BE6A-3AF4DC8869AC}" type="datetime1">
              <a:rPr lang="en-US" smtClean="0"/>
              <a:t>3/24/2020</a:t>
            </a:fld>
            <a:endParaRPr lang="en-US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4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07FAD-A7FB-4B46-9A82-FE2267519DC4}" type="datetime1">
              <a:rPr lang="en-US" smtClean="0"/>
              <a:t>3/24/2020</a:t>
            </a:fld>
            <a:endParaRPr lang="en-US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445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1B2FEE-978A-4747-BFB6-8079D763D6E5}" type="datetime1">
              <a:rPr lang="en-US" smtClean="0"/>
              <a:t>3/24/2020</a:t>
            </a:fld>
            <a:endParaRPr lang="en-US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0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0B4DB-AF34-4656-A01E-2BAE2CA22B06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16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B620A-8EAB-4145-BDDE-20BCCB4F836E}" type="datetime1">
              <a:rPr lang="en-US" smtClean="0"/>
              <a:t>3/24/2020</a:t>
            </a:fld>
            <a:endParaRPr lang="en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54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C7A37-F8C7-45B0-B779-BDA499CC33BC}" type="datetime1">
              <a:rPr lang="en-US" smtClean="0"/>
              <a:t>3/24/2020</a:t>
            </a:fld>
            <a:endParaRPr 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FFD0C-0226-4177-84DC-695EE97EFE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9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itan.physx.u-szeged.hu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mat.unihalle.de/~hsl/Realstruktur/Realstruktur_2_VII%20Ion%20implantation.pdf" TargetMode="External"/><Relationship Id="rId4" Type="http://schemas.openxmlformats.org/officeDocument/2006/relationships/image" Target="../media/image10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fki.hu/~konczos/tanfolyam/6.pdf%206.2.2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zdr.de/db/Cms?pOid=21578&amp;pNid=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98575"/>
          </a:xfrm>
        </p:spPr>
        <p:txBody>
          <a:bodyPr>
            <a:noAutofit/>
          </a:bodyPr>
          <a:lstStyle/>
          <a:p>
            <a:r>
              <a:rPr lang="en-US" sz="3200" b="1" smtClean="0">
                <a:solidFill>
                  <a:schemeClr val="accent1">
                    <a:lumMod val="75000"/>
                  </a:schemeClr>
                </a:solidFill>
              </a:rPr>
              <a:t>Ion-szilárdtest 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</a:rPr>
              <a:t>kölcsönhatások: ionimplantáció, </a:t>
            </a:r>
            <a:r>
              <a:rPr lang="en-US" sz="3200" b="1" smtClean="0">
                <a:solidFill>
                  <a:schemeClr val="accent1">
                    <a:lumMod val="75000"/>
                  </a:schemeClr>
                </a:solidFill>
              </a:rPr>
              <a:t>ionporl</a:t>
            </a:r>
            <a:r>
              <a:rPr lang="hu-HU" sz="3200" b="1">
                <a:solidFill>
                  <a:schemeClr val="accent1">
                    <a:lumMod val="75000"/>
                  </a:schemeClr>
                </a:solidFill>
              </a:rPr>
              <a:t>ó</a:t>
            </a:r>
            <a:r>
              <a:rPr lang="en-US" sz="3200" b="1" smtClean="0">
                <a:solidFill>
                  <a:schemeClr val="accent1">
                    <a:lumMod val="75000"/>
                  </a:schemeClr>
                </a:solidFill>
              </a:rPr>
              <a:t>dás</a:t>
            </a:r>
            <a:r>
              <a:rPr lang="en-US" sz="3200" b="1">
                <a:solidFill>
                  <a:schemeClr val="accent1">
                    <a:lumMod val="75000"/>
                  </a:schemeClr>
                </a:solidFill>
              </a:rPr>
              <a:t>, ionkeverés; anyagtudományi alkalmazások </a:t>
            </a:r>
            <a:endParaRPr lang="en-US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 fontScale="92500" lnSpcReduction="20000"/>
          </a:bodyPr>
          <a:lstStyle/>
          <a:p>
            <a:endParaRPr lang="hu-HU" dirty="0" smtClean="0"/>
          </a:p>
          <a:p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Dr. Rácz Adél, tudományos munkatárs,  MTA EK MFA</a:t>
            </a:r>
            <a:b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hu-HU" b="1" dirty="0" smtClean="0">
                <a:solidFill>
                  <a:schemeClr val="accent1">
                    <a:lumMod val="50000"/>
                  </a:schemeClr>
                </a:solidFill>
              </a:rPr>
              <a:t>racz.adel@energia.mta.hu</a:t>
            </a:r>
            <a:endParaRPr lang="en-US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730225"/>
            <a:ext cx="10001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511150"/>
            <a:ext cx="15621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652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Művelet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Ionok létrehozása az ionforrásban</a:t>
            </a:r>
          </a:p>
          <a:p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Az ionok tömeg szerinti szeparációja és gyorsítása</a:t>
            </a:r>
          </a:p>
          <a:p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Ionok céltárgyba ütköztetése</a:t>
            </a:r>
            <a:endParaRPr lang="hu-HU" sz="28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10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5" r="1194" b="33333"/>
          <a:stretch/>
        </p:blipFill>
        <p:spPr bwMode="auto">
          <a:xfrm>
            <a:off x="1115616" y="2564904"/>
            <a:ext cx="7554838" cy="3936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107504" y="6500938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>
                <a:hlinkClick r:id="rId3"/>
              </a:rPr>
              <a:t>http://titan.physx.u-szeged.hu/</a:t>
            </a:r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1115616" y="4823574"/>
            <a:ext cx="2376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smtClean="0">
                <a:solidFill>
                  <a:schemeClr val="tx2">
                    <a:lumMod val="50000"/>
                  </a:schemeClr>
                </a:solidFill>
              </a:rPr>
              <a:t>vákuum</a:t>
            </a:r>
            <a:endParaRPr lang="hu-HU" sz="28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Folyamatábra: Feldolgozás 7"/>
          <p:cNvSpPr/>
          <p:nvPr/>
        </p:nvSpPr>
        <p:spPr>
          <a:xfrm>
            <a:off x="7452320" y="476672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94177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Behatolási mélységek, Gauss eloszlások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034" y="1982898"/>
            <a:ext cx="5657446" cy="4351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630" y="1255564"/>
            <a:ext cx="3517564" cy="949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251520" y="2708920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/>
              <a:t>R</a:t>
            </a:r>
            <a:r>
              <a:rPr lang="hu-HU" baseline="-25000" smtClean="0"/>
              <a:t>p</a:t>
            </a:r>
            <a:r>
              <a:rPr lang="hu-HU" smtClean="0"/>
              <a:t>:behatolási mélység</a:t>
            </a:r>
          </a:p>
          <a:p>
            <a:r>
              <a:rPr lang="hu-HU" smtClean="0"/>
              <a:t>N</a:t>
            </a:r>
            <a:r>
              <a:rPr lang="hu-HU" baseline="-25000" smtClean="0"/>
              <a:t>0</a:t>
            </a:r>
            <a:r>
              <a:rPr lang="hu-HU" smtClean="0"/>
              <a:t>:implantált dózis (I*t)/q*A</a:t>
            </a:r>
            <a:endParaRPr lang="hu-HU"/>
          </a:p>
        </p:txBody>
      </p:sp>
      <p:sp>
        <p:nvSpPr>
          <p:cNvPr id="6" name="Szövegdoboz 5"/>
          <p:cNvSpPr txBox="1"/>
          <p:nvPr/>
        </p:nvSpPr>
        <p:spPr>
          <a:xfrm>
            <a:off x="0" y="6334780"/>
            <a:ext cx="5976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>
                <a:hlinkClick r:id="rId5"/>
              </a:rPr>
              <a:t>http://</a:t>
            </a:r>
            <a:r>
              <a:rPr lang="hu-HU" sz="1400" smtClean="0">
                <a:hlinkClick r:id="rId5"/>
              </a:rPr>
              <a:t>www.cmat.unihalle.de</a:t>
            </a:r>
            <a:r>
              <a:rPr lang="hu-HU" sz="1400">
                <a:hlinkClick r:id="rId5"/>
              </a:rPr>
              <a:t>/~hsl/Realstruktur/Realstruktur_2_VII%20Ion%20implantation.pdf</a:t>
            </a:r>
            <a:endParaRPr lang="hu-HU" sz="1400"/>
          </a:p>
        </p:txBody>
      </p:sp>
      <p:sp>
        <p:nvSpPr>
          <p:cNvPr id="8" name="Folyamatábra: Feldolgozás 7"/>
          <p:cNvSpPr/>
          <p:nvPr/>
        </p:nvSpPr>
        <p:spPr>
          <a:xfrm>
            <a:off x="7884368" y="243660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86090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1143000"/>
          </a:xfrm>
        </p:spPr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Csatornahatás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>
            <a:normAutofit/>
          </a:bodyPr>
          <a:lstStyle/>
          <a:p>
            <a:r>
              <a:rPr lang="hu-HU" sz="2600">
                <a:solidFill>
                  <a:schemeClr val="tx2">
                    <a:lumMod val="50000"/>
                  </a:schemeClr>
                </a:solidFill>
              </a:rPr>
              <a:t>Kristályos anyagban az atomsorok irányítják a közelükben repülő ionokat: csatornahatás </a:t>
            </a:r>
            <a:endParaRPr lang="hu-HU" sz="260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Megoldások:</a:t>
            </a:r>
          </a:p>
          <a:p>
            <a:pPr lvl="1"/>
            <a:r>
              <a:rPr lang="hu-HU" sz="220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sz="2200">
                <a:solidFill>
                  <a:schemeClr val="tx2">
                    <a:lumMod val="50000"/>
                  </a:schemeClr>
                </a:solidFill>
              </a:rPr>
              <a:t>szelet pozicionálása (döntés és forgatás)</a:t>
            </a:r>
          </a:p>
          <a:p>
            <a:pPr lvl="1"/>
            <a:r>
              <a:rPr lang="hu-HU" sz="2200">
                <a:solidFill>
                  <a:schemeClr val="tx2">
                    <a:lumMod val="50000"/>
                  </a:schemeClr>
                </a:solidFill>
              </a:rPr>
              <a:t>Amorf vékony oxid réteg növesztése (200-250</a:t>
            </a:r>
            <a:r>
              <a:rPr lang="en-US" sz="2200">
                <a:solidFill>
                  <a:schemeClr val="tx2">
                    <a:lumMod val="50000"/>
                  </a:schemeClr>
                </a:solidFill>
                <a:cs typeface="Arial" charset="0"/>
              </a:rPr>
              <a:t>Å</a:t>
            </a:r>
            <a:r>
              <a:rPr lang="hu-HU" sz="2200">
                <a:solidFill>
                  <a:schemeClr val="tx2">
                    <a:lumMod val="50000"/>
                  </a:schemeClr>
                </a:solidFill>
                <a:cs typeface="Arial" charset="0"/>
              </a:rPr>
              <a:t>)</a:t>
            </a:r>
          </a:p>
          <a:p>
            <a:pPr lvl="1"/>
            <a:r>
              <a:rPr lang="hu-HU" sz="2200">
                <a:solidFill>
                  <a:schemeClr val="tx2">
                    <a:lumMod val="50000"/>
                  </a:schemeClr>
                </a:solidFill>
                <a:cs typeface="Arial" charset="0"/>
              </a:rPr>
              <a:t>A kristály amorffá tétele „ön-implantációval” (Si vagy Ge implantálás Si-ba</a:t>
            </a:r>
            <a:r>
              <a:rPr lang="hu-HU" sz="2200" smtClean="0">
                <a:solidFill>
                  <a:schemeClr val="tx2">
                    <a:lumMod val="50000"/>
                  </a:schemeClr>
                </a:solidFill>
                <a:cs typeface="Arial" charset="0"/>
              </a:rPr>
              <a:t>) - &gt; hőkezelés</a:t>
            </a:r>
          </a:p>
          <a:p>
            <a:endParaRPr lang="hu-HU" sz="26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32" descr="perfect dop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826" y="3933056"/>
            <a:ext cx="5379309" cy="2587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0859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Előnyök, hátrányok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5688632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ü"/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Gyors</a:t>
            </a:r>
          </a:p>
          <a:p>
            <a:pPr>
              <a:buFont typeface="Wingdings" pitchFamily="2" charset="2"/>
              <a:buChar char="ü"/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Kitűnő homogenitás</a:t>
            </a:r>
          </a:p>
          <a:p>
            <a:pPr>
              <a:buFont typeface="Wingdings" pitchFamily="2" charset="2"/>
              <a:buChar char="ü"/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Lehetőség kis eszközök előállítására </a:t>
            </a:r>
          </a:p>
          <a:p>
            <a:pPr>
              <a:buFont typeface="Wingdings" pitchFamily="2" charset="2"/>
              <a:buChar char="ü"/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Maszkolás</a:t>
            </a:r>
          </a:p>
          <a:p>
            <a:pPr>
              <a:buFont typeface="Wingdings" pitchFamily="2" charset="2"/>
              <a:buChar char="ü"/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Felület összetétele,  bevitt anyag mélységbeli eloszlása változtatható</a:t>
            </a:r>
          </a:p>
          <a:p>
            <a:pPr>
              <a:buFont typeface="Wingdings" pitchFamily="2" charset="2"/>
              <a:buChar char="ü"/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Adalék mennyisége pontosan kézben tartható</a:t>
            </a:r>
          </a:p>
          <a:p>
            <a:pPr>
              <a:buFont typeface="Wingdings" pitchFamily="2" charset="2"/>
              <a:buChar char="ü"/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Szennyezés-mentes adalékolás</a:t>
            </a:r>
          </a:p>
          <a:p>
            <a:pPr>
              <a:buFont typeface="Wingdings" pitchFamily="2" charset="2"/>
              <a:buChar char="ü"/>
            </a:pPr>
            <a:endParaRPr lang="hu-HU" sz="240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Drága, bonyolult készülék</a:t>
            </a:r>
          </a:p>
          <a:p>
            <a:pPr>
              <a:buBlip>
                <a:blip r:embed="rId2"/>
              </a:buBlip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Sugárkárosodás pl.: amorfizáció</a:t>
            </a:r>
          </a:p>
          <a:p>
            <a:pPr>
              <a:buBlip>
                <a:blip r:embed="rId2"/>
              </a:buBlip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Módosítás csak felület közeli rétegekben</a:t>
            </a:r>
          </a:p>
          <a:p>
            <a:pPr>
              <a:buBlip>
                <a:blip r:embed="rId2"/>
              </a:buBlip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Céltárgy méretének korlátozottsága</a:t>
            </a:r>
          </a:p>
          <a:p>
            <a:pPr>
              <a:buBlip>
                <a:blip r:embed="rId2"/>
              </a:buBlip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Csak „látható” felületek módosíthatók</a:t>
            </a:r>
          </a:p>
          <a:p>
            <a:pPr>
              <a:buBlip>
                <a:blip r:embed="rId2"/>
              </a:buBlip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Utólagos hőkezelés (hibák eltávolítására)</a:t>
            </a:r>
          </a:p>
          <a:p>
            <a:pPr>
              <a:buBlip>
                <a:blip r:embed="rId2"/>
              </a:buBlip>
            </a:pPr>
            <a:endParaRPr lang="hu-HU" sz="240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Blip>
                <a:blip r:embed="rId2"/>
              </a:buBlip>
            </a:pPr>
            <a:endParaRPr lang="hu-HU" sz="240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13</a:t>
            </a:fld>
            <a:endParaRPr lang="en-US"/>
          </a:p>
        </p:txBody>
      </p:sp>
      <p:sp>
        <p:nvSpPr>
          <p:cNvPr id="5" name="Folyamatábra: Feldolgozás 4"/>
          <p:cNvSpPr/>
          <p:nvPr/>
        </p:nvSpPr>
        <p:spPr>
          <a:xfrm>
            <a:off x="7596336" y="260648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4004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Példák, felhasználás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579296" cy="5805264"/>
          </a:xfrm>
        </p:spPr>
        <p:txBody>
          <a:bodyPr>
            <a:normAutofit fontScale="92500" lnSpcReduction="20000"/>
          </a:bodyPr>
          <a:lstStyle/>
          <a:p>
            <a:r>
              <a:rPr lang="hu-HU" sz="2600">
                <a:solidFill>
                  <a:schemeClr val="tx2">
                    <a:lumMod val="50000"/>
                  </a:schemeClr>
                </a:solidFill>
              </a:rPr>
              <a:t>Félvezető </a:t>
            </a:r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ipar - egy </a:t>
            </a:r>
            <a:r>
              <a:rPr lang="hu-HU" sz="2600">
                <a:solidFill>
                  <a:schemeClr val="tx2">
                    <a:lumMod val="50000"/>
                  </a:schemeClr>
                </a:solidFill>
              </a:rPr>
              <a:t>mai processzorban 23 implantáció, de 60 implantációs lépéses bonyolult technológia is előfordul</a:t>
            </a:r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!</a:t>
            </a:r>
          </a:p>
          <a:p>
            <a:pPr lvl="1"/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Dópolás</a:t>
            </a:r>
          </a:p>
          <a:p>
            <a:pPr lvl="1"/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Silicon on insulator (</a:t>
            </a:r>
            <a:r>
              <a:rPr lang="hu-HU" sz="2600" b="1" smtClean="0">
                <a:solidFill>
                  <a:schemeClr val="tx2">
                    <a:lumMod val="50000"/>
                  </a:schemeClr>
                </a:solidFill>
              </a:rPr>
              <a:t>SOI</a:t>
            </a:r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): ábra</a:t>
            </a:r>
          </a:p>
          <a:p>
            <a:pPr marL="457200" lvl="1" indent="0">
              <a:buNone/>
            </a:pPr>
            <a:endParaRPr lang="hu-HU" sz="260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endParaRPr lang="hu-HU" sz="2600">
              <a:solidFill>
                <a:schemeClr val="tx2">
                  <a:lumMod val="50000"/>
                </a:schemeClr>
              </a:solidFill>
            </a:endParaRPr>
          </a:p>
          <a:p>
            <a:pPr lvl="1"/>
            <a:endParaRPr lang="hu-HU" sz="2600" smtClean="0">
              <a:solidFill>
                <a:schemeClr val="tx2">
                  <a:lumMod val="50000"/>
                </a:schemeClr>
              </a:solidFill>
            </a:endParaRPr>
          </a:p>
          <a:p>
            <a:pPr lvl="1"/>
            <a:endParaRPr lang="hu-HU" sz="260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 sz="260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 sz="260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 sz="260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 sz="260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Metastabil szerkezetek </a:t>
            </a:r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előállítása, „atomötvözés”</a:t>
            </a:r>
          </a:p>
          <a:p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Szerszámok: kopás-és korrózióálló felületek:nitrogén besugárzásssal nitrid előállítása a felületen</a:t>
            </a:r>
          </a:p>
          <a:p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Csípőprotézisek</a:t>
            </a:r>
            <a:endParaRPr lang="hu-HU" sz="2600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>
              <a:solidFill>
                <a:schemeClr val="tx2">
                  <a:lumMod val="50000"/>
                </a:schemeClr>
              </a:solidFill>
            </a:endParaRPr>
          </a:p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14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297" y="1700808"/>
            <a:ext cx="3312368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Folyamatábra: Feldolgozás 5"/>
          <p:cNvSpPr/>
          <p:nvPr/>
        </p:nvSpPr>
        <p:spPr>
          <a:xfrm>
            <a:off x="7596336" y="260648"/>
            <a:ext cx="864096" cy="360040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Szövegdoboz 4"/>
          <p:cNvSpPr txBox="1"/>
          <p:nvPr/>
        </p:nvSpPr>
        <p:spPr>
          <a:xfrm>
            <a:off x="7092280" y="5229200"/>
            <a:ext cx="19683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/>
              <a:t>En.wikipedia.org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17767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408"/>
            <a:ext cx="8229600" cy="1143000"/>
          </a:xfrm>
        </p:spPr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Ionporlódás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39552" y="1216322"/>
            <a:ext cx="8229600" cy="4713387"/>
          </a:xfrm>
        </p:spPr>
        <p:txBody>
          <a:bodyPr>
            <a:normAutofit/>
          </a:bodyPr>
          <a:lstStyle/>
          <a:p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céltárgy atomjai ütköznek a bejövő ionokkal, illetve saját meglökött ionjaikkal, melynek során a felület közelében lévő atomok annyi többlet energiához juthatnak, hogy kiléphetnek a felületből semleges vagy ionizált formában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. – </a:t>
            </a:r>
            <a:r>
              <a:rPr lang="hu-HU" sz="2800" i="1" smtClean="0">
                <a:solidFill>
                  <a:schemeClr val="tx2">
                    <a:lumMod val="50000"/>
                  </a:schemeClr>
                </a:solidFill>
              </a:rPr>
              <a:t>anyagfogyás lép fel</a:t>
            </a:r>
          </a:p>
          <a:p>
            <a:endParaRPr lang="hu-HU" sz="2800" i="1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573016"/>
            <a:ext cx="567690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15</a:t>
            </a:fld>
            <a:endParaRPr lang="en-US"/>
          </a:p>
        </p:txBody>
      </p:sp>
      <p:sp>
        <p:nvSpPr>
          <p:cNvPr id="6" name="Folyamatábra: Feldolgozás 5"/>
          <p:cNvSpPr/>
          <p:nvPr/>
        </p:nvSpPr>
        <p:spPr>
          <a:xfrm>
            <a:off x="7596336" y="260648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4896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hu-HU" b="1">
                <a:solidFill>
                  <a:schemeClr val="tx2">
                    <a:lumMod val="75000"/>
                  </a:schemeClr>
                </a:solidFill>
              </a:rPr>
              <a:t>Porlasztási tényező</a:t>
            </a:r>
            <a:br>
              <a:rPr lang="hu-HU" b="1">
                <a:solidFill>
                  <a:schemeClr val="tx2">
                    <a:lumMod val="75000"/>
                  </a:schemeClr>
                </a:solidFill>
              </a:rPr>
            </a:b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72608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Anyag porlasztásra mutatott érzékenysége</a:t>
            </a:r>
          </a:p>
          <a:p>
            <a:r>
              <a:rPr lang="hu-HU" dirty="0">
                <a:solidFill>
                  <a:schemeClr val="tx2">
                    <a:lumMod val="50000"/>
                  </a:schemeClr>
                </a:solidFill>
              </a:rPr>
              <a:t>eltávolított atomok száma (</a:t>
            </a:r>
            <a:r>
              <a:rPr lang="hu-HU" dirty="0" err="1" smtClean="0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hu-HU" baseline="-25000" dirty="0" err="1" smtClean="0">
                <a:solidFill>
                  <a:schemeClr val="tx2">
                    <a:lumMod val="50000"/>
                  </a:schemeClr>
                </a:solidFill>
              </a:rPr>
              <a:t>sp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) osztva a </a:t>
            </a:r>
            <a:r>
              <a:rPr lang="hu-HU" dirty="0">
                <a:solidFill>
                  <a:schemeClr val="tx2">
                    <a:lumMod val="50000"/>
                  </a:schemeClr>
                </a:solidFill>
              </a:rPr>
              <a:t>bejövő ionok számával (</a:t>
            </a:r>
            <a:r>
              <a:rPr lang="hu-HU" dirty="0" err="1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hu-HU" baseline="-25000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)    </a:t>
            </a:r>
          </a:p>
          <a:p>
            <a:pPr algn="ctr"/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Y=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b="1" dirty="0" err="1" smtClean="0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hu-HU" b="1" baseline="-25000" dirty="0" err="1" smtClean="0">
                <a:solidFill>
                  <a:schemeClr val="tx2">
                    <a:lumMod val="50000"/>
                  </a:schemeClr>
                </a:solidFill>
              </a:rPr>
              <a:t>sp</a:t>
            </a:r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/</a:t>
            </a:r>
            <a:r>
              <a:rPr lang="hu-HU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b="1" dirty="0" err="1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hu-HU" b="1" baseline="-25000" dirty="0" err="1">
                <a:solidFill>
                  <a:schemeClr val="tx2">
                    <a:lumMod val="50000"/>
                  </a:schemeClr>
                </a:solidFill>
              </a:rPr>
              <a:t>i</a:t>
            </a:r>
            <a:endParaRPr lang="hu-HU" b="1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0-10</a:t>
            </a:r>
          </a:p>
          <a:p>
            <a:pPr lvl="0"/>
            <a:r>
              <a:rPr lang="hu-HU" b="1" dirty="0" smtClean="0">
                <a:solidFill>
                  <a:schemeClr val="tx2">
                    <a:lumMod val="50000"/>
                  </a:schemeClr>
                </a:solidFill>
              </a:rPr>
              <a:t>Függ: </a:t>
            </a:r>
            <a:r>
              <a:rPr lang="hu-HU" dirty="0">
                <a:solidFill>
                  <a:schemeClr val="tx2">
                    <a:lumMod val="50000"/>
                  </a:schemeClr>
                </a:solidFill>
              </a:rPr>
              <a:t>bejövő ion 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energia, bejövő </a:t>
            </a:r>
            <a:r>
              <a:rPr lang="hu-HU" dirty="0" err="1" smtClean="0">
                <a:solidFill>
                  <a:schemeClr val="tx2">
                    <a:lumMod val="50000"/>
                  </a:schemeClr>
                </a:solidFill>
              </a:rPr>
              <a:t>iontömegszáma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hu-HU" dirty="0" err="1" smtClean="0">
                <a:solidFill>
                  <a:schemeClr val="tx2">
                    <a:lumMod val="50000"/>
                  </a:schemeClr>
                </a:solidFill>
              </a:rPr>
              <a:t>bejövő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dirty="0">
                <a:solidFill>
                  <a:schemeClr val="tx2">
                    <a:lumMod val="50000"/>
                  </a:schemeClr>
                </a:solidFill>
              </a:rPr>
              <a:t>ion 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iránya, a </a:t>
            </a:r>
            <a:r>
              <a:rPr lang="hu-HU" dirty="0">
                <a:solidFill>
                  <a:schemeClr val="tx2">
                    <a:lumMod val="50000"/>
                  </a:schemeClr>
                </a:solidFill>
              </a:rPr>
              <a:t>céltárgy tömegszáma és 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kristályszerkezete, primer </a:t>
            </a:r>
            <a:r>
              <a:rPr lang="hu-HU" dirty="0">
                <a:solidFill>
                  <a:schemeClr val="tx2">
                    <a:lumMod val="50000"/>
                  </a:schemeClr>
                </a:solidFill>
              </a:rPr>
              <a:t>ionok és céltárgy atomjai közti kémiai </a:t>
            </a:r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reaktivitás</a:t>
            </a:r>
          </a:p>
          <a:p>
            <a:r>
              <a:rPr lang="hu-HU" dirty="0" smtClean="0">
                <a:solidFill>
                  <a:schemeClr val="tx2">
                    <a:lumMod val="50000"/>
                  </a:schemeClr>
                </a:solidFill>
              </a:rPr>
              <a:t>Szerepet játszik:TEM, mélységi profilírozás, reaktorok alkatrészei</a:t>
            </a:r>
          </a:p>
          <a:p>
            <a:r>
              <a:rPr lang="hu-HU" i="1" dirty="0" smtClean="0">
                <a:solidFill>
                  <a:schemeClr val="tx2">
                    <a:lumMod val="50000"/>
                  </a:schemeClr>
                </a:solidFill>
              </a:rPr>
              <a:t>Nagy érték, kisebb </a:t>
            </a:r>
            <a:r>
              <a:rPr lang="hu-HU" i="1" dirty="0" err="1" smtClean="0">
                <a:solidFill>
                  <a:schemeClr val="tx2">
                    <a:lumMod val="50000"/>
                  </a:schemeClr>
                </a:solidFill>
              </a:rPr>
              <a:t>implantálható</a:t>
            </a:r>
            <a:r>
              <a:rPr lang="hu-HU" i="1" dirty="0" smtClean="0">
                <a:solidFill>
                  <a:schemeClr val="tx2">
                    <a:lumMod val="50000"/>
                  </a:schemeClr>
                </a:solidFill>
              </a:rPr>
              <a:t> anyag mennyiség</a:t>
            </a:r>
            <a:endParaRPr lang="hu-HU" i="1" dirty="0">
              <a:solidFill>
                <a:schemeClr val="tx2">
                  <a:lumMod val="50000"/>
                </a:schemeClr>
              </a:solidFill>
            </a:endParaRP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16</a:t>
            </a:fld>
            <a:endParaRPr lang="en-US"/>
          </a:p>
        </p:txBody>
      </p:sp>
      <p:sp>
        <p:nvSpPr>
          <p:cNvPr id="5" name="Folyamatábra: Feldolgozás 4"/>
          <p:cNvSpPr/>
          <p:nvPr/>
        </p:nvSpPr>
        <p:spPr>
          <a:xfrm>
            <a:off x="7596336" y="260648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375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>
                <a:solidFill>
                  <a:schemeClr val="tx2">
                    <a:lumMod val="75000"/>
                  </a:schemeClr>
                </a:solidFill>
              </a:rPr>
              <a:t>Ionkeverés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r>
              <a:rPr lang="hu-HU">
                <a:solidFill>
                  <a:schemeClr val="tx2">
                    <a:lumMod val="50000"/>
                  </a:schemeClr>
                </a:solidFill>
              </a:rPr>
              <a:t>Az ionkeverés az ionimplantáció egyik fizikai 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következménye</a:t>
            </a:r>
          </a:p>
          <a:p>
            <a:r>
              <a:rPr lang="hu-HU">
                <a:solidFill>
                  <a:schemeClr val="tx2">
                    <a:lumMod val="50000"/>
                  </a:schemeClr>
                </a:solidFill>
              </a:rPr>
              <a:t>Az ionbesugárzás hatására a két szilárd anyag határán atomi keveredés, vagy röviden ionkeverés 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történik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Ballisztikus keveredés – ütközéses implantáció rokona, keveredés páros ütközés alapján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Keveredés hőcsúcs (thermal spike) alapján</a:t>
            </a:r>
          </a:p>
          <a:p>
            <a:r>
              <a:rPr lang="hu-HU" i="1" smtClean="0">
                <a:solidFill>
                  <a:schemeClr val="tx2">
                    <a:lumMod val="50000"/>
                  </a:schemeClr>
                </a:solidFill>
              </a:rPr>
              <a:t>Multirétegek</a:t>
            </a:r>
          </a:p>
          <a:p>
            <a:endParaRPr lang="hu-HU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 smtClean="0"/>
          </a:p>
          <a:p>
            <a:endParaRPr lang="hu-HU" smtClean="0"/>
          </a:p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17</a:t>
            </a:fld>
            <a:endParaRPr lang="en-US"/>
          </a:p>
        </p:txBody>
      </p:sp>
      <p:sp>
        <p:nvSpPr>
          <p:cNvPr id="5" name="Folyamatábra: Feldolgozás 4"/>
          <p:cNvSpPr/>
          <p:nvPr/>
        </p:nvSpPr>
        <p:spPr>
          <a:xfrm>
            <a:off x="7596336" y="260648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5001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Vegyületképződés szobahőmérsékleten 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  <a:p>
            <a:pPr marL="0" indent="0">
              <a:buNone/>
            </a:pPr>
            <a:endParaRPr lang="hu-HU" sz="2400" smtClean="0"/>
          </a:p>
          <a:p>
            <a:pPr marL="0" indent="0">
              <a:buNone/>
            </a:pPr>
            <a:endParaRPr lang="hu-HU" sz="2400"/>
          </a:p>
          <a:p>
            <a:pPr marL="0" indent="0">
              <a:buNone/>
            </a:pPr>
            <a:endParaRPr lang="hu-HU" sz="2400" smtClean="0"/>
          </a:p>
          <a:p>
            <a:pPr marL="0" indent="0">
              <a:buNone/>
            </a:pPr>
            <a:endParaRPr lang="hu-HU" sz="2400"/>
          </a:p>
          <a:p>
            <a:pPr marL="0" indent="0">
              <a:buNone/>
            </a:pPr>
            <a:endParaRPr lang="hu-HU" sz="2400" smtClean="0"/>
          </a:p>
          <a:p>
            <a:pPr marL="0" indent="0">
              <a:buNone/>
            </a:pPr>
            <a:endParaRPr lang="hu-HU" sz="2400"/>
          </a:p>
          <a:p>
            <a:pPr marL="0" indent="0">
              <a:buNone/>
            </a:pPr>
            <a:endParaRPr lang="hu-HU" sz="2400" smtClean="0"/>
          </a:p>
          <a:p>
            <a:pPr marL="0" indent="0">
              <a:buNone/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hu-HU" sz="2400">
                <a:solidFill>
                  <a:schemeClr val="tx2">
                    <a:lumMod val="50000"/>
                  </a:schemeClr>
                </a:solidFill>
              </a:rPr>
              <a:t>. besugározatlan (20-20) minta és b. </a:t>
            </a:r>
            <a:r>
              <a:rPr lang="hu-HU" sz="2400" b="1">
                <a:solidFill>
                  <a:schemeClr val="tx2">
                    <a:lumMod val="50000"/>
                  </a:schemeClr>
                </a:solidFill>
              </a:rPr>
              <a:t>40 keV 6 × 10</a:t>
            </a:r>
            <a:r>
              <a:rPr lang="hu-HU" sz="2400" b="1" baseline="30000">
                <a:solidFill>
                  <a:schemeClr val="tx2">
                    <a:lumMod val="50000"/>
                  </a:schemeClr>
                </a:solidFill>
              </a:rPr>
              <a:t>16</a:t>
            </a:r>
            <a:r>
              <a:rPr lang="hu-HU" sz="2400" b="1">
                <a:solidFill>
                  <a:schemeClr val="tx2">
                    <a:lumMod val="50000"/>
                  </a:schemeClr>
                </a:solidFill>
              </a:rPr>
              <a:t> Ar</a:t>
            </a:r>
            <a:r>
              <a:rPr lang="hu-HU" sz="2400" b="1" baseline="30000">
                <a:solidFill>
                  <a:schemeClr val="tx2">
                    <a:lumMod val="50000"/>
                  </a:schemeClr>
                </a:solidFill>
              </a:rPr>
              <a:t>+</a:t>
            </a:r>
            <a:r>
              <a:rPr lang="hu-HU" sz="2400" b="1">
                <a:solidFill>
                  <a:schemeClr val="tx2">
                    <a:lumMod val="50000"/>
                  </a:schemeClr>
                </a:solidFill>
              </a:rPr>
              <a:t>/cm</a:t>
            </a:r>
            <a:r>
              <a:rPr lang="hu-HU" sz="2400" b="1" baseline="3000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hu-HU" sz="2400" b="1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sz="2400">
                <a:solidFill>
                  <a:schemeClr val="tx2">
                    <a:lumMod val="50000"/>
                  </a:schemeClr>
                </a:solidFill>
              </a:rPr>
              <a:t>minta </a:t>
            </a:r>
            <a:r>
              <a:rPr lang="hu-HU" sz="2400" i="1">
                <a:solidFill>
                  <a:schemeClr val="tx2">
                    <a:lumMod val="50000"/>
                  </a:schemeClr>
                </a:solidFill>
              </a:rPr>
              <a:t>AES mélységi profil</a:t>
            </a:r>
            <a:r>
              <a:rPr lang="hu-HU" sz="2400">
                <a:solidFill>
                  <a:schemeClr val="tx2">
                    <a:lumMod val="50000"/>
                  </a:schemeClr>
                </a:solidFill>
              </a:rPr>
              <a:t>ja</a:t>
            </a:r>
          </a:p>
          <a:p>
            <a:endParaRPr lang="hu-HU" sz="240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18</a:t>
            </a:fld>
            <a:endParaRPr lang="en-US"/>
          </a:p>
        </p:txBody>
      </p:sp>
      <p:pic>
        <p:nvPicPr>
          <p:cNvPr id="5" name="image16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39552" y="1700808"/>
            <a:ext cx="3816424" cy="3367396"/>
          </a:xfrm>
          <a:prstGeom prst="rect">
            <a:avLst/>
          </a:prstGeom>
          <a:ln/>
        </p:spPr>
      </p:pic>
      <p:pic>
        <p:nvPicPr>
          <p:cNvPr id="6" name="image13.png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4497998" y="1700809"/>
            <a:ext cx="3890426" cy="3367394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2489403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mtClean="0"/>
              <a:t/>
            </a:r>
            <a:br>
              <a:rPr lang="hu-HU" smtClean="0"/>
            </a:br>
            <a:r>
              <a:rPr lang="hu-HU"/>
              <a:t/>
            </a:r>
            <a:br>
              <a:rPr lang="hu-HU"/>
            </a:br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19</a:t>
            </a:fld>
            <a:endParaRPr lang="en-US"/>
          </a:p>
        </p:txBody>
      </p:sp>
      <p:pic>
        <p:nvPicPr>
          <p:cNvPr id="5" name="Tartalom helye 4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492896"/>
            <a:ext cx="5038680" cy="4032448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07504" y="755816"/>
            <a:ext cx="87849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Mélységi eloszlás változtatása a kiindulási rétegszerkezettel, besugárzási feltételekkel (fluencia, energia)</a:t>
            </a:r>
          </a:p>
          <a:p>
            <a:pPr lvl="1"/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- Mélységben folytonos eloszlás is lehetséges</a:t>
            </a:r>
            <a:endParaRPr lang="hu-HU" sz="26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5724128" y="2123564"/>
            <a:ext cx="2648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accent6">
                    <a:lumMod val="50000"/>
                  </a:schemeClr>
                </a:solidFill>
              </a:rPr>
              <a:t>3x10</a:t>
            </a:r>
            <a:r>
              <a:rPr lang="hu-HU" baseline="30000" dirty="0" smtClean="0">
                <a:solidFill>
                  <a:schemeClr val="accent6">
                    <a:lumMod val="50000"/>
                  </a:schemeClr>
                </a:solidFill>
              </a:rPr>
              <a:t>16 </a:t>
            </a:r>
            <a:r>
              <a:rPr lang="hu-HU" dirty="0" err="1" smtClean="0">
                <a:solidFill>
                  <a:schemeClr val="accent6">
                    <a:lumMod val="50000"/>
                  </a:schemeClr>
                </a:solidFill>
              </a:rPr>
              <a:t>Xe</a:t>
            </a:r>
            <a:r>
              <a:rPr lang="hu-HU" baseline="30000" dirty="0" smtClean="0">
                <a:solidFill>
                  <a:schemeClr val="accent6">
                    <a:lumMod val="50000"/>
                  </a:schemeClr>
                </a:solidFill>
              </a:rPr>
              <a:t>+</a:t>
            </a:r>
            <a:r>
              <a:rPr lang="hu-HU" dirty="0" smtClean="0">
                <a:solidFill>
                  <a:schemeClr val="accent6">
                    <a:lumMod val="50000"/>
                  </a:schemeClr>
                </a:solidFill>
              </a:rPr>
              <a:t>/cm</a:t>
            </a:r>
            <a:r>
              <a:rPr lang="hu-HU" baseline="30000" dirty="0" smtClean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hu-HU" dirty="0" smtClean="0">
                <a:solidFill>
                  <a:schemeClr val="accent6">
                    <a:lumMod val="50000"/>
                  </a:schemeClr>
                </a:solidFill>
              </a:rPr>
              <a:t>, 120 </a:t>
            </a:r>
            <a:r>
              <a:rPr lang="hu-HU" dirty="0" err="1" smtClean="0">
                <a:solidFill>
                  <a:schemeClr val="accent6">
                    <a:lumMod val="50000"/>
                  </a:schemeClr>
                </a:solidFill>
              </a:rPr>
              <a:t>keV</a:t>
            </a:r>
            <a:endParaRPr lang="hu-H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13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Vázlat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Alapfolyamatok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Ion implantáció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Ionporlódás – porlasztási tényező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Ionkeverés – ballisztikus, hőcsúcs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Ion-szilárdtest kölcsönhatások számítógépes modellezése: SRIM</a:t>
            </a:r>
          </a:p>
          <a:p>
            <a:endParaRPr lang="hu-HU">
              <a:solidFill>
                <a:schemeClr val="tx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u-HU" sz="2800" i="1" smtClean="0">
                <a:solidFill>
                  <a:schemeClr val="tx2">
                    <a:lumMod val="50000"/>
                  </a:schemeClr>
                </a:solidFill>
              </a:rPr>
              <a:t>Magyarázatok a jegyzet részen, nagyon fontos diák piros négyzettel jelölve</a:t>
            </a:r>
            <a:r>
              <a:rPr lang="hu-HU" sz="2800" i="1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en-GB" sz="2800" i="1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sz="2800" i="1" smtClean="0">
                <a:solidFill>
                  <a:schemeClr val="tx2">
                    <a:lumMod val="50000"/>
                  </a:schemeClr>
                </a:solidFill>
              </a:rPr>
              <a:t>Kérdésekre e-mailben szívesen válaszolok.</a:t>
            </a:r>
            <a:endParaRPr lang="hu-HU" sz="2800" i="1" smtClean="0">
              <a:solidFill>
                <a:schemeClr val="tx2">
                  <a:lumMod val="50000"/>
                </a:schemeClr>
              </a:solidFill>
            </a:endParaRPr>
          </a:p>
          <a:p>
            <a:endParaRPr lang="hu-HU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>
                <a:solidFill>
                  <a:schemeClr val="tx2">
                    <a:lumMod val="75000"/>
                  </a:schemeClr>
                </a:solidFill>
              </a:rPr>
              <a:t>Számítógépes modellek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600200"/>
            <a:ext cx="903649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4400" i="1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Monte Carlo   -   Molekuladinamika</a:t>
            </a:r>
          </a:p>
          <a:p>
            <a:pPr marL="0" indent="0">
              <a:buNone/>
            </a:pPr>
            <a:r>
              <a:rPr lang="hu-HU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Gyors					Lassú</a:t>
            </a:r>
          </a:p>
          <a:p>
            <a:pPr marL="0" indent="0">
              <a:buNone/>
            </a:pPr>
            <a:r>
              <a:rPr lang="hu-HU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Páros ütközések	elve		Félempirikus potenciálok</a:t>
            </a:r>
          </a:p>
          <a:p>
            <a:pPr marL="0" indent="0">
              <a:buNone/>
            </a:pPr>
            <a:r>
              <a:rPr lang="hu-HU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Nem mindig megbízható		Pontosabb</a:t>
            </a:r>
          </a:p>
          <a:p>
            <a:pPr marL="0" indent="0">
              <a:buNone/>
            </a:pPr>
            <a:r>
              <a:rPr lang="hu-HU" smtClean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SRIM, TRIDYN</a:t>
            </a:r>
            <a:endParaRPr lang="hu-HU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20</a:t>
            </a:fld>
            <a:endParaRPr lang="en-US"/>
          </a:p>
        </p:txBody>
      </p:sp>
      <p:sp>
        <p:nvSpPr>
          <p:cNvPr id="5" name="Folyamatábra: Feldolgozás 4"/>
          <p:cNvSpPr/>
          <p:nvPr/>
        </p:nvSpPr>
        <p:spPr>
          <a:xfrm>
            <a:off x="7640780" y="476672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20441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SRIM – J.F. Ziegler, J.P Biersack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Stopping Range and Ions in Matter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Behatolási mélység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Porlasztási tényező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Céltárgyat 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minden ionbecsapódásnál változatlan összetételűként 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értelmezi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-&gt; csak 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kis fluenciák esetén kaphatunk pontos eredményt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Srim.org letölthető – egy szimuláció példáját a 7. dián láthattuk</a:t>
            </a:r>
            <a:endParaRPr lang="hu-HU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412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chemeClr val="tx2">
                    <a:lumMod val="75000"/>
                  </a:schemeClr>
                </a:solidFill>
              </a:rPr>
              <a:t>SRIM</a:t>
            </a:r>
            <a:r>
              <a:rPr lang="hu-HU" b="1" dirty="0" smtClean="0"/>
              <a:t> </a:t>
            </a:r>
            <a:r>
              <a:rPr lang="hu-HU" b="1" dirty="0" smtClean="0">
                <a:solidFill>
                  <a:schemeClr val="tx2">
                    <a:lumMod val="75000"/>
                  </a:schemeClr>
                </a:solidFill>
              </a:rPr>
              <a:t>működése</a:t>
            </a:r>
            <a:endParaRPr lang="hu-H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hu-HU" sz="2800" i="1" smtClean="0">
                <a:solidFill>
                  <a:schemeClr val="tx2">
                    <a:lumMod val="50000"/>
                  </a:schemeClr>
                </a:solidFill>
              </a:rPr>
              <a:t>Elsődlegesen meglökött atomok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Ha az ion-atom ütközés következtében egy atom energiája egy 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előre megadott </a:t>
            </a:r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energiaértéket (ez legtöbbször az áthelyezési energia) meghalad, akkor kimozdul 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a helyéről.</a:t>
            </a:r>
          </a:p>
          <a:p>
            <a:pPr algn="just"/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A mozgó atom 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következő ütközése </a:t>
            </a:r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ugyanilyen feltételekkel már </a:t>
            </a:r>
            <a:r>
              <a:rPr lang="hu-HU" sz="2800" i="1">
                <a:solidFill>
                  <a:schemeClr val="tx2">
                    <a:lumMod val="50000"/>
                  </a:schemeClr>
                </a:solidFill>
              </a:rPr>
              <a:t>másodlagosan meglökött </a:t>
            </a:r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atomot eredményez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H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minden egyes 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atom energiája </a:t>
            </a:r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az előre definiált érték (áthelyezési illetve felületi kötési energia) alá esik, vagy 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a meglökött </a:t>
            </a:r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atom távozik a 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céltárgyból az ion és a </a:t>
            </a:r>
            <a:r>
              <a:rPr lang="hu-HU" sz="2800">
                <a:solidFill>
                  <a:schemeClr val="tx2">
                    <a:lumMod val="50000"/>
                  </a:schemeClr>
                </a:solidFill>
              </a:rPr>
              <a:t>meglökött atomok kaszkádjának követési </a:t>
            </a:r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folyamata leáll.</a:t>
            </a:r>
            <a:endParaRPr lang="hu-HU" sz="28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718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>
                <a:solidFill>
                  <a:schemeClr val="tx2">
                    <a:lumMod val="50000"/>
                  </a:schemeClr>
                </a:solidFill>
              </a:rPr>
              <a:t>Ajánlott (nem-kötelező) irodalom</a:t>
            </a:r>
            <a:endParaRPr lang="hu-HU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600">
                <a:solidFill>
                  <a:schemeClr val="tx2">
                    <a:lumMod val="75000"/>
                  </a:schemeClr>
                </a:solidFill>
              </a:rPr>
              <a:t>Gilber, J.; Gyulai, J.; Bíró, L. P.; Vargáné Josepovits, K. Diffúzió és </a:t>
            </a:r>
            <a:r>
              <a:rPr lang="hu-HU" sz="2600" smtClean="0">
                <a:solidFill>
                  <a:schemeClr val="tx2">
                    <a:lumMod val="75000"/>
                  </a:schemeClr>
                </a:solidFill>
              </a:rPr>
              <a:t>implantáció szilárdtestekben</a:t>
            </a:r>
            <a:r>
              <a:rPr lang="hu-HU" sz="2600">
                <a:solidFill>
                  <a:schemeClr val="tx2">
                    <a:lumMod val="75000"/>
                  </a:schemeClr>
                </a:solidFill>
              </a:rPr>
              <a:t>: egyetemi tankönyv.; Műegyetemi Kiadó: Budapest, 1997</a:t>
            </a:r>
            <a:r>
              <a:rPr lang="hu-HU" sz="2600" smtClean="0">
                <a:solidFill>
                  <a:schemeClr val="tx2">
                    <a:lumMod val="75000"/>
                  </a:schemeClr>
                </a:solidFill>
              </a:rPr>
              <a:t>.</a:t>
            </a:r>
          </a:p>
          <a:p>
            <a:r>
              <a:rPr lang="hu-HU" sz="2800">
                <a:hlinkClick r:id="rId3"/>
              </a:rPr>
              <a:t>https://www.szfki.hu/~</a:t>
            </a:r>
            <a:r>
              <a:rPr lang="hu-HU" sz="2800" smtClean="0">
                <a:hlinkClick r:id="rId3"/>
              </a:rPr>
              <a:t>konczos/tanfolyam/6.pdf 6.2.2</a:t>
            </a:r>
            <a:r>
              <a:rPr lang="hu-HU" sz="2800" smtClean="0"/>
              <a:t> </a:t>
            </a:r>
            <a:r>
              <a:rPr lang="hu-HU" sz="2800" smtClean="0">
                <a:solidFill>
                  <a:schemeClr val="tx2">
                    <a:lumMod val="75000"/>
                  </a:schemeClr>
                </a:solidFill>
              </a:rPr>
              <a:t>Fejezet</a:t>
            </a:r>
            <a:endParaRPr lang="hu-HU" sz="260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hu-HU" sz="260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11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20365" y="759722"/>
            <a:ext cx="8229600" cy="144016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hu-HU" sz="5400" b="1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hu-HU" sz="5400" b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Köszönöm a figyelmet!</a:t>
            </a:r>
            <a:endParaRPr lang="hu-HU" sz="5400" b="1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24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65" y="420661"/>
            <a:ext cx="1000125" cy="619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3852" y="311123"/>
            <a:ext cx="15621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 descr="https://www.hirmagazin.eu/wp-content/uploads/2017/09/DSC_6702-678x102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3561" y="2204864"/>
            <a:ext cx="2943010" cy="444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832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Akit érdekel: TRIDYN szimuláció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W. Moeller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Figyelembe veszi végbemenő 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összetétel változásokat és a minta időbeli fogyását 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is!</a:t>
            </a:r>
          </a:p>
          <a:p>
            <a:r>
              <a:rPr lang="hu-HU">
                <a:hlinkClick r:id="rId2"/>
              </a:rPr>
              <a:t>https://www.hzdr.de/db/Cms?pOid=21578&amp;pNid=0</a:t>
            </a:r>
            <a:endParaRPr lang="hu-HU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17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73742"/>
            <a:ext cx="8229600" cy="1143000"/>
          </a:xfrm>
        </p:spPr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Alapfolyamatok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1960-as években első publikációk</a:t>
            </a:r>
          </a:p>
          <a:p>
            <a:r>
              <a:rPr lang="hu-HU" sz="2800" b="1" smtClean="0">
                <a:solidFill>
                  <a:schemeClr val="tx2">
                    <a:lumMod val="50000"/>
                  </a:schemeClr>
                </a:solidFill>
              </a:rPr>
              <a:t>Ütközési kaszkád</a:t>
            </a:r>
          </a:p>
          <a:p>
            <a:r>
              <a:rPr lang="hu-HU" sz="2800" smtClean="0">
                <a:solidFill>
                  <a:schemeClr val="tx2">
                    <a:lumMod val="50000"/>
                  </a:schemeClr>
                </a:solidFill>
              </a:rPr>
              <a:t>Páros (bináris) ütközések modellje</a:t>
            </a:r>
          </a:p>
          <a:p>
            <a:pPr marL="0" indent="0">
              <a:buNone/>
            </a:pPr>
            <a:r>
              <a:rPr lang="hu-HU" sz="2400" i="1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sz="2400" i="1">
                <a:solidFill>
                  <a:schemeClr val="tx2">
                    <a:lumMod val="50000"/>
                  </a:schemeClr>
                </a:solidFill>
              </a:rPr>
              <a:t>bombázás során a becsapódó ion kölcsönhat a minta atommagjával és elektronjaival melynek során rugalmas, illetve rugalmatlan ütközést szenved. </a:t>
            </a:r>
            <a:endParaRPr lang="en-US" sz="2800" i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Kép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221088"/>
            <a:ext cx="3312368" cy="2234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3</a:t>
            </a:fld>
            <a:endParaRPr lang="en-US"/>
          </a:p>
        </p:txBody>
      </p:sp>
      <p:sp>
        <p:nvSpPr>
          <p:cNvPr id="4" name="Folyamatábra: Feldolgozás 3"/>
          <p:cNvSpPr/>
          <p:nvPr/>
        </p:nvSpPr>
        <p:spPr>
          <a:xfrm>
            <a:off x="7452320" y="476672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421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6577000"/>
              </p:ext>
            </p:extLst>
          </p:nvPr>
        </p:nvGraphicFramePr>
        <p:xfrm>
          <a:off x="1475656" y="1700808"/>
          <a:ext cx="5838200" cy="23246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18624"/>
                <a:gridCol w="2919576"/>
              </a:tblGrid>
              <a:tr h="41002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Kölcsönható partnerek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Kölcsönhatás típusa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002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Ion-elektron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Ionizáció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580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Ion-elektron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Atomi gerjesztés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002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Ion-atommag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Rugalmas szórás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002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Ion-atommag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Rugalmatlan ütközés</a:t>
                      </a:r>
                      <a:endParaRPr lang="hu-H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4</a:t>
            </a:fld>
            <a:endParaRPr lang="en-US"/>
          </a:p>
        </p:txBody>
      </p:sp>
      <p:sp>
        <p:nvSpPr>
          <p:cNvPr id="3" name="Szövegdoboz 2"/>
          <p:cNvSpPr txBox="1"/>
          <p:nvPr/>
        </p:nvSpPr>
        <p:spPr>
          <a:xfrm>
            <a:off x="899592" y="4725144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hu-HU" sz="2400" smtClean="0">
                <a:solidFill>
                  <a:schemeClr val="tx2">
                    <a:lumMod val="50000"/>
                  </a:schemeClr>
                </a:solidFill>
              </a:rPr>
              <a:t>A kölcsönhatásokat a Coulomb erő befolyásolja</a:t>
            </a:r>
            <a:endParaRPr lang="hu-HU" sz="240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92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Ionok fékeződése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hu-HU" smtClean="0">
                    <a:solidFill>
                      <a:schemeClr val="tx2">
                        <a:lumMod val="50000"/>
                      </a:schemeClr>
                    </a:solidFill>
                  </a:rPr>
                  <a:t>A behatoló ion a céltárgy atomjain számos ütközést szenved, míg </a:t>
                </a:r>
                <a:r>
                  <a:rPr lang="hu-HU">
                    <a:solidFill>
                      <a:schemeClr val="tx2">
                        <a:lumMod val="50000"/>
                      </a:schemeClr>
                    </a:solidFill>
                  </a:rPr>
                  <a:t>végül </a:t>
                </a:r>
                <a:r>
                  <a:rPr lang="hu-HU" smtClean="0">
                    <a:solidFill>
                      <a:schemeClr val="tx2">
                        <a:lumMod val="50000"/>
                      </a:schemeClr>
                    </a:solidFill>
                  </a:rPr>
                  <a:t>megáll</a:t>
                </a:r>
              </a:p>
              <a:p>
                <a:r>
                  <a:rPr lang="hu-HU" smtClean="0">
                    <a:solidFill>
                      <a:schemeClr val="tx2">
                        <a:lumMod val="50000"/>
                      </a:schemeClr>
                    </a:solidFill>
                  </a:rPr>
                  <a:t>Magokon  (rugalmas szórás)+elektronokon (rugalmatlan ütközés) történő fékeződés</a:t>
                </a:r>
              </a:p>
              <a:p>
                <a:r>
                  <a:rPr lang="hu-HU" smtClean="0">
                    <a:solidFill>
                      <a:schemeClr val="tx2">
                        <a:lumMod val="50000"/>
                      </a:schemeClr>
                    </a:solidFill>
                  </a:rPr>
                  <a:t>Eredő fékeződés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i="1" smtClean="0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hu-HU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𝑆</m:t>
                        </m:r>
                      </m:e>
                      <m:sub>
                        <m:r>
                          <a:rPr lang="hu-HU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𝑡𝑒𝑙𝑗𝑒𝑠</m:t>
                        </m:r>
                        <m:r>
                          <a:rPr lang="hu-HU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lang="hu-HU" i="1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hu-HU" i="1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hu-HU" i="1">
                                        <a:solidFill>
                                          <a:schemeClr val="tx2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hu-HU" i="1">
                                        <a:solidFill>
                                          <a:schemeClr val="tx2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𝑑𝐸</m:t>
                                    </m:r>
                                  </m:num>
                                  <m:den>
                                    <m:r>
                                      <a:rPr lang="hu-HU" i="1">
                                        <a:solidFill>
                                          <a:schemeClr val="tx2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𝑑𝑥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hu-HU" i="1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𝑛𝑢𝑘𝑙𝑒</m:t>
                            </m:r>
                            <m:r>
                              <a:rPr lang="hu-HU" i="1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á</m:t>
                            </m:r>
                            <m:r>
                              <a:rPr lang="hu-HU" i="1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𝑟𝑖𝑠</m:t>
                            </m:r>
                          </m:sub>
                        </m:sSub>
                        <m:r>
                          <a:rPr lang="hu-HU" i="1">
                            <a:solidFill>
                              <a:schemeClr val="tx2">
                                <a:lumMod val="50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hu-HU" i="1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hu-HU" i="1">
                                    <a:solidFill>
                                      <a:schemeClr val="tx2">
                                        <a:lumMod val="50000"/>
                                      </a:schemeClr>
                                    </a:solidFill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hu-HU" i="1">
                                        <a:solidFill>
                                          <a:schemeClr val="tx2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hu-HU" i="1">
                                        <a:solidFill>
                                          <a:schemeClr val="tx2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𝑑𝐸</m:t>
                                    </m:r>
                                  </m:num>
                                  <m:den>
                                    <m:r>
                                      <a:rPr lang="hu-HU" i="1">
                                        <a:solidFill>
                                          <a:schemeClr val="tx2">
                                            <a:lumMod val="50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𝑑𝑥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hu-HU" i="1">
                                <a:solidFill>
                                  <a:schemeClr val="tx2">
                                    <a:lumMod val="50000"/>
                                  </a:schemeClr>
                                </a:solidFill>
                                <a:latin typeface="Cambria Math"/>
                              </a:rPr>
                              <m:t>𝑒𝑙𝑒𝑘𝑡𝑟𝑜𝑛𝑖𝑘𝑢𝑠</m:t>
                            </m:r>
                          </m:sub>
                        </m:sSub>
                      </m:sub>
                    </m:sSub>
                  </m:oMath>
                </a14:m>
                <a:endParaRPr lang="hu-HU">
                  <a:solidFill>
                    <a:schemeClr val="tx2">
                      <a:lumMod val="50000"/>
                    </a:schemeClr>
                  </a:solidFill>
                </a:endParaRPr>
              </a:p>
              <a:p>
                <a:endParaRPr lang="hu-HU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75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5</a:t>
            </a:fld>
            <a:endParaRPr lang="en-US"/>
          </a:p>
        </p:txBody>
      </p:sp>
      <p:sp>
        <p:nvSpPr>
          <p:cNvPr id="5" name="Folyamatábra: Feldolgozás 4"/>
          <p:cNvSpPr/>
          <p:nvPr/>
        </p:nvSpPr>
        <p:spPr>
          <a:xfrm>
            <a:off x="7452320" y="476672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60045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u-HU" smtClean="0"/>
          </a:p>
          <a:p>
            <a:endParaRPr lang="hu-HU"/>
          </a:p>
          <a:p>
            <a:endParaRPr lang="hu-HU" smtClean="0"/>
          </a:p>
          <a:p>
            <a:endParaRPr lang="hu-HU"/>
          </a:p>
          <a:p>
            <a:endParaRPr lang="hu-HU" smtClean="0"/>
          </a:p>
          <a:p>
            <a:endParaRPr lang="hu-HU"/>
          </a:p>
          <a:p>
            <a:pPr marL="0" indent="0">
              <a:buNone/>
            </a:pPr>
            <a:endParaRPr lang="hu-HU" sz="1800" smtClean="0"/>
          </a:p>
          <a:p>
            <a:pPr marL="0" indent="0">
              <a:buNone/>
            </a:pPr>
            <a:r>
              <a:rPr lang="hu-HU" sz="1800" smtClean="0"/>
              <a:t>Schmidt</a:t>
            </a:r>
            <a:r>
              <a:rPr lang="hu-HU" sz="1800"/>
              <a:t>, B.; Wetzig, K. </a:t>
            </a:r>
            <a:r>
              <a:rPr lang="hu-HU" sz="1800" i="1"/>
              <a:t>Ion Beams in Materials Processing and Analysis</a:t>
            </a:r>
            <a:r>
              <a:rPr lang="hu-HU" sz="1800"/>
              <a:t>; Springer Vienna: Vienna, 2013. https://doi.org/10.1007/978-3-211-99356-9</a:t>
            </a:r>
            <a:endParaRPr lang="hu-HU" sz="1800" smtClean="0"/>
          </a:p>
          <a:p>
            <a:endParaRPr lang="hu-HU"/>
          </a:p>
          <a:p>
            <a:endParaRPr lang="hu-HU"/>
          </a:p>
        </p:txBody>
      </p:sp>
      <p:pic>
        <p:nvPicPr>
          <p:cNvPr id="4" name="Kép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268760"/>
            <a:ext cx="4968552" cy="39928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6</a:t>
            </a:fld>
            <a:endParaRPr lang="en-US"/>
          </a:p>
        </p:txBody>
      </p:sp>
      <p:sp>
        <p:nvSpPr>
          <p:cNvPr id="6" name="Folyamatábra: Feldolgozás 5"/>
          <p:cNvSpPr/>
          <p:nvPr/>
        </p:nvSpPr>
        <p:spPr>
          <a:xfrm>
            <a:off x="7452320" y="476672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2326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78984" y="126225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sz="2200" smtClean="0"/>
              <a:t>C (20 nm) / Si (20 nm)/ C (20 nm) / Si (20 </a:t>
            </a:r>
            <a:r>
              <a:rPr lang="hu-HU" sz="2200"/>
              <a:t>nm)/ </a:t>
            </a:r>
            <a:r>
              <a:rPr lang="hu-HU" sz="2200" smtClean="0"/>
              <a:t>C (20 nm) // Szilícium szubsztrát</a:t>
            </a:r>
            <a:endParaRPr lang="hu-HU" sz="2200"/>
          </a:p>
        </p:txBody>
      </p:sp>
      <p:pic>
        <p:nvPicPr>
          <p:cNvPr id="4" name="Tartalom helye 3"/>
          <p:cNvPicPr>
            <a:picLocks noGrp="1"/>
          </p:cNvPicPr>
          <p:nvPr>
            <p:ph idx="1"/>
          </p:nvPr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76872"/>
            <a:ext cx="3744416" cy="3600400"/>
          </a:xfrm>
          <a:prstGeom prst="rect">
            <a:avLst/>
          </a:prstGeom>
        </p:spPr>
      </p:pic>
      <p:pic>
        <p:nvPicPr>
          <p:cNvPr id="5" name="Kép 4"/>
          <p:cNvPicPr/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784" y="2276872"/>
            <a:ext cx="3816424" cy="3672408"/>
          </a:xfrm>
          <a:prstGeom prst="rect">
            <a:avLst/>
          </a:prstGeom>
        </p:spPr>
      </p:pic>
      <p:sp>
        <p:nvSpPr>
          <p:cNvPr id="6" name="Szövegdoboz 5"/>
          <p:cNvSpPr txBox="1"/>
          <p:nvPr/>
        </p:nvSpPr>
        <p:spPr>
          <a:xfrm>
            <a:off x="1403648" y="5980431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smtClean="0"/>
              <a:t>40 keV argon</a:t>
            </a:r>
            <a:endParaRPr lang="hu-HU" sz="2000" b="1"/>
          </a:p>
        </p:txBody>
      </p:sp>
      <p:sp>
        <p:nvSpPr>
          <p:cNvPr id="7" name="Szövegdoboz 6"/>
          <p:cNvSpPr txBox="1"/>
          <p:nvPr/>
        </p:nvSpPr>
        <p:spPr>
          <a:xfrm>
            <a:off x="5724128" y="5984287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b="1" smtClean="0"/>
              <a:t>120 keV xenon</a:t>
            </a:r>
            <a:endParaRPr lang="hu-HU" sz="2000" b="1"/>
          </a:p>
        </p:txBody>
      </p:sp>
      <p:sp>
        <p:nvSpPr>
          <p:cNvPr id="8" name="Dia számának hely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7</a:t>
            </a:fld>
            <a:endParaRPr lang="en-US"/>
          </a:p>
        </p:txBody>
      </p:sp>
      <p:sp>
        <p:nvSpPr>
          <p:cNvPr id="3" name="Szövegdoboz 2"/>
          <p:cNvSpPr txBox="1"/>
          <p:nvPr/>
        </p:nvSpPr>
        <p:spPr>
          <a:xfrm>
            <a:off x="683568" y="40466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b="1" smtClean="0">
                <a:solidFill>
                  <a:schemeClr val="tx2">
                    <a:lumMod val="75000"/>
                  </a:schemeClr>
                </a:solidFill>
              </a:rPr>
              <a:t>Példa ütközési kaszkádra: besugárzó energia és atomtömeg hatása az ionok behatolási mélységére</a:t>
            </a:r>
            <a:endParaRPr lang="hu-HU" sz="2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Szövegdoboz 8"/>
          <p:cNvSpPr txBox="1"/>
          <p:nvPr/>
        </p:nvSpPr>
        <p:spPr>
          <a:xfrm>
            <a:off x="6084168" y="647930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/>
              <a:t>Monte Carlo szimuláció: SRIM</a:t>
            </a:r>
            <a:endParaRPr lang="hu-HU"/>
          </a:p>
        </p:txBody>
      </p:sp>
      <p:sp>
        <p:nvSpPr>
          <p:cNvPr id="10" name="Folyamatábra: Feldolgozás 9"/>
          <p:cNvSpPr/>
          <p:nvPr/>
        </p:nvSpPr>
        <p:spPr>
          <a:xfrm>
            <a:off x="7884368" y="908720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5302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Ion implantáció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Gyorsított 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részecskék bombázásával adalékolást 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érünk</a:t>
            </a:r>
          </a:p>
          <a:p>
            <a:r>
              <a:rPr lang="hu-HU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b="1">
                <a:solidFill>
                  <a:schemeClr val="tx2">
                    <a:lumMod val="50000"/>
                  </a:schemeClr>
                </a:solidFill>
              </a:rPr>
              <a:t>félvezető ipar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ban a legfontosabb adalékolási 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eljárás – Szilícium dópolása</a:t>
            </a:r>
          </a:p>
          <a:p>
            <a:r>
              <a:rPr lang="hu-HU">
                <a:solidFill>
                  <a:schemeClr val="tx2">
                    <a:lumMod val="50000"/>
                  </a:schemeClr>
                </a:solidFill>
              </a:rPr>
              <a:t>Schockley és Noice 1957-es 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szabadalma 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és Lindhard elméleti </a:t>
            </a:r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vizsgálatai</a:t>
            </a:r>
          </a:p>
          <a:p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Mélységben adalékanyag Gauss eloszlást mutat</a:t>
            </a:r>
          </a:p>
          <a:p>
            <a:pPr lvl="0"/>
            <a:r>
              <a:rPr lang="hu-HU">
                <a:solidFill>
                  <a:schemeClr val="tx2">
                    <a:lumMod val="50000"/>
                  </a:schemeClr>
                </a:solidFill>
              </a:rPr>
              <a:t>A besugárzó energiák 20 keV-200 MeV</a:t>
            </a:r>
          </a:p>
          <a:p>
            <a:pPr lvl="0"/>
            <a:r>
              <a:rPr lang="hu-HU" smtClean="0">
                <a:solidFill>
                  <a:schemeClr val="tx2">
                    <a:lumMod val="50000"/>
                  </a:schemeClr>
                </a:solidFill>
              </a:rPr>
              <a:t>A </a:t>
            </a:r>
            <a:r>
              <a:rPr lang="hu-HU" i="1">
                <a:solidFill>
                  <a:schemeClr val="tx2">
                    <a:lumMod val="50000"/>
                  </a:schemeClr>
                </a:solidFill>
              </a:rPr>
              <a:t>fluenciák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 10</a:t>
            </a:r>
            <a:r>
              <a:rPr lang="hu-HU" baseline="30000">
                <a:solidFill>
                  <a:schemeClr val="tx2">
                    <a:lumMod val="50000"/>
                  </a:schemeClr>
                </a:solidFill>
              </a:rPr>
              <a:t>10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-10</a:t>
            </a:r>
            <a:r>
              <a:rPr lang="hu-HU" baseline="30000">
                <a:solidFill>
                  <a:schemeClr val="tx2">
                    <a:lumMod val="50000"/>
                  </a:schemeClr>
                </a:solidFill>
              </a:rPr>
              <a:t>18</a:t>
            </a:r>
            <a:r>
              <a:rPr lang="hu-HU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hu-HU" b="1">
                <a:solidFill>
                  <a:schemeClr val="tx2">
                    <a:lumMod val="50000"/>
                  </a:schemeClr>
                </a:solidFill>
              </a:rPr>
              <a:t>atom/cm</a:t>
            </a:r>
            <a:r>
              <a:rPr lang="hu-HU" b="1" baseline="30000">
                <a:solidFill>
                  <a:schemeClr val="tx2">
                    <a:lumMod val="50000"/>
                  </a:schemeClr>
                </a:solidFill>
              </a:rPr>
              <a:t>2 </a:t>
            </a:r>
            <a:endParaRPr lang="hu-HU" b="1">
              <a:solidFill>
                <a:schemeClr val="tx2">
                  <a:lumMod val="50000"/>
                </a:schemeClr>
              </a:solidFill>
            </a:endParaRPr>
          </a:p>
          <a:p>
            <a:pPr lvl="0"/>
            <a:r>
              <a:rPr lang="hu-HU">
                <a:solidFill>
                  <a:schemeClr val="tx2">
                    <a:lumMod val="50000"/>
                  </a:schemeClr>
                </a:solidFill>
              </a:rPr>
              <a:t>Behatolási mélység &lt; 10 nm-10µm</a:t>
            </a:r>
          </a:p>
          <a:p>
            <a:endParaRPr lang="hu-HU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8</a:t>
            </a:fld>
            <a:endParaRPr lang="en-US"/>
          </a:p>
        </p:txBody>
      </p:sp>
      <p:sp>
        <p:nvSpPr>
          <p:cNvPr id="5" name="Folyamatábra: Feldolgozás 4"/>
          <p:cNvSpPr/>
          <p:nvPr/>
        </p:nvSpPr>
        <p:spPr>
          <a:xfrm>
            <a:off x="7452320" y="476672"/>
            <a:ext cx="864096" cy="432048"/>
          </a:xfrm>
          <a:prstGeom prst="flowChartProcess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952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4988"/>
            <a:ext cx="8229600" cy="1143000"/>
          </a:xfrm>
        </p:spPr>
        <p:txBody>
          <a:bodyPr/>
          <a:lstStyle/>
          <a:p>
            <a:r>
              <a:rPr lang="hu-HU" b="1" smtClean="0">
                <a:solidFill>
                  <a:schemeClr val="tx2">
                    <a:lumMod val="75000"/>
                  </a:schemeClr>
                </a:solidFill>
              </a:rPr>
              <a:t>Moore törvény</a:t>
            </a:r>
            <a:endParaRPr lang="hu-HU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514543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Az a </a:t>
            </a:r>
            <a:r>
              <a:rPr lang="hu-HU" sz="2600">
                <a:solidFill>
                  <a:schemeClr val="tx2">
                    <a:lumMod val="50000"/>
                  </a:schemeClr>
                </a:solidFill>
              </a:rPr>
              <a:t>tapasztalati </a:t>
            </a:r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megfigyelés </a:t>
            </a:r>
            <a:r>
              <a:rPr lang="hu-HU" sz="2600">
                <a:solidFill>
                  <a:schemeClr val="tx2">
                    <a:lumMod val="50000"/>
                  </a:schemeClr>
                </a:solidFill>
              </a:rPr>
              <a:t>a technológiai fejlődésben, mely szerint az integrált áramkörök összetettsége – a legalacsonyabb árú ilyen komponenst figyelembe véve – körülbelül 18 hónaponként megduplázódik</a:t>
            </a:r>
            <a:r>
              <a:rPr lang="hu-HU" sz="260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hu-HU" sz="260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FFD0C-0226-4177-84DC-695EE97EFE7C}" type="slidenum">
              <a:rPr lang="en-US" smtClean="0"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098" y="2538788"/>
            <a:ext cx="7530902" cy="4125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5860" y="652534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/>
              <a:t>Extremetech.com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13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10094</TotalTime>
  <Words>2075</Words>
  <Application>Microsoft Office PowerPoint</Application>
  <PresentationFormat>Diavetítés a képernyőre (4:3 oldalarány)</PresentationFormat>
  <Paragraphs>221</Paragraphs>
  <Slides>25</Slides>
  <Notes>15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26" baseType="lpstr">
      <vt:lpstr>Office-téma</vt:lpstr>
      <vt:lpstr>Ion-szilárdtest kölcsönhatások: ionimplantáció, ionporlódás, ionkeverés; anyagtudományi alkalmazások </vt:lpstr>
      <vt:lpstr>Vázlat</vt:lpstr>
      <vt:lpstr>Alapfolyamatok</vt:lpstr>
      <vt:lpstr>PowerPoint bemutató</vt:lpstr>
      <vt:lpstr>Ionok fékeződése</vt:lpstr>
      <vt:lpstr>PowerPoint bemutató</vt:lpstr>
      <vt:lpstr>C (20 nm) / Si (20 nm)/ C (20 nm) / Si (20 nm)/ C (20 nm) // Szilícium szubsztrát</vt:lpstr>
      <vt:lpstr>Ion implantáció</vt:lpstr>
      <vt:lpstr>Moore törvény</vt:lpstr>
      <vt:lpstr>Művelet</vt:lpstr>
      <vt:lpstr>Behatolási mélységek, Gauss eloszlások</vt:lpstr>
      <vt:lpstr>Csatornahatás</vt:lpstr>
      <vt:lpstr>Előnyök, hátrányok</vt:lpstr>
      <vt:lpstr>Példák, felhasználás</vt:lpstr>
      <vt:lpstr>Ionporlódás</vt:lpstr>
      <vt:lpstr>Porlasztási tényező </vt:lpstr>
      <vt:lpstr>Ionkeverés</vt:lpstr>
      <vt:lpstr>Vegyületképződés szobahőmérsékleten </vt:lpstr>
      <vt:lpstr>  </vt:lpstr>
      <vt:lpstr>Számítógépes modellek</vt:lpstr>
      <vt:lpstr>SRIM – J.F. Ziegler, J.P Biersack</vt:lpstr>
      <vt:lpstr>SRIM működése</vt:lpstr>
      <vt:lpstr>Ajánlott (nem-kötelező) irodalom</vt:lpstr>
      <vt:lpstr>PowerPoint bemutató</vt:lpstr>
      <vt:lpstr>Akit érdekel: TRIDYN szimuláció</vt:lpstr>
    </vt:vector>
  </TitlesOfParts>
  <Company>Intezet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 anyag és az elektronsugárzás kölcsönhatásain alapuló anyagvizsgálati módszerek áttekintése (Elektron spektroszkópia (Auger,  XPS) és mikroszkópia (SEM, TEM)</dc:title>
  <dc:creator>Adel</dc:creator>
  <cp:lastModifiedBy>Adél</cp:lastModifiedBy>
  <cp:revision>260</cp:revision>
  <dcterms:created xsi:type="dcterms:W3CDTF">2020-01-03T10:17:11Z</dcterms:created>
  <dcterms:modified xsi:type="dcterms:W3CDTF">2020-03-24T13:30:35Z</dcterms:modified>
</cp:coreProperties>
</file>