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258" r:id="rId2"/>
    <p:sldId id="259" r:id="rId3"/>
    <p:sldId id="275" r:id="rId4"/>
    <p:sldId id="289" r:id="rId5"/>
    <p:sldId id="260" r:id="rId6"/>
    <p:sldId id="324" r:id="rId7"/>
    <p:sldId id="262" r:id="rId8"/>
    <p:sldId id="263" r:id="rId9"/>
    <p:sldId id="264" r:id="rId10"/>
    <p:sldId id="268" r:id="rId11"/>
    <p:sldId id="261" r:id="rId12"/>
    <p:sldId id="265" r:id="rId13"/>
    <p:sldId id="269" r:id="rId14"/>
    <p:sldId id="327" r:id="rId15"/>
    <p:sldId id="270" r:id="rId16"/>
    <p:sldId id="295" r:id="rId17"/>
    <p:sldId id="325" r:id="rId18"/>
    <p:sldId id="320" r:id="rId19"/>
    <p:sldId id="281" r:id="rId20"/>
    <p:sldId id="282" r:id="rId21"/>
    <p:sldId id="283" r:id="rId22"/>
    <p:sldId id="304" r:id="rId23"/>
    <p:sldId id="341" r:id="rId24"/>
    <p:sldId id="301" r:id="rId25"/>
    <p:sldId id="296" r:id="rId26"/>
    <p:sldId id="335" r:id="rId27"/>
    <p:sldId id="336" r:id="rId28"/>
    <p:sldId id="337" r:id="rId29"/>
    <p:sldId id="338" r:id="rId30"/>
    <p:sldId id="340" r:id="rId31"/>
    <p:sldId id="311" r:id="rId32"/>
    <p:sldId id="297" r:id="rId33"/>
    <p:sldId id="331" r:id="rId34"/>
    <p:sldId id="294" r:id="rId35"/>
    <p:sldId id="330" r:id="rId36"/>
    <p:sldId id="306" r:id="rId37"/>
    <p:sldId id="313" r:id="rId38"/>
    <p:sldId id="298" r:id="rId39"/>
    <p:sldId id="300" r:id="rId40"/>
    <p:sldId id="299" r:id="rId41"/>
    <p:sldId id="319" r:id="rId42"/>
    <p:sldId id="287" r:id="rId43"/>
    <p:sldId id="309" r:id="rId44"/>
    <p:sldId id="328" r:id="rId45"/>
    <p:sldId id="288" r:id="rId46"/>
    <p:sldId id="329" r:id="rId47"/>
    <p:sldId id="308" r:id="rId48"/>
    <p:sldId id="312" r:id="rId49"/>
    <p:sldId id="314" r:id="rId50"/>
    <p:sldId id="286" r:id="rId51"/>
    <p:sldId id="279" r:id="rId52"/>
    <p:sldId id="315" r:id="rId53"/>
    <p:sldId id="316" r:id="rId54"/>
    <p:sldId id="317" r:id="rId55"/>
    <p:sldId id="326" r:id="rId56"/>
    <p:sldId id="334" r:id="rId57"/>
    <p:sldId id="332" r:id="rId58"/>
    <p:sldId id="271" r:id="rId59"/>
    <p:sldId id="272" r:id="rId60"/>
    <p:sldId id="273" r:id="rId61"/>
    <p:sldId id="302" r:id="rId62"/>
    <p:sldId id="321" r:id="rId63"/>
    <p:sldId id="333" r:id="rId64"/>
  </p:sldIdLst>
  <p:sldSz cx="10082213" cy="7561263"/>
  <p:notesSz cx="6858000" cy="9144000"/>
  <p:defaultTextStyle>
    <a:defPPr>
      <a:defRPr lang="hu-HU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B"/>
    <a:srgbClr val="C5C000"/>
    <a:srgbClr val="8A7F76"/>
    <a:srgbClr val="00C821"/>
    <a:srgbClr val="007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Közepesen sötét stílus 4 – 3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Közepesen sötét stílus 4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301B821-A1FF-4177-AEE7-76D212191A09}" styleName="Közepesen sötét stílus 1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74" autoAdjust="0"/>
  </p:normalViewPr>
  <p:slideViewPr>
    <p:cSldViewPr>
      <p:cViewPr varScale="1">
        <p:scale>
          <a:sx n="78" d="100"/>
          <a:sy n="78" d="100"/>
        </p:scale>
        <p:origin x="1320" y="67"/>
      </p:cViewPr>
      <p:guideLst>
        <p:guide orient="horz" pos="2382"/>
        <p:guide pos="31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65DB0-E4E7-4823-958C-2544DC81346D}" type="datetimeFigureOut">
              <a:rPr lang="hu-HU" smtClean="0"/>
              <a:t>2020.03.24.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953C2-69F1-4011-BE5E-7D0FE3CD77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923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FE025B-2348-4689-8478-36E52E38CE98}" type="slidenum">
              <a:rPr lang="en-US" altLang="hu-HU"/>
              <a:pPr>
                <a:spcBef>
                  <a:spcPct val="0"/>
                </a:spcBef>
              </a:pPr>
              <a:t>1</a:t>
            </a:fld>
            <a:endParaRPr lang="en-US" altLang="hu-HU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431209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51F73E-F4FB-4DD4-A9FE-795CEF455B0F}" type="slidenum">
              <a:rPr lang="en-US" altLang="hu-HU"/>
              <a:pPr>
                <a:spcBef>
                  <a:spcPct val="0"/>
                </a:spcBef>
              </a:pPr>
              <a:t>19</a:t>
            </a:fld>
            <a:endParaRPr lang="en-US" altLang="hu-HU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601443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3D579F-E430-42E1-9F08-CB937C4B67C3}" type="slidenum">
              <a:rPr lang="en-US" altLang="hu-HU"/>
              <a:pPr>
                <a:spcBef>
                  <a:spcPct val="0"/>
                </a:spcBef>
              </a:pPr>
              <a:t>21</a:t>
            </a:fld>
            <a:endParaRPr lang="en-US" altLang="hu-H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84553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EEE529-2FD2-4941-AD98-2347544AECE9}" type="slidenum">
              <a:rPr lang="en-US" altLang="hu-HU"/>
              <a:pPr>
                <a:spcBef>
                  <a:spcPct val="0"/>
                </a:spcBef>
              </a:pPr>
              <a:t>25</a:t>
            </a:fld>
            <a:endParaRPr lang="en-US" altLang="hu-HU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162478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A. </a:t>
            </a:r>
            <a:r>
              <a:rPr lang="en-US" dirty="0" err="1" smtClean="0"/>
              <a:t>Stopic</a:t>
            </a:r>
            <a:r>
              <a:rPr lang="en-US" dirty="0" smtClean="0"/>
              <a:t>,</a:t>
            </a:r>
            <a:r>
              <a:rPr lang="en-US" baseline="0" dirty="0" smtClean="0"/>
              <a:t> J. </a:t>
            </a:r>
            <a:r>
              <a:rPr lang="en-US" baseline="0" dirty="0" err="1" smtClean="0"/>
              <a:t>Benett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4B3AC-5A63-461F-AE10-7ED2DBE8B00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03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6A0B7F-52F8-4E72-B77B-4F2212D40ECD}" type="slidenum">
              <a:rPr lang="en-US" altLang="hu-HU"/>
              <a:pPr>
                <a:spcBef>
                  <a:spcPct val="0"/>
                </a:spcBef>
              </a:pPr>
              <a:t>32</a:t>
            </a:fld>
            <a:endParaRPr lang="en-US" altLang="hu-HU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81696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764F6F-A8C7-4F2E-8123-9AA42E0DD747}" type="slidenum">
              <a:rPr lang="en-US" altLang="hu-HU"/>
              <a:pPr>
                <a:spcBef>
                  <a:spcPct val="0"/>
                </a:spcBef>
              </a:pPr>
              <a:t>2</a:t>
            </a:fld>
            <a:endParaRPr lang="en-US" altLang="hu-HU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8769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B694FB-A385-4042-A38D-056F27CCF621}" type="slidenum">
              <a:rPr lang="en-US" altLang="hu-HU"/>
              <a:pPr>
                <a:spcBef>
                  <a:spcPct val="0"/>
                </a:spcBef>
              </a:pPr>
              <a:t>5</a:t>
            </a:fld>
            <a:endParaRPr lang="en-US" altLang="hu-HU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12817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67606D-BE02-4FB2-A440-8F317575BCFF}" type="slidenum">
              <a:rPr lang="en-US" altLang="hu-HU"/>
              <a:pPr>
                <a:spcBef>
                  <a:spcPct val="0"/>
                </a:spcBef>
              </a:pPr>
              <a:t>7</a:t>
            </a:fld>
            <a:endParaRPr lang="en-US" altLang="hu-H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230638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7009D0-7ECD-4BF0-952F-1D4CB4E1BEDD}" type="slidenum">
              <a:rPr lang="en-US" altLang="hu-HU"/>
              <a:pPr>
                <a:spcBef>
                  <a:spcPct val="0"/>
                </a:spcBef>
              </a:pPr>
              <a:t>8</a:t>
            </a:fld>
            <a:endParaRPr lang="en-US" altLang="hu-HU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87084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5EC611-9CF2-4232-9A87-0339FC5845DF}" type="slidenum">
              <a:rPr lang="en-US" altLang="hu-HU"/>
              <a:pPr>
                <a:spcBef>
                  <a:spcPct val="0"/>
                </a:spcBef>
              </a:pPr>
              <a:t>9</a:t>
            </a:fld>
            <a:endParaRPr lang="en-US" altLang="hu-H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634462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754DE4-5819-4876-B9C0-2DCFD43B9550}" type="slidenum">
              <a:rPr lang="en-US" altLang="hu-HU"/>
              <a:pPr>
                <a:spcBef>
                  <a:spcPct val="0"/>
                </a:spcBef>
              </a:pPr>
              <a:t>11</a:t>
            </a:fld>
            <a:endParaRPr lang="en-US" altLang="hu-H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2393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276AEE-A6F0-4741-B0D0-FC536A2A9557}" type="slidenum">
              <a:rPr lang="en-US" altLang="hu-HU"/>
              <a:pPr>
                <a:spcBef>
                  <a:spcPct val="0"/>
                </a:spcBef>
              </a:pPr>
              <a:t>12</a:t>
            </a:fld>
            <a:endParaRPr lang="en-US" altLang="hu-HU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94807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BBEA2-7AEC-408C-B4B3-C7D24E99DE59}" type="slidenum">
              <a:rPr lang="en-US" altLang="hu-HU"/>
              <a:pPr>
                <a:spcBef>
                  <a:spcPct val="0"/>
                </a:spcBef>
              </a:pPr>
              <a:t>16</a:t>
            </a:fld>
            <a:endParaRPr lang="en-US" altLang="hu-HU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6020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1734" cy="756015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08222" y="1552497"/>
            <a:ext cx="8569881" cy="71057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80369" y="2268464"/>
            <a:ext cx="7057549" cy="1080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9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8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8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err="1" smtClean="0"/>
              <a:t>Főkonzulensi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BDCA-4B5F-4FA7-A6E4-CE1E7DDDE2E4}" type="datetime1">
              <a:rPr lang="hu-HU" smtClean="0"/>
              <a:t>2020.03.24.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41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lválaszt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1"/>
          <a:stretch/>
        </p:blipFill>
        <p:spPr>
          <a:xfrm>
            <a:off x="508" y="1111"/>
            <a:ext cx="100811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9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Dia számának helye 5"/>
          <p:cNvSpPr txBox="1">
            <a:spLocks/>
          </p:cNvSpPr>
          <p:nvPr userDrawn="1"/>
        </p:nvSpPr>
        <p:spPr>
          <a:xfrm>
            <a:off x="9386217" y="6879388"/>
            <a:ext cx="587316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CEF7A7-09F9-4E3A-A1DD-F24280A173C1}" type="slidenum">
              <a:rPr lang="hu-HU" sz="1226" smtClean="0"/>
              <a:pPr/>
              <a:t>‹#›</a:t>
            </a:fld>
            <a:endParaRPr lang="hu-HU" sz="1226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111" y="301050"/>
            <a:ext cx="3316979" cy="1281214"/>
          </a:xfrm>
        </p:spPr>
        <p:txBody>
          <a:bodyPr anchor="b"/>
          <a:lstStyle>
            <a:lvl1pPr algn="l">
              <a:defRPr sz="2074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41866" y="301052"/>
            <a:ext cx="5636237" cy="6453328"/>
          </a:xfrm>
        </p:spPr>
        <p:txBody>
          <a:bodyPr/>
          <a:lstStyle>
            <a:lvl1pPr>
              <a:defRPr sz="3300"/>
            </a:lvl1pPr>
            <a:lvl2pPr>
              <a:defRPr sz="2828"/>
            </a:lvl2pPr>
            <a:lvl3pPr>
              <a:defRPr sz="2451"/>
            </a:lvl3pPr>
            <a:lvl4pPr>
              <a:defRPr sz="2074"/>
            </a:lvl4pPr>
            <a:lvl5pPr>
              <a:defRPr sz="2074"/>
            </a:lvl5pPr>
            <a:lvl6pPr>
              <a:defRPr sz="2074"/>
            </a:lvl6pPr>
            <a:lvl7pPr>
              <a:defRPr sz="2074"/>
            </a:lvl7pPr>
            <a:lvl8pPr>
              <a:defRPr sz="2074"/>
            </a:lvl8pPr>
            <a:lvl9pPr>
              <a:defRPr sz="2074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04111" y="1582266"/>
            <a:ext cx="3316979" cy="5172114"/>
          </a:xfrm>
        </p:spPr>
        <p:txBody>
          <a:bodyPr/>
          <a:lstStyle>
            <a:lvl1pPr marL="0" indent="0">
              <a:buNone/>
              <a:defRPr sz="1414"/>
            </a:lvl1pPr>
            <a:lvl2pPr marL="469368" indent="0">
              <a:buNone/>
              <a:defRPr sz="1226"/>
            </a:lvl2pPr>
            <a:lvl3pPr marL="938737" indent="0">
              <a:buNone/>
              <a:defRPr sz="1037"/>
            </a:lvl3pPr>
            <a:lvl4pPr marL="1408105" indent="0">
              <a:buNone/>
              <a:defRPr sz="943"/>
            </a:lvl4pPr>
            <a:lvl5pPr marL="1877473" indent="0">
              <a:buNone/>
              <a:defRPr sz="943"/>
            </a:lvl5pPr>
            <a:lvl6pPr marL="2346841" indent="0">
              <a:buNone/>
              <a:defRPr sz="943"/>
            </a:lvl6pPr>
            <a:lvl7pPr marL="2816210" indent="0">
              <a:buNone/>
              <a:defRPr sz="943"/>
            </a:lvl7pPr>
            <a:lvl8pPr marL="3285579" indent="0">
              <a:buNone/>
              <a:defRPr sz="943"/>
            </a:lvl8pPr>
            <a:lvl9pPr marL="3754947" indent="0">
              <a:buNone/>
              <a:defRPr sz="943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22003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9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6184" y="4869511"/>
            <a:ext cx="6049328" cy="624855"/>
          </a:xfrm>
        </p:spPr>
        <p:txBody>
          <a:bodyPr anchor="b"/>
          <a:lstStyle>
            <a:lvl1pPr algn="l">
              <a:defRPr sz="2074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976184" y="252239"/>
            <a:ext cx="6049328" cy="4536758"/>
          </a:xfrm>
        </p:spPr>
        <p:txBody>
          <a:bodyPr/>
          <a:lstStyle>
            <a:lvl1pPr marL="0" indent="0">
              <a:buNone/>
              <a:defRPr sz="3300"/>
            </a:lvl1pPr>
            <a:lvl2pPr marL="469368" indent="0">
              <a:buNone/>
              <a:defRPr sz="2828"/>
            </a:lvl2pPr>
            <a:lvl3pPr marL="938737" indent="0">
              <a:buNone/>
              <a:defRPr sz="2451"/>
            </a:lvl3pPr>
            <a:lvl4pPr marL="1408105" indent="0">
              <a:buNone/>
              <a:defRPr sz="2074"/>
            </a:lvl4pPr>
            <a:lvl5pPr marL="1877473" indent="0">
              <a:buNone/>
              <a:defRPr sz="2074"/>
            </a:lvl5pPr>
            <a:lvl6pPr marL="2346841" indent="0">
              <a:buNone/>
              <a:defRPr sz="2074"/>
            </a:lvl6pPr>
            <a:lvl7pPr marL="2816210" indent="0">
              <a:buNone/>
              <a:defRPr sz="2074"/>
            </a:lvl7pPr>
            <a:lvl8pPr marL="3285579" indent="0">
              <a:buNone/>
              <a:defRPr sz="2074"/>
            </a:lvl8pPr>
            <a:lvl9pPr marL="3754947" indent="0">
              <a:buNone/>
              <a:defRPr sz="2074"/>
            </a:lvl9pPr>
          </a:lstStyle>
          <a:p>
            <a:r>
              <a:rPr lang="hu-HU" smtClean="0"/>
              <a:t>Kép beszúrásához kattintson az ikonra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76184" y="5494365"/>
            <a:ext cx="6049328" cy="887398"/>
          </a:xfrm>
        </p:spPr>
        <p:txBody>
          <a:bodyPr/>
          <a:lstStyle>
            <a:lvl1pPr marL="0" indent="0">
              <a:buNone/>
              <a:defRPr sz="1414"/>
            </a:lvl1pPr>
            <a:lvl2pPr marL="469368" indent="0">
              <a:buNone/>
              <a:defRPr sz="1226"/>
            </a:lvl2pPr>
            <a:lvl3pPr marL="938737" indent="0">
              <a:buNone/>
              <a:defRPr sz="1037"/>
            </a:lvl3pPr>
            <a:lvl4pPr marL="1408105" indent="0">
              <a:buNone/>
              <a:defRPr sz="943"/>
            </a:lvl4pPr>
            <a:lvl5pPr marL="1877473" indent="0">
              <a:buNone/>
              <a:defRPr sz="943"/>
            </a:lvl5pPr>
            <a:lvl6pPr marL="2346841" indent="0">
              <a:buNone/>
              <a:defRPr sz="943"/>
            </a:lvl6pPr>
            <a:lvl7pPr marL="2816210" indent="0">
              <a:buNone/>
              <a:defRPr sz="943"/>
            </a:lvl7pPr>
            <a:lvl8pPr marL="3285579" indent="0">
              <a:buNone/>
              <a:defRPr sz="943"/>
            </a:lvl8pPr>
            <a:lvl9pPr marL="3754947" indent="0">
              <a:buNone/>
              <a:defRPr sz="943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278350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8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111" y="302802"/>
            <a:ext cx="9073992" cy="6546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4110" y="1236790"/>
            <a:ext cx="9073992" cy="499008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5227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8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309605" y="302803"/>
            <a:ext cx="2268498" cy="645157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4111" y="302803"/>
            <a:ext cx="6637457" cy="645157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5398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60152"/>
          </a:xfrm>
          <a:prstGeom prst="rect">
            <a:avLst/>
          </a:prstGeom>
        </p:spPr>
      </p:pic>
      <p:sp>
        <p:nvSpPr>
          <p:cNvPr id="7" name="Szövegdoboz 6"/>
          <p:cNvSpPr txBox="1"/>
          <p:nvPr userDrawn="1"/>
        </p:nvSpPr>
        <p:spPr>
          <a:xfrm>
            <a:off x="2199794" y="4860751"/>
            <a:ext cx="6294319" cy="592985"/>
          </a:xfrm>
          <a:prstGeom prst="rect">
            <a:avLst/>
          </a:prstGeom>
          <a:noFill/>
        </p:spPr>
        <p:txBody>
          <a:bodyPr wrap="square" lIns="99569" tIns="49785" rIns="99569" bIns="49785" rtlCol="0" anchor="ctr">
            <a:spAutoFit/>
          </a:bodyPr>
          <a:lstStyle/>
          <a:p>
            <a:pPr algn="ctr"/>
            <a:r>
              <a:rPr lang="hu-H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4183458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9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111" y="302802"/>
            <a:ext cx="9073992" cy="6546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111" y="1260212"/>
            <a:ext cx="9073992" cy="4990084"/>
          </a:xfrm>
        </p:spPr>
        <p:txBody>
          <a:bodyPr>
            <a:normAutofit/>
          </a:bodyPr>
          <a:lstStyle>
            <a:lvl1pPr>
              <a:defRPr sz="3017"/>
            </a:lvl1pPr>
            <a:lvl2pPr>
              <a:defRPr sz="2640"/>
            </a:lvl2pPr>
            <a:lvl3pPr>
              <a:defRPr sz="2263"/>
            </a:lvl3pPr>
            <a:lvl4pPr>
              <a:defRPr sz="1886"/>
            </a:lvl4pPr>
            <a:lvl5pPr>
              <a:defRPr sz="1886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698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9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111" y="302802"/>
            <a:ext cx="9073992" cy="6546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04111" y="1260351"/>
            <a:ext cx="4452977" cy="4990084"/>
          </a:xfrm>
        </p:spPr>
        <p:txBody>
          <a:bodyPr/>
          <a:lstStyle>
            <a:lvl1pPr>
              <a:defRPr sz="2828"/>
            </a:lvl1pPr>
            <a:lvl2pPr>
              <a:defRPr sz="2451"/>
            </a:lvl2pPr>
            <a:lvl3pPr>
              <a:defRPr sz="2074"/>
            </a:lvl3pPr>
            <a:lvl4pPr>
              <a:defRPr sz="1886"/>
            </a:lvl4pPr>
            <a:lvl5pPr>
              <a:defRPr sz="1886"/>
            </a:lvl5pPr>
            <a:lvl6pPr>
              <a:defRPr sz="1886"/>
            </a:lvl6pPr>
            <a:lvl7pPr>
              <a:defRPr sz="1886"/>
            </a:lvl7pPr>
            <a:lvl8pPr>
              <a:defRPr sz="1886"/>
            </a:lvl8pPr>
            <a:lvl9pPr>
              <a:defRPr sz="1886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25125" y="1260351"/>
            <a:ext cx="4452977" cy="4990084"/>
          </a:xfrm>
        </p:spPr>
        <p:txBody>
          <a:bodyPr/>
          <a:lstStyle>
            <a:lvl1pPr>
              <a:defRPr sz="2828"/>
            </a:lvl1pPr>
            <a:lvl2pPr>
              <a:defRPr sz="2451"/>
            </a:lvl2pPr>
            <a:lvl3pPr>
              <a:defRPr sz="2074"/>
            </a:lvl3pPr>
            <a:lvl4pPr>
              <a:defRPr sz="1886"/>
            </a:lvl4pPr>
            <a:lvl5pPr>
              <a:defRPr sz="1886"/>
            </a:lvl5pPr>
            <a:lvl6pPr>
              <a:defRPr sz="1886"/>
            </a:lvl6pPr>
            <a:lvl7pPr>
              <a:defRPr sz="1886"/>
            </a:lvl7pPr>
            <a:lvl8pPr>
              <a:defRPr sz="1886"/>
            </a:lvl8pPr>
            <a:lvl9pPr>
              <a:defRPr sz="1886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336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11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111" y="302803"/>
            <a:ext cx="9073992" cy="58284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4111" y="1116335"/>
            <a:ext cx="4454728" cy="705367"/>
          </a:xfrm>
        </p:spPr>
        <p:txBody>
          <a:bodyPr anchor="b"/>
          <a:lstStyle>
            <a:lvl1pPr marL="0" indent="0">
              <a:buNone/>
              <a:defRPr sz="2451" b="1"/>
            </a:lvl1pPr>
            <a:lvl2pPr marL="469368" indent="0">
              <a:buNone/>
              <a:defRPr sz="2074" b="1"/>
            </a:lvl2pPr>
            <a:lvl3pPr marL="938737" indent="0">
              <a:buNone/>
              <a:defRPr sz="1886" b="1"/>
            </a:lvl3pPr>
            <a:lvl4pPr marL="1408105" indent="0">
              <a:buNone/>
              <a:defRPr sz="1603" b="1"/>
            </a:lvl4pPr>
            <a:lvl5pPr marL="1877473" indent="0">
              <a:buNone/>
              <a:defRPr sz="1603" b="1"/>
            </a:lvl5pPr>
            <a:lvl6pPr marL="2346841" indent="0">
              <a:buNone/>
              <a:defRPr sz="1603" b="1"/>
            </a:lvl6pPr>
            <a:lvl7pPr marL="2816210" indent="0">
              <a:buNone/>
              <a:defRPr sz="1603" b="1"/>
            </a:lvl7pPr>
            <a:lvl8pPr marL="3285579" indent="0">
              <a:buNone/>
              <a:defRPr sz="1603" b="1"/>
            </a:lvl8pPr>
            <a:lvl9pPr marL="3754947" indent="0">
              <a:buNone/>
              <a:defRPr sz="1603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4111" y="1821702"/>
            <a:ext cx="4454728" cy="4356478"/>
          </a:xfrm>
        </p:spPr>
        <p:txBody>
          <a:bodyPr/>
          <a:lstStyle>
            <a:lvl1pPr>
              <a:defRPr sz="2451"/>
            </a:lvl1pPr>
            <a:lvl2pPr>
              <a:defRPr sz="2074"/>
            </a:lvl2pPr>
            <a:lvl3pPr>
              <a:defRPr sz="1886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121624" y="1116335"/>
            <a:ext cx="4456479" cy="705367"/>
          </a:xfrm>
        </p:spPr>
        <p:txBody>
          <a:bodyPr anchor="b"/>
          <a:lstStyle>
            <a:lvl1pPr marL="0" indent="0">
              <a:buNone/>
              <a:defRPr sz="2451" b="1"/>
            </a:lvl1pPr>
            <a:lvl2pPr marL="469368" indent="0">
              <a:buNone/>
              <a:defRPr sz="2074" b="1"/>
            </a:lvl2pPr>
            <a:lvl3pPr marL="938737" indent="0">
              <a:buNone/>
              <a:defRPr sz="1886" b="1"/>
            </a:lvl3pPr>
            <a:lvl4pPr marL="1408105" indent="0">
              <a:buNone/>
              <a:defRPr sz="1603" b="1"/>
            </a:lvl4pPr>
            <a:lvl5pPr marL="1877473" indent="0">
              <a:buNone/>
              <a:defRPr sz="1603" b="1"/>
            </a:lvl5pPr>
            <a:lvl6pPr marL="2346841" indent="0">
              <a:buNone/>
              <a:defRPr sz="1603" b="1"/>
            </a:lvl6pPr>
            <a:lvl7pPr marL="2816210" indent="0">
              <a:buNone/>
              <a:defRPr sz="1603" b="1"/>
            </a:lvl7pPr>
            <a:lvl8pPr marL="3285579" indent="0">
              <a:buNone/>
              <a:defRPr sz="1603" b="1"/>
            </a:lvl8pPr>
            <a:lvl9pPr marL="3754947" indent="0">
              <a:buNone/>
              <a:defRPr sz="1603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121624" y="1821702"/>
            <a:ext cx="4456479" cy="4356478"/>
          </a:xfrm>
        </p:spPr>
        <p:txBody>
          <a:bodyPr/>
          <a:lstStyle>
            <a:lvl1pPr>
              <a:defRPr sz="2451"/>
            </a:lvl1pPr>
            <a:lvl2pPr>
              <a:defRPr sz="2074"/>
            </a:lvl2pPr>
            <a:lvl3pPr>
              <a:defRPr sz="1886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836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7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111" y="302802"/>
            <a:ext cx="9073992" cy="66951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957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7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111" y="302802"/>
            <a:ext cx="9073992" cy="66951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Rectangle 2"/>
          <p:cNvSpPr/>
          <p:nvPr userDrawn="1"/>
        </p:nvSpPr>
        <p:spPr>
          <a:xfrm>
            <a:off x="504111" y="1404367"/>
            <a:ext cx="91096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elit,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eiusmod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tempor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incididunt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labore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dolore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magna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aliqua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ad minim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veniam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nostrud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exercitation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ullamco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laboris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nisi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aliquip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ex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Duis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aute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irure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hu-H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reprehenderit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voluptate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velit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esse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cillum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dolore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eu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fugiat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nulla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pariatur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Excepteur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sint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occaecat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cupidatat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non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proident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sunt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culpa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qui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officia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deserunt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mollit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anim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est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laborum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30288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2213" cy="7561264"/>
          </a:xfrm>
          <a:prstGeom prst="rect">
            <a:avLst/>
          </a:prstGeom>
        </p:spPr>
      </p:pic>
      <p:sp>
        <p:nvSpPr>
          <p:cNvPr id="6" name="Élőláb helye 3"/>
          <p:cNvSpPr txBox="1">
            <a:spLocks/>
          </p:cNvSpPr>
          <p:nvPr userDrawn="1"/>
        </p:nvSpPr>
        <p:spPr>
          <a:xfrm>
            <a:off x="4747951" y="687692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6099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_fehé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1"/>
          <a:stretch/>
        </p:blipFill>
        <p:spPr>
          <a:xfrm>
            <a:off x="508" y="1111"/>
            <a:ext cx="10081158" cy="7560152"/>
          </a:xfrm>
          <a:prstGeom prst="rect">
            <a:avLst/>
          </a:prstGeom>
        </p:spPr>
      </p:pic>
      <p:sp>
        <p:nvSpPr>
          <p:cNvPr id="6" name="Élőláb helye 3"/>
          <p:cNvSpPr txBox="1">
            <a:spLocks/>
          </p:cNvSpPr>
          <p:nvPr userDrawn="1"/>
        </p:nvSpPr>
        <p:spPr>
          <a:xfrm>
            <a:off x="5029855" y="687938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134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_fehé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1"/>
          <a:stretch/>
        </p:blipFill>
        <p:spPr>
          <a:xfrm>
            <a:off x="508" y="1111"/>
            <a:ext cx="10081158" cy="7560152"/>
          </a:xfrm>
          <a:prstGeom prst="rect">
            <a:avLst/>
          </a:prstGeom>
        </p:spPr>
      </p:pic>
      <p:sp>
        <p:nvSpPr>
          <p:cNvPr id="6" name="Élőláb helye 3"/>
          <p:cNvSpPr txBox="1">
            <a:spLocks/>
          </p:cNvSpPr>
          <p:nvPr userDrawn="1"/>
        </p:nvSpPr>
        <p:spPr>
          <a:xfrm>
            <a:off x="5041087" y="6879387"/>
            <a:ext cx="4763779" cy="402567"/>
          </a:xfrm>
          <a:prstGeom prst="rect">
            <a:avLst/>
          </a:prstGeom>
        </p:spPr>
        <p:txBody>
          <a:bodyPr vert="horz" lIns="93878" tIns="46940" rIns="93878" bIns="46940" rtlCol="0" anchor="ctr"/>
          <a:lstStyle>
            <a:defPPr>
              <a:defRPr lang="hu-HU"/>
            </a:defPPr>
            <a:lvl1pPr marL="0" algn="ctr" defTabSz="99569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13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113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386217" y="6879388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771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504111" y="302802"/>
            <a:ext cx="9073992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4111" y="1764296"/>
            <a:ext cx="9073992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504111" y="7008173"/>
            <a:ext cx="235251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2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2A846-0DD1-46B2-9707-850E78276FC2}" type="datetime1">
              <a:rPr lang="hu-HU" smtClean="0"/>
              <a:t>2020.03.24.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444757" y="7008173"/>
            <a:ext cx="3192700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2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dirty="0" err="1" smtClean="0"/>
              <a:t>Főkonzulensi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225586" y="7008173"/>
            <a:ext cx="235251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2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EF7A7-09F9-4E3A-A1DD-F24280A173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90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64" r:id="rId6"/>
    <p:sldLayoutId id="2147483655" r:id="rId7"/>
    <p:sldLayoutId id="2147483661" r:id="rId8"/>
    <p:sldLayoutId id="2147483662" r:id="rId9"/>
    <p:sldLayoutId id="2147483663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38737" rtl="0" eaLnBrk="1" latinLnBrk="0" hangingPunct="1">
        <a:spcBef>
          <a:spcPct val="0"/>
        </a:spcBef>
        <a:buNone/>
        <a:defRPr sz="45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026" indent="-352026" algn="l" defTabSz="938737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723" indent="-293355" algn="l" defTabSz="93873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28" kern="1200">
          <a:solidFill>
            <a:schemeClr val="tx1"/>
          </a:solidFill>
          <a:latin typeface="+mn-lt"/>
          <a:ea typeface="+mn-ea"/>
          <a:cs typeface="+mn-cs"/>
        </a:defRPr>
      </a:lvl2pPr>
      <a:lvl3pPr marL="1173421" indent="-234685" algn="l" defTabSz="9387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51" kern="1200">
          <a:solidFill>
            <a:schemeClr val="tx1"/>
          </a:solidFill>
          <a:latin typeface="+mn-lt"/>
          <a:ea typeface="+mn-ea"/>
          <a:cs typeface="+mn-cs"/>
        </a:defRPr>
      </a:lvl3pPr>
      <a:lvl4pPr marL="1642789" indent="-234685" algn="l" defTabSz="93873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74" kern="1200">
          <a:solidFill>
            <a:schemeClr val="tx1"/>
          </a:solidFill>
          <a:latin typeface="+mn-lt"/>
          <a:ea typeface="+mn-ea"/>
          <a:cs typeface="+mn-cs"/>
        </a:defRPr>
      </a:lvl4pPr>
      <a:lvl5pPr marL="2112158" indent="-234685" algn="l" defTabSz="938737" rtl="0" eaLnBrk="1" latinLnBrk="0" hangingPunct="1">
        <a:spcBef>
          <a:spcPct val="20000"/>
        </a:spcBef>
        <a:buFont typeface="Arial" panose="020B0604020202020204" pitchFamily="34" charset="0"/>
        <a:buChar char="»"/>
        <a:defRPr sz="2074" kern="1200">
          <a:solidFill>
            <a:schemeClr val="tx1"/>
          </a:solidFill>
          <a:latin typeface="+mn-lt"/>
          <a:ea typeface="+mn-ea"/>
          <a:cs typeface="+mn-cs"/>
        </a:defRPr>
      </a:lvl5pPr>
      <a:lvl6pPr marL="2581526" indent="-234685" algn="l" defTabSz="9387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74" kern="1200">
          <a:solidFill>
            <a:schemeClr val="tx1"/>
          </a:solidFill>
          <a:latin typeface="+mn-lt"/>
          <a:ea typeface="+mn-ea"/>
          <a:cs typeface="+mn-cs"/>
        </a:defRPr>
      </a:lvl6pPr>
      <a:lvl7pPr marL="3050894" indent="-234685" algn="l" defTabSz="9387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74" kern="1200">
          <a:solidFill>
            <a:schemeClr val="tx1"/>
          </a:solidFill>
          <a:latin typeface="+mn-lt"/>
          <a:ea typeface="+mn-ea"/>
          <a:cs typeface="+mn-cs"/>
        </a:defRPr>
      </a:lvl7pPr>
      <a:lvl8pPr marL="3520262" indent="-234685" algn="l" defTabSz="9387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74" kern="1200">
          <a:solidFill>
            <a:schemeClr val="tx1"/>
          </a:solidFill>
          <a:latin typeface="+mn-lt"/>
          <a:ea typeface="+mn-ea"/>
          <a:cs typeface="+mn-cs"/>
        </a:defRPr>
      </a:lvl8pPr>
      <a:lvl9pPr marL="3989631" indent="-234685" algn="l" defTabSz="9387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38737" rtl="0" eaLnBrk="1" latinLnBrk="0" hangingPunct="1">
        <a:defRPr sz="1886" kern="1200">
          <a:solidFill>
            <a:schemeClr val="tx1"/>
          </a:solidFill>
          <a:latin typeface="+mn-lt"/>
          <a:ea typeface="+mn-ea"/>
          <a:cs typeface="+mn-cs"/>
        </a:defRPr>
      </a:lvl1pPr>
      <a:lvl2pPr marL="469368" algn="l" defTabSz="938737" rtl="0" eaLnBrk="1" latinLnBrk="0" hangingPunct="1">
        <a:defRPr sz="1886" kern="1200">
          <a:solidFill>
            <a:schemeClr val="tx1"/>
          </a:solidFill>
          <a:latin typeface="+mn-lt"/>
          <a:ea typeface="+mn-ea"/>
          <a:cs typeface="+mn-cs"/>
        </a:defRPr>
      </a:lvl2pPr>
      <a:lvl3pPr marL="938737" algn="l" defTabSz="938737" rtl="0" eaLnBrk="1" latinLnBrk="0" hangingPunct="1">
        <a:defRPr sz="1886" kern="1200">
          <a:solidFill>
            <a:schemeClr val="tx1"/>
          </a:solidFill>
          <a:latin typeface="+mn-lt"/>
          <a:ea typeface="+mn-ea"/>
          <a:cs typeface="+mn-cs"/>
        </a:defRPr>
      </a:lvl3pPr>
      <a:lvl4pPr marL="1408105" algn="l" defTabSz="938737" rtl="0" eaLnBrk="1" latinLnBrk="0" hangingPunct="1">
        <a:defRPr sz="1886" kern="1200">
          <a:solidFill>
            <a:schemeClr val="tx1"/>
          </a:solidFill>
          <a:latin typeface="+mn-lt"/>
          <a:ea typeface="+mn-ea"/>
          <a:cs typeface="+mn-cs"/>
        </a:defRPr>
      </a:lvl4pPr>
      <a:lvl5pPr marL="1877473" algn="l" defTabSz="938737" rtl="0" eaLnBrk="1" latinLnBrk="0" hangingPunct="1">
        <a:defRPr sz="1886" kern="1200">
          <a:solidFill>
            <a:schemeClr val="tx1"/>
          </a:solidFill>
          <a:latin typeface="+mn-lt"/>
          <a:ea typeface="+mn-ea"/>
          <a:cs typeface="+mn-cs"/>
        </a:defRPr>
      </a:lvl5pPr>
      <a:lvl6pPr marL="2346841" algn="l" defTabSz="938737" rtl="0" eaLnBrk="1" latinLnBrk="0" hangingPunct="1">
        <a:defRPr sz="1886" kern="1200">
          <a:solidFill>
            <a:schemeClr val="tx1"/>
          </a:solidFill>
          <a:latin typeface="+mn-lt"/>
          <a:ea typeface="+mn-ea"/>
          <a:cs typeface="+mn-cs"/>
        </a:defRPr>
      </a:lvl6pPr>
      <a:lvl7pPr marL="2816210" algn="l" defTabSz="938737" rtl="0" eaLnBrk="1" latinLnBrk="0" hangingPunct="1">
        <a:defRPr sz="1886" kern="1200">
          <a:solidFill>
            <a:schemeClr val="tx1"/>
          </a:solidFill>
          <a:latin typeface="+mn-lt"/>
          <a:ea typeface="+mn-ea"/>
          <a:cs typeface="+mn-cs"/>
        </a:defRPr>
      </a:lvl7pPr>
      <a:lvl8pPr marL="3285579" algn="l" defTabSz="938737" rtl="0" eaLnBrk="1" latinLnBrk="0" hangingPunct="1">
        <a:defRPr sz="1886" kern="1200">
          <a:solidFill>
            <a:schemeClr val="tx1"/>
          </a:solidFill>
          <a:latin typeface="+mn-lt"/>
          <a:ea typeface="+mn-ea"/>
          <a:cs typeface="+mn-cs"/>
        </a:defRPr>
      </a:lvl8pPr>
      <a:lvl9pPr marL="3754947" algn="l" defTabSz="938737" rtl="0" eaLnBrk="1" latinLnBrk="0" hangingPunct="1">
        <a:defRPr sz="18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eafile.it.energia.mta.hu/f/aec8e84c7c0d48fd888e/?dl=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ne.anl.gov/About/legacy/italnav.s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ucleus.iaea.org/RRDB/RR/ReactorSearch.aspx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610" y="1548383"/>
            <a:ext cx="8569431" cy="162077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/>
              <a:t>5. előadás</a:t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neutron. Tulajdonságai, csoportosítása. </a:t>
            </a:r>
            <a:r>
              <a:rPr lang="hu-HU" dirty="0" smtClean="0"/>
              <a:t>Neutronforrások.</a:t>
            </a:r>
            <a:endParaRPr lang="en-US" altLang="hu-HU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523" y="3859395"/>
            <a:ext cx="7225206" cy="3334306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alt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Szentmiklósi</a:t>
            </a:r>
            <a:r>
              <a:rPr alt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László</a:t>
            </a:r>
          </a:p>
          <a:p>
            <a:pPr>
              <a:lnSpc>
                <a:spcPct val="90000"/>
              </a:lnSpc>
              <a:defRPr/>
            </a:pPr>
            <a:endParaRPr altLang="hu-HU" sz="264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altLang="hu-HU" sz="264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BME VEK </a:t>
            </a:r>
          </a:p>
          <a:p>
            <a:pPr>
              <a:lnSpc>
                <a:spcPct val="90000"/>
              </a:lnSpc>
              <a:defRPr/>
            </a:pPr>
            <a:r>
              <a:rPr lang="hu-HU" altLang="hu-HU" sz="264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Sugárzások kölcsönhatása az anyaggal</a:t>
            </a:r>
            <a:endParaRPr lang="en-US" altLang="hu-HU" sz="264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341962" y="6481598"/>
            <a:ext cx="50387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3"/>
              </a:rPr>
              <a:t>https://seafile.it.energia.mta.hu/f/aec8e84c7c0d48fd888e/?dl=1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634316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118" b="72060"/>
          <a:stretch/>
        </p:blipFill>
        <p:spPr>
          <a:xfrm>
            <a:off x="2016770" y="1249269"/>
            <a:ext cx="6336704" cy="408765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4736" y="5584811"/>
            <a:ext cx="2808312" cy="73439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hu-HU" altLang="hu-HU" dirty="0" smtClean="0"/>
              <a:t> </a:t>
            </a:r>
            <a:endParaRPr lang="hu-HU" altLang="hu-HU" dirty="0"/>
          </a:p>
        </p:txBody>
      </p:sp>
      <p:sp>
        <p:nvSpPr>
          <p:cNvPr id="23554" name="Title 3"/>
          <p:cNvSpPr>
            <a:spLocks noGrp="1"/>
          </p:cNvSpPr>
          <p:nvPr>
            <p:ph type="title"/>
          </p:nvPr>
        </p:nvSpPr>
        <p:spPr>
          <a:xfrm>
            <a:off x="504588" y="126605"/>
            <a:ext cx="9073515" cy="670361"/>
          </a:xfrm>
        </p:spPr>
        <p:txBody>
          <a:bodyPr/>
          <a:lstStyle/>
          <a:p>
            <a:pPr defTabSz="938603">
              <a:defRPr/>
            </a:pPr>
            <a:r>
              <a:rPr lang="hu-HU" altLang="hu-HU" b="1" dirty="0"/>
              <a:t>A neutronok kölcsönhatása az anyaggal</a:t>
            </a:r>
            <a:endParaRPr lang="en-US" altLang="en-US" sz="3199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ight Arrow 2"/>
          <p:cNvSpPr/>
          <p:nvPr/>
        </p:nvSpPr>
        <p:spPr>
          <a:xfrm rot="5400000">
            <a:off x="-309652" y="2974475"/>
            <a:ext cx="4303891" cy="660224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66851" y="5584811"/>
            <a:ext cx="2089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 smtClean="0"/>
              <a:t>Neutrons</a:t>
            </a:r>
            <a:r>
              <a:rPr lang="hu-HU" dirty="0" smtClean="0"/>
              <a:t> </a:t>
            </a:r>
            <a:r>
              <a:rPr lang="hu-HU" dirty="0" err="1" smtClean="0"/>
              <a:t>without</a:t>
            </a:r>
            <a:r>
              <a:rPr lang="hu-HU" dirty="0" smtClean="0"/>
              <a:t> </a:t>
            </a:r>
          </a:p>
          <a:p>
            <a:pPr algn="ctr"/>
            <a:r>
              <a:rPr lang="hu-HU" dirty="0" err="1" smtClean="0"/>
              <a:t>interaction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1569289" y="2241934"/>
            <a:ext cx="2400883" cy="222298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5774" y="1012603"/>
            <a:ext cx="50387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dirty="0" err="1" smtClean="0"/>
              <a:t>Elastic</a:t>
            </a:r>
            <a:r>
              <a:rPr lang="hu-HU" sz="1400" dirty="0" smtClean="0"/>
              <a:t> </a:t>
            </a:r>
            <a:r>
              <a:rPr lang="hu-HU" sz="1400" dirty="0" err="1" smtClean="0"/>
              <a:t>scattering</a:t>
            </a:r>
            <a:r>
              <a:rPr lang="hu-HU" sz="1400" dirty="0" smtClean="0"/>
              <a:t>: </a:t>
            </a:r>
            <a:r>
              <a:rPr lang="en-US" sz="1400" dirty="0" smtClean="0"/>
              <a:t>the </a:t>
            </a:r>
            <a:r>
              <a:rPr lang="en-US" sz="1400" dirty="0"/>
              <a:t>kinetic energy of a particle is conserved in the center-of-mass </a:t>
            </a:r>
            <a:r>
              <a:rPr lang="en-US" sz="1400" dirty="0" smtClean="0"/>
              <a:t>framework, </a:t>
            </a:r>
            <a:r>
              <a:rPr lang="en-US" sz="1400" dirty="0"/>
              <a:t>but its direction of propagation is modified (by interaction with other particles and/or potentials</a:t>
            </a:r>
            <a:r>
              <a:rPr lang="en-US" sz="1400" dirty="0" smtClean="0"/>
              <a:t>)</a:t>
            </a:r>
            <a:endParaRPr lang="hu-HU" sz="1400" dirty="0" smtClean="0"/>
          </a:p>
          <a:p>
            <a:endParaRPr lang="hu-HU" sz="1400" dirty="0" smtClean="0"/>
          </a:p>
          <a:p>
            <a:r>
              <a:rPr lang="hu-HU" sz="1400" dirty="0" smtClean="0"/>
              <a:t>I</a:t>
            </a:r>
            <a:r>
              <a:rPr lang="en-US" sz="1400" dirty="0" err="1" smtClean="0"/>
              <a:t>nelastic</a:t>
            </a:r>
            <a:r>
              <a:rPr lang="en-US" sz="1400" dirty="0" smtClean="0"/>
              <a:t> scattering</a:t>
            </a:r>
            <a:r>
              <a:rPr lang="hu-HU" sz="1400" dirty="0" smtClean="0"/>
              <a:t>: </a:t>
            </a:r>
            <a:r>
              <a:rPr lang="en-US" sz="1400" dirty="0" smtClean="0"/>
              <a:t>some </a:t>
            </a:r>
            <a:r>
              <a:rPr lang="en-US" sz="1400" dirty="0"/>
              <a:t>of the energy of the incident particle is lost or increased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6606" y="5137701"/>
            <a:ext cx="1008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secondary</a:t>
            </a:r>
            <a:r>
              <a:rPr lang="hu-HU" sz="1400" dirty="0" smtClean="0"/>
              <a:t> </a:t>
            </a:r>
            <a:r>
              <a:rPr lang="hu-HU" sz="1400" dirty="0" err="1" smtClean="0"/>
              <a:t>particle</a:t>
            </a:r>
            <a:r>
              <a:rPr lang="hu-HU" sz="1400" dirty="0" smtClean="0"/>
              <a:t> </a:t>
            </a:r>
            <a:r>
              <a:rPr lang="hu-HU" sz="1400" dirty="0" err="1" smtClean="0"/>
              <a:t>emission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056453" y="6319203"/>
            <a:ext cx="50387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eX-cmr10"/>
              </a:rPr>
              <a:t>G. BREIT and E. WIGNER,</a:t>
            </a:r>
          </a:p>
          <a:p>
            <a:r>
              <a:rPr lang="en-US" sz="2800" dirty="0" smtClean="0">
                <a:latin typeface="TeX-cmbx12"/>
              </a:rPr>
              <a:t>Capture </a:t>
            </a:r>
            <a:r>
              <a:rPr lang="en-US" sz="2800" dirty="0">
                <a:latin typeface="TeX-cmbx12"/>
              </a:rPr>
              <a:t>of Slow Neutrons</a:t>
            </a:r>
          </a:p>
          <a:p>
            <a:r>
              <a:rPr lang="de-DE" dirty="0" smtClean="0">
                <a:latin typeface="TeX-cmr10"/>
              </a:rPr>
              <a:t>Phys</a:t>
            </a:r>
            <a:r>
              <a:rPr lang="de-DE" dirty="0">
                <a:latin typeface="TeX-cmr10"/>
              </a:rPr>
              <a:t>. </a:t>
            </a:r>
            <a:r>
              <a:rPr lang="de-DE" dirty="0" err="1">
                <a:latin typeface="TeX-cmr10"/>
              </a:rPr>
              <a:t>Rev</a:t>
            </a:r>
            <a:r>
              <a:rPr lang="de-DE" dirty="0">
                <a:latin typeface="TeX-cmr10"/>
              </a:rPr>
              <a:t>., </a:t>
            </a:r>
            <a:r>
              <a:rPr lang="de-DE" dirty="0">
                <a:latin typeface="TeX-cmbx10"/>
              </a:rPr>
              <a:t>Vol. 49, </a:t>
            </a:r>
            <a:r>
              <a:rPr lang="de-DE" dirty="0">
                <a:latin typeface="TeX-cmr10"/>
              </a:rPr>
              <a:t>519 </a:t>
            </a:r>
            <a:r>
              <a:rPr lang="de-DE" sz="2400" dirty="0" smtClean="0">
                <a:latin typeface="TeX-cmbx12"/>
              </a:rPr>
              <a:t>1936</a:t>
            </a:r>
            <a:endParaRPr lang="de-DE" sz="2400" dirty="0">
              <a:latin typeface="TeX-cmbx12"/>
            </a:endParaRPr>
          </a:p>
        </p:txBody>
      </p:sp>
    </p:spTree>
    <p:extLst>
      <p:ext uri="{BB962C8B-B14F-4D97-AF65-F5344CB8AC3E}">
        <p14:creationId xmlns:p14="http://schemas.microsoft.com/office/powerpoint/2010/main" val="4290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9284" y="605601"/>
            <a:ext cx="9493585" cy="756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smtClean="0"/>
              <a:t>(Energiaegységek)</a:t>
            </a:r>
            <a:endParaRPr lang="en-US" altLang="hu-HU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82062" y="1494749"/>
            <a:ext cx="9523340" cy="45367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Tx/>
              <a:buNone/>
            </a:pPr>
            <a:r>
              <a:rPr lang="hu-HU" altLang="hu-HU" dirty="0" smtClean="0"/>
              <a:t>1 eV = </a:t>
            </a:r>
            <a:r>
              <a:rPr lang="en-GB" altLang="hu-HU" dirty="0" smtClean="0"/>
              <a:t>1.602 176 53(14)×10</a:t>
            </a:r>
            <a:r>
              <a:rPr lang="en-GB" altLang="hu-HU" baseline="30000" dirty="0" smtClean="0"/>
              <a:t>–19</a:t>
            </a:r>
            <a:r>
              <a:rPr lang="en-US" altLang="hu-HU" dirty="0" smtClean="0"/>
              <a:t> </a:t>
            </a:r>
            <a:r>
              <a:rPr lang="hu-HU" altLang="hu-HU" dirty="0" smtClean="0"/>
              <a:t>J</a:t>
            </a:r>
            <a:endParaRPr lang="en-US" altLang="hu-HU" dirty="0" smtClean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65" y="879855"/>
            <a:ext cx="184731" cy="43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 sz="2205"/>
          </a:p>
        </p:txBody>
      </p:sp>
      <p:graphicFrame>
        <p:nvGraphicFramePr>
          <p:cNvPr id="5259" name="Group 139"/>
          <p:cNvGraphicFramePr>
            <a:graphicFrameLocks noGrp="1"/>
          </p:cNvGraphicFramePr>
          <p:nvPr/>
        </p:nvGraphicFramePr>
        <p:xfrm>
          <a:off x="595364" y="2509919"/>
          <a:ext cx="8711204" cy="2322876"/>
        </p:xfrm>
        <a:graphic>
          <a:graphicData uri="http://schemas.openxmlformats.org/drawingml/2006/table">
            <a:tbl>
              <a:tblPr/>
              <a:tblGrid>
                <a:gridCol w="34130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67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80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33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12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3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∆</a:t>
                      </a:r>
                      <a:r>
                        <a:rPr kumimoji="0" lang="hu-HU" altLang="hu-HU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∆</a:t>
                      </a:r>
                      <a:r>
                        <a:rPr kumimoji="0" lang="hu-HU" altLang="hu-HU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∆</a:t>
                      </a:r>
                      <a:r>
                        <a:rPr kumimoji="0" lang="hu-HU" altLang="hu-HU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E/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atom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4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1g 1000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vas</a:t>
                      </a:r>
                      <a:endParaRPr kumimoji="0" lang="hu-HU" altLang="hu-H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448 J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hu-HU" altLang="hu-HU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–12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g</a:t>
                      </a: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0,26 eV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4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1g víz képződés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13,4 kJ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 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hu-HU" altLang="hu-HU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–10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g</a:t>
                      </a: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2,57 eV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74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1g He fúziója 4H-ból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 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hu-HU" altLang="hu-HU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11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J</a:t>
                      </a: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0,0019 g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MeV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74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1g </a:t>
                      </a:r>
                      <a:r>
                        <a:rPr kumimoji="0" lang="hu-HU" altLang="hu-HU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 hasadás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 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hu-HU" altLang="hu-HU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10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J</a:t>
                      </a: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0,0009 g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~200 MeV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390" marB="503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1541" name="Rectangle 134"/>
          <p:cNvSpPr>
            <a:spLocks noChangeArrowheads="1"/>
          </p:cNvSpPr>
          <p:nvPr/>
        </p:nvSpPr>
        <p:spPr bwMode="auto">
          <a:xfrm>
            <a:off x="1449642" y="5627852"/>
            <a:ext cx="7188186" cy="8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205" dirty="0">
                <a:cs typeface="Times New Roman" panose="02020603050405020304" pitchFamily="18" charset="0"/>
              </a:rPr>
              <a:t>Magyarország </a:t>
            </a:r>
            <a:r>
              <a:rPr lang="hu-HU" altLang="hu-HU" sz="2205" dirty="0" smtClean="0">
                <a:cs typeface="Times New Roman" panose="02020603050405020304" pitchFamily="18" charset="0"/>
              </a:rPr>
              <a:t>villamosenergia-felhasználása 2018-ban</a:t>
            </a:r>
            <a:r>
              <a:rPr lang="hu-HU" altLang="hu-HU" sz="2205" dirty="0">
                <a:cs typeface="Times New Roman" panose="02020603050405020304" pitchFamily="18" charset="0"/>
              </a:rPr>
              <a:t>:</a:t>
            </a:r>
            <a:endParaRPr lang="en-US" altLang="hu-HU" sz="662" dirty="0"/>
          </a:p>
          <a:p>
            <a:pPr algn="ctr"/>
            <a:r>
              <a:rPr lang="hu-HU" altLang="hu-HU" sz="2646" dirty="0" smtClean="0">
                <a:cs typeface="Times New Roman" panose="02020603050405020304" pitchFamily="18" charset="0"/>
              </a:rPr>
              <a:t>1,67 </a:t>
            </a:r>
            <a:r>
              <a:rPr lang="hu-HU" altLang="hu-HU" sz="2646" dirty="0"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hu-HU" altLang="hu-HU" sz="2646" dirty="0">
                <a:cs typeface="Times New Roman" panose="02020603050405020304" pitchFamily="18" charset="0"/>
              </a:rPr>
              <a:t>10</a:t>
            </a:r>
            <a:r>
              <a:rPr lang="hu-HU" altLang="hu-HU" sz="2646" baseline="30000" dirty="0">
                <a:cs typeface="Times New Roman" panose="02020603050405020304" pitchFamily="18" charset="0"/>
                <a:sym typeface="Symbol" panose="05050102010706020507" pitchFamily="18" charset="2"/>
              </a:rPr>
              <a:t>17</a:t>
            </a:r>
            <a:r>
              <a:rPr lang="hu-HU" altLang="hu-HU" sz="2646" dirty="0">
                <a:cs typeface="Times New Roman" panose="02020603050405020304" pitchFamily="18" charset="0"/>
                <a:sym typeface="Symbol" panose="05050102010706020507" pitchFamily="18" charset="2"/>
              </a:rPr>
              <a:t> J = </a:t>
            </a:r>
            <a:r>
              <a:rPr lang="hu-HU" altLang="hu-HU" sz="2646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45938 </a:t>
            </a:r>
            <a:r>
              <a:rPr lang="hu-HU" altLang="hu-HU" sz="2646" dirty="0" err="1">
                <a:cs typeface="Times New Roman" panose="02020603050405020304" pitchFamily="18" charset="0"/>
                <a:sym typeface="Symbol" panose="05050102010706020507" pitchFamily="18" charset="2"/>
              </a:rPr>
              <a:t>GWh</a:t>
            </a:r>
            <a:endParaRPr lang="hu-HU" altLang="hu-HU" sz="2646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8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783" y="176006"/>
            <a:ext cx="9493585" cy="756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dirty="0" smtClean="0"/>
              <a:t>A neutronok osztályozása</a:t>
            </a:r>
            <a:endParaRPr lang="en-US" altLang="hu-HU" dirty="0" smtClean="0"/>
          </a:p>
        </p:txBody>
      </p:sp>
      <p:sp>
        <p:nvSpPr>
          <p:cNvPr id="52227" name="Rectangle 8"/>
          <p:cNvSpPr>
            <a:spLocks noChangeArrowheads="1"/>
          </p:cNvSpPr>
          <p:nvPr/>
        </p:nvSpPr>
        <p:spPr bwMode="auto">
          <a:xfrm>
            <a:off x="1531771" y="962119"/>
            <a:ext cx="184731" cy="43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 sz="2205"/>
          </a:p>
        </p:txBody>
      </p:sp>
      <p:graphicFrame>
        <p:nvGraphicFramePr>
          <p:cNvPr id="72914" name="Group 2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150727"/>
              </p:ext>
            </p:extLst>
          </p:nvPr>
        </p:nvGraphicFramePr>
        <p:xfrm>
          <a:off x="461079" y="828303"/>
          <a:ext cx="8928992" cy="4206479"/>
        </p:xfrm>
        <a:graphic>
          <a:graphicData uri="http://schemas.openxmlformats.org/drawingml/2006/table">
            <a:tbl>
              <a:tblPr/>
              <a:tblGrid>
                <a:gridCol w="2335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39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93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561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128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Energiatartomány</a:t>
                      </a: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előállítás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868">
                <a:tc row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Lassú neutronok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ultra hideg</a:t>
                      </a: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&lt;10</a:t>
                      </a:r>
                      <a:r>
                        <a:rPr kumimoji="0" lang="hu-HU" altLang="hu-HU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–5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eV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51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hideg</a:t>
                      </a: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hu-HU" altLang="hu-HU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–5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Math1" pitchFamily="2" charset="2"/>
                        </a:rPr>
                        <a:t>--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0,025 eV</a:t>
                      </a:r>
                      <a:endParaRPr kumimoji="0" lang="hu-HU" altLang="hu-H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Math1" pitchFamily="2" charset="2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hidegneutron forrás</a:t>
                      </a: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86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termikus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~0,025 eV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termalizáció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751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epitermikus 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 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Math1" pitchFamily="2" charset="2"/>
                        </a:rPr>
                        <a:t>--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eV</a:t>
                      </a:r>
                      <a:endParaRPr kumimoji="0" lang="hu-HU" altLang="hu-H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Math1" pitchFamily="2" charset="2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átmenet a termalizáció során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686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rezonancia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Math1" pitchFamily="2" charset="2"/>
                        </a:rPr>
                        <a:t>--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1000 eV</a:t>
                      </a:r>
                      <a:endParaRPr kumimoji="0" lang="hu-HU" altLang="hu-H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Math1" pitchFamily="2" charset="2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7517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Közepes energiájú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Math1" pitchFamily="2" charset="2"/>
                        </a:rPr>
                        <a:t>--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1000 keV</a:t>
                      </a:r>
                      <a:endParaRPr kumimoji="0" lang="hu-HU" altLang="hu-H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Math1" pitchFamily="2" charset="2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686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Gyors neutronok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Math1" pitchFamily="2" charset="2"/>
                        </a:rPr>
                        <a:t>--</a:t>
                      </a: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 MeV</a:t>
                      </a:r>
                      <a:endParaRPr kumimoji="0" lang="hu-HU" altLang="hu-H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Math1" pitchFamily="2" charset="2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forrás, pl. hasadás</a:t>
                      </a: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686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Nagy energiájú</a:t>
                      </a: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 MeV</a:t>
                      </a:r>
                      <a:endParaRPr kumimoji="0" lang="hu-HU" alt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spallációs</a:t>
                      </a:r>
                      <a:r>
                        <a:rPr kumimoji="0" lang="hu-HU" altLang="hu-H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forrás</a:t>
                      </a: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0817" marR="100817" marT="50402" marB="504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3"/>
          <a:srcRect l="21056" t="39744" r="19584" b="27291"/>
          <a:stretch/>
        </p:blipFill>
        <p:spPr>
          <a:xfrm>
            <a:off x="1520350" y="5064769"/>
            <a:ext cx="6761116" cy="251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13</a:t>
            </a:fld>
            <a:endParaRPr lang="hu-H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Hatáskeresztmetszet</a:t>
            </a:r>
            <a:endParaRPr 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306396" y="972319"/>
            <a:ext cx="94694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A neutron és a cél atommagok közötti kölcsönhatás valószínűségének leírására használatos mennyiség a hatáskeresztmetszet.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Mértékegysége a </a:t>
            </a:r>
            <a:r>
              <a:rPr lang="hu-HU" dirty="0" err="1" smtClean="0"/>
              <a:t>barn</a:t>
            </a:r>
            <a:r>
              <a:rPr lang="hu-HU" dirty="0" smtClean="0"/>
              <a:t>. 1 </a:t>
            </a:r>
            <a:r>
              <a:rPr lang="hu-HU" dirty="0" err="1" smtClean="0"/>
              <a:t>barn</a:t>
            </a:r>
            <a:r>
              <a:rPr lang="hu-HU" dirty="0" smtClean="0"/>
              <a:t> = 10</a:t>
            </a:r>
            <a:r>
              <a:rPr lang="hu-HU" baseline="30000" dirty="0" smtClean="0"/>
              <a:t>-24</a:t>
            </a:r>
            <a:r>
              <a:rPr lang="hu-HU" dirty="0" smtClean="0"/>
              <a:t> cm</a:t>
            </a:r>
            <a:r>
              <a:rPr lang="hu-HU" baseline="30000" dirty="0" smtClean="0"/>
              <a:t>2</a:t>
            </a:r>
            <a:r>
              <a:rPr lang="hu-HU" dirty="0" smtClean="0"/>
              <a:t> = 10</a:t>
            </a:r>
            <a:r>
              <a:rPr lang="hu-HU" baseline="30000" dirty="0" smtClean="0"/>
              <a:t>-28 </a:t>
            </a:r>
            <a:r>
              <a:rPr lang="hu-HU" dirty="0" smtClean="0"/>
              <a:t>m</a:t>
            </a:r>
            <a:r>
              <a:rPr lang="hu-HU" baseline="30000" dirty="0" smtClean="0"/>
              <a:t>2</a:t>
            </a:r>
            <a:r>
              <a:rPr lang="hu-HU" dirty="0" smtClean="0"/>
              <a:t>, ez </a:t>
            </a:r>
            <a:r>
              <a:rPr lang="en-US" dirty="0" err="1" smtClean="0"/>
              <a:t>nagyjából</a:t>
            </a:r>
            <a:r>
              <a:rPr lang="en-US" dirty="0" smtClean="0"/>
              <a:t> </a:t>
            </a:r>
            <a:r>
              <a:rPr lang="hu-HU" dirty="0" smtClean="0"/>
              <a:t>e</a:t>
            </a:r>
            <a:r>
              <a:rPr lang="en-US" dirty="0" err="1" smtClean="0"/>
              <a:t>gy</a:t>
            </a:r>
            <a:r>
              <a:rPr lang="en-US" dirty="0"/>
              <a:t> urán atommag </a:t>
            </a:r>
            <a:r>
              <a:rPr lang="en-US" dirty="0" err="1"/>
              <a:t>geometriai</a:t>
            </a:r>
            <a:r>
              <a:rPr lang="en-US" dirty="0"/>
              <a:t> </a:t>
            </a:r>
            <a:r>
              <a:rPr lang="en-US" dirty="0" err="1"/>
              <a:t>keresztmetszetével</a:t>
            </a:r>
            <a:r>
              <a:rPr lang="en-US" dirty="0"/>
              <a:t> </a:t>
            </a:r>
            <a:r>
              <a:rPr lang="en-US" dirty="0" err="1"/>
              <a:t>egyezik</a:t>
            </a:r>
            <a:r>
              <a:rPr lang="en-US" dirty="0"/>
              <a:t> meg.</a:t>
            </a:r>
            <a:endParaRPr lang="hu-HU" baseline="30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Ezzel ki lehet számolni </a:t>
            </a:r>
            <a:r>
              <a:rPr lang="hu-HU" smtClean="0"/>
              <a:t>adott anyag </a:t>
            </a:r>
            <a:r>
              <a:rPr lang="hu-HU" dirty="0" smtClean="0"/>
              <a:t>és neutrontér között fellépő reakciógyakoriságot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26" t="10304" r="18707" b="20008"/>
          <a:stretch/>
        </p:blipFill>
        <p:spPr>
          <a:xfrm>
            <a:off x="243061" y="2834719"/>
            <a:ext cx="5112568" cy="2493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26" t="10304" r="19701" b="20008"/>
          <a:stretch/>
        </p:blipFill>
        <p:spPr>
          <a:xfrm>
            <a:off x="4485051" y="3946085"/>
            <a:ext cx="5597162" cy="2763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3292" y="4413873"/>
            <a:ext cx="183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C821"/>
                </a:solidFill>
              </a:rPr>
              <a:t>neutronbefogás</a:t>
            </a:r>
            <a:endParaRPr lang="en-US" dirty="0">
              <a:solidFill>
                <a:srgbClr val="00C82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5242" y="5766056"/>
            <a:ext cx="183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C821"/>
                </a:solidFill>
              </a:rPr>
              <a:t>neutronbefogás</a:t>
            </a:r>
            <a:endParaRPr lang="en-US" dirty="0">
              <a:solidFill>
                <a:srgbClr val="00C82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0429" y="3160120"/>
            <a:ext cx="1881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Rugalmas szórás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4247" y="4081302"/>
            <a:ext cx="1881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Rugalmas szórás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789" y="4741975"/>
            <a:ext cx="1140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hu-HU" dirty="0" smtClean="0"/>
              <a:t>i</a:t>
            </a:r>
            <a:r>
              <a:rPr lang="en-US" dirty="0" err="1" smtClean="0"/>
              <a:t>drog</a:t>
            </a:r>
            <a:r>
              <a:rPr lang="hu-HU" dirty="0" smtClean="0"/>
              <a:t>é</a:t>
            </a:r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18036" y="5966111"/>
            <a:ext cx="787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Arany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Neutronos anyagvizsgáló módszerek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25" y="1542865"/>
            <a:ext cx="9072563" cy="44247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31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41" y="56055"/>
            <a:ext cx="9073992" cy="654671"/>
          </a:xfrm>
        </p:spPr>
        <p:txBody>
          <a:bodyPr/>
          <a:lstStyle/>
          <a:p>
            <a:r>
              <a:rPr lang="en-US" noProof="0" dirty="0" err="1" smtClean="0"/>
              <a:t>Neutro</a:t>
            </a:r>
            <a:r>
              <a:rPr lang="hu-HU" noProof="0" dirty="0" err="1" smtClean="0"/>
              <a:t>nforrások</a:t>
            </a:r>
            <a:r>
              <a:rPr lang="hu-HU" noProof="0" dirty="0" smtClean="0"/>
              <a:t>: nagy vagy olcsó???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en-US" smtClean="0"/>
              <a:t>15</a:t>
            </a:fld>
            <a:endParaRPr lang="en-US" dirty="0"/>
          </a:p>
        </p:txBody>
      </p:sp>
      <p:pic>
        <p:nvPicPr>
          <p:cNvPr id="142342" name="Picture 6" descr="Képtalálat a következőre: „isis spallation source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33" y="1194743"/>
            <a:ext cx="4842110" cy="272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4" name="Picture 8" descr="Képtalálat a következőre: „research reactor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2" y="95747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09058" y="794633"/>
            <a:ext cx="2007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Spallation</a:t>
            </a:r>
            <a:r>
              <a:rPr lang="hu-HU" b="1" dirty="0" smtClean="0"/>
              <a:t> </a:t>
            </a:r>
            <a:r>
              <a:rPr lang="hu-HU" b="1" dirty="0" err="1" smtClean="0"/>
              <a:t>source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9365" y="4767473"/>
            <a:ext cx="4078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Lab-sized neutron generators </a:t>
            </a:r>
            <a:r>
              <a:rPr lang="en-US" dirty="0" smtClean="0"/>
              <a:t>are available, but with limited neutron yield</a:t>
            </a:r>
            <a:r>
              <a:rPr lang="hu-HU" dirty="0" smtClean="0"/>
              <a:t> (D-D and D-T </a:t>
            </a:r>
            <a:r>
              <a:rPr lang="hu-HU" dirty="0" err="1" smtClean="0"/>
              <a:t>reaction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10" name="Tartalom helye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86678" y="5034619"/>
            <a:ext cx="4448033" cy="2492123"/>
          </a:xfrm>
          <a:prstGeom prst="rect">
            <a:avLst/>
          </a:prstGeom>
        </p:spPr>
      </p:pic>
      <p:pic>
        <p:nvPicPr>
          <p:cNvPr id="2050" name="Picture 2" descr="https://www.adelphitech.com/images/content/108_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42" y="5726284"/>
            <a:ext cx="3444701" cy="15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"/>
          <p:cNvSpPr txBox="1"/>
          <p:nvPr/>
        </p:nvSpPr>
        <p:spPr>
          <a:xfrm>
            <a:off x="4727700" y="4046238"/>
            <a:ext cx="5156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Compact</a:t>
            </a:r>
            <a:r>
              <a:rPr lang="en-US" b="1" dirty="0" smtClean="0"/>
              <a:t>-sized</a:t>
            </a:r>
            <a:r>
              <a:rPr lang="hu-HU" b="1" dirty="0" smtClean="0"/>
              <a:t> </a:t>
            </a:r>
            <a:r>
              <a:rPr lang="hu-HU" b="1" dirty="0" err="1" smtClean="0"/>
              <a:t>accelerator-driven</a:t>
            </a:r>
            <a:r>
              <a:rPr lang="en-US" b="1" dirty="0" smtClean="0"/>
              <a:t> neutron </a:t>
            </a:r>
            <a:r>
              <a:rPr lang="hu-HU" b="1" dirty="0" err="1" smtClean="0"/>
              <a:t>sources</a:t>
            </a:r>
            <a:r>
              <a:rPr lang="hu-HU" b="1" dirty="0" smtClean="0"/>
              <a:t> (CANS) </a:t>
            </a:r>
            <a:r>
              <a:rPr lang="en-US" dirty="0" smtClean="0"/>
              <a:t>are </a:t>
            </a:r>
            <a:r>
              <a:rPr lang="hu-HU" dirty="0" smtClean="0"/>
              <a:t>cost </a:t>
            </a:r>
            <a:r>
              <a:rPr lang="hu-HU" dirty="0" err="1" smtClean="0"/>
              <a:t>effective</a:t>
            </a:r>
            <a:r>
              <a:rPr lang="hu-HU" dirty="0" smtClean="0"/>
              <a:t> </a:t>
            </a:r>
            <a:r>
              <a:rPr lang="hu-HU" dirty="0" err="1" smtClean="0"/>
              <a:t>alternatives</a:t>
            </a:r>
            <a:r>
              <a:rPr lang="hu-HU" dirty="0" smtClean="0"/>
              <a:t> of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reactors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6601" y="127772"/>
            <a:ext cx="9073515" cy="12602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b="1" dirty="0" smtClean="0"/>
              <a:t>A neutronok keltése</a:t>
            </a:r>
            <a:endParaRPr lang="en-US" altLang="hu-HU" b="1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16601" y="972319"/>
            <a:ext cx="9379817" cy="57952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0000"/>
              </a:lnSpc>
            </a:pPr>
            <a:r>
              <a:rPr lang="hu-HU" altLang="hu-HU" sz="2205" dirty="0" smtClean="0"/>
              <a:t>„</a:t>
            </a:r>
            <a:r>
              <a:rPr lang="hu-HU" altLang="hu-HU" sz="2205" dirty="0"/>
              <a:t>Lazán kötött neutronok kilökésén” alapuló magreakciók</a:t>
            </a:r>
          </a:p>
          <a:p>
            <a:pPr lvl="1">
              <a:lnSpc>
                <a:spcPct val="80000"/>
              </a:lnSpc>
            </a:pPr>
            <a:r>
              <a:rPr lang="en-GB" altLang="hu-HU" sz="1985" b="1" baseline="30000" dirty="0">
                <a:solidFill>
                  <a:srgbClr val="FF3300"/>
                </a:solidFill>
              </a:rPr>
              <a:t>9</a:t>
            </a:r>
            <a:r>
              <a:rPr lang="en-GB" altLang="hu-HU" sz="1985" b="1" dirty="0">
                <a:solidFill>
                  <a:srgbClr val="FF3300"/>
                </a:solidFill>
              </a:rPr>
              <a:t>Be + </a:t>
            </a:r>
            <a:r>
              <a:rPr lang="el-GR" altLang="hu-HU" sz="1985" b="1" dirty="0">
                <a:solidFill>
                  <a:srgbClr val="FF3300"/>
                </a:solidFill>
                <a:cs typeface="Arial" panose="020B0604020202020204" pitchFamily="34" charset="0"/>
              </a:rPr>
              <a:t>α</a:t>
            </a:r>
            <a:r>
              <a:rPr lang="en-GB" altLang="hu-HU" sz="1985" b="1" dirty="0">
                <a:solidFill>
                  <a:srgbClr val="FF3300"/>
                </a:solidFill>
              </a:rPr>
              <a:t> → </a:t>
            </a:r>
            <a:r>
              <a:rPr lang="en-GB" altLang="hu-HU" sz="1985" b="1" baseline="30000" dirty="0">
                <a:solidFill>
                  <a:srgbClr val="FF3300"/>
                </a:solidFill>
              </a:rPr>
              <a:t>12</a:t>
            </a:r>
            <a:r>
              <a:rPr lang="en-GB" altLang="hu-HU" sz="1985" b="1" dirty="0">
                <a:solidFill>
                  <a:srgbClr val="FF3300"/>
                </a:solidFill>
              </a:rPr>
              <a:t>C + n + 5.91 MeV</a:t>
            </a:r>
            <a:r>
              <a:rPr lang="en-US" altLang="hu-HU" sz="1985" b="1" dirty="0"/>
              <a:t> </a:t>
            </a:r>
            <a:r>
              <a:rPr lang="hu-HU" altLang="hu-HU" sz="1985" b="1" dirty="0"/>
              <a:t>(</a:t>
            </a:r>
            <a:r>
              <a:rPr lang="el-GR" altLang="hu-HU" sz="1985" b="1" dirty="0">
                <a:cs typeface="Arial" panose="020B0604020202020204" pitchFamily="34" charset="0"/>
              </a:rPr>
              <a:t>α</a:t>
            </a:r>
            <a:r>
              <a:rPr lang="hu-HU" altLang="hu-HU" sz="1985" b="1" dirty="0">
                <a:cs typeface="Arial" panose="020B0604020202020204" pitchFamily="34" charset="0"/>
              </a:rPr>
              <a:t>-forrás:</a:t>
            </a:r>
            <a:r>
              <a:rPr lang="hu-HU" altLang="hu-HU" sz="1985" b="1" dirty="0"/>
              <a:t> </a:t>
            </a:r>
            <a:r>
              <a:rPr lang="en-GB" altLang="hu-HU" sz="1985" b="1" baseline="30000" dirty="0"/>
              <a:t>210</a:t>
            </a:r>
            <a:r>
              <a:rPr lang="en-GB" altLang="hu-HU" sz="1985" b="1" dirty="0"/>
              <a:t>Po, </a:t>
            </a:r>
            <a:r>
              <a:rPr lang="en-GB" altLang="hu-HU" sz="1985" b="1" baseline="30000" dirty="0">
                <a:solidFill>
                  <a:srgbClr val="FF3300"/>
                </a:solidFill>
              </a:rPr>
              <a:t>239</a:t>
            </a:r>
            <a:r>
              <a:rPr lang="en-GB" altLang="hu-HU" sz="1985" b="1" dirty="0">
                <a:solidFill>
                  <a:srgbClr val="FF3300"/>
                </a:solidFill>
              </a:rPr>
              <a:t>Pu</a:t>
            </a:r>
            <a:r>
              <a:rPr lang="hu-HU" altLang="hu-HU" sz="1985" b="1" dirty="0">
                <a:solidFill>
                  <a:srgbClr val="FF3300"/>
                </a:solidFill>
              </a:rPr>
              <a:t>,</a:t>
            </a:r>
            <a:r>
              <a:rPr lang="en-GB" altLang="hu-HU" sz="1985" b="1" dirty="0">
                <a:solidFill>
                  <a:srgbClr val="FF3300"/>
                </a:solidFill>
              </a:rPr>
              <a:t> </a:t>
            </a:r>
            <a:r>
              <a:rPr lang="en-GB" altLang="hu-HU" sz="1985" b="1" baseline="30000" dirty="0">
                <a:solidFill>
                  <a:srgbClr val="FF3300"/>
                </a:solidFill>
              </a:rPr>
              <a:t>241</a:t>
            </a:r>
            <a:r>
              <a:rPr lang="en-GB" altLang="hu-HU" sz="1985" b="1" dirty="0">
                <a:solidFill>
                  <a:srgbClr val="FF3300"/>
                </a:solidFill>
              </a:rPr>
              <a:t>Am</a:t>
            </a:r>
            <a:r>
              <a:rPr lang="hu-HU" altLang="hu-HU" sz="1985" b="1" dirty="0"/>
              <a:t>)</a:t>
            </a:r>
          </a:p>
          <a:p>
            <a:pPr lvl="1">
              <a:lnSpc>
                <a:spcPct val="80000"/>
              </a:lnSpc>
            </a:pPr>
            <a:r>
              <a:rPr lang="en-GB" altLang="hu-HU" sz="1985" baseline="30000" dirty="0"/>
              <a:t>9</a:t>
            </a:r>
            <a:r>
              <a:rPr lang="en-GB" altLang="hu-HU" sz="1985" dirty="0"/>
              <a:t>Be</a:t>
            </a:r>
            <a:r>
              <a:rPr lang="hu-HU" altLang="hu-HU" sz="1985" dirty="0"/>
              <a:t> + </a:t>
            </a:r>
            <a:r>
              <a:rPr lang="el-GR" altLang="hu-HU" sz="1985" dirty="0">
                <a:cs typeface="Arial" panose="020B0604020202020204" pitchFamily="34" charset="0"/>
              </a:rPr>
              <a:t>γ</a:t>
            </a:r>
            <a:r>
              <a:rPr lang="en-GB" altLang="hu-HU" sz="1985" dirty="0"/>
              <a:t> → 2 </a:t>
            </a:r>
            <a:r>
              <a:rPr lang="en-GB" altLang="hu-HU" sz="1985" baseline="30000" dirty="0"/>
              <a:t>4</a:t>
            </a:r>
            <a:r>
              <a:rPr lang="en-GB" altLang="hu-HU" sz="1985" dirty="0"/>
              <a:t>He + n –1.67 MeV</a:t>
            </a:r>
            <a:r>
              <a:rPr lang="en-US" altLang="hu-HU" sz="1985" dirty="0"/>
              <a:t> </a:t>
            </a:r>
            <a:r>
              <a:rPr lang="hu-HU" altLang="hu-HU" sz="1985" dirty="0"/>
              <a:t>(</a:t>
            </a:r>
            <a:r>
              <a:rPr lang="el-GR" altLang="hu-HU" sz="1985" dirty="0">
                <a:cs typeface="Arial" panose="020B0604020202020204" pitchFamily="34" charset="0"/>
              </a:rPr>
              <a:t>γ</a:t>
            </a:r>
            <a:r>
              <a:rPr lang="hu-HU" altLang="hu-HU" sz="1985" dirty="0">
                <a:cs typeface="Arial" panose="020B0604020202020204" pitchFamily="34" charset="0"/>
              </a:rPr>
              <a:t>-forrás:</a:t>
            </a:r>
            <a:r>
              <a:rPr lang="hu-HU" altLang="hu-HU" sz="1985" dirty="0"/>
              <a:t> </a:t>
            </a:r>
            <a:r>
              <a:rPr lang="hu-HU" altLang="hu-HU" sz="1985" baseline="30000" dirty="0"/>
              <a:t>124</a:t>
            </a:r>
            <a:r>
              <a:rPr lang="hu-HU" altLang="hu-HU" sz="1985" dirty="0"/>
              <a:t>Sb, E=1,692 </a:t>
            </a:r>
            <a:r>
              <a:rPr lang="hu-HU" altLang="hu-HU" sz="1985" dirty="0" err="1"/>
              <a:t>MeV</a:t>
            </a:r>
            <a:r>
              <a:rPr lang="hu-HU" altLang="hu-HU" sz="1985" dirty="0"/>
              <a:t>)</a:t>
            </a:r>
          </a:p>
          <a:p>
            <a:pPr lvl="1">
              <a:lnSpc>
                <a:spcPct val="80000"/>
              </a:lnSpc>
            </a:pPr>
            <a:r>
              <a:rPr lang="hu-HU" altLang="hu-HU" sz="1985" dirty="0"/>
              <a:t>(Egyéb:</a:t>
            </a:r>
            <a:r>
              <a:rPr lang="hu-HU" altLang="hu-HU" sz="1985" baseline="30000" dirty="0"/>
              <a:t> </a:t>
            </a:r>
            <a:r>
              <a:rPr lang="en-GB" altLang="hu-HU" sz="1985" baseline="30000" dirty="0"/>
              <a:t>7</a:t>
            </a:r>
            <a:r>
              <a:rPr lang="en-GB" altLang="hu-HU" sz="1985" dirty="0"/>
              <a:t>Li(</a:t>
            </a:r>
            <a:r>
              <a:rPr lang="en-GB" altLang="hu-HU" sz="1985" dirty="0" err="1"/>
              <a:t>p,n</a:t>
            </a:r>
            <a:r>
              <a:rPr lang="en-GB" altLang="hu-HU" sz="1985" dirty="0"/>
              <a:t>)</a:t>
            </a:r>
            <a:r>
              <a:rPr lang="en-GB" altLang="hu-HU" sz="1985" baseline="30000" dirty="0"/>
              <a:t>7</a:t>
            </a:r>
            <a:r>
              <a:rPr lang="en-GB" altLang="hu-HU" sz="1985" dirty="0"/>
              <a:t>Be, </a:t>
            </a:r>
            <a:r>
              <a:rPr lang="en-GB" altLang="hu-HU" sz="1985" baseline="30000" dirty="0"/>
              <a:t>9</a:t>
            </a:r>
            <a:r>
              <a:rPr lang="en-GB" altLang="hu-HU" sz="1985" dirty="0"/>
              <a:t>Be(</a:t>
            </a:r>
            <a:r>
              <a:rPr lang="en-GB" altLang="hu-HU" sz="1985" dirty="0" err="1"/>
              <a:t>d,n</a:t>
            </a:r>
            <a:r>
              <a:rPr lang="en-GB" altLang="hu-HU" sz="1985" dirty="0"/>
              <a:t>)</a:t>
            </a:r>
            <a:r>
              <a:rPr lang="en-GB" altLang="hu-HU" sz="1985" baseline="30000" dirty="0"/>
              <a:t>10</a:t>
            </a:r>
            <a:r>
              <a:rPr lang="en-GB" altLang="hu-HU" sz="1985" dirty="0"/>
              <a:t>B, </a:t>
            </a:r>
            <a:r>
              <a:rPr lang="en-GB" altLang="hu-HU" sz="1985" baseline="30000" dirty="0"/>
              <a:t>7</a:t>
            </a:r>
            <a:r>
              <a:rPr lang="en-GB" altLang="hu-HU" sz="1985" dirty="0"/>
              <a:t>Li(</a:t>
            </a:r>
            <a:r>
              <a:rPr lang="en-GB" altLang="hu-HU" sz="1985" dirty="0" err="1"/>
              <a:t>d,n</a:t>
            </a:r>
            <a:r>
              <a:rPr lang="en-GB" altLang="hu-HU" sz="1985" dirty="0"/>
              <a:t>)</a:t>
            </a:r>
            <a:r>
              <a:rPr lang="en-GB" altLang="hu-HU" sz="1985" baseline="30000" dirty="0"/>
              <a:t>8</a:t>
            </a:r>
            <a:r>
              <a:rPr lang="en-GB" altLang="hu-HU" sz="1985" dirty="0"/>
              <a:t>Be, </a:t>
            </a:r>
            <a:r>
              <a:rPr lang="en-GB" altLang="hu-HU" sz="1985" baseline="30000" dirty="0"/>
              <a:t>51</a:t>
            </a:r>
            <a:r>
              <a:rPr lang="en-GB" altLang="hu-HU" sz="1985" dirty="0"/>
              <a:t>V(</a:t>
            </a:r>
            <a:r>
              <a:rPr lang="en-GB" altLang="hu-HU" sz="1985" dirty="0" err="1"/>
              <a:t>p,n</a:t>
            </a:r>
            <a:r>
              <a:rPr lang="en-GB" altLang="hu-HU" sz="1985" dirty="0"/>
              <a:t>)</a:t>
            </a:r>
            <a:r>
              <a:rPr lang="en-GB" altLang="hu-HU" sz="1985" baseline="30000" dirty="0"/>
              <a:t>51</a:t>
            </a:r>
            <a:r>
              <a:rPr lang="en-GB" altLang="hu-HU" sz="1985" dirty="0"/>
              <a:t>Cr</a:t>
            </a:r>
            <a:r>
              <a:rPr lang="en-US" altLang="hu-HU" sz="1985" dirty="0"/>
              <a:t> </a:t>
            </a:r>
            <a:r>
              <a:rPr lang="hu-HU" altLang="hu-HU" sz="1985" dirty="0"/>
              <a:t>)</a:t>
            </a:r>
          </a:p>
          <a:p>
            <a:pPr>
              <a:lnSpc>
                <a:spcPct val="80000"/>
              </a:lnSpc>
            </a:pPr>
            <a:r>
              <a:rPr lang="hu-HU" altLang="hu-HU" sz="2205" dirty="0" smtClean="0"/>
              <a:t>Fúziós magreakciók</a:t>
            </a:r>
          </a:p>
          <a:p>
            <a:pPr lvl="1">
              <a:lnSpc>
                <a:spcPct val="80000"/>
              </a:lnSpc>
            </a:pPr>
            <a:r>
              <a:rPr lang="hu-HU" altLang="hu-HU" sz="1985" b="1" dirty="0" smtClean="0">
                <a:solidFill>
                  <a:srgbClr val="FF3300"/>
                </a:solidFill>
              </a:rPr>
              <a:t>D-D: </a:t>
            </a:r>
            <a:r>
              <a:rPr lang="hu-HU" altLang="hu-HU" sz="1985" b="1" baseline="30000" dirty="0" smtClean="0">
                <a:solidFill>
                  <a:srgbClr val="FF3300"/>
                </a:solidFill>
              </a:rPr>
              <a:t>2</a:t>
            </a:r>
            <a:r>
              <a:rPr lang="hu-HU" altLang="hu-HU" sz="1985" b="1" dirty="0" smtClean="0">
                <a:solidFill>
                  <a:srgbClr val="FF3300"/>
                </a:solidFill>
              </a:rPr>
              <a:t>H + </a:t>
            </a:r>
            <a:r>
              <a:rPr lang="hu-HU" altLang="hu-HU" sz="1985" b="1" baseline="30000" dirty="0" smtClean="0">
                <a:solidFill>
                  <a:srgbClr val="FF3300"/>
                </a:solidFill>
              </a:rPr>
              <a:t>2</a:t>
            </a:r>
            <a:r>
              <a:rPr lang="hu-HU" altLang="hu-HU" sz="1985" b="1" dirty="0" smtClean="0">
                <a:solidFill>
                  <a:srgbClr val="FF3300"/>
                </a:solidFill>
              </a:rPr>
              <a:t>H</a:t>
            </a:r>
            <a:r>
              <a:rPr lang="hu-HU" altLang="hu-HU" sz="1985" b="1" dirty="0" smtClean="0">
                <a:solidFill>
                  <a:srgbClr val="FF3300"/>
                </a:solidFill>
                <a:cs typeface="Arial" panose="020B0604020202020204" pitchFamily="34" charset="0"/>
              </a:rPr>
              <a:t>→ </a:t>
            </a:r>
            <a:r>
              <a:rPr lang="hu-HU" altLang="hu-HU" sz="1985" b="1" baseline="30000" dirty="0" smtClean="0">
                <a:solidFill>
                  <a:srgbClr val="FF3300"/>
                </a:solidFill>
                <a:cs typeface="Arial" panose="020B0604020202020204" pitchFamily="34" charset="0"/>
              </a:rPr>
              <a:t>3</a:t>
            </a:r>
            <a:r>
              <a:rPr lang="hu-HU" altLang="hu-HU" sz="1985" b="1" dirty="0" smtClean="0">
                <a:solidFill>
                  <a:srgbClr val="FF3300"/>
                </a:solidFill>
                <a:cs typeface="Arial" panose="020B0604020202020204" pitchFamily="34" charset="0"/>
              </a:rPr>
              <a:t>He + n +3,3 </a:t>
            </a:r>
            <a:r>
              <a:rPr lang="hu-HU" altLang="hu-HU" sz="1985" b="1" dirty="0" err="1" smtClean="0">
                <a:solidFill>
                  <a:srgbClr val="FF3300"/>
                </a:solidFill>
                <a:cs typeface="Arial" panose="020B0604020202020204" pitchFamily="34" charset="0"/>
              </a:rPr>
              <a:t>MeV</a:t>
            </a:r>
            <a:r>
              <a:rPr lang="hu-HU" altLang="hu-HU" sz="1985" b="1" dirty="0" smtClean="0">
                <a:solidFill>
                  <a:srgbClr val="FF3300"/>
                </a:solidFill>
                <a:cs typeface="Arial" panose="020B0604020202020204" pitchFamily="34" charset="0"/>
              </a:rPr>
              <a:t> (E</a:t>
            </a:r>
            <a:r>
              <a:rPr lang="hu-HU" altLang="hu-HU" sz="1985" b="1" baseline="-25000" dirty="0" smtClean="0">
                <a:solidFill>
                  <a:srgbClr val="FF3300"/>
                </a:solidFill>
                <a:cs typeface="Arial" panose="020B0604020202020204" pitchFamily="34" charset="0"/>
              </a:rPr>
              <a:t>n</a:t>
            </a:r>
            <a:r>
              <a:rPr lang="hu-HU" altLang="hu-HU" sz="1985" b="1" dirty="0" smtClean="0">
                <a:solidFill>
                  <a:srgbClr val="FF3300"/>
                </a:solidFill>
                <a:cs typeface="Arial" panose="020B0604020202020204" pitchFamily="34" charset="0"/>
              </a:rPr>
              <a:t>=2,5 </a:t>
            </a:r>
            <a:r>
              <a:rPr lang="hu-HU" altLang="hu-HU" sz="1985" b="1" dirty="0" err="1" smtClean="0">
                <a:solidFill>
                  <a:srgbClr val="FF3300"/>
                </a:solidFill>
                <a:cs typeface="Arial" panose="020B0604020202020204" pitchFamily="34" charset="0"/>
              </a:rPr>
              <a:t>MeV</a:t>
            </a:r>
            <a:r>
              <a:rPr lang="hu-HU" altLang="hu-HU" sz="1985" b="1" dirty="0" smtClean="0">
                <a:solidFill>
                  <a:srgbClr val="FF3300"/>
                </a:solidFill>
                <a:cs typeface="Arial" panose="020B0604020202020204" pitchFamily="34" charset="0"/>
              </a:rPr>
              <a:t>)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hu-HU" altLang="hu-HU" sz="1764" dirty="0" smtClean="0">
                <a:cs typeface="Arial" panose="020B0604020202020204" pitchFamily="34" charset="0"/>
              </a:rPr>
              <a:t>	   (</a:t>
            </a:r>
            <a:r>
              <a:rPr lang="hu-HU" altLang="hu-HU" sz="1764" baseline="30000" dirty="0" smtClean="0"/>
              <a:t>2</a:t>
            </a:r>
            <a:r>
              <a:rPr lang="hu-HU" altLang="hu-HU" sz="1764" dirty="0" smtClean="0"/>
              <a:t>H(</a:t>
            </a:r>
            <a:r>
              <a:rPr lang="hu-HU" altLang="hu-HU" sz="1764" dirty="0" err="1" smtClean="0"/>
              <a:t>d,n</a:t>
            </a:r>
            <a:r>
              <a:rPr lang="hu-HU" altLang="hu-HU" sz="1764" dirty="0" smtClean="0"/>
              <a:t>) </a:t>
            </a:r>
            <a:r>
              <a:rPr lang="hu-HU" altLang="hu-HU" sz="1764" baseline="30000" dirty="0" smtClean="0">
                <a:cs typeface="Arial" panose="020B0604020202020204" pitchFamily="34" charset="0"/>
              </a:rPr>
              <a:t>3</a:t>
            </a:r>
            <a:r>
              <a:rPr lang="hu-HU" altLang="hu-HU" sz="1764" dirty="0" smtClean="0">
                <a:cs typeface="Arial" panose="020B0604020202020204" pitchFamily="34" charset="0"/>
              </a:rPr>
              <a:t>He)</a:t>
            </a:r>
          </a:p>
          <a:p>
            <a:pPr lvl="1">
              <a:lnSpc>
                <a:spcPct val="80000"/>
              </a:lnSpc>
            </a:pPr>
            <a:r>
              <a:rPr lang="hu-HU" altLang="hu-HU" sz="1985" b="1" dirty="0" smtClean="0">
                <a:solidFill>
                  <a:srgbClr val="FF3300"/>
                </a:solidFill>
              </a:rPr>
              <a:t>D-T: </a:t>
            </a:r>
            <a:r>
              <a:rPr lang="hu-HU" altLang="hu-HU" sz="1985" b="1" baseline="30000" dirty="0" smtClean="0">
                <a:solidFill>
                  <a:srgbClr val="FF3300"/>
                </a:solidFill>
              </a:rPr>
              <a:t>2</a:t>
            </a:r>
            <a:r>
              <a:rPr lang="hu-HU" altLang="hu-HU" sz="1985" b="1" dirty="0" smtClean="0">
                <a:solidFill>
                  <a:srgbClr val="FF3300"/>
                </a:solidFill>
              </a:rPr>
              <a:t>H + </a:t>
            </a:r>
            <a:r>
              <a:rPr lang="hu-HU" altLang="hu-HU" sz="1985" b="1" baseline="30000" dirty="0" smtClean="0">
                <a:solidFill>
                  <a:srgbClr val="FF3300"/>
                </a:solidFill>
              </a:rPr>
              <a:t>3</a:t>
            </a:r>
            <a:r>
              <a:rPr lang="hu-HU" altLang="hu-HU" sz="1985" b="1" dirty="0" smtClean="0">
                <a:solidFill>
                  <a:srgbClr val="FF3300"/>
                </a:solidFill>
              </a:rPr>
              <a:t>H</a:t>
            </a:r>
            <a:r>
              <a:rPr lang="hu-HU" altLang="hu-HU" sz="1985" b="1" dirty="0" smtClean="0">
                <a:solidFill>
                  <a:srgbClr val="FF3300"/>
                </a:solidFill>
                <a:cs typeface="Arial" panose="020B0604020202020204" pitchFamily="34" charset="0"/>
              </a:rPr>
              <a:t>→ </a:t>
            </a:r>
            <a:r>
              <a:rPr lang="hu-HU" altLang="hu-HU" sz="1985" b="1" baseline="30000" dirty="0" smtClean="0">
                <a:solidFill>
                  <a:srgbClr val="FF3300"/>
                </a:solidFill>
                <a:cs typeface="Arial" panose="020B0604020202020204" pitchFamily="34" charset="0"/>
              </a:rPr>
              <a:t>4</a:t>
            </a:r>
            <a:r>
              <a:rPr lang="hu-HU" altLang="hu-HU" sz="1985" b="1" dirty="0" smtClean="0">
                <a:solidFill>
                  <a:srgbClr val="FF3300"/>
                </a:solidFill>
                <a:cs typeface="Arial" panose="020B0604020202020204" pitchFamily="34" charset="0"/>
              </a:rPr>
              <a:t>He + n +17,6MeV (E</a:t>
            </a:r>
            <a:r>
              <a:rPr lang="hu-HU" altLang="hu-HU" sz="1985" b="1" baseline="-25000" dirty="0" smtClean="0">
                <a:solidFill>
                  <a:srgbClr val="FF3300"/>
                </a:solidFill>
                <a:cs typeface="Arial" panose="020B0604020202020204" pitchFamily="34" charset="0"/>
              </a:rPr>
              <a:t>n</a:t>
            </a:r>
            <a:r>
              <a:rPr lang="hu-HU" altLang="hu-HU" sz="1985" b="1" dirty="0" smtClean="0">
                <a:solidFill>
                  <a:srgbClr val="FF3300"/>
                </a:solidFill>
                <a:cs typeface="Arial" panose="020B0604020202020204" pitchFamily="34" charset="0"/>
              </a:rPr>
              <a:t>=14 </a:t>
            </a:r>
            <a:r>
              <a:rPr lang="hu-HU" altLang="hu-HU" sz="1985" b="1" dirty="0" err="1" smtClean="0">
                <a:solidFill>
                  <a:srgbClr val="FF3300"/>
                </a:solidFill>
                <a:cs typeface="Arial" panose="020B0604020202020204" pitchFamily="34" charset="0"/>
              </a:rPr>
              <a:t>MeV</a:t>
            </a:r>
            <a:r>
              <a:rPr lang="hu-HU" altLang="hu-HU" sz="1985" b="1" dirty="0" smtClean="0">
                <a:solidFill>
                  <a:srgbClr val="FF3300"/>
                </a:solidFill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GB" altLang="hu-HU" sz="1985" baseline="30000" dirty="0" smtClean="0"/>
              <a:t>3</a:t>
            </a:r>
            <a:r>
              <a:rPr lang="en-GB" altLang="hu-HU" sz="1985" dirty="0" smtClean="0"/>
              <a:t>H + </a:t>
            </a:r>
            <a:r>
              <a:rPr lang="en-GB" altLang="hu-HU" sz="1985" baseline="30000" dirty="0" smtClean="0"/>
              <a:t>1</a:t>
            </a:r>
            <a:r>
              <a:rPr lang="en-GB" altLang="hu-HU" sz="1985" dirty="0" smtClean="0"/>
              <a:t>H → </a:t>
            </a:r>
            <a:r>
              <a:rPr lang="en-GB" altLang="hu-HU" sz="1985" baseline="30000" dirty="0" smtClean="0"/>
              <a:t>3</a:t>
            </a:r>
            <a:r>
              <a:rPr lang="en-GB" altLang="hu-HU" sz="1985" dirty="0" smtClean="0"/>
              <a:t>He + n –0.763 MeV</a:t>
            </a:r>
            <a:r>
              <a:rPr lang="en-US" altLang="hu-HU" sz="1985" dirty="0" smtClean="0"/>
              <a:t> </a:t>
            </a:r>
            <a:endParaRPr lang="hu-HU" altLang="hu-HU" sz="1985" dirty="0" smtClean="0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</a:pPr>
            <a:r>
              <a:rPr lang="hu-HU" altLang="hu-HU" sz="2205" dirty="0" err="1" smtClean="0"/>
              <a:t>Fotonukleáris</a:t>
            </a:r>
            <a:r>
              <a:rPr lang="hu-HU" altLang="hu-HU" sz="2205" dirty="0" smtClean="0"/>
              <a:t> reakció: (</a:t>
            </a:r>
            <a:r>
              <a:rPr lang="el-GR" altLang="hu-HU" sz="2205" dirty="0" smtClean="0">
                <a:cs typeface="Arial" panose="020B0604020202020204" pitchFamily="34" charset="0"/>
              </a:rPr>
              <a:t>γ</a:t>
            </a:r>
            <a:r>
              <a:rPr lang="hu-HU" altLang="hu-HU" sz="2205" dirty="0" smtClean="0">
                <a:cs typeface="Arial" panose="020B0604020202020204" pitchFamily="34" charset="0"/>
              </a:rPr>
              <a:t>,f), </a:t>
            </a:r>
          </a:p>
          <a:p>
            <a:pPr lvl="1">
              <a:lnSpc>
                <a:spcPct val="80000"/>
              </a:lnSpc>
            </a:pPr>
            <a:r>
              <a:rPr lang="hu-HU" altLang="hu-HU" sz="1985" dirty="0" smtClean="0">
                <a:cs typeface="Arial" panose="020B0604020202020204" pitchFamily="34" charset="0"/>
              </a:rPr>
              <a:t>Lineáris gyorsító (LINAC) 100 </a:t>
            </a:r>
            <a:r>
              <a:rPr lang="hu-HU" altLang="hu-HU" sz="1985" dirty="0" err="1" smtClean="0">
                <a:cs typeface="Arial" panose="020B0604020202020204" pitchFamily="34" charset="0"/>
              </a:rPr>
              <a:t>MeV</a:t>
            </a:r>
            <a:r>
              <a:rPr lang="hu-HU" altLang="hu-HU" sz="1985" dirty="0" smtClean="0">
                <a:cs typeface="Arial" panose="020B0604020202020204" pitchFamily="34" charset="0"/>
              </a:rPr>
              <a:t>-es elektronok, pulzált (800 Hz, 10 </a:t>
            </a:r>
            <a:r>
              <a:rPr lang="hu-HU" altLang="hu-HU" sz="1985" dirty="0" err="1" smtClean="0">
                <a:cs typeface="Arial" panose="020B0604020202020204" pitchFamily="34" charset="0"/>
              </a:rPr>
              <a:t>ns</a:t>
            </a:r>
            <a:r>
              <a:rPr lang="hu-HU" altLang="hu-HU" sz="1985" dirty="0" smtClean="0">
                <a:cs typeface="Arial" panose="020B0604020202020204" pitchFamily="34" charset="0"/>
              </a:rPr>
              <a:t>) a hűtési problémák miatt</a:t>
            </a:r>
          </a:p>
          <a:p>
            <a:pPr lvl="1">
              <a:lnSpc>
                <a:spcPct val="80000"/>
              </a:lnSpc>
            </a:pPr>
            <a:r>
              <a:rPr lang="hu-HU" altLang="hu-HU" sz="1985" dirty="0" smtClean="0">
                <a:cs typeface="Arial" panose="020B0604020202020204" pitchFamily="34" charset="0"/>
              </a:rPr>
              <a:t>U céltárgy, a fékezési sugárzás neutronokat kelt: hideg – 20 </a:t>
            </a:r>
            <a:r>
              <a:rPr lang="hu-HU" altLang="hu-HU" sz="1985" dirty="0" err="1" smtClean="0">
                <a:cs typeface="Arial" panose="020B0604020202020204" pitchFamily="34" charset="0"/>
              </a:rPr>
              <a:t>MeV</a:t>
            </a:r>
            <a:r>
              <a:rPr lang="hu-HU" altLang="hu-HU" sz="1985" dirty="0" smtClean="0">
                <a:cs typeface="Arial" panose="020B0604020202020204" pitchFamily="34" charset="0"/>
              </a:rPr>
              <a:t>, moderálás is</a:t>
            </a:r>
            <a:endParaRPr lang="el-GR" altLang="hu-HU" sz="1985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altLang="hu-HU" sz="2205" dirty="0" smtClean="0"/>
              <a:t>Maghasadás</a:t>
            </a:r>
          </a:p>
          <a:p>
            <a:pPr lvl="1">
              <a:lnSpc>
                <a:spcPct val="80000"/>
              </a:lnSpc>
            </a:pPr>
            <a:r>
              <a:rPr lang="hu-HU" altLang="hu-HU" sz="1985" dirty="0" smtClean="0"/>
              <a:t>Spontán: </a:t>
            </a:r>
            <a:r>
              <a:rPr lang="hu-HU" altLang="hu-HU" sz="1985" baseline="30000" dirty="0" smtClean="0"/>
              <a:t>252</a:t>
            </a:r>
            <a:r>
              <a:rPr lang="hu-HU" altLang="hu-HU" sz="1985" dirty="0" smtClean="0"/>
              <a:t>Cf</a:t>
            </a:r>
          </a:p>
          <a:p>
            <a:pPr lvl="1">
              <a:lnSpc>
                <a:spcPct val="80000"/>
              </a:lnSpc>
            </a:pPr>
            <a:r>
              <a:rPr lang="hu-HU" altLang="hu-HU" sz="1985" b="1" dirty="0" smtClean="0">
                <a:solidFill>
                  <a:srgbClr val="FF3300"/>
                </a:solidFill>
              </a:rPr>
              <a:t>Indukált: atomreaktor (kutatóreaktor)</a:t>
            </a:r>
          </a:p>
          <a:p>
            <a:pPr>
              <a:lnSpc>
                <a:spcPct val="80000"/>
              </a:lnSpc>
            </a:pPr>
            <a:r>
              <a:rPr lang="hu-HU" altLang="hu-HU" sz="2205" dirty="0" smtClean="0"/>
              <a:t>Spalláció</a:t>
            </a:r>
            <a:endParaRPr lang="hu-HU" altLang="hu-HU" sz="2205" dirty="0"/>
          </a:p>
          <a:p>
            <a:pPr lvl="1">
              <a:lnSpc>
                <a:spcPct val="80000"/>
              </a:lnSpc>
            </a:pPr>
            <a:r>
              <a:rPr lang="hu-HU" altLang="hu-HU" sz="1985" b="1" dirty="0">
                <a:solidFill>
                  <a:srgbClr val="FF3300"/>
                </a:solidFill>
              </a:rPr>
              <a:t>Nagy energiájú p + </a:t>
            </a:r>
            <a:r>
              <a:rPr lang="hu-HU" altLang="hu-HU" sz="1985" b="1" dirty="0" smtClean="0">
                <a:solidFill>
                  <a:srgbClr val="FF3300"/>
                </a:solidFill>
              </a:rPr>
              <a:t>nehézfém</a:t>
            </a:r>
            <a:endParaRPr lang="hu-HU" altLang="hu-HU" sz="1985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Radioizotóp neutronforrások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111" y="957411"/>
            <a:ext cx="9073992" cy="5292885"/>
          </a:xfrm>
        </p:spPr>
        <p:txBody>
          <a:bodyPr/>
          <a:lstStyle/>
          <a:p>
            <a:r>
              <a:rPr lang="hu-HU" dirty="0" smtClean="0"/>
              <a:t>Nem kikapcsolhatók</a:t>
            </a:r>
          </a:p>
          <a:p>
            <a:r>
              <a:rPr lang="hu-HU" dirty="0" smtClean="0"/>
              <a:t>Egyedi nyilvántartást kell vezetni (</a:t>
            </a:r>
            <a:r>
              <a:rPr lang="hu-HU" dirty="0" err="1" smtClean="0"/>
              <a:t>safeguards</a:t>
            </a:r>
            <a:r>
              <a:rPr lang="hu-HU" dirty="0" smtClean="0"/>
              <a:t>)</a:t>
            </a:r>
          </a:p>
          <a:p>
            <a:r>
              <a:rPr lang="hu-HU" dirty="0" smtClean="0"/>
              <a:t>Spontán hasadás: </a:t>
            </a:r>
            <a:r>
              <a:rPr lang="en-US" dirty="0" smtClean="0"/>
              <a:t>240</a:t>
            </a:r>
            <a:r>
              <a:rPr lang="hu-HU" dirty="0" smtClean="0"/>
              <a:t>P</a:t>
            </a:r>
            <a:r>
              <a:rPr lang="en-US" dirty="0" smtClean="0"/>
              <a:t>u</a:t>
            </a:r>
            <a:r>
              <a:rPr lang="en-US" dirty="0"/>
              <a:t>, </a:t>
            </a:r>
            <a:r>
              <a:rPr lang="en-US" dirty="0" smtClean="0"/>
              <a:t>242</a:t>
            </a:r>
            <a:r>
              <a:rPr lang="hu-HU" dirty="0" smtClean="0"/>
              <a:t>P</a:t>
            </a:r>
            <a:r>
              <a:rPr lang="en-US" dirty="0" smtClean="0"/>
              <a:t>u</a:t>
            </a:r>
            <a:r>
              <a:rPr lang="en-US" dirty="0"/>
              <a:t>, </a:t>
            </a:r>
            <a:r>
              <a:rPr lang="en-US" dirty="0" smtClean="0"/>
              <a:t>244Cm</a:t>
            </a:r>
            <a:r>
              <a:rPr lang="en-US" dirty="0"/>
              <a:t>, </a:t>
            </a:r>
            <a:r>
              <a:rPr lang="en-US" dirty="0" smtClean="0"/>
              <a:t>246Cm</a:t>
            </a:r>
            <a:r>
              <a:rPr lang="en-US" dirty="0"/>
              <a:t>, </a:t>
            </a:r>
            <a:r>
              <a:rPr lang="en-US" dirty="0" smtClean="0"/>
              <a:t>248Cm</a:t>
            </a:r>
            <a:r>
              <a:rPr lang="en-US" dirty="0"/>
              <a:t>, </a:t>
            </a:r>
            <a:r>
              <a:rPr lang="en-US" dirty="0" smtClean="0"/>
              <a:t>252Cf</a:t>
            </a:r>
            <a:r>
              <a:rPr lang="hu-HU" dirty="0" smtClean="0"/>
              <a:t>,</a:t>
            </a:r>
            <a:r>
              <a:rPr lang="en-US" dirty="0" smtClean="0"/>
              <a:t> 254Cf</a:t>
            </a:r>
            <a:endParaRPr lang="hu-HU" dirty="0" smtClean="0"/>
          </a:p>
          <a:p>
            <a:r>
              <a:rPr lang="hu-HU" dirty="0" smtClean="0"/>
              <a:t>Egy alfa-bomló izotóp Be-</a:t>
            </a:r>
            <a:r>
              <a:rPr lang="hu-HU" dirty="0" err="1" smtClean="0"/>
              <a:t>al</a:t>
            </a:r>
            <a:r>
              <a:rPr lang="hu-HU" dirty="0" smtClean="0"/>
              <a:t> összekeverve: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17</a:t>
            </a:fld>
            <a:endParaRPr lang="hu-H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051" t="24801" r="43306" b="23400"/>
          <a:stretch/>
        </p:blipFill>
        <p:spPr>
          <a:xfrm>
            <a:off x="1872754" y="3751626"/>
            <a:ext cx="5760640" cy="35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Garamond-Light"/>
              </a:rPr>
              <a:t>Elektronikus</a:t>
            </a:r>
            <a:r>
              <a:rPr lang="hu-HU" dirty="0" smtClean="0">
                <a:latin typeface="Garamond-Light"/>
              </a:rPr>
              <a:t> </a:t>
            </a:r>
            <a:r>
              <a:rPr lang="sv-SE" dirty="0" smtClean="0">
                <a:latin typeface="Garamond-Light"/>
              </a:rPr>
              <a:t>Neutron Gener</a:t>
            </a:r>
            <a:r>
              <a:rPr lang="hu-HU" dirty="0" smtClean="0">
                <a:latin typeface="Garamond-Light"/>
              </a:rPr>
              <a:t>á</a:t>
            </a:r>
            <a:r>
              <a:rPr lang="sv-SE" dirty="0" smtClean="0">
                <a:latin typeface="Garamond-Light"/>
              </a:rPr>
              <a:t>torok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18</a:t>
            </a:fld>
            <a:endParaRPr lang="hu-HU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60" t="19439" r="24708" b="20243"/>
          <a:stretch/>
        </p:blipFill>
        <p:spPr>
          <a:xfrm>
            <a:off x="0" y="1423644"/>
            <a:ext cx="5539430" cy="43732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9408" y="1260351"/>
            <a:ext cx="44128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D-D vagy D-T reakció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2.45 </a:t>
            </a:r>
            <a:r>
              <a:rPr lang="hu-HU" dirty="0" err="1" smtClean="0"/>
              <a:t>MeV</a:t>
            </a:r>
            <a:r>
              <a:rPr lang="hu-HU" dirty="0" smtClean="0"/>
              <a:t> ill. 14 </a:t>
            </a:r>
            <a:r>
              <a:rPr lang="hu-HU" dirty="0" err="1" smtClean="0"/>
              <a:t>MeV</a:t>
            </a:r>
            <a:r>
              <a:rPr lang="hu-HU" dirty="0" smtClean="0"/>
              <a:t> </a:t>
            </a:r>
            <a:r>
              <a:rPr lang="hu-HU" dirty="0" err="1" smtClean="0"/>
              <a:t>monoenergiás</a:t>
            </a:r>
            <a:r>
              <a:rPr lang="hu-HU" dirty="0" smtClean="0"/>
              <a:t> neutronok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Tipikusan </a:t>
            </a:r>
            <a:r>
              <a:rPr lang="hu-HU" dirty="0"/>
              <a:t>10</a:t>
            </a:r>
            <a:r>
              <a:rPr lang="hu-HU" baseline="30000" dirty="0"/>
              <a:t>8</a:t>
            </a:r>
            <a:r>
              <a:rPr lang="hu-HU" dirty="0"/>
              <a:t> </a:t>
            </a:r>
            <a:r>
              <a:rPr lang="hu-HU" dirty="0" smtClean="0"/>
              <a:t>- 10</a:t>
            </a:r>
            <a:r>
              <a:rPr lang="hu-HU" baseline="30000" dirty="0" smtClean="0"/>
              <a:t>10 </a:t>
            </a:r>
            <a:r>
              <a:rPr lang="hu-HU" dirty="0" smtClean="0"/>
              <a:t>gyors neutront </a:t>
            </a:r>
            <a:r>
              <a:rPr lang="hu-HU" dirty="0"/>
              <a:t>tudnak előállítani </a:t>
            </a:r>
            <a:r>
              <a:rPr lang="hu-HU" dirty="0" smtClean="0"/>
              <a:t>másodpercenként</a:t>
            </a:r>
            <a:r>
              <a:rPr lang="hu-HU" dirty="0"/>
              <a:t>. </a:t>
            </a:r>
            <a:endParaRPr lang="hu-H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Nagy </a:t>
            </a:r>
            <a:r>
              <a:rPr lang="hu-HU" dirty="0"/>
              <a:t>számban használnak ipari es biztonsági </a:t>
            </a:r>
            <a:r>
              <a:rPr lang="hu-HU" dirty="0" smtClean="0"/>
              <a:t>feladatok megoldására </a:t>
            </a:r>
            <a:r>
              <a:rPr lang="hu-HU" dirty="0"/>
              <a:t>(például robbanó szerek, nukleáris anyagok illegális </a:t>
            </a:r>
            <a:r>
              <a:rPr lang="hu-HU" dirty="0" smtClean="0"/>
              <a:t>transzportjának </a:t>
            </a:r>
            <a:r>
              <a:rPr lang="hu-HU" dirty="0"/>
              <a:t>felderítésére</a:t>
            </a:r>
            <a:r>
              <a:rPr lang="hu-HU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Cementiparban futószalag anyagáram on-line </a:t>
            </a:r>
            <a:r>
              <a:rPr lang="hu-HU" dirty="0" err="1" smtClean="0"/>
              <a:t>monitorozásra</a:t>
            </a:r>
            <a:endParaRPr lang="hu-H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Ezek neutronhozama </a:t>
            </a:r>
            <a:r>
              <a:rPr lang="hu-HU" dirty="0"/>
              <a:t>azonban </a:t>
            </a:r>
            <a:r>
              <a:rPr lang="hu-HU" dirty="0" smtClean="0"/>
              <a:t>általában nem elég a tudományos vizsgálatokhoz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54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dirty="0" smtClean="0"/>
              <a:t>Neutronindukált maghasadás </a:t>
            </a:r>
            <a:endParaRPr lang="en-US" altLang="hu-HU" dirty="0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dirty="0" smtClean="0"/>
              <a:t>(</a:t>
            </a:r>
            <a:r>
              <a:rPr lang="hu-HU" altLang="hu-HU" sz="2205" dirty="0" err="1"/>
              <a:t>n,f</a:t>
            </a:r>
            <a:r>
              <a:rPr lang="hu-HU" altLang="hu-HU" sz="2205" dirty="0"/>
              <a:t>) (f </a:t>
            </a:r>
            <a:r>
              <a:rPr lang="hu-HU" altLang="hu-HU" sz="2205" dirty="0" smtClean="0">
                <a:sym typeface="Math1" pitchFamily="2" charset="2"/>
              </a:rPr>
              <a:t>=</a:t>
            </a:r>
            <a:r>
              <a:rPr lang="hu-HU" altLang="hu-HU" sz="2205" dirty="0" smtClean="0"/>
              <a:t> </a:t>
            </a:r>
            <a:r>
              <a:rPr lang="hu-HU" altLang="hu-HU" sz="2205" dirty="0" err="1"/>
              <a:t>fission</a:t>
            </a:r>
            <a:r>
              <a:rPr lang="hu-HU" altLang="hu-HU" sz="2205" dirty="0"/>
              <a:t>)</a:t>
            </a:r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dirty="0"/>
              <a:t>termikus, vagy gyors </a:t>
            </a:r>
            <a:r>
              <a:rPr lang="hu-HU" altLang="hu-HU" sz="2205" dirty="0" smtClean="0"/>
              <a:t>neutronok hatására végbemenő hasadás</a:t>
            </a:r>
            <a:endParaRPr lang="hu-HU" altLang="hu-HU" sz="2205" dirty="0"/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baseline="30000" dirty="0"/>
              <a:t>232</a:t>
            </a:r>
            <a:r>
              <a:rPr lang="hu-HU" altLang="hu-HU" sz="2205" dirty="0"/>
              <a:t>Th 	</a:t>
            </a:r>
            <a:r>
              <a:rPr lang="hu-HU" altLang="hu-HU" sz="2205" dirty="0" smtClean="0"/>
              <a:t>    küszöbenergia </a:t>
            </a:r>
            <a:r>
              <a:rPr lang="hu-HU" altLang="hu-HU" sz="2205" dirty="0"/>
              <a:t>= 1,8 </a:t>
            </a:r>
            <a:r>
              <a:rPr lang="hu-HU" altLang="hu-HU" sz="2205" dirty="0" err="1"/>
              <a:t>MeV</a:t>
            </a:r>
            <a:endParaRPr lang="hu-HU" altLang="hu-HU" sz="2205" dirty="0"/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baseline="30000" dirty="0"/>
              <a:t>235</a:t>
            </a:r>
            <a:r>
              <a:rPr lang="hu-HU" altLang="hu-HU" sz="2205" dirty="0"/>
              <a:t>U		termikus neutronokra is hasad</a:t>
            </a:r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baseline="30000" dirty="0"/>
              <a:t>238</a:t>
            </a:r>
            <a:r>
              <a:rPr lang="hu-HU" altLang="hu-HU" sz="2205" dirty="0"/>
              <a:t>U		küszöbenergia = 1 </a:t>
            </a:r>
            <a:r>
              <a:rPr lang="hu-HU" altLang="hu-HU" sz="2205" dirty="0" err="1"/>
              <a:t>MeV</a:t>
            </a:r>
            <a:endParaRPr lang="hu-HU" altLang="hu-HU" sz="2205" dirty="0"/>
          </a:p>
          <a:p>
            <a:pPr marL="672084" indent="-672084">
              <a:lnSpc>
                <a:spcPct val="80000"/>
              </a:lnSpc>
              <a:buNone/>
            </a:pPr>
            <a:endParaRPr lang="hu-HU" altLang="hu-HU" sz="2205" dirty="0"/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baseline="30000" dirty="0"/>
              <a:t>235</a:t>
            </a:r>
            <a:r>
              <a:rPr lang="hu-HU" altLang="hu-HU" sz="2205" dirty="0"/>
              <a:t>U hasadásakor keletkezik:</a:t>
            </a:r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dirty="0"/>
              <a:t>	2 középnehéz mag (tömegszámarány </a:t>
            </a:r>
            <a:r>
              <a:rPr lang="hu-HU" altLang="hu-HU" sz="2205" dirty="0">
                <a:sym typeface="Math1" pitchFamily="2" charset="2"/>
              </a:rPr>
              <a:t>~</a:t>
            </a:r>
            <a:r>
              <a:rPr lang="hu-HU" altLang="hu-HU" sz="2205" dirty="0"/>
              <a:t> 3/2)</a:t>
            </a:r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dirty="0"/>
              <a:t>		gerjesztett állapotban </a:t>
            </a:r>
            <a:r>
              <a:rPr lang="hu-HU" altLang="hu-HU" sz="2205" dirty="0">
                <a:cs typeface="Arial" panose="020B0604020202020204" pitchFamily="34" charset="0"/>
              </a:rPr>
              <a:t>→</a:t>
            </a:r>
            <a:r>
              <a:rPr lang="hu-HU" altLang="hu-HU" sz="2205" dirty="0"/>
              <a:t> </a:t>
            </a:r>
            <a:r>
              <a:rPr lang="el-GR" altLang="hu-HU" sz="2205" dirty="0">
                <a:cs typeface="Arial" panose="020B0604020202020204" pitchFamily="34" charset="0"/>
                <a:sym typeface="Math1" pitchFamily="2" charset="2"/>
              </a:rPr>
              <a:t>γ</a:t>
            </a:r>
            <a:r>
              <a:rPr lang="hu-HU" altLang="hu-HU" sz="2205" dirty="0"/>
              <a:t>-sugárzás</a:t>
            </a:r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dirty="0"/>
              <a:t>		neutronfelesleg  </a:t>
            </a:r>
            <a:r>
              <a:rPr lang="hu-HU" altLang="hu-HU" sz="2205" dirty="0">
                <a:cs typeface="Arial" panose="020B0604020202020204" pitchFamily="34" charset="0"/>
              </a:rPr>
              <a:t>→</a:t>
            </a:r>
            <a:r>
              <a:rPr lang="hu-HU" altLang="hu-HU" sz="2205" dirty="0"/>
              <a:t> </a:t>
            </a:r>
            <a:r>
              <a:rPr lang="el-GR" altLang="hu-HU" sz="2205" dirty="0">
                <a:cs typeface="Arial" panose="020B0604020202020204" pitchFamily="34" charset="0"/>
                <a:sym typeface="Math1" pitchFamily="2" charset="2"/>
              </a:rPr>
              <a:t>β</a:t>
            </a:r>
            <a:r>
              <a:rPr lang="hu-HU" altLang="hu-HU" sz="2205" baseline="30000" dirty="0">
                <a:sym typeface="Math1" pitchFamily="2" charset="2"/>
              </a:rPr>
              <a:t>-</a:t>
            </a:r>
            <a:r>
              <a:rPr lang="hu-HU" altLang="hu-HU" sz="2205" dirty="0"/>
              <a:t>-bomlás (</a:t>
            </a:r>
            <a:r>
              <a:rPr lang="el-GR" altLang="hu-HU" sz="2205" dirty="0">
                <a:cs typeface="Arial" panose="020B0604020202020204" pitchFamily="34" charset="0"/>
                <a:sym typeface="Math1" pitchFamily="2" charset="2"/>
              </a:rPr>
              <a:t>β</a:t>
            </a:r>
            <a:r>
              <a:rPr lang="hu-HU" altLang="hu-HU" sz="2205" baseline="30000" dirty="0">
                <a:sym typeface="Math1" pitchFamily="2" charset="2"/>
              </a:rPr>
              <a:t>-</a:t>
            </a:r>
            <a:r>
              <a:rPr lang="hu-HU" altLang="hu-HU" sz="2205" dirty="0"/>
              <a:t>,</a:t>
            </a:r>
            <a:r>
              <a:rPr lang="el-GR" altLang="hu-HU" sz="2205" i="1" u="sng" dirty="0">
                <a:cs typeface="Arial" panose="020B0604020202020204" pitchFamily="34" charset="0"/>
              </a:rPr>
              <a:t>ν</a:t>
            </a:r>
            <a:r>
              <a:rPr lang="hu-HU" altLang="hu-HU" sz="2205" dirty="0"/>
              <a:t>, </a:t>
            </a:r>
            <a:r>
              <a:rPr lang="el-GR" altLang="hu-HU" sz="2205" dirty="0">
                <a:cs typeface="Arial" panose="020B0604020202020204" pitchFamily="34" charset="0"/>
                <a:sym typeface="Math1" pitchFamily="2" charset="2"/>
              </a:rPr>
              <a:t>γ</a:t>
            </a:r>
            <a:r>
              <a:rPr lang="hu-HU" altLang="hu-HU" sz="2205" dirty="0"/>
              <a:t>)</a:t>
            </a:r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dirty="0"/>
              <a:t>				</a:t>
            </a:r>
            <a:r>
              <a:rPr lang="hu-HU" altLang="hu-HU" sz="2205" dirty="0">
                <a:cs typeface="Arial" panose="020B0604020202020204" pitchFamily="34" charset="0"/>
              </a:rPr>
              <a:t>→</a:t>
            </a:r>
            <a:r>
              <a:rPr lang="hu-HU" altLang="hu-HU" sz="2205" dirty="0"/>
              <a:t> n-bomlás (késő neutronok)			</a:t>
            </a:r>
          </a:p>
          <a:p>
            <a:pPr marL="672084" indent="-672084">
              <a:lnSpc>
                <a:spcPct val="80000"/>
              </a:lnSpc>
              <a:buNone/>
            </a:pPr>
            <a:r>
              <a:rPr lang="hu-HU" altLang="hu-HU" sz="2205" dirty="0"/>
              <a:t>	2</a:t>
            </a:r>
            <a:r>
              <a:rPr lang="hu-HU" altLang="hu-HU" sz="2205" dirty="0">
                <a:sym typeface="Math1" pitchFamily="2" charset="2"/>
              </a:rPr>
              <a:t>--</a:t>
            </a:r>
            <a:r>
              <a:rPr lang="hu-HU" altLang="hu-HU" sz="2205" dirty="0"/>
              <a:t>3 gyors (1—2 </a:t>
            </a:r>
            <a:r>
              <a:rPr lang="hu-HU" altLang="hu-HU" sz="2205" dirty="0" err="1"/>
              <a:t>MeV</a:t>
            </a:r>
            <a:r>
              <a:rPr lang="hu-HU" altLang="hu-HU" sz="2205" dirty="0"/>
              <a:t> ) neutron</a:t>
            </a:r>
            <a:endParaRPr lang="en-US" altLang="hu-HU" sz="2205" dirty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78" y="2196455"/>
            <a:ext cx="2233373" cy="348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5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811" y="287048"/>
            <a:ext cx="9493585" cy="756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b="1" dirty="0" smtClean="0"/>
              <a:t>A neutron tulajdonságai</a:t>
            </a:r>
            <a:endParaRPr lang="en-US" altLang="hu-HU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86845" y="1116335"/>
            <a:ext cx="6426469" cy="53558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i="1" dirty="0"/>
              <a:t>felfedezés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dirty="0"/>
              <a:t>1930 </a:t>
            </a:r>
            <a:r>
              <a:rPr lang="hu-HU" altLang="hu-HU" sz="2646" b="1" dirty="0" err="1"/>
              <a:t>Bethe</a:t>
            </a:r>
            <a:r>
              <a:rPr lang="hu-HU" altLang="hu-HU" sz="2646" dirty="0"/>
              <a:t>: </a:t>
            </a:r>
            <a:r>
              <a:rPr lang="el-GR" altLang="hu-HU" sz="2646" dirty="0">
                <a:cs typeface="Arial" panose="020B0604020202020204" pitchFamily="34" charset="0"/>
              </a:rPr>
              <a:t>α</a:t>
            </a:r>
            <a:r>
              <a:rPr lang="hu-HU" altLang="hu-HU" sz="2646" dirty="0">
                <a:cs typeface="Arial" panose="020B0604020202020204" pitchFamily="34" charset="0"/>
              </a:rPr>
              <a:t> + Be → ??: </a:t>
            </a:r>
            <a:r>
              <a:rPr lang="el-GR" altLang="hu-HU" sz="2646" dirty="0">
                <a:cs typeface="Arial" panose="020B0604020202020204" pitchFamily="34" charset="0"/>
              </a:rPr>
              <a:t>γ</a:t>
            </a:r>
            <a:r>
              <a:rPr lang="hu-HU" altLang="hu-HU" sz="2646" dirty="0">
                <a:cs typeface="Arial" panose="020B0604020202020204" pitchFamily="34" charset="0"/>
              </a:rPr>
              <a:t>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dirty="0"/>
              <a:t>1930 </a:t>
            </a:r>
            <a:r>
              <a:rPr lang="hu-HU" altLang="hu-HU" sz="2646" b="1" dirty="0"/>
              <a:t>Joliot-Curie</a:t>
            </a:r>
            <a:r>
              <a:rPr lang="hu-HU" altLang="hu-HU" sz="2646" dirty="0">
                <a:cs typeface="Arial" panose="020B0604020202020204" pitchFamily="34" charset="0"/>
              </a:rPr>
              <a:t> </a:t>
            </a:r>
            <a:r>
              <a:rPr lang="hu-HU" altLang="hu-HU" sz="2646" dirty="0" smtClean="0">
                <a:cs typeface="Arial" panose="020B0604020202020204" pitchFamily="34" charset="0"/>
              </a:rPr>
              <a:t>nem, </a:t>
            </a:r>
            <a:r>
              <a:rPr lang="hu-HU" altLang="hu-HU" sz="2646" dirty="0">
                <a:cs typeface="Arial" panose="020B0604020202020204" pitchFamily="34" charset="0"/>
              </a:rPr>
              <a:t>mert a paraffin gyengíti,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dirty="0">
                <a:cs typeface="Arial" panose="020B0604020202020204" pitchFamily="34" charset="0"/>
              </a:rPr>
              <a:t>1932</a:t>
            </a:r>
            <a:r>
              <a:rPr lang="hu-HU" altLang="hu-HU" sz="2646" dirty="0"/>
              <a:t> </a:t>
            </a:r>
            <a:r>
              <a:rPr lang="hu-HU" altLang="hu-HU" sz="2646" b="1" dirty="0" err="1"/>
              <a:t>Chadwick</a:t>
            </a:r>
            <a:r>
              <a:rPr lang="hu-HU" altLang="hu-HU" sz="2646" b="1" dirty="0"/>
              <a:t>: </a:t>
            </a:r>
            <a:r>
              <a:rPr lang="hu-HU" altLang="hu-HU" sz="2646" dirty="0">
                <a:cs typeface="Arial" panose="020B0604020202020204" pitchFamily="34" charset="0"/>
              </a:rPr>
              <a:t>semleges, protonhoz hasonló tömegű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hu-HU" sz="2646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i="1" dirty="0"/>
              <a:t>tömeg</a:t>
            </a:r>
            <a:r>
              <a:rPr lang="hu-HU" altLang="hu-HU" sz="2646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dirty="0"/>
              <a:t>	</a:t>
            </a:r>
            <a:r>
              <a:rPr lang="en-GB" altLang="hu-HU" sz="2646" dirty="0"/>
              <a:t>1.674 927 28(29)×10</a:t>
            </a:r>
            <a:r>
              <a:rPr lang="en-GB" altLang="hu-HU" sz="2646" baseline="30000" dirty="0"/>
              <a:t>–27</a:t>
            </a:r>
            <a:r>
              <a:rPr lang="hu-HU" altLang="hu-HU" sz="2646" baseline="30000" dirty="0"/>
              <a:t> </a:t>
            </a:r>
            <a:r>
              <a:rPr lang="hu-HU" altLang="hu-HU" sz="2646" dirty="0"/>
              <a:t>kg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dirty="0"/>
              <a:t>	</a:t>
            </a:r>
            <a:r>
              <a:rPr lang="en-US" altLang="hu-HU" sz="2646" dirty="0"/>
              <a:t>1.008 664 915 60(55)</a:t>
            </a:r>
            <a:r>
              <a:rPr lang="en-GB" altLang="hu-HU" sz="2646" dirty="0"/>
              <a:t> </a:t>
            </a:r>
            <a:r>
              <a:rPr lang="hu-HU" altLang="hu-HU" sz="2646" dirty="0"/>
              <a:t>u (vagy </a:t>
            </a:r>
            <a:r>
              <a:rPr lang="hu-HU" altLang="hu-HU" sz="2646" dirty="0" err="1"/>
              <a:t>amu</a:t>
            </a:r>
            <a:r>
              <a:rPr lang="hu-HU" altLang="hu-HU" sz="2646" dirty="0"/>
              <a:t>: </a:t>
            </a:r>
            <a:r>
              <a:rPr lang="hu-HU" altLang="hu-HU" sz="2646" i="1" dirty="0"/>
              <a:t>M</a:t>
            </a:r>
            <a:r>
              <a:rPr lang="hu-HU" altLang="hu-HU" sz="2646" dirty="0"/>
              <a:t>(</a:t>
            </a:r>
            <a:r>
              <a:rPr lang="hu-HU" altLang="hu-HU" sz="2646" baseline="30000" dirty="0"/>
              <a:t>12</a:t>
            </a:r>
            <a:r>
              <a:rPr lang="hu-HU" altLang="hu-HU" sz="2646" dirty="0"/>
              <a:t>C)/12 )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dirty="0"/>
              <a:t>	</a:t>
            </a:r>
            <a:r>
              <a:rPr lang="en-GB" altLang="hu-HU" sz="2646" dirty="0"/>
              <a:t>939.565 360(81)</a:t>
            </a:r>
            <a:r>
              <a:rPr lang="en-US" altLang="hu-HU" sz="2646" dirty="0"/>
              <a:t> </a:t>
            </a:r>
            <a:r>
              <a:rPr lang="hu-HU" altLang="hu-HU" sz="2646" dirty="0" err="1" smtClean="0"/>
              <a:t>MeV</a:t>
            </a:r>
            <a:r>
              <a:rPr lang="hu-HU" altLang="hu-HU" sz="2646" dirty="0" smtClean="0"/>
              <a:t>/c</a:t>
            </a:r>
            <a:r>
              <a:rPr lang="hu-HU" altLang="hu-HU" sz="2646" baseline="30000" dirty="0" smtClean="0"/>
              <a:t>2</a:t>
            </a:r>
            <a:r>
              <a:rPr lang="hu-HU" altLang="hu-HU" sz="2646" dirty="0" smtClean="0"/>
              <a:t> </a:t>
            </a:r>
            <a:endParaRPr lang="hu-HU" altLang="hu-HU" sz="2646" dirty="0"/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dirty="0"/>
              <a:t>	</a:t>
            </a:r>
            <a:r>
              <a:rPr lang="en-GB" altLang="hu-HU" sz="2646" dirty="0"/>
              <a:t>1 838.683 6598(13)</a:t>
            </a:r>
            <a:r>
              <a:rPr lang="en-US" altLang="hu-HU" sz="2646" dirty="0"/>
              <a:t> </a:t>
            </a:r>
            <a:r>
              <a:rPr lang="hu-HU" altLang="hu-HU" sz="2646" i="1" dirty="0"/>
              <a:t>m</a:t>
            </a:r>
            <a:r>
              <a:rPr lang="hu-HU" altLang="hu-HU" sz="2646" i="1" baseline="-25000" dirty="0"/>
              <a:t>e </a:t>
            </a:r>
            <a:r>
              <a:rPr lang="hu-HU" altLang="hu-HU" sz="2646" dirty="0"/>
              <a:t>(elektron-tömeg)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dirty="0"/>
              <a:t>	</a:t>
            </a:r>
            <a:r>
              <a:rPr lang="en-GB" altLang="hu-HU" sz="2646" dirty="0"/>
              <a:t>1</a:t>
            </a:r>
            <a:r>
              <a:rPr lang="en-GB" altLang="hu-HU" sz="2646" i="1" dirty="0"/>
              <a:t>.</a:t>
            </a:r>
            <a:r>
              <a:rPr lang="en-GB" altLang="hu-HU" sz="2646" dirty="0"/>
              <a:t>001 378 418 70(58)</a:t>
            </a:r>
            <a:r>
              <a:rPr lang="en-US" altLang="hu-HU" sz="2646" dirty="0"/>
              <a:t> </a:t>
            </a:r>
            <a:r>
              <a:rPr lang="hu-HU" altLang="hu-HU" sz="2646" i="1" dirty="0"/>
              <a:t>m</a:t>
            </a:r>
            <a:r>
              <a:rPr lang="hu-HU" altLang="hu-HU" sz="2646" i="1" baseline="-25000" dirty="0"/>
              <a:t>p </a:t>
            </a:r>
            <a:r>
              <a:rPr lang="hu-HU" altLang="hu-HU" sz="2646" dirty="0"/>
              <a:t>(proton-tömeg)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i="1" dirty="0"/>
              <a:t>		töltés</a:t>
            </a:r>
            <a:r>
              <a:rPr lang="hu-HU" altLang="hu-HU" sz="2646" dirty="0"/>
              <a:t> = 0    </a:t>
            </a:r>
            <a:r>
              <a:rPr lang="hu-HU" altLang="hu-HU" sz="1985" dirty="0"/>
              <a:t>(mért érték: –0,4(1,1)</a:t>
            </a:r>
            <a:r>
              <a:rPr lang="en-GB" altLang="hu-HU" sz="1985" dirty="0"/>
              <a:t>×10</a:t>
            </a:r>
            <a:r>
              <a:rPr lang="en-GB" altLang="hu-HU" sz="1985" baseline="30000" dirty="0"/>
              <a:t>–2</a:t>
            </a:r>
            <a:r>
              <a:rPr lang="hu-HU" altLang="hu-HU" sz="1985" baseline="30000" dirty="0"/>
              <a:t>1 </a:t>
            </a:r>
            <a:r>
              <a:rPr lang="hu-HU" altLang="hu-HU" sz="1985" dirty="0"/>
              <a:t>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i="1" dirty="0"/>
              <a:t>		spin</a:t>
            </a:r>
            <a:r>
              <a:rPr lang="hu-HU" altLang="hu-HU" sz="2646" dirty="0"/>
              <a:t> = </a:t>
            </a:r>
            <a:r>
              <a:rPr lang="hu-HU" altLang="hu-HU" sz="2646" dirty="0">
                <a:sym typeface="Symbol" panose="05050102010706020507" pitchFamily="18" charset="2"/>
              </a:rPr>
              <a:t></a:t>
            </a:r>
            <a:r>
              <a:rPr lang="hu-HU" altLang="hu-HU" sz="2646" dirty="0"/>
              <a:t>½ </a:t>
            </a:r>
            <a:r>
              <a:rPr lang="hu-HU" altLang="hu-HU" sz="2646" i="1" dirty="0">
                <a:latin typeface="Times New Roman" panose="02020603050405020304" pitchFamily="18" charset="0"/>
              </a:rPr>
              <a:t>h</a:t>
            </a:r>
            <a:r>
              <a:rPr lang="hu-HU" altLang="hu-HU" sz="2646" dirty="0">
                <a:latin typeface="Times New Roman" panose="02020603050405020304" pitchFamily="18" charset="0"/>
              </a:rPr>
              <a:t>/(2</a:t>
            </a:r>
            <a:r>
              <a:rPr lang="hu-HU" altLang="hu-HU" sz="2646" dirty="0">
                <a:latin typeface="Symbol" panose="05050102010706020507" pitchFamily="18" charset="2"/>
              </a:rPr>
              <a:t>p)</a:t>
            </a:r>
          </a:p>
        </p:txBody>
      </p:sp>
    </p:spTree>
    <p:extLst>
      <p:ext uri="{BB962C8B-B14F-4D97-AF65-F5344CB8AC3E}">
        <p14:creationId xmlns:p14="http://schemas.microsoft.com/office/powerpoint/2010/main" val="26157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8" y="1001167"/>
            <a:ext cx="10081683" cy="640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2" name="Line 10058"/>
          <p:cNvSpPr>
            <a:spLocks noChangeShapeType="1"/>
          </p:cNvSpPr>
          <p:nvPr/>
        </p:nvSpPr>
        <p:spPr bwMode="auto">
          <a:xfrm flipV="1">
            <a:off x="4354992" y="1592766"/>
            <a:ext cx="3141775" cy="98541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220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hu-HU" altLang="hu-HU" dirty="0" smtClean="0"/>
              <a:t>Az </a:t>
            </a:r>
            <a:r>
              <a:rPr lang="hu-HU" altLang="hu-HU" baseline="30000" dirty="0" smtClean="0"/>
              <a:t>235</a:t>
            </a:r>
            <a:r>
              <a:rPr lang="hu-HU" altLang="hu-HU" dirty="0" smtClean="0"/>
              <a:t>U hasadványtermékeinek hozama</a:t>
            </a:r>
            <a:r>
              <a:rPr lang="en-US" altLang="hu-HU" dirty="0"/>
              <a:t/>
            </a:r>
            <a:br>
              <a:rPr lang="en-US" alt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695784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811" y="446325"/>
            <a:ext cx="9493585" cy="756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dirty="0" smtClean="0"/>
              <a:t>A maghasadás energiamérlege</a:t>
            </a:r>
            <a:endParaRPr lang="en-US" altLang="hu-HU" dirty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04349" y="1764294"/>
            <a:ext cx="9073515" cy="3444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hu-HU" altLang="hu-HU" sz="2646"/>
              <a:t>Maghasadás során felszabaduló energia: 205 MeV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hu-HU" sz="2646"/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/>
              <a:t>168 MeV – hasadványtermékek kinetikus energiája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/>
              <a:t>5 MeV – hasadási neutronok kinetikus energiája (2,5)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/>
              <a:t>7 MeV – prompt-</a:t>
            </a:r>
            <a:r>
              <a:rPr lang="el-GR" altLang="hu-HU" sz="2646">
                <a:cs typeface="Arial" panose="020B0604020202020204" pitchFamily="34" charset="0"/>
                <a:sym typeface="Math1" pitchFamily="2" charset="2"/>
              </a:rPr>
              <a:t>γ</a:t>
            </a:r>
            <a:r>
              <a:rPr lang="hu-HU" altLang="hu-HU" sz="2646"/>
              <a:t> sugárzás – hasadványokból (8 kv.)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/>
              <a:t>8 MeV – hasadási termékek  </a:t>
            </a:r>
            <a:r>
              <a:rPr lang="el-GR" altLang="hu-HU" sz="2646">
                <a:cs typeface="Arial" panose="020B0604020202020204" pitchFamily="34" charset="0"/>
                <a:sym typeface="Math1" pitchFamily="2" charset="2"/>
              </a:rPr>
              <a:t>β</a:t>
            </a:r>
            <a:r>
              <a:rPr lang="hu-HU" altLang="hu-HU" sz="2646" baseline="30000">
                <a:cs typeface="Arial" panose="020B0604020202020204" pitchFamily="34" charset="0"/>
                <a:sym typeface="Math1" pitchFamily="2" charset="2"/>
              </a:rPr>
              <a:t>-</a:t>
            </a:r>
            <a:r>
              <a:rPr lang="hu-HU" altLang="hu-HU" sz="2646"/>
              <a:t>-sugárzása (20 kv.)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/>
              <a:t>7 MeV – hasadási termékek </a:t>
            </a:r>
            <a:r>
              <a:rPr lang="el-GR" altLang="hu-HU" sz="2646">
                <a:cs typeface="Arial" panose="020B0604020202020204" pitchFamily="34" charset="0"/>
                <a:sym typeface="Math1" pitchFamily="2" charset="2"/>
              </a:rPr>
              <a:t>γ</a:t>
            </a:r>
            <a:r>
              <a:rPr lang="hu-HU" altLang="hu-HU" sz="2646"/>
              <a:t>-sugárzása (10 kv.)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/>
              <a:t>10 MeV – hasadási termékek antineutrínói</a:t>
            </a:r>
            <a:endParaRPr lang="en-US" altLang="hu-HU" sz="2646"/>
          </a:p>
        </p:txBody>
      </p:sp>
    </p:spTree>
    <p:extLst>
      <p:ext uri="{BB962C8B-B14F-4D97-AF65-F5344CB8AC3E}">
        <p14:creationId xmlns:p14="http://schemas.microsoft.com/office/powerpoint/2010/main" val="6301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Neutronháztartás kontrollált láncreakcióban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094" y="1423643"/>
            <a:ext cx="8712123" cy="49895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80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kontrollált láncreakció első megvalósítása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98" y="1012389"/>
            <a:ext cx="5964671" cy="3903339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Chicago University</a:t>
            </a:r>
            <a:r>
              <a:rPr lang="hu-HU" sz="2800" dirty="0" smtClean="0"/>
              <a:t>, USA, </a:t>
            </a:r>
            <a:r>
              <a:rPr lang="en-US" sz="2800" dirty="0" smtClean="0"/>
              <a:t>Chicago </a:t>
            </a:r>
            <a:r>
              <a:rPr lang="en-US" sz="2800" dirty="0"/>
              <a:t>Pile-1 (CP-1) </a:t>
            </a:r>
            <a:r>
              <a:rPr lang="hu-HU" sz="2800" dirty="0" smtClean="0"/>
              <a:t>reaktor</a:t>
            </a:r>
          </a:p>
          <a:p>
            <a:r>
              <a:rPr lang="en-US" sz="2800" dirty="0" smtClean="0"/>
              <a:t>1942</a:t>
            </a:r>
            <a:r>
              <a:rPr lang="hu-HU" sz="2800" dirty="0" smtClean="0"/>
              <a:t>.</a:t>
            </a:r>
            <a:r>
              <a:rPr lang="en-US" sz="2800" dirty="0" smtClean="0"/>
              <a:t> </a:t>
            </a:r>
            <a:r>
              <a:rPr lang="hu-HU" sz="2800" dirty="0" smtClean="0"/>
              <a:t>december </a:t>
            </a:r>
            <a:r>
              <a:rPr lang="hu-HU" sz="2800" dirty="0"/>
              <a:t>2  </a:t>
            </a:r>
            <a:r>
              <a:rPr lang="hu-HU" sz="2800" dirty="0" smtClean="0"/>
              <a:t>15:25 -</a:t>
            </a:r>
            <a:r>
              <a:rPr lang="en-US" sz="2800" dirty="0" smtClean="0"/>
              <a:t> </a:t>
            </a:r>
            <a:r>
              <a:rPr lang="en-US" sz="2800" dirty="0"/>
              <a:t>Worlds first </a:t>
            </a:r>
            <a:r>
              <a:rPr lang="en-US" sz="2800" dirty="0" smtClean="0"/>
              <a:t>self</a:t>
            </a:r>
            <a:r>
              <a:rPr lang="hu-HU" sz="2800" dirty="0" smtClean="0"/>
              <a:t>-</a:t>
            </a:r>
            <a:r>
              <a:rPr lang="en-US" sz="2800" dirty="0" smtClean="0"/>
              <a:t> </a:t>
            </a:r>
            <a:r>
              <a:rPr lang="en-US" sz="2800" dirty="0"/>
              <a:t>sustained nuclear reaction </a:t>
            </a:r>
            <a:r>
              <a:rPr lang="hu-HU" sz="2900" dirty="0"/>
              <a:t>(„</a:t>
            </a:r>
            <a:r>
              <a:rPr lang="en-US" sz="2900" dirty="0"/>
              <a:t>The Italian navigator has landed in the New World.</a:t>
            </a:r>
            <a:r>
              <a:rPr lang="hu-HU" sz="2900" dirty="0" smtClean="0"/>
              <a:t>” </a:t>
            </a:r>
            <a:r>
              <a:rPr lang="en-US" sz="2800" dirty="0">
                <a:hlinkClick r:id="rId2"/>
              </a:rPr>
              <a:t>https://www.ne.anl.gov/About/legacy/italnav.shtml</a:t>
            </a:r>
            <a:r>
              <a:rPr lang="hu-HU" sz="2900" dirty="0" smtClean="0"/>
              <a:t>)</a:t>
            </a:r>
            <a:endParaRPr lang="hu-HU" sz="2900" dirty="0"/>
          </a:p>
          <a:p>
            <a:r>
              <a:rPr lang="en-US" dirty="0" smtClean="0"/>
              <a:t>45</a:t>
            </a:r>
            <a:r>
              <a:rPr lang="en-US" dirty="0"/>
              <a:t> </a:t>
            </a:r>
            <a:r>
              <a:rPr lang="en-US" dirty="0" smtClean="0"/>
              <a:t>t </a:t>
            </a:r>
            <a:r>
              <a:rPr lang="en-US" dirty="0" err="1" smtClean="0"/>
              <a:t>gra</a:t>
            </a:r>
            <a:r>
              <a:rPr lang="hu-HU" dirty="0" smtClean="0"/>
              <a:t>fit + </a:t>
            </a:r>
            <a:r>
              <a:rPr lang="en-US" dirty="0" smtClean="0"/>
              <a:t>4.5</a:t>
            </a:r>
            <a:r>
              <a:rPr lang="en-US" dirty="0"/>
              <a:t> </a:t>
            </a:r>
            <a:r>
              <a:rPr lang="en-US" dirty="0" smtClean="0"/>
              <a:t>t </a:t>
            </a:r>
            <a:r>
              <a:rPr lang="en-US" dirty="0" err="1" smtClean="0"/>
              <a:t>ur</a:t>
            </a:r>
            <a:r>
              <a:rPr lang="hu-HU" dirty="0" smtClean="0"/>
              <a:t>án</a:t>
            </a:r>
          </a:p>
          <a:p>
            <a:r>
              <a:rPr lang="en-US" dirty="0" smtClean="0"/>
              <a:t>4</a:t>
            </a:r>
            <a:r>
              <a:rPr lang="hu-HU" dirty="0" smtClean="0"/>
              <a:t>,</a:t>
            </a:r>
            <a:r>
              <a:rPr lang="en-US" dirty="0" smtClean="0"/>
              <a:t>5 </a:t>
            </a:r>
            <a:r>
              <a:rPr lang="hu-HU" dirty="0" smtClean="0"/>
              <a:t>percig, kb.</a:t>
            </a:r>
            <a:r>
              <a:rPr lang="en-US" dirty="0" smtClean="0"/>
              <a:t> </a:t>
            </a:r>
            <a:r>
              <a:rPr lang="en-US" dirty="0"/>
              <a:t>0.5 </a:t>
            </a:r>
            <a:r>
              <a:rPr lang="en-US" dirty="0" smtClean="0"/>
              <a:t>watt</a:t>
            </a:r>
            <a:endParaRPr lang="hu-HU" dirty="0"/>
          </a:p>
          <a:p>
            <a:r>
              <a:rPr lang="en-US" sz="2800" dirty="0" smtClean="0"/>
              <a:t>49 </a:t>
            </a:r>
            <a:r>
              <a:rPr lang="en-US" sz="2800" dirty="0"/>
              <a:t>present including … Enrico Fermi, </a:t>
            </a:r>
            <a:r>
              <a:rPr lang="en-US" sz="2800" b="1" dirty="0"/>
              <a:t>Eugene Wigner</a:t>
            </a:r>
            <a:r>
              <a:rPr lang="en-US" sz="2800" dirty="0"/>
              <a:t>, </a:t>
            </a:r>
            <a:r>
              <a:rPr lang="en-US" sz="2800" b="1" dirty="0"/>
              <a:t>Leo Szilard</a:t>
            </a:r>
            <a:r>
              <a:rPr lang="en-US" sz="2800" dirty="0"/>
              <a:t>, Walter Zinn, Herbert Anderson, Leona Marshall, Harold Agnew, Arthur Compton, Norman </a:t>
            </a:r>
            <a:r>
              <a:rPr lang="en-US" sz="2800" dirty="0" err="1"/>
              <a:t>Hilberry</a:t>
            </a:r>
            <a:r>
              <a:rPr lang="en-US" sz="2800" dirty="0"/>
              <a:t>, Frank </a:t>
            </a:r>
            <a:r>
              <a:rPr lang="en-US" sz="2800" dirty="0" err="1"/>
              <a:t>Spedding</a:t>
            </a:r>
            <a:endParaRPr lang="en-US" sz="2800" dirty="0"/>
          </a:p>
          <a:p>
            <a:r>
              <a:rPr lang="hu-HU" dirty="0" smtClean="0"/>
              <a:t>10 nappal később </a:t>
            </a:r>
            <a:r>
              <a:rPr lang="hu-HU" dirty="0" err="1" smtClean="0"/>
              <a:t>később</a:t>
            </a:r>
            <a:r>
              <a:rPr lang="hu-HU" dirty="0" smtClean="0"/>
              <a:t> elérték a 200 W-</a:t>
            </a:r>
            <a:r>
              <a:rPr lang="hu-HU" dirty="0" err="1" smtClean="0"/>
              <a:t>ot</a:t>
            </a:r>
            <a:endParaRPr lang="hu-HU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23</a:t>
            </a:fld>
            <a:endParaRPr lang="hu-H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951" t="30400" r="4719" b="3800"/>
          <a:stretch/>
        </p:blipFill>
        <p:spPr>
          <a:xfrm>
            <a:off x="4897090" y="4710961"/>
            <a:ext cx="5185123" cy="2850302"/>
          </a:xfrm>
          <a:prstGeom prst="rect">
            <a:avLst/>
          </a:prstGeom>
        </p:spPr>
      </p:pic>
      <p:pic>
        <p:nvPicPr>
          <p:cNvPr id="3074" name="Picture 2" descr="https://upload.wikimedia.org/wikipedia/commons/1/1c/ChicagoPileTe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8" y="4698986"/>
            <a:ext cx="3733376" cy="280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of the granite marker. The text reads: &quot;The world's first nuclear reactor was rebuilt at this site in 1943 after initial operation at the University of Chicago. This reactor (CP-2) and the first heavy water moderated reactor (CP-3) where major facilities around which developed the Argonne National Laboratory. This site was released by the laboratory in 1956 and the U.S. Atomic Energy Commission then buried the reactors here.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69" y="1483114"/>
            <a:ext cx="3776364" cy="26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38572" y="6969576"/>
            <a:ext cx="4862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https://en.wikipedia.org/wiki/Chicago_Pile-1</a:t>
            </a:r>
          </a:p>
        </p:txBody>
      </p:sp>
    </p:spTree>
    <p:extLst>
      <p:ext uri="{BB962C8B-B14F-4D97-AF65-F5344CB8AC3E}">
        <p14:creationId xmlns:p14="http://schemas.microsoft.com/office/powerpoint/2010/main" val="36130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698" y="57594"/>
            <a:ext cx="9073992" cy="654609"/>
          </a:xfrm>
        </p:spPr>
        <p:txBody>
          <a:bodyPr/>
          <a:lstStyle/>
          <a:p>
            <a:r>
              <a:rPr lang="hu-HU" dirty="0" smtClean="0"/>
              <a:t>Atomreaktor vs. kutatóreaktor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1" y="430732"/>
            <a:ext cx="3123526" cy="34876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24</a:t>
            </a:fld>
            <a:endParaRPr lang="hu-H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56" y="828303"/>
            <a:ext cx="4518577" cy="6722374"/>
          </a:xfrm>
          <a:prstGeom prst="rect">
            <a:avLst/>
          </a:prstGeom>
        </p:spPr>
      </p:pic>
      <p:pic>
        <p:nvPicPr>
          <p:cNvPr id="2050" name="Picture 2" descr="Képtalálatok a következőre: frm 2 reactor cor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14" y="3507479"/>
            <a:ext cx="2981842" cy="407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594" y="4068663"/>
            <a:ext cx="164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TRIGA reaktor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8978" y="3037436"/>
            <a:ext cx="228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FRM II</a:t>
            </a:r>
          </a:p>
          <a:p>
            <a:r>
              <a:rPr lang="hu-HU" dirty="0" smtClean="0"/>
              <a:t>Németország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14244" y="801458"/>
            <a:ext cx="862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Paks II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106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smtClean="0"/>
              <a:t>Kutatóreaktorok</a:t>
            </a:r>
            <a:endParaRPr lang="en-US" altLang="hu-HU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dirty="0" smtClean="0"/>
              <a:t>Az energetikai reaktorokkal ellentétben itt a nagy </a:t>
            </a:r>
            <a:r>
              <a:rPr lang="hu-HU" altLang="hu-HU" sz="2646" dirty="0"/>
              <a:t>neutronfluxus </a:t>
            </a:r>
            <a:r>
              <a:rPr lang="hu-HU" altLang="hu-HU" sz="2646" dirty="0" smtClean="0"/>
              <a:t>a cél, </a:t>
            </a:r>
            <a:r>
              <a:rPr lang="hu-HU" altLang="hu-HU" sz="2646" dirty="0"/>
              <a:t>a hőteljesítményt nem használják ki</a:t>
            </a:r>
            <a:r>
              <a:rPr lang="hu-HU" altLang="hu-HU" sz="2646" dirty="0" smtClean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hu-HU" sz="2646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b="1" dirty="0"/>
              <a:t>	</a:t>
            </a:r>
            <a:r>
              <a:rPr lang="hu-HU" altLang="hu-HU" sz="2646" b="1" dirty="0" smtClean="0"/>
              <a:t>Fűtőelem:</a:t>
            </a:r>
            <a:r>
              <a:rPr lang="hu-HU" altLang="hu-HU" sz="2646" dirty="0" smtClean="0"/>
              <a:t> </a:t>
            </a:r>
            <a:r>
              <a:rPr lang="hu-HU" altLang="hu-HU" sz="2646" dirty="0"/>
              <a:t>dúsított </a:t>
            </a:r>
            <a:r>
              <a:rPr lang="hu-HU" altLang="hu-HU" sz="2646" dirty="0" smtClean="0"/>
              <a:t>urán-oxid (LEU, HEU) v. más uránvegyület</a:t>
            </a:r>
            <a:endParaRPr lang="hu-HU" altLang="hu-HU" sz="2646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b="1" dirty="0"/>
              <a:t>	</a:t>
            </a:r>
            <a:r>
              <a:rPr lang="hu-HU" altLang="hu-HU" sz="2646" b="1" dirty="0" smtClean="0"/>
              <a:t>Hűtővíz-Moderátor:</a:t>
            </a:r>
            <a:r>
              <a:rPr lang="hu-HU" altLang="hu-HU" sz="2646" dirty="0" smtClean="0"/>
              <a:t> ioncserélt víz </a:t>
            </a:r>
            <a:r>
              <a:rPr lang="hu-HU" altLang="hu-HU" sz="2646" dirty="0"/>
              <a:t>(legfeljebb 50—60</a:t>
            </a:r>
            <a:r>
              <a:rPr lang="hu-HU" altLang="hu-HU" sz="2646" dirty="0">
                <a:sym typeface="Symbol" panose="05050102010706020507" pitchFamily="18" charset="2"/>
              </a:rPr>
              <a:t></a:t>
            </a:r>
            <a:r>
              <a:rPr lang="hu-HU" altLang="hu-HU" sz="2646" dirty="0"/>
              <a:t>C-os</a:t>
            </a:r>
            <a:r>
              <a:rPr lang="hu-HU" altLang="hu-HU" sz="2646" dirty="0" smtClean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646" b="1" dirty="0" smtClean="0"/>
              <a:t>     Passzív biztonság: </a:t>
            </a:r>
            <a:r>
              <a:rPr lang="hu-HU" altLang="hu-HU" sz="2646" dirty="0" smtClean="0"/>
              <a:t>pl. túlmelegedés esetén közbeavatkozás nélkül leáll a láncreakció</a:t>
            </a:r>
            <a:endParaRPr lang="hu-HU" altLang="hu-HU" sz="2646" dirty="0"/>
          </a:p>
          <a:p>
            <a:pPr>
              <a:lnSpc>
                <a:spcPct val="80000"/>
              </a:lnSpc>
              <a:buFontTx/>
              <a:buNone/>
            </a:pPr>
            <a:endParaRPr lang="hu-HU" altLang="hu-HU" sz="2646" dirty="0"/>
          </a:p>
          <a:p>
            <a:pPr>
              <a:lnSpc>
                <a:spcPct val="80000"/>
              </a:lnSpc>
            </a:pPr>
            <a:r>
              <a:rPr lang="hu-HU" altLang="hu-HU" sz="2646" dirty="0" err="1"/>
              <a:t>Pool-type</a:t>
            </a:r>
            <a:r>
              <a:rPr lang="hu-HU" altLang="hu-HU" sz="2646" dirty="0"/>
              <a:t>, vagy </a:t>
            </a:r>
            <a:r>
              <a:rPr lang="hu-HU" altLang="hu-HU" sz="2646" dirty="0" err="1" smtClean="0"/>
              <a:t>swimming-pool</a:t>
            </a:r>
            <a:r>
              <a:rPr lang="hu-HU" altLang="hu-HU" sz="2646" dirty="0" smtClean="0"/>
              <a:t>: Nyitott </a:t>
            </a:r>
            <a:r>
              <a:rPr lang="hu-HU" altLang="hu-HU" sz="2646" dirty="0"/>
              <a:t>medencében</a:t>
            </a:r>
          </a:p>
          <a:p>
            <a:pPr lvl="1">
              <a:lnSpc>
                <a:spcPct val="80000"/>
              </a:lnSpc>
            </a:pPr>
            <a:r>
              <a:rPr lang="hu-HU" altLang="hu-HU" sz="2205" dirty="0"/>
              <a:t>TRIGA (USA)</a:t>
            </a:r>
          </a:p>
          <a:p>
            <a:pPr lvl="1">
              <a:lnSpc>
                <a:spcPct val="80000"/>
              </a:lnSpc>
            </a:pPr>
            <a:r>
              <a:rPr lang="hu-HU" altLang="hu-HU" sz="2205" dirty="0"/>
              <a:t>SLOWPOKE (Kanada)</a:t>
            </a:r>
          </a:p>
          <a:p>
            <a:pPr lvl="1">
              <a:lnSpc>
                <a:spcPct val="80000"/>
              </a:lnSpc>
            </a:pPr>
            <a:r>
              <a:rPr lang="hu-HU" altLang="hu-HU" sz="2205" dirty="0"/>
              <a:t>Tank-in-</a:t>
            </a:r>
            <a:r>
              <a:rPr lang="hu-HU" altLang="hu-HU" sz="2205" dirty="0" err="1"/>
              <a:t>pool</a:t>
            </a:r>
            <a:r>
              <a:rPr lang="hu-HU" altLang="hu-HU" sz="2205" dirty="0"/>
              <a:t>: MNSR </a:t>
            </a:r>
            <a:r>
              <a:rPr lang="hu-HU" altLang="hu-HU" sz="2205" dirty="0" smtClean="0"/>
              <a:t>(Kína), FRM II (Németország), OPAL (Ausztrália)</a:t>
            </a:r>
            <a:endParaRPr lang="hu-HU" altLang="hu-HU" sz="2205" dirty="0"/>
          </a:p>
          <a:p>
            <a:pPr>
              <a:lnSpc>
                <a:spcPct val="80000"/>
              </a:lnSpc>
            </a:pPr>
            <a:endParaRPr lang="hu-HU" altLang="hu-HU" sz="2646" dirty="0" smtClean="0"/>
          </a:p>
          <a:p>
            <a:pPr>
              <a:lnSpc>
                <a:spcPct val="80000"/>
              </a:lnSpc>
            </a:pPr>
            <a:r>
              <a:rPr lang="hu-HU" altLang="hu-HU" sz="2646" dirty="0" smtClean="0"/>
              <a:t>Tank-típusú: Zárt</a:t>
            </a:r>
            <a:r>
              <a:rPr lang="en-US" altLang="hu-HU" sz="2646" dirty="0" smtClean="0"/>
              <a:t> </a:t>
            </a:r>
            <a:r>
              <a:rPr lang="en-US" altLang="hu-HU" sz="2646" dirty="0"/>
              <a:t>tart</a:t>
            </a:r>
            <a:r>
              <a:rPr lang="hu-HU" altLang="hu-HU" sz="2646" dirty="0" err="1"/>
              <a:t>ály</a:t>
            </a:r>
            <a:endParaRPr lang="hu-HU" altLang="hu-HU" sz="2646" dirty="0"/>
          </a:p>
          <a:p>
            <a:pPr>
              <a:lnSpc>
                <a:spcPct val="80000"/>
              </a:lnSpc>
            </a:pPr>
            <a:endParaRPr lang="hu-HU" altLang="hu-HU" sz="2646" dirty="0"/>
          </a:p>
          <a:p>
            <a:pPr>
              <a:lnSpc>
                <a:spcPct val="80000"/>
              </a:lnSpc>
            </a:pPr>
            <a:endParaRPr lang="en-US" altLang="hu-HU" sz="2646" dirty="0"/>
          </a:p>
        </p:txBody>
      </p:sp>
    </p:spTree>
    <p:extLst>
      <p:ext uri="{BB962C8B-B14F-4D97-AF65-F5344CB8AC3E}">
        <p14:creationId xmlns:p14="http://schemas.microsoft.com/office/powerpoint/2010/main" val="28957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60586" y="252239"/>
            <a:ext cx="9519163" cy="103209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hu-HU" altLang="en-US" sz="3528" dirty="0" smtClean="0"/>
              <a:t>A neutronfluxus energiaeloszlása egy kutatóreaktorban</a:t>
            </a:r>
            <a:endParaRPr lang="en-US" altLang="en-US" sz="3087" dirty="0"/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9" y="972319"/>
            <a:ext cx="8674309" cy="55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6257D-C633-440E-A387-23DA0D3437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27</a:t>
            </a:fld>
            <a:endParaRPr lang="hu-H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8578" y="252239"/>
            <a:ext cx="9578102" cy="669517"/>
          </a:xfrm>
        </p:spPr>
        <p:txBody>
          <a:bodyPr>
            <a:normAutofit/>
          </a:bodyPr>
          <a:lstStyle/>
          <a:p>
            <a:r>
              <a:rPr lang="en-US" dirty="0" smtClean="0"/>
              <a:t>Term</a:t>
            </a:r>
            <a:r>
              <a:rPr lang="hu-HU" dirty="0" err="1" smtClean="0"/>
              <a:t>ikus</a:t>
            </a:r>
            <a:r>
              <a:rPr lang="en-US" dirty="0" smtClean="0"/>
              <a:t> neutron</a:t>
            </a:r>
            <a:r>
              <a:rPr lang="hu-HU" dirty="0" smtClean="0"/>
              <a:t>ok - </a:t>
            </a:r>
            <a:r>
              <a:rPr lang="en-US" dirty="0" smtClean="0"/>
              <a:t>Maxwell-Boltzmann </a:t>
            </a:r>
            <a:r>
              <a:rPr lang="hu-HU" dirty="0" smtClean="0"/>
              <a:t>eloszlás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522"/>
          <a:stretch/>
        </p:blipFill>
        <p:spPr>
          <a:xfrm>
            <a:off x="407493" y="1836415"/>
            <a:ext cx="9144000" cy="38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28</a:t>
            </a:fld>
            <a:endParaRPr lang="hu-H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Epit</a:t>
            </a:r>
            <a:r>
              <a:rPr lang="hu-HU" dirty="0" err="1" smtClean="0"/>
              <a:t>ermikus</a:t>
            </a:r>
            <a:r>
              <a:rPr lang="hu-HU" dirty="0" smtClean="0"/>
              <a:t> neutronok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10" b="47506"/>
          <a:stretch/>
        </p:blipFill>
        <p:spPr>
          <a:xfrm>
            <a:off x="1080666" y="1476375"/>
            <a:ext cx="7693469" cy="44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29</a:t>
            </a:fld>
            <a:endParaRPr lang="hu-H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Gyors neutronok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766"/>
          <a:stretch/>
        </p:blipFill>
        <p:spPr>
          <a:xfrm>
            <a:off x="1104002" y="972319"/>
            <a:ext cx="6457384" cy="4707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002" y="5795582"/>
            <a:ext cx="3456016" cy="6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Chadwick</a:t>
            </a:r>
            <a:r>
              <a:rPr lang="hu-HU" dirty="0" smtClean="0"/>
              <a:t> (1932) -  a neutron felfedezése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3261" r="8335" b="3261"/>
          <a:stretch/>
        </p:blipFill>
        <p:spPr>
          <a:xfrm>
            <a:off x="489167" y="945846"/>
            <a:ext cx="2607723" cy="640754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3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946" y="1072003"/>
            <a:ext cx="3735145" cy="54107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698" y="2628503"/>
            <a:ext cx="782104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996" y="6732959"/>
            <a:ext cx="5321001" cy="4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</a:t>
            </a:r>
            <a:r>
              <a:rPr lang="hu-HU" dirty="0" err="1" smtClean="0"/>
              <a:t>usmonitor</a:t>
            </a:r>
            <a:r>
              <a:rPr lang="hu-HU" dirty="0" smtClean="0"/>
              <a:t> fóliák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30</a:t>
            </a:fld>
            <a:endParaRPr lang="hu-HU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0586" y="983278"/>
            <a:ext cx="6252190" cy="6069781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 neutrontér tulajdonságaira az általa, ismert anyagokban ismert magreakciók révén létrehozott mesterséges radioaktivitás méréséből következtetünk vissza</a:t>
            </a:r>
          </a:p>
          <a:p>
            <a:endParaRPr lang="hu-HU" dirty="0"/>
          </a:p>
          <a:p>
            <a:r>
              <a:rPr lang="hu-HU" dirty="0" smtClean="0"/>
              <a:t>Az egyes fóliák a hatáskeresztmetszeteik eltérő energiafüggése miatt a különböző energiájú neutronokat különböző súllyal „mintázzák meg”</a:t>
            </a:r>
          </a:p>
          <a:p>
            <a:endParaRPr lang="hu-HU" dirty="0"/>
          </a:p>
          <a:p>
            <a:r>
              <a:rPr lang="en-US" dirty="0" smtClean="0"/>
              <a:t>100 ppm </a:t>
            </a:r>
            <a:r>
              <a:rPr lang="en-US" dirty="0" err="1" smtClean="0"/>
              <a:t>Ir</a:t>
            </a:r>
            <a:r>
              <a:rPr lang="en-US" dirty="0" smtClean="0"/>
              <a:t> in Al wire (0.5, 1.0 mm diameter)</a:t>
            </a:r>
          </a:p>
          <a:p>
            <a:r>
              <a:rPr lang="en-US" dirty="0" smtClean="0"/>
              <a:t>119 ppm In in Al wire (0.5 mm)</a:t>
            </a:r>
          </a:p>
          <a:p>
            <a:r>
              <a:rPr lang="en-US" dirty="0" smtClean="0"/>
              <a:t>IRMM-531 Titanium foil</a:t>
            </a:r>
          </a:p>
          <a:p>
            <a:r>
              <a:rPr lang="en-US" dirty="0" smtClean="0"/>
              <a:t>EC-NRM-521 Nickel foil</a:t>
            </a:r>
          </a:p>
          <a:p>
            <a:r>
              <a:rPr lang="en-US" dirty="0" smtClean="0"/>
              <a:t>EC-NRM-524 Iron foil</a:t>
            </a:r>
          </a:p>
          <a:p>
            <a:r>
              <a:rPr lang="en-US" dirty="0" err="1" smtClean="0"/>
              <a:t>Puratronic</a:t>
            </a:r>
            <a:r>
              <a:rPr lang="en-US" dirty="0" smtClean="0"/>
              <a:t> Al foil 99.9995% 0.038 mm </a:t>
            </a:r>
          </a:p>
          <a:p>
            <a:r>
              <a:rPr lang="en-US" dirty="0" smtClean="0"/>
              <a:t>IRMM-530 0.1% Au in Al </a:t>
            </a:r>
          </a:p>
          <a:p>
            <a:r>
              <a:rPr lang="en-US" dirty="0" err="1" smtClean="0"/>
              <a:t>Zr</a:t>
            </a:r>
            <a:r>
              <a:rPr lang="en-US" dirty="0" smtClean="0"/>
              <a:t> foil 0.127 mm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7" b="25240"/>
          <a:stretch/>
        </p:blipFill>
        <p:spPr>
          <a:xfrm>
            <a:off x="6172568" y="4998740"/>
            <a:ext cx="3883035" cy="2268464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46" y="957411"/>
            <a:ext cx="2906025" cy="39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4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4111" y="252239"/>
            <a:ext cx="9073992" cy="654609"/>
          </a:xfrm>
        </p:spPr>
        <p:txBody>
          <a:bodyPr/>
          <a:lstStyle/>
          <a:p>
            <a:pPr algn="l"/>
            <a:r>
              <a:rPr lang="hu-HU" dirty="0" smtClean="0"/>
              <a:t>BME oktatóreaktor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562" y="1285589"/>
            <a:ext cx="4499198" cy="4990084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1971 </a:t>
            </a:r>
            <a:r>
              <a:rPr lang="hu-HU" dirty="0"/>
              <a:t>óta </a:t>
            </a:r>
            <a:r>
              <a:rPr lang="hu-HU" dirty="0" smtClean="0"/>
              <a:t>működik</a:t>
            </a:r>
          </a:p>
          <a:p>
            <a:r>
              <a:rPr lang="hu-HU" dirty="0" smtClean="0"/>
              <a:t>100</a:t>
            </a:r>
            <a:r>
              <a:rPr lang="hu-HU" dirty="0"/>
              <a:t> kW maximális </a:t>
            </a:r>
            <a:r>
              <a:rPr lang="hu-HU" dirty="0" smtClean="0"/>
              <a:t>teljesítményű</a:t>
            </a:r>
          </a:p>
          <a:p>
            <a:r>
              <a:rPr lang="hu-HU" dirty="0" smtClean="0"/>
              <a:t>medence </a:t>
            </a:r>
            <a:r>
              <a:rPr lang="hu-HU" dirty="0"/>
              <a:t>típusú oktató- és kutatóreaktor. </a:t>
            </a:r>
            <a:endParaRPr lang="hu-HU" dirty="0" smtClean="0"/>
          </a:p>
          <a:p>
            <a:r>
              <a:rPr lang="hu-HU" dirty="0" smtClean="0"/>
              <a:t>Az </a:t>
            </a:r>
            <a:r>
              <a:rPr lang="hu-HU" dirty="0"/>
              <a:t>aktív zóna </a:t>
            </a:r>
            <a:r>
              <a:rPr lang="hu-HU" dirty="0" smtClean="0"/>
              <a:t>24 db szovjet </a:t>
            </a:r>
            <a:r>
              <a:rPr lang="hu-HU" dirty="0"/>
              <a:t>gyártmányú EK-10 típusú </a:t>
            </a:r>
            <a:r>
              <a:rPr lang="hu-HU" dirty="0" smtClean="0"/>
              <a:t>fűtőelemből </a:t>
            </a:r>
            <a:r>
              <a:rPr lang="hu-HU" dirty="0"/>
              <a:t>épül fel</a:t>
            </a:r>
            <a:endParaRPr lang="hu-HU" dirty="0" smtClean="0"/>
          </a:p>
          <a:p>
            <a:r>
              <a:rPr lang="hu-HU" dirty="0" smtClean="0"/>
              <a:t>Hűtőközege </a:t>
            </a:r>
            <a:r>
              <a:rPr lang="hu-HU" dirty="0"/>
              <a:t>és moderátora </a:t>
            </a:r>
            <a:r>
              <a:rPr lang="hu-HU" dirty="0" smtClean="0"/>
              <a:t>könnyűvíz </a:t>
            </a:r>
          </a:p>
          <a:p>
            <a:r>
              <a:rPr lang="hu-HU" dirty="0" smtClean="0"/>
              <a:t>Reflektora </a:t>
            </a:r>
            <a:r>
              <a:rPr lang="hu-HU" dirty="0"/>
              <a:t>víz és grafit</a:t>
            </a:r>
            <a:r>
              <a:rPr lang="hu-HU" dirty="0" smtClean="0"/>
              <a:t>.</a:t>
            </a:r>
          </a:p>
          <a:p>
            <a:r>
              <a:rPr lang="en-US" dirty="0" err="1"/>
              <a:t>Függőleges</a:t>
            </a:r>
            <a:r>
              <a:rPr lang="en-US" dirty="0"/>
              <a:t> </a:t>
            </a:r>
            <a:r>
              <a:rPr lang="en-US" dirty="0" err="1"/>
              <a:t>besugárzó</a:t>
            </a:r>
            <a:r>
              <a:rPr lang="en-US" dirty="0"/>
              <a:t> </a:t>
            </a:r>
            <a:r>
              <a:rPr lang="en-US" dirty="0" err="1"/>
              <a:t>csatornák</a:t>
            </a:r>
            <a:r>
              <a:rPr lang="en-US" dirty="0"/>
              <a:t> </a:t>
            </a:r>
            <a:r>
              <a:rPr lang="en-US" dirty="0" err="1"/>
              <a:t>száma</a:t>
            </a:r>
            <a:r>
              <a:rPr lang="en-US" dirty="0"/>
              <a:t>: 19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31</a:t>
            </a:fld>
            <a:endParaRPr lang="hu-HU"/>
          </a:p>
        </p:txBody>
      </p:sp>
      <p:pic>
        <p:nvPicPr>
          <p:cNvPr id="10244" name="Picture 4" descr="poszter 1 a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17" y="3348583"/>
            <a:ext cx="2815318" cy="43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oszter 3 a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23" y="3780631"/>
            <a:ext cx="2746371" cy="362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neutroncsapd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50" y="86534"/>
            <a:ext cx="4698083" cy="326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49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sz="3600" dirty="0"/>
              <a:t>Budapesti Kutatóreaktor</a:t>
            </a:r>
            <a:endParaRPr lang="en-US" altLang="hu-HU" sz="3600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119284" y="1764295"/>
            <a:ext cx="4837808" cy="49900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dirty="0" smtClean="0"/>
              <a:t>KFKI telephely, Csillebérc</a:t>
            </a:r>
          </a:p>
          <a:p>
            <a:endParaRPr lang="hu-HU" altLang="hu-HU" dirty="0" smtClean="0"/>
          </a:p>
          <a:p>
            <a:r>
              <a:rPr lang="hu-HU" altLang="hu-HU" dirty="0" smtClean="0"/>
              <a:t>P:10 MW</a:t>
            </a:r>
          </a:p>
          <a:p>
            <a:r>
              <a:rPr lang="hu-HU" altLang="hu-HU" dirty="0" smtClean="0"/>
              <a:t>F: 19.9% </a:t>
            </a:r>
            <a:r>
              <a:rPr lang="hu-HU" altLang="hu-HU" baseline="30000" dirty="0" smtClean="0"/>
              <a:t>235</a:t>
            </a:r>
            <a:r>
              <a:rPr lang="hu-HU" altLang="hu-HU" dirty="0" smtClean="0"/>
              <a:t>U </a:t>
            </a:r>
          </a:p>
          <a:p>
            <a:r>
              <a:rPr lang="hu-HU" altLang="hu-HU" dirty="0" smtClean="0"/>
              <a:t>M+C: H</a:t>
            </a:r>
            <a:r>
              <a:rPr lang="hu-HU" altLang="hu-HU" baseline="-25000" dirty="0" smtClean="0"/>
              <a:t>2</a:t>
            </a:r>
            <a:r>
              <a:rPr lang="hu-HU" altLang="hu-HU" dirty="0" smtClean="0"/>
              <a:t>O</a:t>
            </a:r>
          </a:p>
          <a:p>
            <a:r>
              <a:rPr lang="hu-HU" altLang="hu-HU" dirty="0" smtClean="0"/>
              <a:t>Tank-típusú</a:t>
            </a:r>
          </a:p>
          <a:p>
            <a:r>
              <a:rPr lang="hu-HU" altLang="hu-HU" dirty="0" smtClean="0"/>
              <a:t>Fluxus: 2</a:t>
            </a:r>
            <a:r>
              <a:rPr lang="en-US" altLang="hu-HU" dirty="0" smtClean="0">
                <a:cs typeface="Arial" panose="020B0604020202020204" pitchFamily="34" charset="0"/>
              </a:rPr>
              <a:t>×</a:t>
            </a:r>
            <a:r>
              <a:rPr lang="hu-HU" altLang="hu-HU" dirty="0" smtClean="0"/>
              <a:t>10</a:t>
            </a:r>
            <a:r>
              <a:rPr lang="hu-HU" altLang="hu-HU" baseline="30000" dirty="0" smtClean="0"/>
              <a:t>14 </a:t>
            </a:r>
            <a:r>
              <a:rPr lang="hu-HU" altLang="hu-HU" dirty="0" smtClean="0"/>
              <a:t>cm</a:t>
            </a:r>
            <a:r>
              <a:rPr lang="hu-HU" altLang="hu-HU" baseline="30000" dirty="0" smtClean="0"/>
              <a:t>-2</a:t>
            </a:r>
            <a:r>
              <a:rPr lang="hu-HU" altLang="hu-HU" dirty="0" smtClean="0"/>
              <a:t> s</a:t>
            </a:r>
            <a:r>
              <a:rPr lang="hu-HU" altLang="hu-HU" baseline="30000" dirty="0" smtClean="0"/>
              <a:t>-1</a:t>
            </a:r>
          </a:p>
          <a:p>
            <a:r>
              <a:rPr lang="hu-HU" altLang="hu-HU" dirty="0" smtClean="0"/>
              <a:t>Hidegforrás (LH</a:t>
            </a:r>
            <a:r>
              <a:rPr lang="hu-HU" altLang="hu-HU" baseline="-25000" dirty="0" smtClean="0"/>
              <a:t>2</a:t>
            </a:r>
            <a:r>
              <a:rPr lang="hu-HU" altLang="hu-HU" dirty="0" smtClean="0"/>
              <a:t>)</a:t>
            </a:r>
          </a:p>
          <a:p>
            <a:r>
              <a:rPr lang="hu-HU" altLang="hu-HU" dirty="0" smtClean="0"/>
              <a:t>1959-1986, 1992-</a:t>
            </a:r>
          </a:p>
          <a:p>
            <a:endParaRPr lang="en-US" altLang="hu-HU" dirty="0" smtClean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74" y="1023311"/>
            <a:ext cx="4726037" cy="2709595"/>
          </a:xfrm>
        </p:spPr>
      </p:pic>
      <p:pic>
        <p:nvPicPr>
          <p:cNvPr id="8" name="Picture 2" descr="http://www.bnc.hu/sites/default/files/banner/reactor_hall_top%20view_u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78" y="3798806"/>
            <a:ext cx="4726037" cy="351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8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6" y="957411"/>
            <a:ext cx="3686215" cy="5237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Budapesti Kutatóreaktor aktív zónája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33</a:t>
            </a:fld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17059" y="668602"/>
            <a:ext cx="2691458" cy="3588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554" y="4412092"/>
            <a:ext cx="3504672" cy="2628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30" y="4606855"/>
            <a:ext cx="3600682" cy="27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13738" y="127772"/>
            <a:ext cx="10023396" cy="78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hu-HU" altLang="hu-HU" sz="3200" noProof="0" dirty="0" smtClean="0"/>
              <a:t>Kísérleti berendezések –</a:t>
            </a:r>
            <a:r>
              <a:rPr lang="en-US" altLang="hu-HU" sz="3200" noProof="0" dirty="0" smtClean="0"/>
              <a:t> B</a:t>
            </a:r>
            <a:r>
              <a:rPr lang="hu-HU" altLang="hu-HU" sz="3200" noProof="0" dirty="0" err="1" smtClean="0"/>
              <a:t>udapesti</a:t>
            </a:r>
            <a:r>
              <a:rPr lang="hu-HU" altLang="hu-HU" sz="3200" noProof="0" dirty="0" smtClean="0"/>
              <a:t> </a:t>
            </a:r>
            <a:r>
              <a:rPr lang="en-US" altLang="hu-HU" sz="3200" noProof="0" dirty="0" smtClean="0"/>
              <a:t>N</a:t>
            </a:r>
            <a:r>
              <a:rPr lang="hu-HU" altLang="hu-HU" sz="3200" noProof="0" dirty="0" err="1" smtClean="0"/>
              <a:t>eutron</a:t>
            </a:r>
            <a:r>
              <a:rPr lang="hu-HU" altLang="hu-HU" sz="3200" noProof="0" dirty="0" smtClean="0"/>
              <a:t> </a:t>
            </a:r>
            <a:r>
              <a:rPr lang="en-US" altLang="hu-HU" sz="3200" noProof="0" dirty="0" smtClean="0"/>
              <a:t>C</a:t>
            </a:r>
            <a:r>
              <a:rPr lang="hu-HU" altLang="hu-HU" sz="3200" noProof="0" dirty="0" err="1" smtClean="0"/>
              <a:t>entrum</a:t>
            </a:r>
            <a:endParaRPr lang="en-US" altLang="hu-HU" sz="3200" noProof="0" dirty="0"/>
          </a:p>
        </p:txBody>
      </p:sp>
      <p:pic>
        <p:nvPicPr>
          <p:cNvPr id="143362" name="Picture 2" descr="Instr fi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0" y="519837"/>
            <a:ext cx="8424936" cy="611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95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OPAL kutatóreaktor (Ausztrália)</a:t>
            </a:r>
            <a:endParaRPr lang="en-US" dirty="0"/>
          </a:p>
        </p:txBody>
      </p:sp>
      <p:pic>
        <p:nvPicPr>
          <p:cNvPr id="5" name="OPAL research reactor animati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3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425" y="1260475"/>
            <a:ext cx="8870950" cy="49895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25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5883" y="119656"/>
            <a:ext cx="9073992" cy="654609"/>
          </a:xfrm>
        </p:spPr>
        <p:txBody>
          <a:bodyPr/>
          <a:lstStyle/>
          <a:p>
            <a:r>
              <a:rPr lang="hu-HU" dirty="0" smtClean="0"/>
              <a:t>Kutatóreaktorok jelenkori kihívásai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5205" y="1088966"/>
            <a:ext cx="5636400" cy="6021743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 kutatóreaktorok szolgáltatják a legintenzívebb stacionárius neutronteret</a:t>
            </a:r>
          </a:p>
          <a:p>
            <a:r>
              <a:rPr lang="hu-HU" dirty="0" smtClean="0"/>
              <a:t>A technológia elérte a határait, a neutronsűrűség tovább már nem növelhető, főként hűtési problémák miatt</a:t>
            </a:r>
          </a:p>
          <a:p>
            <a:r>
              <a:rPr lang="hu-HU" dirty="0" smtClean="0"/>
              <a:t>A dúsított urán fűtőelemek beszerzése egyre költségesebb, nehezebb </a:t>
            </a:r>
          </a:p>
          <a:p>
            <a:r>
              <a:rPr lang="hu-HU" dirty="0" smtClean="0"/>
              <a:t>A nukleáris létesítmény működtetésére folyamatosan szigorodnak a hatósági követelmények</a:t>
            </a:r>
          </a:p>
          <a:p>
            <a:r>
              <a:rPr lang="hu-HU" dirty="0" smtClean="0"/>
              <a:t>A közvélemény és a politika hozzáállása is változékony: új kutatóreaktorok már nem nagyon épülnek Európában és az USA-ban (Kínában, Indiában és a fejlődő (pl. arab) országokban viszont igen)</a:t>
            </a:r>
          </a:p>
          <a:p>
            <a:r>
              <a:rPr lang="hu-HU" dirty="0" smtClean="0"/>
              <a:t>Sok méréshez elegendő pulzált neutronnyaláb a stacionárius helyett, ami reaktor-alapon nem gazdaságos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36</a:t>
            </a:fld>
            <a:endParaRPr lang="hu-H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6379" y="3739021"/>
            <a:ext cx="4437672" cy="2559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0448" y="6214783"/>
            <a:ext cx="439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Európában működő kutatóreaktorok üzembehelyezési </a:t>
            </a:r>
            <a:r>
              <a:rPr lang="hu-HU" dirty="0" err="1" smtClean="0"/>
              <a:t>idejei</a:t>
            </a:r>
            <a:endParaRPr lang="en-US" dirty="0"/>
          </a:p>
        </p:txBody>
      </p:sp>
      <p:pic>
        <p:nvPicPr>
          <p:cNvPr id="2050" name="Picture 2" descr="https://nucleus.iaea.org/RRDB/ZedGraphImages/_ctl0__ctl0_ContentPlaceHolder1_Graph_CustomGraph_AgeGraph1_ZedGraphWeb1415459e7-b5c9-4997-9a85-9ca7d48a3abf.png?202003111016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272" y="917159"/>
            <a:ext cx="4242211" cy="222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59319" y="6910654"/>
            <a:ext cx="6120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https://nucleus.iaea.org/RRDB/RR/ReactorSearch.aspx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51272" y="3140581"/>
            <a:ext cx="439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világon működő kutatóreaktorok üzemidő szerint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111" y="302802"/>
            <a:ext cx="9469422" cy="654609"/>
          </a:xfrm>
        </p:spPr>
        <p:txBody>
          <a:bodyPr>
            <a:normAutofit/>
          </a:bodyPr>
          <a:lstStyle/>
          <a:p>
            <a:r>
              <a:rPr lang="hu-HU" dirty="0" smtClean="0"/>
              <a:t>Jelentősebb kutatási célú neutronforrások Európában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37</a:t>
            </a:fld>
            <a:endParaRPr lang="hu-HU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90" t="18281" r="29364" b="21643"/>
          <a:stretch/>
        </p:blipFill>
        <p:spPr>
          <a:xfrm>
            <a:off x="660030" y="1260475"/>
            <a:ext cx="8762152" cy="4989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69125" y="3276575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???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69125" y="2158652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???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977210" y="2268463"/>
            <a:ext cx="2448272" cy="2903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77210" y="3320101"/>
            <a:ext cx="2448272" cy="31305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38</a:t>
            </a:fld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302802"/>
            <a:ext cx="10082213" cy="669517"/>
          </a:xfrm>
        </p:spPr>
        <p:txBody>
          <a:bodyPr>
            <a:normAutofit/>
          </a:bodyPr>
          <a:lstStyle/>
          <a:p>
            <a:r>
              <a:rPr lang="hu-HU" sz="2800" dirty="0" smtClean="0"/>
              <a:t>Neutronhozam telítődése - </a:t>
            </a:r>
            <a:r>
              <a:rPr lang="en-US" sz="2800" dirty="0" err="1"/>
              <a:t>Brugger</a:t>
            </a:r>
            <a:r>
              <a:rPr lang="en-US" sz="2800" dirty="0"/>
              <a:t>-Price-Carpenter-Lander </a:t>
            </a:r>
            <a:r>
              <a:rPr lang="hu-HU" sz="2800" dirty="0" smtClean="0"/>
              <a:t>diagram</a:t>
            </a:r>
            <a:endParaRPr lang="hu-H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66" y="828303"/>
            <a:ext cx="7385785" cy="666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39</a:t>
            </a:fld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Spalláció vs. hasadás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9" y="972319"/>
            <a:ext cx="7610985" cy="5910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61386" y="1035587"/>
            <a:ext cx="25208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részecskék a nagyenergiájú töltött részecskével történő kölcsönhatás </a:t>
            </a:r>
            <a:r>
              <a:rPr lang="hu-HU" dirty="0" err="1" smtClean="0"/>
              <a:t>követketében</a:t>
            </a:r>
            <a:r>
              <a:rPr lang="hu-HU" dirty="0" smtClean="0"/>
              <a:t> „elpárolognak” (</a:t>
            </a:r>
            <a:r>
              <a:rPr lang="hu-HU" dirty="0" err="1" smtClean="0"/>
              <a:t>evaporation</a:t>
            </a:r>
            <a:r>
              <a:rPr lang="hu-HU" dirty="0" smtClean="0"/>
              <a:t>) : </a:t>
            </a:r>
          </a:p>
          <a:p>
            <a:r>
              <a:rPr lang="hu-HU" dirty="0" smtClean="0"/>
              <a:t>8-25 neutron / proton válik szabaddá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61386" y="4788743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keletkező gyors neutronokat először lassítani kell, így tud csak láncreakciót kialakítani. Ez veszteségeket okoz.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4</a:t>
            </a:fld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436" y="86731"/>
            <a:ext cx="9684955" cy="676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Text Box 2"/>
          <p:cNvSpPr txBox="1">
            <a:spLocks noChangeArrowheads="1"/>
          </p:cNvSpPr>
          <p:nvPr/>
        </p:nvSpPr>
        <p:spPr bwMode="auto">
          <a:xfrm>
            <a:off x="870160" y="1176197"/>
            <a:ext cx="9211788" cy="43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04063">
              <a:spcBef>
                <a:spcPct val="25000"/>
              </a:spcBef>
              <a:defRPr/>
            </a:pPr>
            <a:endParaRPr lang="en-US" sz="2205" b="1">
              <a:solidFill>
                <a:srgbClr val="C0504D"/>
              </a:solidFill>
              <a:latin typeface="Calibri"/>
              <a:sym typeface="Wingdings" pitchFamily="2" charset="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32594" y="900311"/>
            <a:ext cx="9745627" cy="501303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04063">
              <a:defRPr/>
            </a:pPr>
            <a:r>
              <a:rPr lang="en-US" sz="3087" b="1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20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205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Gyors neutron hozam </a:t>
            </a:r>
            <a:r>
              <a:rPr lang="en-US" sz="2205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220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joule </a:t>
            </a:r>
            <a:r>
              <a:rPr lang="hu-HU" sz="2205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hőtermelés</a:t>
            </a:r>
            <a:r>
              <a:rPr lang="en-US" sz="2205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205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defTabSz="504063">
              <a:defRPr/>
            </a:pPr>
            <a:endParaRPr lang="en-US" sz="1544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04063">
              <a:defRPr/>
            </a:pPr>
            <a:r>
              <a:rPr lang="en-US" sz="2426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Hasadási reaktor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		</a:t>
            </a:r>
            <a:r>
              <a:rPr lang="en-US" sz="220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x</a:t>
            </a:r>
            <a:r>
              <a:rPr lang="en-US" sz="220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205" b="1" kern="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5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liter </a:t>
            </a:r>
            <a:r>
              <a:rPr lang="en-US" sz="2205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térfogat</a:t>
            </a:r>
            <a:r>
              <a:rPr lang="en-US" sz="2426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26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04063">
              <a:defRPr/>
            </a:pPr>
            <a:endParaRPr lang="en-US" sz="882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04063">
              <a:defRPr/>
            </a:pPr>
            <a:r>
              <a:rPr lang="en-US" sz="2426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426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</a:t>
            </a:r>
            <a:r>
              <a:rPr lang="hu-HU" sz="2205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Spallációs</a:t>
            </a:r>
            <a:r>
              <a:rPr lang="hu-HU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forrás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(&gt; 400 MeV):    </a:t>
            </a:r>
            <a:r>
              <a:rPr lang="en-US" sz="2205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5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205" b="1" kern="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205" kern="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5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liter </a:t>
            </a:r>
            <a:r>
              <a:rPr lang="en-US" sz="2205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térfogat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5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04063">
              <a:defRPr/>
            </a:pPr>
            <a:r>
              <a:rPr lang="en-US" sz="882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		         </a:t>
            </a:r>
          </a:p>
          <a:p>
            <a:pPr marL="0" lvl="1" defTabSz="504063">
              <a:defRPr/>
            </a:pPr>
            <a:r>
              <a:rPr lang="en-US" sz="2426" kern="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205" kern="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Fúzió</a:t>
            </a:r>
            <a:r>
              <a:rPr lang="en-US" sz="2205" kern="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5" kern="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				</a:t>
            </a:r>
            <a:r>
              <a:rPr lang="en-US" sz="2205" b="1" kern="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4x10</a:t>
            </a:r>
            <a:r>
              <a:rPr lang="en-US" sz="2205" b="1" kern="0" baseline="300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205" kern="0" baseline="300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	</a:t>
            </a:r>
            <a:r>
              <a:rPr lang="en-US" sz="2205" kern="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 </a:t>
            </a:r>
            <a:r>
              <a:rPr lang="en-US" sz="2205" kern="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liter </a:t>
            </a:r>
            <a:r>
              <a:rPr lang="en-US" sz="2205" kern="0" dirty="0" err="1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térfogat</a:t>
            </a:r>
            <a:r>
              <a:rPr lang="en-US" sz="2205" kern="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5" kern="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04063">
              <a:defRPr/>
            </a:pPr>
            <a:r>
              <a:rPr lang="en-US" sz="1985" kern="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			</a:t>
            </a:r>
            <a:r>
              <a:rPr lang="hu-HU" sz="1985" b="1" kern="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(ezt a neutronok lassítása kb. 1/20-ra csökkenti</a:t>
            </a:r>
            <a:r>
              <a:rPr lang="en-US" sz="1985" b="1" kern="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985" b="1" kern="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04063">
              <a:defRPr/>
            </a:pPr>
            <a:endParaRPr lang="en-US" sz="882" b="1" kern="0" dirty="0">
              <a:solidFill>
                <a:srgbClr val="EEEC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04063">
              <a:defRPr/>
            </a:pPr>
            <a:r>
              <a:rPr lang="en-US" sz="2426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5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hu-HU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205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gyorsító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MeV) 		</a:t>
            </a:r>
            <a:r>
              <a:rPr lang="en-US" sz="220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2x</a:t>
            </a:r>
            <a:r>
              <a:rPr lang="en-US" sz="220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205" b="1" kern="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205" kern="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5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 liter </a:t>
            </a:r>
            <a:r>
              <a:rPr lang="en-US" sz="2205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térfogat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5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04063">
              <a:defRPr/>
            </a:pPr>
            <a:endParaRPr lang="en-US" sz="882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04063">
              <a:defRPr/>
            </a:pPr>
            <a:r>
              <a:rPr lang="en-US" sz="2426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426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Kisenergiájú p gyorsító 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5 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MeV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):</a:t>
            </a:r>
            <a:r>
              <a:rPr lang="en-US" sz="2205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2x10</a:t>
            </a:r>
            <a:r>
              <a:rPr lang="en-US" sz="2205" b="1" kern="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8</a:t>
            </a:r>
            <a:r>
              <a:rPr lang="en-US" sz="2205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</a:t>
            </a:r>
            <a:r>
              <a:rPr lang="en-US" sz="220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5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0.001 liter </a:t>
            </a:r>
            <a:r>
              <a:rPr lang="en-US" sz="2205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térfogat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5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04063">
              <a:defRPr/>
            </a:pP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(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35 MeV):		</a:t>
            </a:r>
            <a:r>
              <a:rPr lang="en-US" sz="220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2x</a:t>
            </a:r>
            <a:r>
              <a:rPr lang="en-US" sz="220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205" b="1" kern="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5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 </a:t>
            </a:r>
            <a:r>
              <a:rPr lang="en-US" sz="220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 liter </a:t>
            </a:r>
            <a:r>
              <a:rPr lang="en-US" sz="2205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térfogat</a:t>
            </a:r>
            <a:r>
              <a:rPr lang="en-US" sz="2205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5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04063">
              <a:defRPr/>
            </a:pPr>
            <a:endParaRPr lang="en-US" sz="882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04063">
              <a:defRPr/>
            </a:pPr>
            <a:r>
              <a:rPr lang="en-US" sz="220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	</a:t>
            </a:r>
            <a:r>
              <a:rPr lang="hu-HU" sz="2205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Lézer-indukált fúzió</a:t>
            </a:r>
            <a:r>
              <a:rPr lang="en-US" sz="2205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20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  	</a:t>
            </a:r>
            <a:r>
              <a:rPr lang="hu-HU" sz="220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u-HU" sz="2205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???</a:t>
            </a:r>
            <a:endParaRPr lang="en-US" sz="220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504063">
              <a:defRPr/>
            </a:pPr>
            <a:endParaRPr lang="en-US" sz="220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504063">
              <a:spcAft>
                <a:spcPts val="1323"/>
              </a:spcAft>
              <a:defRPr/>
            </a:pPr>
            <a:r>
              <a:rPr lang="en-US" sz="220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205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68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Spallációs</a:t>
            </a:r>
            <a:r>
              <a:rPr lang="hu-HU" dirty="0" smtClean="0"/>
              <a:t> neutronforrások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111" y="1146022"/>
            <a:ext cx="9073992" cy="554475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hu-HU" dirty="0" smtClean="0"/>
              <a:t>a </a:t>
            </a:r>
            <a:r>
              <a:rPr lang="hu-HU" dirty="0" err="1" smtClean="0"/>
              <a:t>spallációs</a:t>
            </a:r>
            <a:r>
              <a:rPr lang="hu-HU" dirty="0" smtClean="0"/>
              <a:t> eljárás az atomreaktorokénál körülbelül egy nagyságrenddel kevesebb hő teljesítményt igényel ugyanannyi szabad neutron előállításához, </a:t>
            </a:r>
            <a:r>
              <a:rPr lang="hu-HU" dirty="0"/>
              <a:t>é</a:t>
            </a:r>
            <a:r>
              <a:rPr lang="hu-HU" dirty="0" smtClean="0"/>
              <a:t>s igy a legnagyobb neutron intenzitások előállítására a spalláció a legelőnyösebb magreakció. </a:t>
            </a:r>
          </a:p>
          <a:p>
            <a:pPr algn="just"/>
            <a:endParaRPr lang="hu-HU" dirty="0" smtClean="0"/>
          </a:p>
          <a:p>
            <a:pPr algn="just"/>
            <a:r>
              <a:rPr lang="hu-HU" dirty="0"/>
              <a:t>Egy neutronra jutó költség optimuma a nagyteljesítményű </a:t>
            </a:r>
            <a:r>
              <a:rPr lang="hu-HU" dirty="0" err="1"/>
              <a:t>spallációs</a:t>
            </a:r>
            <a:r>
              <a:rPr lang="hu-HU" dirty="0"/>
              <a:t> </a:t>
            </a:r>
            <a:r>
              <a:rPr lang="hu-HU" dirty="0" smtClean="0"/>
              <a:t>forrás</a:t>
            </a:r>
          </a:p>
          <a:p>
            <a:pPr algn="just"/>
            <a:endParaRPr lang="hu-HU" dirty="0" smtClean="0"/>
          </a:p>
          <a:p>
            <a:pPr algn="just"/>
            <a:r>
              <a:rPr lang="hu-HU" dirty="0" smtClean="0"/>
              <a:t>A </a:t>
            </a:r>
            <a:r>
              <a:rPr lang="hu-HU" dirty="0" err="1" smtClean="0"/>
              <a:t>neutronszórásos</a:t>
            </a:r>
            <a:r>
              <a:rPr lang="hu-HU" dirty="0" smtClean="0"/>
              <a:t> kísérleteknek kedvező idődinamika eleve megvalósítható</a:t>
            </a:r>
          </a:p>
          <a:p>
            <a:pPr algn="just"/>
            <a:endParaRPr lang="hu-HU" dirty="0"/>
          </a:p>
          <a:p>
            <a:pPr algn="just"/>
            <a:r>
              <a:rPr lang="hu-HU" sz="3000" dirty="0"/>
              <a:t>A hulladékkezelés szempontjából kedvezőbbek a </a:t>
            </a:r>
            <a:r>
              <a:rPr lang="hu-HU" sz="3000" dirty="0" smtClean="0"/>
              <a:t>reaktoroknál (nincs </a:t>
            </a:r>
            <a:r>
              <a:rPr lang="hu-HU" sz="3000" dirty="0" err="1" smtClean="0"/>
              <a:t>aktinida</a:t>
            </a:r>
            <a:r>
              <a:rPr lang="hu-HU" sz="3000" dirty="0" smtClean="0"/>
              <a:t> termelődés, viszont a radioaktivitás több szerkezeti elemet érint, pl. hűtőkör, biológiai védelem)</a:t>
            </a:r>
          </a:p>
          <a:p>
            <a:pPr algn="just"/>
            <a:endParaRPr lang="hu-HU" sz="3000" dirty="0" smtClean="0"/>
          </a:p>
          <a:p>
            <a:pPr algn="just"/>
            <a:r>
              <a:rPr lang="hu-HU" sz="3000" dirty="0" smtClean="0"/>
              <a:t>Erősebb sugárvédelem és fejlett gyorsítótechnológia kell hozzá, viszont nem nukleáris létesítmény</a:t>
            </a:r>
          </a:p>
          <a:p>
            <a:pPr algn="just"/>
            <a:endParaRPr lang="hu-HU" sz="3000" dirty="0"/>
          </a:p>
          <a:p>
            <a:pPr algn="just"/>
            <a:r>
              <a:rPr lang="hu-HU" dirty="0" smtClean="0"/>
              <a:t>Mivel spalláció létrehozásához 200 </a:t>
            </a:r>
            <a:r>
              <a:rPr lang="hu-HU" dirty="0" err="1" smtClean="0"/>
              <a:t>MeV</a:t>
            </a:r>
            <a:r>
              <a:rPr lang="hu-HU" dirty="0" smtClean="0"/>
              <a:t> energiát jóval meghaladó protonokkal való besugárzás szükséges, a </a:t>
            </a:r>
            <a:r>
              <a:rPr lang="hu-HU" dirty="0" err="1" smtClean="0"/>
              <a:t>spallációs</a:t>
            </a:r>
            <a:r>
              <a:rPr lang="hu-HU" dirty="0" smtClean="0"/>
              <a:t> források létesítési </a:t>
            </a:r>
            <a:r>
              <a:rPr lang="hu-HU" dirty="0" err="1" smtClean="0"/>
              <a:t>költsegei</a:t>
            </a:r>
            <a:r>
              <a:rPr lang="hu-HU" dirty="0" smtClean="0"/>
              <a:t> magasak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98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Spallációs</a:t>
            </a:r>
            <a:r>
              <a:rPr lang="hu-HU" dirty="0" smtClean="0"/>
              <a:t> neutronforrások technikai megvalósítása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spallációs</a:t>
            </a:r>
            <a:r>
              <a:rPr lang="hu-HU" dirty="0" smtClean="0"/>
              <a:t> </a:t>
            </a:r>
            <a:r>
              <a:rPr lang="hu-HU" dirty="0"/>
              <a:t>folyamat </a:t>
            </a:r>
            <a:r>
              <a:rPr lang="hu-HU" dirty="0" smtClean="0"/>
              <a:t>megvalósítása negatív </a:t>
            </a:r>
            <a:r>
              <a:rPr lang="hu-HU" dirty="0"/>
              <a:t>töltésű hidrogénionokkal kezdődik, amelyeket egy ionforrás termel. Minden ion egy protonból áll, </a:t>
            </a:r>
            <a:r>
              <a:rPr lang="hu-HU" dirty="0" smtClean="0"/>
              <a:t>amely körül </a:t>
            </a:r>
            <a:r>
              <a:rPr lang="hu-HU" dirty="0"/>
              <a:t>két elektron kering. </a:t>
            </a:r>
            <a:endParaRPr lang="hu-HU" dirty="0" smtClean="0"/>
          </a:p>
          <a:p>
            <a:r>
              <a:rPr lang="hu-HU" dirty="0" smtClean="0"/>
              <a:t>Az </a:t>
            </a:r>
            <a:r>
              <a:rPr lang="hu-HU" dirty="0"/>
              <a:t>ionokat egy lineáris részecskegyorsítóba </a:t>
            </a:r>
            <a:r>
              <a:rPr lang="hu-HU" dirty="0" smtClean="0"/>
              <a:t>(</a:t>
            </a:r>
            <a:r>
              <a:rPr lang="hu-HU" dirty="0" err="1" smtClean="0"/>
              <a:t>linac</a:t>
            </a:r>
            <a:r>
              <a:rPr lang="hu-HU" dirty="0" smtClean="0"/>
              <a:t>) </a:t>
            </a:r>
            <a:r>
              <a:rPr lang="hu-HU" dirty="0"/>
              <a:t>injektálják, amely </a:t>
            </a:r>
            <a:r>
              <a:rPr lang="hu-HU" dirty="0" err="1" smtClean="0"/>
              <a:t>max</a:t>
            </a:r>
            <a:r>
              <a:rPr lang="hu-HU" dirty="0" smtClean="0"/>
              <a:t>. 1-2 </a:t>
            </a:r>
            <a:r>
              <a:rPr lang="hu-HU" dirty="0" err="1"/>
              <a:t>GeV</a:t>
            </a:r>
            <a:r>
              <a:rPr lang="hu-HU" dirty="0"/>
              <a:t> energiáig (vagy a fénysebesség kb. 90% -</a:t>
            </a:r>
            <a:r>
              <a:rPr lang="hu-HU" dirty="0" err="1"/>
              <a:t>áig</a:t>
            </a:r>
            <a:r>
              <a:rPr lang="hu-HU" dirty="0"/>
              <a:t>) gyorsítja fel őket. </a:t>
            </a:r>
          </a:p>
          <a:p>
            <a:r>
              <a:rPr lang="hu-HU" dirty="0" smtClean="0"/>
              <a:t>Az </a:t>
            </a:r>
            <a:r>
              <a:rPr lang="hu-HU" dirty="0"/>
              <a:t>ionok áthaladnak egy fólián, amely </a:t>
            </a:r>
            <a:r>
              <a:rPr lang="hu-HU" dirty="0" smtClean="0"/>
              <a:t>leválasztja </a:t>
            </a:r>
            <a:r>
              <a:rPr lang="hu-HU" dirty="0"/>
              <a:t>az egyes ionok két elektronját, és protonná alakul.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protonok egy gyűrű alakú szerkezetbe jutnak, egy protongyűjtő gyűrűbe, ahol nagyon nagy sebességgel </a:t>
            </a:r>
            <a:r>
              <a:rPr lang="hu-HU" dirty="0" smtClean="0"/>
              <a:t>cirkulálnak </a:t>
            </a:r>
            <a:r>
              <a:rPr lang="hu-HU" dirty="0"/>
              <a:t>és "</a:t>
            </a:r>
            <a:r>
              <a:rPr lang="hu-HU" dirty="0" smtClean="0"/>
              <a:t>csomagokban</a:t>
            </a:r>
            <a:r>
              <a:rPr lang="hu-HU" dirty="0"/>
              <a:t>" halmozódnak fel. Minden </a:t>
            </a:r>
            <a:r>
              <a:rPr lang="hu-HU" dirty="0" smtClean="0"/>
              <a:t>protoncsomag </a:t>
            </a:r>
            <a:r>
              <a:rPr lang="hu-HU" dirty="0"/>
              <a:t>impulzusként </a:t>
            </a:r>
            <a:r>
              <a:rPr lang="hu-HU" dirty="0" smtClean="0"/>
              <a:t>szabadul fel a </a:t>
            </a:r>
            <a:r>
              <a:rPr lang="hu-HU" dirty="0"/>
              <a:t>gyűrűből másodpercenként </a:t>
            </a:r>
            <a:r>
              <a:rPr lang="hu-HU" dirty="0" smtClean="0"/>
              <a:t>50-60-szor. </a:t>
            </a:r>
          </a:p>
          <a:p>
            <a:r>
              <a:rPr lang="hu-HU" dirty="0" smtClean="0"/>
              <a:t>A nagyenergiájú protonimpulzusokat </a:t>
            </a:r>
            <a:r>
              <a:rPr lang="hu-HU" dirty="0"/>
              <a:t>a folyékony </a:t>
            </a:r>
            <a:r>
              <a:rPr lang="hu-HU" dirty="0" smtClean="0"/>
              <a:t>higany/ólom/volfrám céltárgyra bocsátják. </a:t>
            </a:r>
          </a:p>
          <a:p>
            <a:r>
              <a:rPr lang="hu-HU" dirty="0" smtClean="0"/>
              <a:t>A szabaddá váló </a:t>
            </a:r>
            <a:r>
              <a:rPr lang="hu-HU" dirty="0" err="1" smtClean="0"/>
              <a:t>spallációs</a:t>
            </a:r>
            <a:r>
              <a:rPr lang="hu-HU" dirty="0" smtClean="0"/>
              <a:t> neutronokat </a:t>
            </a:r>
            <a:r>
              <a:rPr lang="hu-HU" dirty="0"/>
              <a:t>ezután moderátorral lelassítják, és a </a:t>
            </a:r>
            <a:r>
              <a:rPr lang="hu-HU" dirty="0" smtClean="0"/>
              <a:t>nyalábvezetőkön </a:t>
            </a:r>
            <a:r>
              <a:rPr lang="hu-HU" dirty="0"/>
              <a:t>keresztül vezetik a speciális műszereket </a:t>
            </a:r>
            <a:r>
              <a:rPr lang="hu-HU" dirty="0" smtClean="0"/>
              <a:t>alkalmazó kísérletekhez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73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43</a:t>
            </a:fld>
            <a:endParaRPr lang="hu-H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Spallációs</a:t>
            </a:r>
            <a:r>
              <a:rPr lang="hu-HU" dirty="0" smtClean="0"/>
              <a:t> neutronhozam a részecskeenergia függvényében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106" y="1143631"/>
            <a:ext cx="4716000" cy="52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44</a:t>
            </a:fld>
            <a:endParaRPr lang="hu-H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neutronhozam és az energiaeloszlás irányfüggő</a:t>
            </a:r>
            <a:endParaRPr lang="en-US" dirty="0"/>
          </a:p>
        </p:txBody>
      </p:sp>
      <p:pic>
        <p:nvPicPr>
          <p:cNvPr id="4" name="Picture 1" descr="Spall'n Sp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62" y="1548383"/>
            <a:ext cx="5627863" cy="381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9635" y="5549189"/>
            <a:ext cx="784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The energy and angular distribution of neutrons emerging from a tantalum target irradiated by 1-GeV protons. </a:t>
            </a:r>
          </a:p>
        </p:txBody>
      </p:sp>
    </p:spTree>
    <p:extLst>
      <p:ext uri="{BB962C8B-B14F-4D97-AF65-F5344CB8AC3E}">
        <p14:creationId xmlns:p14="http://schemas.microsoft.com/office/powerpoint/2010/main" val="15876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45</a:t>
            </a:fld>
            <a:endParaRPr lang="hu-HU"/>
          </a:p>
        </p:txBody>
      </p:sp>
      <p:pic>
        <p:nvPicPr>
          <p:cNvPr id="9218" name="Picture 2" descr="Képtalálatok a következőre: isis neutron and muon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74" y="0"/>
            <a:ext cx="8065442" cy="764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ISIS neutronforrás működése (Anglia)</a:t>
            </a:r>
            <a:endParaRPr lang="en-US" dirty="0"/>
          </a:p>
        </p:txBody>
      </p:sp>
      <p:pic>
        <p:nvPicPr>
          <p:cNvPr id="5" name="The ISIS Neutron and Muon Sourc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334" end="3442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425" y="1260475"/>
            <a:ext cx="8870950" cy="49895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5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Spallációs</a:t>
            </a:r>
            <a:r>
              <a:rPr lang="hu-HU" dirty="0" smtClean="0"/>
              <a:t> neutronforrások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25" y="1300900"/>
            <a:ext cx="9072563" cy="49086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14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Folytonos vs. pulzált üzem</a:t>
            </a:r>
            <a:endParaRPr dirty="0"/>
          </a:p>
        </p:txBody>
      </p:sp>
      <p:pic>
        <p:nvPicPr>
          <p:cNvPr id="645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4" t="20433" r="8261" b="11732"/>
          <a:stretch>
            <a:fillRect/>
          </a:stretch>
        </p:blipFill>
        <p:spPr bwMode="auto">
          <a:xfrm>
            <a:off x="375553" y="3549827"/>
            <a:ext cx="4962078" cy="306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13060" r="15900" b="12323"/>
          <a:stretch>
            <a:fillRect/>
          </a:stretch>
        </p:blipFill>
        <p:spPr bwMode="auto">
          <a:xfrm>
            <a:off x="5337632" y="982150"/>
            <a:ext cx="4715287" cy="317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31097" r="15805" b="11868"/>
          <a:stretch>
            <a:fillRect/>
          </a:stretch>
        </p:blipFill>
        <p:spPr bwMode="auto">
          <a:xfrm>
            <a:off x="5850468" y="4393469"/>
            <a:ext cx="3840141" cy="198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8760" y="4063865"/>
            <a:ext cx="464815" cy="2314435"/>
          </a:xfrm>
          <a:prstGeom prst="rect">
            <a:avLst/>
          </a:prstGeom>
          <a:solidFill>
            <a:srgbClr val="4F81B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21408" y="4063865"/>
            <a:ext cx="534516" cy="2314435"/>
          </a:xfrm>
          <a:prstGeom prst="rect">
            <a:avLst/>
          </a:prstGeom>
          <a:solidFill>
            <a:srgbClr val="4F81B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Képtalálatok a következőre: neutron chop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8" y="982150"/>
            <a:ext cx="3351813" cy="23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6157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883" y="180231"/>
            <a:ext cx="9476330" cy="654609"/>
          </a:xfrm>
        </p:spPr>
        <p:txBody>
          <a:bodyPr>
            <a:noAutofit/>
          </a:bodyPr>
          <a:lstStyle/>
          <a:p>
            <a:pPr lvl="1"/>
            <a:r>
              <a:rPr lang="hu-HU" sz="2800" dirty="0"/>
              <a:t>K</a:t>
            </a:r>
            <a:r>
              <a:rPr lang="hu-HU" sz="2800" dirty="0" smtClean="0"/>
              <a:t>isteljesítményű, gyorsítóval üzemeltetett neutronforrások (</a:t>
            </a:r>
            <a:r>
              <a:rPr lang="hu-HU" sz="2800" dirty="0" err="1" smtClean="0"/>
              <a:t>Compact</a:t>
            </a:r>
            <a:r>
              <a:rPr lang="hu-HU" sz="2800" dirty="0" smtClean="0"/>
              <a:t> </a:t>
            </a:r>
            <a:r>
              <a:rPr lang="hu-HU" sz="2800" dirty="0" err="1" smtClean="0"/>
              <a:t>accelerator-driven</a:t>
            </a:r>
            <a:r>
              <a:rPr lang="hu-HU" sz="2800" dirty="0" smtClean="0"/>
              <a:t> neutron </a:t>
            </a:r>
            <a:r>
              <a:rPr lang="hu-HU" sz="2800" dirty="0" err="1" smtClean="0"/>
              <a:t>source</a:t>
            </a:r>
            <a:r>
              <a:rPr lang="hu-HU" sz="2800" dirty="0" smtClean="0"/>
              <a:t>, CANS)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" y="1110044"/>
            <a:ext cx="10081119" cy="5494140"/>
          </a:xfrm>
        </p:spPr>
        <p:txBody>
          <a:bodyPr>
            <a:normAutofit lnSpcReduction="10000"/>
          </a:bodyPr>
          <a:lstStyle/>
          <a:p>
            <a:pPr lvl="2"/>
            <a:r>
              <a:rPr lang="hu-HU" sz="2423" dirty="0" smtClean="0"/>
              <a:t>5-10 </a:t>
            </a:r>
            <a:r>
              <a:rPr lang="hu-HU" sz="2423" dirty="0" err="1" smtClean="0"/>
              <a:t>MeV</a:t>
            </a:r>
            <a:r>
              <a:rPr lang="hu-HU" sz="2423" dirty="0" smtClean="0"/>
              <a:t> protongyorsító</a:t>
            </a:r>
          </a:p>
          <a:p>
            <a:pPr lvl="2"/>
            <a:r>
              <a:rPr lang="hu-HU" sz="2423" baseline="30000" dirty="0" smtClean="0"/>
              <a:t>7</a:t>
            </a:r>
            <a:r>
              <a:rPr lang="hu-HU" sz="2423" dirty="0" smtClean="0"/>
              <a:t>Li(</a:t>
            </a:r>
            <a:r>
              <a:rPr lang="hu-HU" sz="2423" dirty="0" err="1" smtClean="0"/>
              <a:t>p,n</a:t>
            </a:r>
            <a:r>
              <a:rPr lang="hu-HU" sz="2423" dirty="0" smtClean="0"/>
              <a:t>)</a:t>
            </a:r>
            <a:r>
              <a:rPr lang="hu-HU" sz="2423" baseline="30000" dirty="0"/>
              <a:t> 7</a:t>
            </a:r>
            <a:r>
              <a:rPr lang="hu-HU" sz="2423" dirty="0" smtClean="0"/>
              <a:t>Be, </a:t>
            </a:r>
            <a:r>
              <a:rPr lang="hu-HU" sz="2423" baseline="30000" dirty="0" smtClean="0"/>
              <a:t>7</a:t>
            </a:r>
            <a:r>
              <a:rPr lang="hu-HU" sz="2423" dirty="0" smtClean="0"/>
              <a:t>Be(</a:t>
            </a:r>
            <a:r>
              <a:rPr lang="hu-HU" sz="2423" dirty="0" err="1" smtClean="0"/>
              <a:t>p,n</a:t>
            </a:r>
            <a:r>
              <a:rPr lang="hu-HU" sz="2423" dirty="0" smtClean="0"/>
              <a:t>)</a:t>
            </a:r>
            <a:r>
              <a:rPr lang="hu-HU" sz="2423" baseline="30000" dirty="0" smtClean="0"/>
              <a:t>7</a:t>
            </a:r>
            <a:r>
              <a:rPr lang="hu-HU" sz="2423" dirty="0" smtClean="0"/>
              <a:t>B magreakciók</a:t>
            </a:r>
          </a:p>
          <a:p>
            <a:pPr lvl="2"/>
            <a:r>
              <a:rPr lang="hu-HU" sz="2423" dirty="0" smtClean="0"/>
              <a:t>Nem </a:t>
            </a:r>
            <a:r>
              <a:rPr lang="hu-HU" sz="2423" dirty="0"/>
              <a:t>nukleáris létesítmény, olcsóbb üzemeltetés, könnyebb hozzáférés. </a:t>
            </a:r>
            <a:endParaRPr lang="hu-HU" sz="2423" dirty="0" smtClean="0"/>
          </a:p>
          <a:p>
            <a:pPr lvl="2"/>
            <a:r>
              <a:rPr lang="hu-HU" sz="2423" dirty="0" smtClean="0"/>
              <a:t>A </a:t>
            </a:r>
            <a:r>
              <a:rPr lang="hu-HU" sz="2423" dirty="0"/>
              <a:t>fluxus </a:t>
            </a:r>
            <a:r>
              <a:rPr lang="hu-HU" sz="2423" dirty="0" smtClean="0"/>
              <a:t>a mérőberendezéseknél lehet akkora, mint most a közepes teljesítményű kutatóreaktoroknál</a:t>
            </a:r>
          </a:p>
          <a:p>
            <a:pPr lvl="2"/>
            <a:r>
              <a:rPr lang="hu-HU" sz="2400" dirty="0" smtClean="0"/>
              <a:t>A </a:t>
            </a:r>
            <a:r>
              <a:rPr lang="hu-HU" sz="2400" dirty="0"/>
              <a:t>költség szempontjából a kompakt gyorsító alapú neutronforrások igen kedvező (kb. 1/100 áron)</a:t>
            </a:r>
          </a:p>
          <a:p>
            <a:pPr lvl="2"/>
            <a:r>
              <a:rPr lang="hu-HU" sz="2423" dirty="0" smtClean="0"/>
              <a:t>Ipar számára is elérhető és hozzáférhető</a:t>
            </a:r>
          </a:p>
          <a:p>
            <a:pPr lvl="2"/>
            <a:r>
              <a:rPr lang="hu-HU" sz="2423" dirty="0" smtClean="0"/>
              <a:t>Orvosi alkalmazás: Boron neutron </a:t>
            </a:r>
            <a:r>
              <a:rPr lang="hu-HU" sz="2423" dirty="0" err="1" smtClean="0"/>
              <a:t>capture</a:t>
            </a:r>
            <a:r>
              <a:rPr lang="hu-HU" sz="2423" dirty="0" smtClean="0"/>
              <a:t> </a:t>
            </a:r>
            <a:r>
              <a:rPr lang="hu-HU" sz="2423" dirty="0" err="1" smtClean="0"/>
              <a:t>therapy</a:t>
            </a:r>
            <a:r>
              <a:rPr lang="hu-HU" sz="2423" dirty="0" smtClean="0"/>
              <a:t> (BNCT)</a:t>
            </a:r>
          </a:p>
          <a:p>
            <a:pPr lvl="2"/>
            <a:r>
              <a:rPr lang="hu-HU" sz="2423" dirty="0" smtClean="0"/>
              <a:t>Az </a:t>
            </a:r>
            <a:r>
              <a:rPr lang="hu-HU" sz="2423" dirty="0"/>
              <a:t>USÁ-</a:t>
            </a:r>
            <a:r>
              <a:rPr lang="hu-HU" sz="2423" dirty="0" err="1"/>
              <a:t>ban</a:t>
            </a:r>
            <a:r>
              <a:rPr lang="hu-HU" sz="2423" dirty="0"/>
              <a:t> már </a:t>
            </a:r>
            <a:r>
              <a:rPr lang="hu-HU" sz="2423" dirty="0" smtClean="0"/>
              <a:t>működik: </a:t>
            </a:r>
            <a:r>
              <a:rPr lang="hu-HU" sz="2423" dirty="0" err="1"/>
              <a:t>Low</a:t>
            </a:r>
            <a:r>
              <a:rPr lang="hu-HU" sz="2423" dirty="0"/>
              <a:t> </a:t>
            </a:r>
            <a:r>
              <a:rPr lang="hu-HU" sz="2423" dirty="0" err="1"/>
              <a:t>Energy</a:t>
            </a:r>
            <a:r>
              <a:rPr lang="hu-HU" sz="2423" dirty="0"/>
              <a:t> Neutron </a:t>
            </a:r>
            <a:r>
              <a:rPr lang="hu-HU" sz="2423" dirty="0" err="1"/>
              <a:t>Source</a:t>
            </a:r>
            <a:r>
              <a:rPr lang="hu-HU" sz="2423" dirty="0"/>
              <a:t> (LENS) az </a:t>
            </a:r>
            <a:r>
              <a:rPr lang="hu-HU" sz="2423" dirty="0" err="1"/>
              <a:t>Indiana</a:t>
            </a:r>
            <a:r>
              <a:rPr lang="hu-HU" sz="2423" dirty="0"/>
              <a:t> Egyetemen</a:t>
            </a:r>
            <a:r>
              <a:rPr lang="hu-HU" sz="2423" dirty="0" smtClean="0"/>
              <a:t>.</a:t>
            </a:r>
          </a:p>
          <a:p>
            <a:pPr lvl="2"/>
            <a:r>
              <a:rPr lang="hu-HU" sz="2423" dirty="0" smtClean="0"/>
              <a:t>Tervezés alatt: </a:t>
            </a:r>
            <a:r>
              <a:rPr lang="hu-HU" sz="2423" dirty="0" err="1" smtClean="0"/>
              <a:t>Jülich</a:t>
            </a:r>
            <a:r>
              <a:rPr lang="hu-HU" sz="2423" dirty="0" smtClean="0"/>
              <a:t> </a:t>
            </a:r>
            <a:r>
              <a:rPr lang="hu-HU" sz="2423" dirty="0" err="1" smtClean="0"/>
              <a:t>High</a:t>
            </a:r>
            <a:r>
              <a:rPr lang="hu-HU" sz="2423" dirty="0" smtClean="0"/>
              <a:t> </a:t>
            </a:r>
            <a:r>
              <a:rPr lang="hu-HU" sz="2423" dirty="0" err="1" smtClean="0"/>
              <a:t>Brilliance</a:t>
            </a:r>
            <a:r>
              <a:rPr lang="hu-HU" sz="2423" dirty="0" smtClean="0"/>
              <a:t> Neutron </a:t>
            </a:r>
            <a:r>
              <a:rPr lang="hu-HU" sz="2423" dirty="0" err="1" smtClean="0"/>
              <a:t>Source</a:t>
            </a:r>
            <a:r>
              <a:rPr lang="hu-HU" sz="2423" dirty="0" smtClean="0"/>
              <a:t>, CEA SONATE, Martonvásár </a:t>
            </a:r>
          </a:p>
          <a:p>
            <a:pPr marL="469368" lvl="1" indent="0">
              <a:buNone/>
            </a:pPr>
            <a:endParaRPr lang="hu-HU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16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dirty="0" smtClean="0"/>
              <a:t>A neutron tulajdonságai</a:t>
            </a:r>
            <a:endParaRPr lang="en-US" altLang="hu-HU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04111" y="1260211"/>
            <a:ext cx="9073992" cy="55447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buFontTx/>
              <a:buNone/>
            </a:pPr>
            <a:r>
              <a:rPr lang="hu-HU" dirty="0" smtClean="0"/>
              <a:t>A neutronban a 3 kvarkot az erős kölcsönhatás, és annak közvetítő részecskéje, a </a:t>
            </a:r>
            <a:r>
              <a:rPr lang="hu-HU" dirty="0" err="1" smtClean="0"/>
              <a:t>gluon</a:t>
            </a:r>
            <a:r>
              <a:rPr lang="hu-HU" dirty="0" smtClean="0"/>
              <a:t> (angolul enyv, ragasztó) tartja össze. </a:t>
            </a:r>
          </a:p>
          <a:p>
            <a:pPr>
              <a:buFontTx/>
              <a:buNone/>
            </a:pPr>
            <a:r>
              <a:rPr lang="hu-HU" dirty="0" smtClean="0"/>
              <a:t>Az atommagban a protonok és neutronok (közös nevük: nukleonok - magalkotók) közötti kölcsönhatás a magerő</a:t>
            </a:r>
          </a:p>
          <a:p>
            <a:pPr>
              <a:buFontTx/>
              <a:buNone/>
            </a:pPr>
            <a:r>
              <a:rPr lang="hu-HU" dirty="0" smtClean="0"/>
              <a:t>Egy nukleon az atommagjában néhány </a:t>
            </a:r>
            <a:r>
              <a:rPr lang="hu-HU" dirty="0" err="1" smtClean="0"/>
              <a:t>MeV</a:t>
            </a:r>
            <a:r>
              <a:rPr lang="hu-HU" dirty="0" smtClean="0"/>
              <a:t> kötési energiával kapcsolódik a többi nukleonhoz</a:t>
            </a:r>
            <a:endParaRPr lang="hu-HU" altLang="hu-HU" dirty="0" smtClean="0"/>
          </a:p>
          <a:p>
            <a:pPr>
              <a:buFontTx/>
              <a:buNone/>
            </a:pPr>
            <a:r>
              <a:rPr lang="hu-HU" altLang="hu-HU" dirty="0" smtClean="0"/>
              <a:t>A neutron szabad állapotban bomlik:</a:t>
            </a:r>
          </a:p>
          <a:p>
            <a:endParaRPr lang="hu-HU" altLang="hu-HU" dirty="0" smtClean="0"/>
          </a:p>
          <a:p>
            <a:endParaRPr lang="hu-HU" altLang="hu-HU" dirty="0" smtClean="0"/>
          </a:p>
          <a:p>
            <a:pPr>
              <a:buFontTx/>
              <a:buNone/>
            </a:pPr>
            <a:endParaRPr lang="hu-HU" altLang="hu-HU" dirty="0" smtClean="0"/>
          </a:p>
          <a:p>
            <a:pPr>
              <a:buFontTx/>
              <a:buNone/>
            </a:pPr>
            <a:r>
              <a:rPr lang="hu-HU" altLang="hu-HU" dirty="0" smtClean="0"/>
              <a:t>E = + 0,782 45 </a:t>
            </a:r>
            <a:r>
              <a:rPr lang="hu-HU" altLang="hu-HU" dirty="0" err="1" smtClean="0"/>
              <a:t>MeV</a:t>
            </a:r>
            <a:r>
              <a:rPr lang="hu-HU" altLang="hu-HU" dirty="0" smtClean="0"/>
              <a:t>    </a:t>
            </a:r>
          </a:p>
          <a:p>
            <a:pPr>
              <a:buFontTx/>
              <a:buNone/>
            </a:pPr>
            <a:r>
              <a:rPr lang="hu-HU" altLang="hu-HU" i="1" dirty="0" smtClean="0"/>
              <a:t>T</a:t>
            </a:r>
            <a:r>
              <a:rPr lang="hu-HU" altLang="hu-HU" baseline="-25000" dirty="0" smtClean="0"/>
              <a:t>1/2</a:t>
            </a:r>
            <a:r>
              <a:rPr lang="hu-HU" altLang="hu-HU" dirty="0" smtClean="0"/>
              <a:t> = 610.1 (7) s</a:t>
            </a:r>
            <a:r>
              <a:rPr lang="en-US" altLang="hu-HU" dirty="0" smtClean="0"/>
              <a:t> </a:t>
            </a: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265" y="-215828"/>
            <a:ext cx="184731" cy="43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 sz="2205"/>
          </a:p>
        </p:txBody>
      </p:sp>
      <p:graphicFrame>
        <p:nvGraphicFramePr>
          <p:cNvPr id="1946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056953"/>
              </p:ext>
            </p:extLst>
          </p:nvPr>
        </p:nvGraphicFramePr>
        <p:xfrm>
          <a:off x="593615" y="4284687"/>
          <a:ext cx="4447492" cy="89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4" imgW="1282700" imgH="254000" progId="Equation.DSMT4">
                  <p:embed/>
                </p:oleObj>
              </mc:Choice>
              <mc:Fallback>
                <p:oleObj name="Equation" r:id="rId4" imgW="1282700" imgH="254000" progId="Equation.DSMT4">
                  <p:embed/>
                  <p:pic>
                    <p:nvPicPr>
                      <p:cNvPr id="1946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615" y="4284687"/>
                        <a:ext cx="4447492" cy="89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28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CANS elve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50</a:t>
            </a:fld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853" y="1499981"/>
            <a:ext cx="8050507" cy="45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5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8" y="1676330"/>
            <a:ext cx="4810403" cy="3375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87" y="1676330"/>
            <a:ext cx="4810404" cy="3375132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1058" y="-28232"/>
            <a:ext cx="9745627" cy="8049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04063">
              <a:defRPr/>
            </a:pPr>
            <a:endParaRPr lang="en-US" sz="2205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205" b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hu-HU" sz="2426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Gyorsneutron hozam a CANS esetén</a:t>
            </a:r>
            <a:r>
              <a:rPr lang="en-US" sz="2205" dirty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	   </a:t>
            </a:r>
          </a:p>
        </p:txBody>
      </p:sp>
    </p:spTree>
    <p:extLst>
      <p:ext uri="{BB962C8B-B14F-4D97-AF65-F5344CB8AC3E}">
        <p14:creationId xmlns:p14="http://schemas.microsoft.com/office/powerpoint/2010/main" val="3893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LENS @ </a:t>
            </a:r>
            <a:r>
              <a:rPr lang="hu-HU" dirty="0" err="1" smtClean="0"/>
              <a:t>Indiana</a:t>
            </a:r>
            <a:r>
              <a:rPr lang="hu-HU" dirty="0" smtClean="0"/>
              <a:t> </a:t>
            </a:r>
            <a:r>
              <a:rPr lang="hu-HU" dirty="0" err="1" smtClean="0"/>
              <a:t>Univ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111" y="1260212"/>
            <a:ext cx="9469422" cy="4990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n</a:t>
            </a:r>
            <a:r>
              <a:rPr lang="en-US" sz="2400" dirty="0" err="1" smtClean="0"/>
              <a:t>eutrons</a:t>
            </a:r>
            <a:r>
              <a:rPr lang="en-US" sz="2400" dirty="0" smtClean="0"/>
              <a:t> </a:t>
            </a:r>
            <a:r>
              <a:rPr lang="en-US" sz="2400" dirty="0"/>
              <a:t>are produced in a long-pulse (1 </a:t>
            </a:r>
            <a:r>
              <a:rPr lang="en-US" sz="2400" dirty="0" err="1"/>
              <a:t>ms</a:t>
            </a:r>
            <a:r>
              <a:rPr lang="en-US" sz="2400" dirty="0"/>
              <a:t>) mode through (</a:t>
            </a:r>
            <a:r>
              <a:rPr lang="en-US" sz="2400" dirty="0" err="1"/>
              <a:t>p,n</a:t>
            </a:r>
            <a:r>
              <a:rPr lang="en-US" sz="2400" dirty="0"/>
              <a:t>) reactions on a water-cooled Be target and the target is tightly coupled to a cryogenic moderator with a water reflector. This design gives a facility suitable for materials research, the development of new neutron instrumentation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52</a:t>
            </a:fld>
            <a:endParaRPr lang="hu-HU"/>
          </a:p>
        </p:txBody>
      </p:sp>
      <p:pic>
        <p:nvPicPr>
          <p:cNvPr id="4098" name="Picture 2" descr="Fig. 2. Schematic layout of the LENS cold neutron facility. Showing one target station for neutron scattering with three instruments (to the neutron radiation effects (upper left)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50" y="2916535"/>
            <a:ext cx="87439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CEA SONATE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53</a:t>
            </a:fld>
            <a:endParaRPr lang="hu-HU"/>
          </a:p>
        </p:txBody>
      </p:sp>
      <p:pic>
        <p:nvPicPr>
          <p:cNvPr id="5" name="Picture 2" descr="http://iramis.cea.fr/Images/astImg/2755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22" y="1692399"/>
            <a:ext cx="4661570" cy="333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4111" y="1687795"/>
            <a:ext cx="4320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</a:rPr>
              <a:t>Kompakt proton gyorsító két céltárgyra juttatja felváltva a részecskéket:</a:t>
            </a:r>
          </a:p>
          <a:p>
            <a:endParaRPr lang="hu-HU" dirty="0" smtClean="0">
              <a:latin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</a:rPr>
              <a:t>long </a:t>
            </a:r>
            <a:r>
              <a:rPr lang="en-US" dirty="0">
                <a:latin typeface="Arial" panose="020B0604020202020204" pitchFamily="34" charset="0"/>
              </a:rPr>
              <a:t>pulse / low frequency target (2ms pulses, 20 Hz repetition rate) </a:t>
            </a:r>
            <a:r>
              <a:rPr lang="en-US" dirty="0" smtClean="0">
                <a:latin typeface="Arial" panose="020B0604020202020204" pitchFamily="34" charset="0"/>
              </a:rPr>
              <a:t>SANS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</a:rPr>
              <a:t>refle</a:t>
            </a:r>
            <a:r>
              <a:rPr lang="hu-HU" dirty="0" smtClean="0">
                <a:latin typeface="Arial" panose="020B0604020202020204" pitchFamily="34" charset="0"/>
              </a:rPr>
              <a:t>k</a:t>
            </a:r>
            <a:r>
              <a:rPr lang="en-US" dirty="0" smtClean="0">
                <a:latin typeface="Arial" panose="020B0604020202020204" pitchFamily="34" charset="0"/>
              </a:rPr>
              <a:t>tom</a:t>
            </a:r>
            <a:r>
              <a:rPr lang="hu-HU" dirty="0" smtClean="0">
                <a:latin typeface="Arial" panose="020B0604020202020204" pitchFamily="34" charset="0"/>
              </a:rPr>
              <a:t>é</a:t>
            </a:r>
            <a:r>
              <a:rPr lang="en-US" dirty="0" err="1" smtClean="0">
                <a:latin typeface="Arial" panose="020B0604020202020204" pitchFamily="34" charset="0"/>
              </a:rPr>
              <a:t>ter</a:t>
            </a:r>
            <a:r>
              <a:rPr lang="en-US" dirty="0">
                <a:latin typeface="Arial" panose="020B0604020202020204" pitchFamily="34" charset="0"/>
              </a:rPr>
              <a:t>, imaging 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endParaRPr lang="hu-HU" dirty="0" smtClean="0">
              <a:latin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</a:rPr>
              <a:t>a </a:t>
            </a:r>
            <a:r>
              <a:rPr lang="en-US" dirty="0">
                <a:latin typeface="Arial" panose="020B0604020202020204" pitchFamily="34" charset="0"/>
              </a:rPr>
              <a:t>short pulse / high frequency (200µs, 100Hz) to high resolution instruments (</a:t>
            </a:r>
            <a:r>
              <a:rPr lang="en-US" dirty="0" err="1" smtClean="0">
                <a:latin typeface="Arial" panose="020B0604020202020204" pitchFamily="34" charset="0"/>
              </a:rPr>
              <a:t>diffra</a:t>
            </a:r>
            <a:r>
              <a:rPr lang="hu-HU" dirty="0" err="1" smtClean="0">
                <a:latin typeface="Arial" panose="020B0604020202020204" pitchFamily="34" charset="0"/>
              </a:rPr>
              <a:t>kció</a:t>
            </a:r>
            <a:r>
              <a:rPr lang="en-US" dirty="0" smtClean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ToF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hu-HU" dirty="0" smtClean="0">
                <a:latin typeface="Arial" panose="020B0604020202020204" pitchFamily="34" charset="0"/>
              </a:rPr>
              <a:t>neutron</a:t>
            </a:r>
            <a:r>
              <a:rPr lang="en-US" dirty="0" err="1" smtClean="0">
                <a:latin typeface="Arial" panose="020B0604020202020204" pitchFamily="34" charset="0"/>
              </a:rPr>
              <a:t>spe</a:t>
            </a:r>
            <a:r>
              <a:rPr lang="hu-HU" dirty="0" smtClean="0">
                <a:latin typeface="Arial" panose="020B0604020202020204" pitchFamily="34" charset="0"/>
              </a:rPr>
              <a:t>k</a:t>
            </a:r>
            <a:r>
              <a:rPr lang="en-US" dirty="0" err="1" smtClean="0">
                <a:latin typeface="Arial" panose="020B0604020202020204" pitchFamily="34" charset="0"/>
              </a:rPr>
              <a:t>tros</a:t>
            </a:r>
            <a:r>
              <a:rPr lang="hu-HU" dirty="0" err="1" smtClean="0">
                <a:latin typeface="Arial" panose="020B0604020202020204" pitchFamily="34" charset="0"/>
              </a:rPr>
              <a:t>zkópia</a:t>
            </a:r>
            <a:r>
              <a:rPr lang="en-US" dirty="0" smtClean="0"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Jülich</a:t>
            </a:r>
            <a:r>
              <a:rPr lang="hu-HU" dirty="0" smtClean="0"/>
              <a:t> HBS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54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528774" y="5265474"/>
            <a:ext cx="67447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beam </a:t>
            </a:r>
            <a:r>
              <a:rPr lang="en-US" dirty="0"/>
              <a:t>can be distributed to different target stations by means of a multiplexer, so that one single </a:t>
            </a:r>
            <a:r>
              <a:rPr lang="en-US" dirty="0" err="1"/>
              <a:t>linac</a:t>
            </a:r>
            <a:r>
              <a:rPr lang="en-US" dirty="0"/>
              <a:t> can </a:t>
            </a:r>
            <a:r>
              <a:rPr lang="en-US" dirty="0" smtClean="0"/>
              <a:t>serve</a:t>
            </a:r>
            <a:r>
              <a:rPr lang="hu-HU" dirty="0" smtClean="0"/>
              <a:t> </a:t>
            </a:r>
            <a:r>
              <a:rPr lang="en-US" dirty="0" smtClean="0"/>
              <a:t>several </a:t>
            </a:r>
            <a:r>
              <a:rPr lang="en-US" dirty="0"/>
              <a:t>target stations with individual pulse patterns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7713" t="17288" r="17713" b="15836"/>
          <a:stretch/>
        </p:blipFill>
        <p:spPr>
          <a:xfrm>
            <a:off x="144562" y="944314"/>
            <a:ext cx="7200800" cy="4039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320" t="18016" r="51968" b="21650"/>
          <a:stretch/>
        </p:blipFill>
        <p:spPr>
          <a:xfrm>
            <a:off x="7129338" y="1116335"/>
            <a:ext cx="2977487" cy="3168352"/>
          </a:xfrm>
          <a:prstGeom prst="rect">
            <a:avLst/>
          </a:prstGeom>
        </p:spPr>
      </p:pic>
      <p:pic>
        <p:nvPicPr>
          <p:cNvPr id="2052" name="Picture 4" descr="Első borít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426" y="4497832"/>
            <a:ext cx="1915855" cy="288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76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111" y="74068"/>
            <a:ext cx="9073992" cy="654609"/>
          </a:xfrm>
        </p:spPr>
        <p:txBody>
          <a:bodyPr/>
          <a:lstStyle/>
          <a:p>
            <a:r>
              <a:rPr lang="hu-HU" dirty="0" smtClean="0"/>
              <a:t>Martonvásári kompakt neutronforrás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9994" y="3580846"/>
            <a:ext cx="4825027" cy="3621793"/>
          </a:xfrm>
        </p:spPr>
        <p:txBody>
          <a:bodyPr>
            <a:normAutofit/>
          </a:bodyPr>
          <a:lstStyle/>
          <a:p>
            <a:r>
              <a:rPr lang="en-US" sz="1800" u="sng" dirty="0"/>
              <a:t>Accelerator</a:t>
            </a:r>
            <a:r>
              <a:rPr lang="en-US" sz="1800" dirty="0"/>
              <a:t>: &gt;2.5 MeV, </a:t>
            </a:r>
            <a:r>
              <a:rPr lang="en-US" sz="1800" dirty="0" smtClean="0"/>
              <a:t>&lt;= </a:t>
            </a:r>
            <a:r>
              <a:rPr lang="en-US" sz="1800" dirty="0"/>
              <a:t>20mA proton </a:t>
            </a:r>
            <a:r>
              <a:rPr lang="en-US" sz="1800" dirty="0" smtClean="0"/>
              <a:t>accelerator</a:t>
            </a:r>
            <a:r>
              <a:rPr lang="hu-HU" sz="1800" dirty="0" smtClean="0"/>
              <a:t>,</a:t>
            </a:r>
            <a:r>
              <a:rPr lang="en-US" sz="1800" dirty="0" smtClean="0"/>
              <a:t> </a:t>
            </a:r>
            <a:r>
              <a:rPr lang="en-US" sz="1800" dirty="0"/>
              <a:t>5% duty factor, 2 kW. 201 MHz RF amplifier, solid state technology. 50 kW CW operation for irradiation. </a:t>
            </a:r>
            <a:endParaRPr lang="hu-HU" sz="1800" dirty="0" smtClean="0"/>
          </a:p>
          <a:p>
            <a:r>
              <a:rPr lang="en-US" sz="1800" u="sng" dirty="0" smtClean="0"/>
              <a:t>Target</a:t>
            </a:r>
            <a:r>
              <a:rPr lang="en-US" sz="1800" dirty="0" smtClean="0"/>
              <a:t> </a:t>
            </a:r>
            <a:r>
              <a:rPr lang="en-US" sz="1800" dirty="0"/>
              <a:t>2.5 kW beam power, Bi-spectral moderator, 1.5 cm × 3 cm para H2+H2O or polyethylene. Reflector (Be of </a:t>
            </a:r>
            <a:r>
              <a:rPr lang="en-US" sz="1800" dirty="0" err="1"/>
              <a:t>Pb</a:t>
            </a:r>
            <a:r>
              <a:rPr lang="en-US" sz="1800" dirty="0"/>
              <a:t>). Needs cooling. Thin Be on Vanadium and Niobium, Li or Be </a:t>
            </a:r>
            <a:r>
              <a:rPr lang="en-US" sz="1800" dirty="0" smtClean="0"/>
              <a:t>target</a:t>
            </a:r>
            <a:endParaRPr lang="hu-HU" sz="1800" dirty="0" smtClean="0"/>
          </a:p>
          <a:p>
            <a:r>
              <a:rPr lang="hu-HU" sz="1800" dirty="0" err="1" smtClean="0"/>
              <a:t>Up</a:t>
            </a:r>
            <a:r>
              <a:rPr lang="hu-HU" sz="1800" dirty="0" smtClean="0"/>
              <a:t> </a:t>
            </a:r>
            <a:r>
              <a:rPr lang="hu-HU" sz="1800" dirty="0" err="1" smtClean="0"/>
              <a:t>to</a:t>
            </a:r>
            <a:r>
              <a:rPr lang="hu-HU" sz="1800" dirty="0" smtClean="0"/>
              <a:t> 10 </a:t>
            </a:r>
            <a:r>
              <a:rPr lang="hu-HU" sz="1800" dirty="0" err="1" smtClean="0"/>
              <a:t>beamlines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86217" y="6650654"/>
            <a:ext cx="587316" cy="402567"/>
          </a:xfrm>
        </p:spPr>
        <p:txBody>
          <a:bodyPr/>
          <a:lstStyle/>
          <a:p>
            <a:fld id="{80CEF7A7-09F9-4E3A-A1DD-F24280A173C1}" type="slidenum">
              <a:rPr lang="hu-HU" smtClean="0"/>
              <a:t>55</a:t>
            </a:fld>
            <a:endParaRPr lang="hu-HU"/>
          </a:p>
        </p:txBody>
      </p:sp>
      <p:pic>
        <p:nvPicPr>
          <p:cNvPr id="7170" name="Picture 2" descr="https://autopro.hu/uploads/articles/290/28997/1_800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033" y="3341526"/>
            <a:ext cx="5243736" cy="393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1" y="684287"/>
            <a:ext cx="9948562" cy="282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1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Monte Carlo szimuláció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111" y="1260212"/>
            <a:ext cx="4753017" cy="4990084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A neutronok és a keletkező másodlagos részecskék (pl. gamma fotonok) anyaggal történő kölcsönhatásának számítógépes modellezése, az adott komplex geometria és anyagválasztás figyelembevételével</a:t>
            </a:r>
          </a:p>
          <a:p>
            <a:r>
              <a:rPr lang="hu-HU" dirty="0" smtClean="0"/>
              <a:t>Nagyszámú véletlen szám segítségével, fizikai modellek alapján </a:t>
            </a:r>
          </a:p>
          <a:p>
            <a:endParaRPr lang="en-US" dirty="0" smtClean="0"/>
          </a:p>
          <a:p>
            <a:r>
              <a:rPr lang="hu-HU" dirty="0" smtClean="0"/>
              <a:t>Tudományos kísérletek értelmezése</a:t>
            </a:r>
          </a:p>
          <a:p>
            <a:r>
              <a:rPr lang="hu-HU" dirty="0" smtClean="0"/>
              <a:t>A nukleáris üzemeltetés biztonsági aspektusainak ellenőrzése</a:t>
            </a:r>
          </a:p>
          <a:p>
            <a:r>
              <a:rPr lang="hu-HU" dirty="0" smtClean="0"/>
              <a:t>Új neutronforrások tervezése, a valóságban még létre nem hozott eszközök optimalizálása</a:t>
            </a:r>
          </a:p>
          <a:p>
            <a:r>
              <a:rPr lang="hu-HU" dirty="0" smtClean="0"/>
              <a:t>Biológiai védelem méretezése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56</a:t>
            </a:fld>
            <a:endParaRPr lang="hu-HU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3" y="3970723"/>
            <a:ext cx="4619642" cy="3586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28" y="180231"/>
            <a:ext cx="4653227" cy="36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47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94838" y="6878638"/>
            <a:ext cx="587375" cy="403225"/>
          </a:xfrm>
        </p:spPr>
        <p:txBody>
          <a:bodyPr/>
          <a:lstStyle/>
          <a:p>
            <a:fld id="{80CEF7A7-09F9-4E3A-A1DD-F24280A173C1}" type="slidenum">
              <a:rPr lang="hu-HU" smtClean="0"/>
              <a:t>57</a:t>
            </a:fld>
            <a:endParaRPr lang="hu-HU"/>
          </a:p>
        </p:txBody>
      </p:sp>
      <p:sp>
        <p:nvSpPr>
          <p:cNvPr id="5" name="Szövegdoboz 3"/>
          <p:cNvSpPr txBox="1"/>
          <p:nvPr/>
        </p:nvSpPr>
        <p:spPr>
          <a:xfrm>
            <a:off x="936631" y="2556495"/>
            <a:ext cx="8208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 smtClean="0">
                <a:solidFill>
                  <a:schemeClr val="bg1"/>
                </a:solidFill>
              </a:rPr>
              <a:t>Ajánlott olvasnivalók</a:t>
            </a:r>
            <a:endParaRPr lang="hu-HU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04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D57-392D-45A0-A8EB-81DF6E9F072C}" type="slidenum">
              <a:rPr lang="hu-HU" altLang="en-US" smtClean="0"/>
              <a:pPr/>
              <a:t>58</a:t>
            </a:fld>
            <a:endParaRPr lang="hu-HU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0442"/>
          <a:stretch/>
        </p:blipFill>
        <p:spPr>
          <a:xfrm>
            <a:off x="828695" y="1116335"/>
            <a:ext cx="8851180" cy="53086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2914" y="324247"/>
            <a:ext cx="3247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https://www.e-neutrons.org/</a:t>
            </a:r>
          </a:p>
        </p:txBody>
      </p:sp>
    </p:spTree>
    <p:extLst>
      <p:ext uri="{BB962C8B-B14F-4D97-AF65-F5344CB8AC3E}">
        <p14:creationId xmlns:p14="http://schemas.microsoft.com/office/powerpoint/2010/main" val="29156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59</a:t>
            </a:fld>
            <a:endParaRPr lang="hu-H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1" t="10442"/>
          <a:stretch/>
        </p:blipFill>
        <p:spPr>
          <a:xfrm>
            <a:off x="40733" y="396255"/>
            <a:ext cx="10070087" cy="606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Részecske és hullámtermészet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6</a:t>
            </a:fld>
            <a:endParaRPr lang="hu-HU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706" y="1116335"/>
            <a:ext cx="6953185" cy="4989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3154" y="6702671"/>
            <a:ext cx="3312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pPr/>
              <a:t>60</a:t>
            </a:fld>
            <a:endParaRPr lang="hu-HU"/>
          </a:p>
        </p:txBody>
      </p:sp>
      <p:sp>
        <p:nvSpPr>
          <p:cNvPr id="3" name="Rectangle 2"/>
          <p:cNvSpPr/>
          <p:nvPr/>
        </p:nvSpPr>
        <p:spPr>
          <a:xfrm>
            <a:off x="1440706" y="252239"/>
            <a:ext cx="6625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https://www.iaea.org/OurWork/ST/NE/NEFW/Technical-Areas/RRS/documents/RR_Purpose_and_Future_BODY.pdf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886" t="16303" r="31358" b="187"/>
          <a:stretch/>
        </p:blipFill>
        <p:spPr>
          <a:xfrm>
            <a:off x="2880866" y="1332359"/>
            <a:ext cx="334331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61</a:t>
            </a:fld>
            <a:endParaRPr lang="hu-HU"/>
          </a:p>
        </p:txBody>
      </p:sp>
      <p:pic>
        <p:nvPicPr>
          <p:cNvPr id="3074" name="Picture 2" descr="magnif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90" y="324247"/>
            <a:ext cx="4536504" cy="64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2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F7A7-09F9-4E3A-A1DD-F24280A173C1}" type="slidenum">
              <a:rPr lang="hu-HU" smtClean="0"/>
              <a:t>62</a:t>
            </a:fld>
            <a:endParaRPr lang="hu-H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866" y="324247"/>
            <a:ext cx="4450645" cy="63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94838" y="6878638"/>
            <a:ext cx="587375" cy="403225"/>
          </a:xfrm>
        </p:spPr>
        <p:txBody>
          <a:bodyPr/>
          <a:lstStyle/>
          <a:p>
            <a:fld id="{80CEF7A7-09F9-4E3A-A1DD-F24280A173C1}" type="slidenum">
              <a:rPr lang="hu-HU" smtClean="0"/>
              <a:t>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303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17" y="367561"/>
            <a:ext cx="9493585" cy="756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hu-HU" altLang="hu-HU" sz="4410" b="1" dirty="0" smtClean="0"/>
              <a:t>A neutronok </a:t>
            </a:r>
            <a:r>
              <a:rPr lang="hu-HU" altLang="hu-HU" sz="4410" b="1" dirty="0"/>
              <a:t>kölcsönhatása az anyaggal</a:t>
            </a:r>
            <a:endParaRPr lang="en-US" altLang="hu-HU" sz="4410" b="1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60586" y="1123635"/>
            <a:ext cx="9301053" cy="55099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sz="2646" b="1" dirty="0" smtClean="0">
                <a:sym typeface="Math1" pitchFamily="2" charset="2"/>
              </a:rPr>
              <a:t>Kölcsönhatás </a:t>
            </a:r>
            <a:r>
              <a:rPr lang="hu-HU" altLang="hu-HU" sz="2646" b="1" dirty="0">
                <a:sym typeface="Math1" pitchFamily="2" charset="2"/>
              </a:rPr>
              <a:t>a </a:t>
            </a:r>
            <a:r>
              <a:rPr lang="hu-HU" altLang="hu-HU" sz="2646" b="1" dirty="0" err="1">
                <a:sym typeface="Math1" pitchFamily="2" charset="2"/>
              </a:rPr>
              <a:t>magerőkkel</a:t>
            </a:r>
            <a:endParaRPr lang="en-US" altLang="hu-HU" sz="2646" dirty="0">
              <a:sym typeface="Math1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646" dirty="0">
                <a:sym typeface="Math1" pitchFamily="2" charset="2"/>
              </a:rPr>
              <a:t>		</a:t>
            </a:r>
            <a:r>
              <a:rPr lang="hu-HU" altLang="hu-HU" sz="2646" dirty="0" smtClean="0">
                <a:sym typeface="Math1" pitchFamily="2" charset="2"/>
              </a:rPr>
              <a:t>ütközés az atommaggal</a:t>
            </a:r>
            <a:endParaRPr lang="en-US" altLang="hu-HU" sz="2646" dirty="0" smtClean="0">
              <a:sym typeface="Math1" pitchFamily="2" charset="2"/>
            </a:endParaRPr>
          </a:p>
          <a:p>
            <a:pPr>
              <a:lnSpc>
                <a:spcPct val="90000"/>
              </a:lnSpc>
            </a:pPr>
            <a:r>
              <a:rPr lang="hu-HU" altLang="hu-HU" sz="2646" dirty="0" smtClean="0">
                <a:sym typeface="Math1" pitchFamily="2" charset="2"/>
              </a:rPr>
              <a:t>Magreakció</a:t>
            </a:r>
          </a:p>
          <a:p>
            <a:pPr>
              <a:lnSpc>
                <a:spcPct val="90000"/>
              </a:lnSpc>
            </a:pPr>
            <a:r>
              <a:rPr lang="hu-HU" altLang="hu-HU" sz="2646" dirty="0" smtClean="0">
                <a:sym typeface="Math1" pitchFamily="2" charset="2"/>
              </a:rPr>
              <a:t>rugalmas </a:t>
            </a:r>
            <a:r>
              <a:rPr lang="hu-HU" altLang="hu-HU" sz="2646" dirty="0">
                <a:sym typeface="Math1" pitchFamily="2" charset="2"/>
              </a:rPr>
              <a:t>szórás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altLang="hu-HU" sz="2646" b="1" dirty="0" smtClean="0">
              <a:sym typeface="Math1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646" b="1" dirty="0" smtClean="0">
                <a:sym typeface="Math1" pitchFamily="2" charset="2"/>
              </a:rPr>
              <a:t>Neutronhullám </a:t>
            </a:r>
            <a:r>
              <a:rPr lang="hu-HU" altLang="hu-HU" sz="2646" b="1" dirty="0">
                <a:sym typeface="Math1" pitchFamily="2" charset="2"/>
              </a:rPr>
              <a:t>kölcsönhatása kondenzált </a:t>
            </a:r>
            <a:r>
              <a:rPr lang="hu-HU" altLang="hu-HU" sz="2646" b="1" dirty="0" smtClean="0">
                <a:sym typeface="Math1" pitchFamily="2" charset="2"/>
              </a:rPr>
              <a:t>anyagokkal</a:t>
            </a:r>
          </a:p>
          <a:p>
            <a:pPr>
              <a:lnSpc>
                <a:spcPct val="90000"/>
              </a:lnSpc>
            </a:pPr>
            <a:r>
              <a:rPr lang="hu-HU" altLang="hu-HU" sz="2646" dirty="0">
                <a:sym typeface="Math1" pitchFamily="2" charset="2"/>
              </a:rPr>
              <a:t>Teljes </a:t>
            </a:r>
            <a:r>
              <a:rPr lang="hu-HU" altLang="hu-HU" sz="2646" dirty="0" smtClean="0">
                <a:sym typeface="Math1" pitchFamily="2" charset="2"/>
              </a:rPr>
              <a:t>reflexió</a:t>
            </a:r>
          </a:p>
          <a:p>
            <a:pPr>
              <a:lnSpc>
                <a:spcPct val="90000"/>
              </a:lnSpc>
            </a:pPr>
            <a:endParaRPr lang="hu-HU" altLang="hu-HU" sz="2646" dirty="0">
              <a:sym typeface="Math1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646" b="1" dirty="0" smtClean="0"/>
              <a:t>Mágneses kölcsönhatás</a:t>
            </a:r>
            <a:endParaRPr lang="en-US" altLang="hu-HU" sz="2646" dirty="0"/>
          </a:p>
          <a:p>
            <a:pPr>
              <a:lnSpc>
                <a:spcPct val="90000"/>
              </a:lnSpc>
            </a:pPr>
            <a:r>
              <a:rPr lang="hu-HU" altLang="hu-HU" sz="2646" dirty="0" smtClean="0"/>
              <a:t>A mágneses momentum kölcsönhatása </a:t>
            </a:r>
            <a:endParaRPr lang="hu-HU" altLang="hu-HU" sz="2646" dirty="0"/>
          </a:p>
          <a:p>
            <a:pPr>
              <a:lnSpc>
                <a:spcPct val="90000"/>
              </a:lnSpc>
            </a:pPr>
            <a:r>
              <a:rPr lang="hu-HU" altLang="hu-HU" sz="2646" dirty="0"/>
              <a:t>A neutron töltése nulla, </a:t>
            </a:r>
            <a:r>
              <a:rPr lang="hu-HU" altLang="hu-HU" sz="2646" dirty="0" smtClean="0"/>
              <a:t>mágneses momentuma </a:t>
            </a:r>
            <a:r>
              <a:rPr lang="hu-HU" altLang="hu-HU" sz="2646" dirty="0"/>
              <a:t>viszont </a:t>
            </a:r>
            <a:r>
              <a:rPr lang="hu-HU" altLang="hu-HU" sz="2646" dirty="0" smtClean="0"/>
              <a:t>nem! </a:t>
            </a:r>
          </a:p>
          <a:p>
            <a:pPr>
              <a:lnSpc>
                <a:spcPct val="90000"/>
              </a:lnSpc>
            </a:pPr>
            <a:r>
              <a:rPr lang="hu-HU" altLang="hu-HU" sz="2646" dirty="0" smtClean="0"/>
              <a:t>Elektromos térrel nem, a mágneses térrel viszont kölcsönhat </a:t>
            </a:r>
            <a:r>
              <a:rPr lang="hu-HU" altLang="hu-HU" sz="2646" dirty="0" smtClean="0">
                <a:sym typeface="Math1" pitchFamily="2" charset="2"/>
              </a:rPr>
              <a:t>a </a:t>
            </a:r>
            <a:r>
              <a:rPr lang="hu-HU" altLang="hu-HU" sz="2646" dirty="0">
                <a:sym typeface="Math1" pitchFamily="2" charset="2"/>
              </a:rPr>
              <a:t>neutron </a:t>
            </a:r>
            <a:r>
              <a:rPr lang="hu-HU" altLang="hu-HU" sz="2646" dirty="0" smtClean="0">
                <a:sym typeface="Math1" pitchFamily="2" charset="2"/>
              </a:rPr>
              <a:t>a belső töltéseloszlása miatt; ez egy bizonyíték a kvarkok létezésére</a:t>
            </a:r>
            <a:endParaRPr lang="en-US" altLang="hu-HU" sz="2646" dirty="0">
              <a:sym typeface="Math1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hu-HU" sz="2646" b="1" dirty="0">
              <a:sym typeface="Math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254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dirty="0" smtClean="0"/>
              <a:t>Magreakciók</a:t>
            </a:r>
            <a:endParaRPr lang="en-US" altLang="hu-HU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Tx/>
              <a:buNone/>
            </a:pPr>
            <a:r>
              <a:rPr lang="hu-HU" altLang="hu-HU" b="1" smtClean="0"/>
              <a:t>jelölés</a:t>
            </a:r>
            <a:r>
              <a:rPr lang="hu-HU" altLang="hu-HU" smtClean="0"/>
              <a:t>:</a:t>
            </a:r>
          </a:p>
          <a:p>
            <a:pPr>
              <a:buFontTx/>
              <a:buNone/>
            </a:pPr>
            <a:r>
              <a:rPr lang="hu-HU" altLang="hu-HU" smtClean="0"/>
              <a:t>		A(b,c)D  =  A + b </a:t>
            </a:r>
            <a:r>
              <a:rPr lang="hu-HU" altLang="hu-HU" smtClean="0">
                <a:cs typeface="Arial" panose="020B0604020202020204" pitchFamily="34" charset="0"/>
              </a:rPr>
              <a:t>→</a:t>
            </a:r>
            <a:r>
              <a:rPr lang="hu-HU" altLang="hu-HU" smtClean="0"/>
              <a:t> c + D ( + </a:t>
            </a:r>
            <a:r>
              <a:rPr lang="hu-HU" altLang="hu-HU" i="1" smtClean="0"/>
              <a:t>Q </a:t>
            </a:r>
            <a:r>
              <a:rPr lang="hu-HU" altLang="hu-HU" smtClean="0"/>
              <a:t>)</a:t>
            </a:r>
          </a:p>
          <a:p>
            <a:pPr>
              <a:buFontTx/>
              <a:buNone/>
            </a:pPr>
            <a:r>
              <a:rPr lang="hu-HU" altLang="hu-HU" smtClean="0"/>
              <a:t>A </a:t>
            </a:r>
            <a:r>
              <a:rPr lang="hu-HU" altLang="hu-HU" smtClean="0">
                <a:sym typeface="Math1" pitchFamily="2" charset="2"/>
              </a:rPr>
              <a:t>-</a:t>
            </a:r>
            <a:r>
              <a:rPr lang="hu-HU" altLang="hu-HU" smtClean="0"/>
              <a:t> kiindulási mag (targetmag)</a:t>
            </a:r>
          </a:p>
          <a:p>
            <a:pPr>
              <a:buFontTx/>
              <a:buNone/>
            </a:pPr>
            <a:r>
              <a:rPr lang="hu-HU" altLang="hu-HU" smtClean="0"/>
              <a:t>D - végmag</a:t>
            </a:r>
          </a:p>
          <a:p>
            <a:pPr>
              <a:buFontTx/>
              <a:buNone/>
            </a:pPr>
            <a:r>
              <a:rPr lang="hu-HU" altLang="hu-HU" smtClean="0"/>
              <a:t>b - bemenő részecske („lövedék”)</a:t>
            </a:r>
          </a:p>
          <a:p>
            <a:pPr>
              <a:buFontTx/>
              <a:buNone/>
            </a:pPr>
            <a:r>
              <a:rPr lang="hu-HU" altLang="hu-HU" smtClean="0"/>
              <a:t>c - kimenő részecske</a:t>
            </a:r>
            <a:endParaRPr lang="hu-HU" altLang="hu-HU" i="1" smtClean="0"/>
          </a:p>
          <a:p>
            <a:pPr>
              <a:buFontTx/>
              <a:buNone/>
            </a:pPr>
            <a:r>
              <a:rPr lang="hu-HU" altLang="hu-HU" i="1" smtClean="0"/>
              <a:t>Q</a:t>
            </a:r>
            <a:r>
              <a:rPr lang="hu-HU" altLang="hu-HU" smtClean="0"/>
              <a:t> - reakcióenergia (+ exoterm, </a:t>
            </a:r>
            <a:r>
              <a:rPr lang="hu-HU" altLang="hu-HU" smtClean="0">
                <a:sym typeface="Math1" pitchFamily="2" charset="2"/>
              </a:rPr>
              <a:t>-</a:t>
            </a:r>
            <a:r>
              <a:rPr lang="hu-HU" altLang="hu-HU" smtClean="0"/>
              <a:t> endoterm )</a:t>
            </a:r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23989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72754" y="347314"/>
            <a:ext cx="9493585" cy="756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dirty="0" smtClean="0"/>
              <a:t>Magreakciók ábrázolása </a:t>
            </a:r>
            <a:endParaRPr lang="en-US" altLang="hu-HU" dirty="0" smtClean="0"/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" y="374551"/>
            <a:ext cx="4274214" cy="39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144562" y="4449420"/>
            <a:ext cx="3024336" cy="212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205" dirty="0">
                <a:cs typeface="Times New Roman" panose="02020603050405020304" pitchFamily="18" charset="0"/>
              </a:rPr>
              <a:t>Magreakciók a </a:t>
            </a:r>
            <a:r>
              <a:rPr lang="hu-HU" altLang="hu-HU" sz="2205" dirty="0" err="1">
                <a:cs typeface="Times New Roman" panose="02020603050405020304" pitchFamily="18" charset="0"/>
              </a:rPr>
              <a:t>nuklidtáblázatban</a:t>
            </a:r>
            <a:r>
              <a:rPr lang="hu-HU" altLang="hu-HU" sz="2205" dirty="0">
                <a:cs typeface="Times New Roman" panose="02020603050405020304" pitchFamily="18" charset="0"/>
              </a:rPr>
              <a:t> </a:t>
            </a:r>
            <a:r>
              <a:rPr lang="hu-HU" altLang="hu-HU" sz="2205" dirty="0" smtClean="0">
                <a:cs typeface="Times New Roman" panose="02020603050405020304" pitchFamily="18" charset="0"/>
              </a:rPr>
              <a:t>ábrázolva</a:t>
            </a:r>
          </a:p>
          <a:p>
            <a:pPr algn="ctr" eaLnBrk="1" hangingPunct="1"/>
            <a:endParaRPr lang="hu-HU" altLang="hu-HU" sz="2205" dirty="0">
              <a:cs typeface="Times New Roman" panose="02020603050405020304" pitchFamily="18" charset="0"/>
            </a:endParaRPr>
          </a:p>
          <a:p>
            <a:pPr algn="ctr" eaLnBrk="1" hangingPunct="1"/>
            <a:endParaRPr lang="hu-HU" altLang="hu-HU" sz="2205" dirty="0" smtClean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hu-HU" altLang="hu-HU" sz="2205" dirty="0" err="1" smtClean="0">
                <a:cs typeface="Times New Roman" panose="02020603050405020304" pitchFamily="18" charset="0"/>
              </a:rPr>
              <a:t>Chart</a:t>
            </a:r>
            <a:r>
              <a:rPr lang="hu-HU" altLang="hu-HU" sz="2205" dirty="0" smtClean="0">
                <a:cs typeface="Times New Roman" panose="02020603050405020304" pitchFamily="18" charset="0"/>
              </a:rPr>
              <a:t> of </a:t>
            </a:r>
            <a:r>
              <a:rPr lang="hu-HU" altLang="hu-HU" sz="2205" dirty="0" err="1" smtClean="0">
                <a:cs typeface="Times New Roman" panose="02020603050405020304" pitchFamily="18" charset="0"/>
              </a:rPr>
              <a:t>Nuclides</a:t>
            </a:r>
            <a:endParaRPr lang="hu-HU" altLang="hu-HU" sz="2205" dirty="0"/>
          </a:p>
        </p:txBody>
      </p:sp>
      <p:pic>
        <p:nvPicPr>
          <p:cNvPr id="5122" name="Picture 2" descr="Képtalálatok a következőre: nuclide ch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46" y="2988543"/>
            <a:ext cx="6363645" cy="427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1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BFD701E-AAED-4296-A69C-55338DCF54AA}" vid="{C672EF6F-B84A-4FF1-94D3-59B8E0B4615C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MTA EK New template magyar</Template>
  <TotalTime>603</TotalTime>
  <Words>1711</Words>
  <Application>Microsoft Office PowerPoint</Application>
  <PresentationFormat>Egyéni</PresentationFormat>
  <Paragraphs>408</Paragraphs>
  <Slides>63</Slides>
  <Notes>14</Notes>
  <HiddenSlides>0</HiddenSlides>
  <MMClips>2</MMClips>
  <ScaleCrop>false</ScaleCrop>
  <HeadingPairs>
    <vt:vector size="8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63</vt:i4>
      </vt:variant>
    </vt:vector>
  </HeadingPairs>
  <TitlesOfParts>
    <vt:vector size="75" baseType="lpstr">
      <vt:lpstr>Arial</vt:lpstr>
      <vt:lpstr>Calibri</vt:lpstr>
      <vt:lpstr>Garamond-Light</vt:lpstr>
      <vt:lpstr>Math1</vt:lpstr>
      <vt:lpstr>Symbol</vt:lpstr>
      <vt:lpstr>TeX-cmbx10</vt:lpstr>
      <vt:lpstr>TeX-cmbx12</vt:lpstr>
      <vt:lpstr>TeX-cmr10</vt:lpstr>
      <vt:lpstr>Times New Roman</vt:lpstr>
      <vt:lpstr>Wingdings</vt:lpstr>
      <vt:lpstr>Office-téma</vt:lpstr>
      <vt:lpstr>Equation</vt:lpstr>
      <vt:lpstr>5. előadás A neutron. Tulajdonságai, csoportosítása. Neutronforrások.</vt:lpstr>
      <vt:lpstr>A neutron tulajdonságai</vt:lpstr>
      <vt:lpstr>Chadwick (1932) -  a neutron felfedezése</vt:lpstr>
      <vt:lpstr>PowerPoint bemutató</vt:lpstr>
      <vt:lpstr>A neutron tulajdonságai</vt:lpstr>
      <vt:lpstr>Részecske és hullámtermészet</vt:lpstr>
      <vt:lpstr>A neutronok kölcsönhatása az anyaggal</vt:lpstr>
      <vt:lpstr>Magreakciók</vt:lpstr>
      <vt:lpstr>Magreakciók ábrázolása </vt:lpstr>
      <vt:lpstr>A neutronok kölcsönhatása az anyaggal</vt:lpstr>
      <vt:lpstr>(Energiaegységek)</vt:lpstr>
      <vt:lpstr>A neutronok osztályozása</vt:lpstr>
      <vt:lpstr>Hatáskeresztmetszet</vt:lpstr>
      <vt:lpstr>Neutronos anyagvizsgáló módszerek</vt:lpstr>
      <vt:lpstr>Neutronforrások: nagy vagy olcsó???</vt:lpstr>
      <vt:lpstr>A neutronok keltése</vt:lpstr>
      <vt:lpstr>Radioizotóp neutronforrások</vt:lpstr>
      <vt:lpstr>Elektronikus Neutron Generátorok</vt:lpstr>
      <vt:lpstr>Neutronindukált maghasadás </vt:lpstr>
      <vt:lpstr>Az 235U hasadványtermékeinek hozama </vt:lpstr>
      <vt:lpstr>A maghasadás energiamérlege</vt:lpstr>
      <vt:lpstr>Neutronháztartás kontrollált láncreakcióban</vt:lpstr>
      <vt:lpstr>A kontrollált láncreakció első megvalósítása</vt:lpstr>
      <vt:lpstr>Atomreaktor vs. kutatóreaktor</vt:lpstr>
      <vt:lpstr>Kutatóreaktorok</vt:lpstr>
      <vt:lpstr>A neutronfluxus energiaeloszlása egy kutatóreaktorban</vt:lpstr>
      <vt:lpstr>Termikus neutronok - Maxwell-Boltzmann eloszlás</vt:lpstr>
      <vt:lpstr>Epitermikus neutronok</vt:lpstr>
      <vt:lpstr>Gyors neutronok</vt:lpstr>
      <vt:lpstr>Fluxusmonitor fóliák</vt:lpstr>
      <vt:lpstr>BME oktatóreaktor</vt:lpstr>
      <vt:lpstr>Budapesti Kutatóreaktor</vt:lpstr>
      <vt:lpstr>A Budapesti Kutatóreaktor aktív zónája</vt:lpstr>
      <vt:lpstr>Kísérleti berendezések – Budapesti Neutron Centrum</vt:lpstr>
      <vt:lpstr>OPAL kutatóreaktor (Ausztrália)</vt:lpstr>
      <vt:lpstr>Kutatóreaktorok jelenkori kihívásai</vt:lpstr>
      <vt:lpstr>Jelentősebb kutatási célú neutronforrások Európában</vt:lpstr>
      <vt:lpstr>Neutronhozam telítődése - Brugger-Price-Carpenter-Lander diagram</vt:lpstr>
      <vt:lpstr>Spalláció vs. hasadás</vt:lpstr>
      <vt:lpstr>PowerPoint bemutató</vt:lpstr>
      <vt:lpstr>Spallációs neutronforrások</vt:lpstr>
      <vt:lpstr>Spallációs neutronforrások technikai megvalósítása</vt:lpstr>
      <vt:lpstr>Spallációs neutronhozam a részecskeenergia függvényében</vt:lpstr>
      <vt:lpstr>A neutronhozam és az energiaeloszlás irányfüggő</vt:lpstr>
      <vt:lpstr>PowerPoint bemutató</vt:lpstr>
      <vt:lpstr>ISIS neutronforrás működése (Anglia)</vt:lpstr>
      <vt:lpstr>Spallációs neutronforrások</vt:lpstr>
      <vt:lpstr>Folytonos vs. pulzált üzem</vt:lpstr>
      <vt:lpstr>Kisteljesítményű, gyorsítóval üzemeltetett neutronforrások (Compact accelerator-driven neutron source, CANS)</vt:lpstr>
      <vt:lpstr>CANS elve</vt:lpstr>
      <vt:lpstr>PowerPoint bemutató</vt:lpstr>
      <vt:lpstr>LENS @ Indiana Univ</vt:lpstr>
      <vt:lpstr>CEA SONATE</vt:lpstr>
      <vt:lpstr>Jülich HBS</vt:lpstr>
      <vt:lpstr>Martonvásári kompakt neutronforrás</vt:lpstr>
      <vt:lpstr>Monte Carlo szimuláció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Neutronok alkalmazása az anyagvizsgálatban</dc:title>
  <dc:creator>László Szentmiklósi</dc:creator>
  <cp:lastModifiedBy>LKr</cp:lastModifiedBy>
  <cp:revision>74</cp:revision>
  <dcterms:created xsi:type="dcterms:W3CDTF">2020-03-09T21:13:07Z</dcterms:created>
  <dcterms:modified xsi:type="dcterms:W3CDTF">2020-03-24T18:46:21Z</dcterms:modified>
</cp:coreProperties>
</file>