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8" r:id="rId2"/>
    <p:sldId id="264" r:id="rId3"/>
    <p:sldId id="380" r:id="rId4"/>
    <p:sldId id="269" r:id="rId5"/>
    <p:sldId id="276" r:id="rId6"/>
    <p:sldId id="265" r:id="rId7"/>
    <p:sldId id="381" r:id="rId8"/>
    <p:sldId id="267" r:id="rId9"/>
    <p:sldId id="268" r:id="rId10"/>
    <p:sldId id="277" r:id="rId11"/>
    <p:sldId id="278" r:id="rId12"/>
    <p:sldId id="279" r:id="rId13"/>
    <p:sldId id="280" r:id="rId14"/>
    <p:sldId id="281" r:id="rId15"/>
    <p:sldId id="320" r:id="rId16"/>
    <p:sldId id="322" r:id="rId17"/>
    <p:sldId id="282" r:id="rId18"/>
    <p:sldId id="283" r:id="rId19"/>
    <p:sldId id="372" r:id="rId20"/>
    <p:sldId id="284" r:id="rId21"/>
    <p:sldId id="375" r:id="rId22"/>
    <p:sldId id="376" r:id="rId23"/>
    <p:sldId id="285" r:id="rId24"/>
    <p:sldId id="373" r:id="rId25"/>
    <p:sldId id="377" r:id="rId26"/>
    <p:sldId id="379" r:id="rId27"/>
    <p:sldId id="378" r:id="rId28"/>
    <p:sldId id="371" r:id="rId29"/>
    <p:sldId id="332" r:id="rId30"/>
    <p:sldId id="374" r:id="rId31"/>
    <p:sldId id="370" r:id="rId32"/>
  </p:sldIdLst>
  <p:sldSz cx="10082213" cy="7561263"/>
  <p:notesSz cx="6858000" cy="9144000"/>
  <p:defaultTextStyle>
    <a:defPPr>
      <a:defRPr lang="hu-H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C5C000"/>
    <a:srgbClr val="8A7F76"/>
    <a:srgbClr val="00C821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64365" autoAdjust="0"/>
  </p:normalViewPr>
  <p:slideViewPr>
    <p:cSldViewPr>
      <p:cViewPr varScale="1">
        <p:scale>
          <a:sx n="41" d="100"/>
          <a:sy n="41" d="100"/>
        </p:scale>
        <p:origin x="1884" y="36"/>
      </p:cViewPr>
      <p:guideLst>
        <p:guide orient="horz" pos="2382"/>
        <p:guide pos="3176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5DB0-E4E7-4823-958C-2544DC81346D}" type="datetimeFigureOut">
              <a:rPr lang="hu-HU" smtClean="0"/>
              <a:t>2020.04.20.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53C2-69F1-4011-BE5E-7D0FE3CD77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23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.tankonyvtar.hu/hu/tartalom/tamop412A/2010-0017_60_magfizika/ch02s05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gi.tankonyvtar.hu/hu/tartalom/tamop412A/2010-0017_60_magfizika/ch04s04.html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E025B-2348-4689-8478-36E52E38CE98}" type="slidenum">
              <a:rPr lang="en-US" altLang="hu-HU"/>
              <a:pPr>
                <a:spcBef>
                  <a:spcPct val="0"/>
                </a:spcBef>
              </a:pPr>
              <a:t>1</a:t>
            </a:fld>
            <a:endParaRPr lang="en-US" altLang="hu-H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noProof="0" dirty="0"/>
              <a:t>A diasor elkészítéséhez </a:t>
            </a:r>
            <a:r>
              <a:rPr lang="hu-HU" altLang="hu-HU" b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Szentmiklósi László diasora szolgált alapul, és sok szöveget egy az egyben átvettem 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Sükösd Csaba ’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Kíserleti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atommagzika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jegyzetéből</a:t>
            </a:r>
            <a:endParaRPr lang="hu-HU" altLang="hu-HU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diasor eleje a magreakciókról szól általánosságban (nem csak a neutron magreakciókról), majd részletesen a neutronos magreakciókról, külön hangsúlyt fektetve a maghasadásra.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diasor végén szó esik a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spallációról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spallációs neutronforrásokról, és a röviden a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neutronszórásos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anyagvizsgálati módszerekről.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(Elnézést kérek az esetleges elírásokért, pontatlanságokért)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22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1F556-6F96-4B0D-8186-C43A24A9F935}" type="slidenum">
              <a:rPr lang="en-US" altLang="hu-HU"/>
              <a:pPr>
                <a:spcBef>
                  <a:spcPct val="0"/>
                </a:spcBef>
              </a:pPr>
              <a:t>10</a:t>
            </a:fld>
            <a:endParaRPr lang="en-US" altLang="hu-H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Rugalmas ütközésnél a neutronok által leadott energiahányad az ütköző partnerek (neutron – atommag) tömegarányának a függvénye. Az energiaátadás annál hatékonyabb, minél kisebb az ütköző partner tömege. Például hidrogén atommal centrálisan ütközve a neutron egy ütközés során veszíti el a teljes energiáját, miközben termikus energiára fékeződik (0,025keV).</a:t>
            </a:r>
          </a:p>
          <a:p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err="1"/>
              <a:t>Neutronszórásos</a:t>
            </a:r>
            <a:r>
              <a:rPr lang="hu-HU" altLang="hu-HU" dirty="0"/>
              <a:t> kísérletek és az atomreaktorok működése szempontból is nagyon fontos a neutronok lassítása (moderálása) termikus (vagy előbbi esetében akár hideg) energiákra, mivel bizonyos reakciók hatáskeresztmetszete alacsonyabb energiákon jelentősen magasabb.</a:t>
            </a:r>
          </a:p>
          <a:p>
            <a:endParaRPr lang="hu-HU" altLang="hu-HU" dirty="0"/>
          </a:p>
          <a:p>
            <a:r>
              <a:rPr lang="hu-HU" altLang="hu-HU" dirty="0"/>
              <a:t>A </a:t>
            </a:r>
            <a:r>
              <a:rPr lang="hu-HU" altLang="hu-HU" dirty="0" err="1"/>
              <a:t>termalizációval</a:t>
            </a:r>
            <a:r>
              <a:rPr lang="hu-HU" altLang="hu-HU" dirty="0"/>
              <a:t> kapcsolatban érdemes megemlíteni, hogy rugalmas szórás során a gyors neutronok energiát veszítenek (lassulnak), de a hideg neutronok energiát nyernek (gyorsulnak).</a:t>
            </a: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24202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28586A-8C2F-40AD-81D3-CCD1D0E1FBDA}" type="slidenum">
              <a:rPr lang="en-US" altLang="hu-HU"/>
              <a:pPr>
                <a:spcBef>
                  <a:spcPct val="0"/>
                </a:spcBef>
              </a:pPr>
              <a:t>11</a:t>
            </a:fld>
            <a:endParaRPr lang="en-US" altLang="hu-H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Rugalmatlan ütközésnél a neutronok által átadott energia nemcsak az ütköző partnerek kinetikus energiáját növeli, hanem egy része gerjesztésre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fordítódik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tömegarány és a neutronok energiája mellett további tényezők is befolyásolják a kinetikus energia és a gerjesztési arány kialakulását. A gerjesztési energiát az atom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-foton kibocsátásával adja le. </a:t>
            </a:r>
          </a:p>
          <a:p>
            <a:endParaRPr lang="hu-HU" alt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alt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Bizonyos reakciók esetén a bejövő neutron </a:t>
            </a:r>
            <a:r>
              <a:rPr lang="hu-HU" alt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elnyelődik</a:t>
            </a:r>
            <a:r>
              <a:rPr lang="hu-HU" alt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létrejön egy köztes mag, majd ennek </a:t>
            </a:r>
            <a:r>
              <a:rPr lang="hu-HU" alt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legerjesztődése</a:t>
            </a:r>
            <a:r>
              <a:rPr lang="hu-HU" alt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során egy neutron lép ki. Az ilyen köztes-mag létrejöttével végbemenő reakciók rugalmatlan szóródásnak tekinthetőek.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42080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85709-B546-42DD-AEE5-FA73844B27FF}" type="slidenum">
              <a:rPr lang="en-US" altLang="hu-HU"/>
              <a:pPr>
                <a:spcBef>
                  <a:spcPct val="0"/>
                </a:spcBef>
              </a:pPr>
              <a:t>12</a:t>
            </a:fld>
            <a:endParaRPr lang="en-US" altLang="hu-H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Neutronbefogás során a bejövő neutront elnyeli egy atommag, mely így gerjesztett energiába kerül. A gerjesztés energiája megegyezik a bejövő neutron kinetikus energiájának és a neutron kötési energiájának összegével.</a:t>
            </a:r>
          </a:p>
          <a:p>
            <a:r>
              <a:rPr lang="hu-HU" altLang="hu-HU" dirty="0"/>
              <a:t>Mivel a neutronbefogás hatáskeresztmetszete jellemzően alacsony energiákon magas (lásd következő dia), ezért általában a bejövő neutron kinetikus energiája elhanyagolható a felszabaduló kötési energiához képest (7—9 MeV).</a:t>
            </a:r>
          </a:p>
          <a:p>
            <a:endParaRPr lang="hu-HU" altLang="hu-HU" dirty="0"/>
          </a:p>
          <a:p>
            <a:r>
              <a:rPr lang="hu-HU" altLang="hu-HU" dirty="0"/>
              <a:t>A neutronelnyelést </a:t>
            </a:r>
            <a:r>
              <a:rPr lang="el-GR" altLang="hu-HU" sz="1400" b="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1400" b="0" dirty="0">
                <a:cs typeface="Arial" panose="020B0604020202020204" pitchFamily="34" charset="0"/>
                <a:sym typeface="Math1" pitchFamily="2" charset="2"/>
              </a:rPr>
              <a:t>-foton</a:t>
            </a:r>
            <a:r>
              <a:rPr lang="hu-HU" altLang="hu-HU" b="0" dirty="0"/>
              <a:t> </a:t>
            </a:r>
            <a:r>
              <a:rPr lang="hu-HU" altLang="hu-HU" dirty="0"/>
              <a:t>vagy töltött részecske kibocsátása követi: (n,</a:t>
            </a:r>
            <a:r>
              <a:rPr lang="el-GR" altLang="hu-HU" sz="1400" b="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1400" b="0" dirty="0">
                <a:cs typeface="Arial" panose="020B0604020202020204" pitchFamily="34" charset="0"/>
                <a:sym typeface="Math1" pitchFamily="2" charset="2"/>
              </a:rPr>
              <a:t>), (n,</a:t>
            </a:r>
            <a:r>
              <a:rPr lang="el-GR" altLang="hu-HU" sz="1400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1400" dirty="0">
                <a:cs typeface="Arial" panose="020B0604020202020204" pitchFamily="34" charset="0"/>
                <a:sym typeface="Math1" pitchFamily="2" charset="2"/>
              </a:rPr>
              <a:t>), (</a:t>
            </a:r>
            <a:r>
              <a:rPr lang="hu-HU" altLang="hu-HU" sz="1400" dirty="0" err="1">
                <a:cs typeface="Arial" panose="020B0604020202020204" pitchFamily="34" charset="0"/>
                <a:sym typeface="Math1" pitchFamily="2" charset="2"/>
              </a:rPr>
              <a:t>n,p</a:t>
            </a:r>
            <a:r>
              <a:rPr lang="hu-HU" altLang="hu-HU" sz="1400" dirty="0">
                <a:cs typeface="Arial" panose="020B0604020202020204" pitchFamily="34" charset="0"/>
                <a:sym typeface="Math1" pitchFamily="2" charset="2"/>
              </a:rPr>
              <a:t>)</a:t>
            </a:r>
            <a:endParaRPr lang="hu-HU" altLang="hu-HU" dirty="0"/>
          </a:p>
          <a:p>
            <a:r>
              <a:rPr lang="hu-HU" altLang="hu-HU" dirty="0"/>
              <a:t>Ha az így létrejövő atommag nem stabil (radioaktív), akkor a folyamatot neutronaktivációnak is hívjuk.</a:t>
            </a:r>
          </a:p>
          <a:p>
            <a:endParaRPr lang="hu-HU" altLang="hu-HU" dirty="0"/>
          </a:p>
          <a:p>
            <a:endParaRPr lang="hu-HU" altLang="hu-HU" dirty="0"/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neutronon detektálása nem olyan egyszerű feladat, mint az ionizáló részecskék detektálása, azonban ’neutronkonverterek’ segítségével visszavezethető ionizáló részecskék detektálására.  </a:t>
            </a:r>
            <a:r>
              <a:rPr lang="hu-HU" altLang="hu-HU" dirty="0"/>
              <a:t>Ebből a szempontjából nagyon fontos az alábbi 3 reakció, mely során ionizációra képes részecskék keletkeznek, melyeket már könnyen lehet detektálni.</a:t>
            </a:r>
          </a:p>
          <a:p>
            <a:r>
              <a:rPr lang="hu-HU" altLang="hu-HU" dirty="0"/>
              <a:t>- Az ’arany-standardot’ jelentő He-3-as detektorcsövekben:  </a:t>
            </a:r>
            <a:r>
              <a:rPr lang="hu-HU" altLang="hu-HU" sz="1200" baseline="30000" dirty="0"/>
              <a:t>3</a:t>
            </a:r>
            <a:r>
              <a:rPr lang="hu-HU" altLang="hu-HU" sz="1200" baseline="0" dirty="0"/>
              <a:t>He</a:t>
            </a:r>
            <a:r>
              <a:rPr lang="hu-HU" altLang="hu-HU" sz="1200" dirty="0"/>
              <a:t>(</a:t>
            </a:r>
            <a:r>
              <a:rPr lang="hu-HU" altLang="hu-HU" sz="1200" dirty="0" err="1"/>
              <a:t>n,p</a:t>
            </a:r>
            <a:r>
              <a:rPr lang="hu-HU" altLang="hu-HU" sz="1200" dirty="0"/>
              <a:t>)</a:t>
            </a:r>
            <a:r>
              <a:rPr lang="hu-HU" altLang="hu-HU" sz="1200" baseline="30000" dirty="0"/>
              <a:t>3</a:t>
            </a:r>
            <a:r>
              <a:rPr lang="hu-HU" altLang="hu-HU" sz="1200" baseline="0" dirty="0"/>
              <a:t>H </a:t>
            </a:r>
          </a:p>
          <a:p>
            <a:r>
              <a:rPr lang="hu-HU" altLang="hu-HU" sz="1200" baseline="0" dirty="0"/>
              <a:t>A világ </a:t>
            </a:r>
            <a:r>
              <a:rPr lang="hu-HU" altLang="hu-HU" sz="1200" baseline="30000" dirty="0"/>
              <a:t>3</a:t>
            </a:r>
            <a:r>
              <a:rPr lang="hu-HU" altLang="hu-HU" sz="1200" baseline="0" dirty="0"/>
              <a:t>He készlete az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atomfegyverek leszereléséből származik. A közelmúltban viszont a nagy </a:t>
            </a:r>
            <a:r>
              <a:rPr lang="hu-HU" altLang="hu-HU" sz="1200" baseline="30000" dirty="0"/>
              <a:t>3</a:t>
            </a:r>
            <a:r>
              <a:rPr lang="hu-HU" altLang="hu-HU" sz="1200" baseline="0" dirty="0"/>
              <a:t>He forgalmazó országok (USA, Oroszország) nemzetvédelmi célokra rengeteget használt fel neutrondetektorok telepítésére, így a világpiaci ára drasztikusan megugrott (He-3 krízis). Emiatt a folyamat miatt nagy a hangsúly új detektortechnológiák fejlesztésén.</a:t>
            </a:r>
            <a:r>
              <a:rPr lang="hu-HU" altLang="hu-HU" sz="1200" dirty="0"/>
              <a:t/>
            </a:r>
            <a:br>
              <a:rPr lang="hu-HU" altLang="hu-HU" sz="1200" dirty="0"/>
            </a:br>
            <a:r>
              <a:rPr lang="hu-HU" altLang="hu-HU" sz="1200" dirty="0"/>
              <a:t>- BF</a:t>
            </a:r>
            <a:r>
              <a:rPr lang="hu-HU" altLang="hu-HU" sz="1200" baseline="-25000" dirty="0"/>
              <a:t>3 </a:t>
            </a:r>
            <a:r>
              <a:rPr lang="hu-HU" altLang="hu-HU" sz="1200" baseline="0" dirty="0"/>
              <a:t>töltésű vagy szilárd bór-karbid konverterrétegű detektorokban: </a:t>
            </a:r>
            <a:r>
              <a:rPr lang="hu-HU" altLang="hu-HU" sz="1200" baseline="30000" dirty="0"/>
              <a:t>10</a:t>
            </a:r>
            <a:r>
              <a:rPr lang="hu-HU" altLang="hu-HU" sz="1200" dirty="0"/>
              <a:t>B(n, </a:t>
            </a:r>
            <a:r>
              <a:rPr lang="el-GR" altLang="hu-HU" sz="1200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1200" dirty="0"/>
              <a:t>)</a:t>
            </a:r>
            <a:r>
              <a:rPr lang="hu-HU" altLang="hu-HU" sz="1200" baseline="30000" dirty="0"/>
              <a:t>7</a:t>
            </a:r>
            <a:r>
              <a:rPr lang="hu-HU" altLang="hu-HU" sz="1200" dirty="0"/>
              <a:t>Li, </a:t>
            </a:r>
          </a:p>
          <a:p>
            <a:r>
              <a:rPr lang="hu-HU" altLang="hu-HU" sz="1200" dirty="0"/>
              <a:t>- </a:t>
            </a:r>
            <a:r>
              <a:rPr lang="sv-SE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v-SE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LiF–os </a:t>
            </a:r>
            <a:r>
              <a:rPr lang="sv-SE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detektorokban</a:t>
            </a:r>
            <a:r>
              <a:rPr lang="sv-SE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altLang="hu-HU" sz="1400" baseline="30000" dirty="0"/>
              <a:t>6</a:t>
            </a:r>
            <a:r>
              <a:rPr lang="hu-HU" altLang="hu-HU" sz="1400" dirty="0"/>
              <a:t>Li(n, </a:t>
            </a:r>
            <a:r>
              <a:rPr lang="el-GR" altLang="hu-HU" sz="1400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1400" dirty="0"/>
              <a:t>)</a:t>
            </a:r>
            <a:r>
              <a:rPr lang="hu-HU" altLang="hu-HU" sz="1400" baseline="30000" dirty="0"/>
              <a:t>3</a:t>
            </a:r>
            <a:r>
              <a:rPr lang="hu-HU" altLang="hu-HU" sz="1400" dirty="0"/>
              <a:t>H</a:t>
            </a:r>
            <a:endParaRPr lang="hu-HU" altLang="hu-HU" baseline="0" dirty="0"/>
          </a:p>
        </p:txBody>
      </p:sp>
    </p:spTree>
    <p:extLst>
      <p:ext uri="{BB962C8B-B14F-4D97-AF65-F5344CB8AC3E}">
        <p14:creationId xmlns:p14="http://schemas.microsoft.com/office/powerpoint/2010/main" val="186828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7109F-69CA-4E29-A3EF-2BFE44E87FF5}" type="slidenum">
              <a:rPr lang="en-US" altLang="hu-HU"/>
              <a:pPr>
                <a:spcBef>
                  <a:spcPct val="0"/>
                </a:spcBef>
              </a:pPr>
              <a:t>13</a:t>
            </a:fld>
            <a:endParaRPr lang="en-US" altLang="hu-H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A neutronbefogás hatáskeresztmetszete széles energiatartományon fordítottan arányos a bejövő neutron sebességével (1/v-s összefüggés)</a:t>
            </a:r>
          </a:p>
          <a:p>
            <a:endParaRPr lang="hu-HU" altLang="hu-HU" dirty="0"/>
          </a:p>
          <a:p>
            <a:r>
              <a:rPr lang="hu-HU" altLang="hu-HU" dirty="0"/>
              <a:t>Alacsony neutronenergiákon minden </a:t>
            </a:r>
            <a:r>
              <a:rPr lang="hu-HU" altLang="hu-HU" dirty="0" err="1"/>
              <a:t>nuklidra</a:t>
            </a:r>
            <a:r>
              <a:rPr lang="hu-HU" altLang="hu-HU" dirty="0"/>
              <a:t> ez az összefüggés jellemzől.</a:t>
            </a:r>
          </a:p>
          <a:p>
            <a:r>
              <a:rPr lang="hu-HU" altLang="hu-HU" dirty="0"/>
              <a:t>Termikus energiákon néhány </a:t>
            </a:r>
            <a:r>
              <a:rPr lang="hu-HU" altLang="hu-HU" dirty="0" err="1"/>
              <a:t>nuklidnak</a:t>
            </a:r>
            <a:r>
              <a:rPr lang="hu-HU" altLang="hu-HU" dirty="0"/>
              <a:t> kiugróan magas a </a:t>
            </a:r>
            <a:r>
              <a:rPr lang="hu-HU" altLang="hu-HU" dirty="0" err="1"/>
              <a:t>neutronbefogási</a:t>
            </a:r>
            <a:r>
              <a:rPr lang="hu-HU" altLang="hu-HU" dirty="0"/>
              <a:t> hatáskeresztmetszete. Ezek jellemzően kiemelt fontosságúak a neutronos berendezések szempontjából. </a:t>
            </a:r>
            <a:r>
              <a:rPr lang="hu-HU" altLang="hu-HU" dirty="0" err="1"/>
              <a:t>Pl</a:t>
            </a:r>
            <a:r>
              <a:rPr lang="hu-HU" altLang="hu-HU" dirty="0"/>
              <a:t>: Cd és B felhasználása reaktorokban neutronelnyelő anyagként, </a:t>
            </a:r>
            <a:r>
              <a:rPr lang="hu-HU" altLang="hu-HU" baseline="30000" dirty="0"/>
              <a:t>3</a:t>
            </a:r>
            <a:r>
              <a:rPr lang="hu-HU" altLang="hu-HU" dirty="0"/>
              <a:t>He, B és </a:t>
            </a:r>
            <a:r>
              <a:rPr lang="hu-HU" altLang="hu-HU" dirty="0" err="1"/>
              <a:t>Gd</a:t>
            </a:r>
            <a:r>
              <a:rPr lang="hu-HU" altLang="hu-HU" dirty="0"/>
              <a:t> felhasználása neutrondetektorokban</a:t>
            </a:r>
          </a:p>
          <a:p>
            <a:endParaRPr lang="hu-HU" altLang="hu-HU" dirty="0"/>
          </a:p>
          <a:p>
            <a:r>
              <a:rPr lang="hu-HU" altLang="hu-HU" dirty="0"/>
              <a:t>A hatáskeresztmetszet energiafüggését ábrázoló függvényeken l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átható csúcsokat (lásd következő dia) rezonanciáknak nevezik, amelyeken belül a</a:t>
            </a:r>
            <a:endParaRPr lang="sv-SE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hatáskeresztmetszet nagyon szűk energiatartományon belül nagyon nagy értékre ugrik fel. Ennek az az oka, hogy az ilyen energiájú neutronok az összetett mag valamelyik</a:t>
            </a:r>
            <a:endParaRPr lang="sv-SE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energianívóját gerjesztik. </a:t>
            </a:r>
            <a:endParaRPr lang="sv-SE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altLang="hu-HU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/>
              <a:t>Az </a:t>
            </a: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eV– 1 MeV energiatartományban </a:t>
            </a:r>
            <a:r>
              <a:rPr lang="hu-HU" altLang="hu-HU" dirty="0"/>
              <a:t>nagyon jellemzőek az ilyen rezonanciák.</a:t>
            </a:r>
          </a:p>
        </p:txBody>
      </p:sp>
    </p:spTree>
    <p:extLst>
      <p:ext uri="{BB962C8B-B14F-4D97-AF65-F5344CB8AC3E}">
        <p14:creationId xmlns:p14="http://schemas.microsoft.com/office/powerpoint/2010/main" val="4207209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7F2AB4-1005-45F9-9899-03138AEDBC9C}" type="slidenum">
              <a:rPr lang="en-US" altLang="hu-HU"/>
              <a:pPr>
                <a:spcBef>
                  <a:spcPct val="0"/>
                </a:spcBef>
              </a:pPr>
              <a:t>14</a:t>
            </a:fld>
            <a:endParaRPr lang="en-US" altLang="hu-H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240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Az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aktivációs analízis</a:t>
            </a:r>
            <a:r>
              <a:rPr lang="hu-HU" noProof="0" dirty="0"/>
              <a:t> miatt külön kiemelendő a </a:t>
            </a:r>
            <a:r>
              <a:rPr lang="hu-HU" noProof="0" dirty="0" err="1"/>
              <a:t>sugárzásos</a:t>
            </a:r>
            <a:r>
              <a:rPr lang="hu-HU" noProof="0" dirty="0"/>
              <a:t> (radiációs) neutronbefogás.</a:t>
            </a:r>
          </a:p>
          <a:p>
            <a:endParaRPr lang="hu-HU" noProof="0" dirty="0"/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aktivációs analízis lényege, hogy az elemzésre szánt mintát neutron, gamma esetleg más töltött részecske sugárzásnak tesszük ki. A sugárzás és a minta stabil atommagjai között lejátszódó kölcsönhatás(ok) eredményeképpen a mintában levő izotópok egy részéből radioaktív izotópok keletkeznek (aktiválás). A magreakciókat közvetlenül követheti, illetve a keletkezett radioaktív izotópok bomlását is kísérheti gamma fotonok kibocsátása, melyek a kibocsátó atommag megfelelő gerjesztési nívói közötti energia különbséget viszik magukkal, így a kibocsátó atommagra szinte egyedileg jellemzőek. Gamma-spektroszkópiai eszközökkel, azaz a gamma sugárzás energia szelektív méréséből származó gamma-spektrum feldolgozásával, végzett radioaktív izotóp azonosítás alapján következtethetünk a minta eredeti elemösszetételére (kvalitatív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analízis), valamint a megfelelő energiákon - a teljesenergia- csúcsoknál - mért gamma intenzitások alapján a már azonosított elemek mennyiségére (kvantitatív analízis).</a:t>
            </a:r>
          </a:p>
          <a:p>
            <a:endParaRPr lang="hu-HU" noProof="0" dirty="0"/>
          </a:p>
          <a:p>
            <a:r>
              <a:rPr lang="hu-HU" noProof="0" dirty="0"/>
              <a:t>Neutron aktivációs analízis során az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(n,</a:t>
            </a:r>
            <a:r>
              <a:rPr lang="hu-HU" altLang="hu-HU" sz="1400" b="1" dirty="0">
                <a:cs typeface="Arial" panose="020B0604020202020204" pitchFamily="34" charset="0"/>
                <a:sym typeface="Math1" pitchFamily="2" charset="2"/>
              </a:rPr>
              <a:t> </a:t>
            </a:r>
            <a:r>
              <a:rPr lang="hu-HU" altLang="hu-HU" sz="1400" b="0" dirty="0" err="1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)-reakcióban a mag a befogási állapotból (gerjesztett állapotból) az alapállapot felé haladva prompt </a:t>
            </a:r>
            <a:r>
              <a:rPr lang="hu-HU" altLang="hu-HU" sz="1400" b="0" dirty="0" err="1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-fotonokat bocsát ki. </a:t>
            </a:r>
            <a:r>
              <a:rPr lang="hu-HU" sz="13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energiája és intenzitása az (A+1) tömegszámú magra, így közvetve a kiindulási </a:t>
            </a:r>
            <a:r>
              <a:rPr lang="hu-HU" sz="13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nuklidra</a:t>
            </a:r>
            <a:r>
              <a:rPr lang="hu-HU" sz="13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jellemző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Az alapállapotba jutás egy vagy több lépésben (kaszkád) történhet. A folyamat többnyire 10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–12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alatt lezajlik, innen ered a prompt elnevezés. </a:t>
            </a:r>
          </a:p>
          <a:p>
            <a:endParaRPr lang="hu-HU" noProof="0" dirty="0"/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Amennyiben az alapállapotú mag (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A+1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) stabil, a prompt-</a:t>
            </a:r>
            <a:r>
              <a:rPr lang="hu-HU" altLang="hu-HU" sz="1400" b="0" dirty="0" err="1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fotonok kibocsátása után a folyamat véget ér. 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Néhány esetben azonban radioaktív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nuklid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keletkezik, amely meghatározott felezési idővel (T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1/2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alakul át stabil atommaggá, többnyire negatív béta-sugárzás révén. Ritkábban pozitív béta-bomlás vagy elektronbefogás is bekövetkezhet ilyenkor.) </a:t>
            </a:r>
            <a:r>
              <a:rPr lang="hu-HU" altLang="hu-HU" sz="1400" dirty="0"/>
              <a:t>Neutronaktivációs analízis (NAA) során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ilyenkor keletkező, ún. bomlási </a:t>
            </a:r>
            <a:r>
              <a:rPr lang="hu-HU" altLang="hu-HU" sz="1200" b="0" dirty="0" err="1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-fotonokat detektáljuk, míg a</a:t>
            </a:r>
            <a:r>
              <a:rPr lang="hu-HU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altLang="hu-HU" sz="1400" dirty="0"/>
              <a:t>Prompt Gamma Aktivációs Analízisben (PGAA) a prompt és a bomlási </a:t>
            </a:r>
            <a:r>
              <a:rPr lang="hu-HU" altLang="hu-HU" sz="1200" b="0" dirty="0" err="1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-fotonokat detektáljuk.</a:t>
            </a:r>
          </a:p>
          <a:p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mennyiségi elemzés alapja, hogy egy adott energiájú csúcsban mért számlálási sebesség arányos az adott energián sugárzó atommagok számával.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34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5FBBC6-F2A4-4A8A-873A-2A55A55F754A}" type="slidenum">
              <a:rPr lang="en-US" altLang="hu-HU"/>
              <a:pPr>
                <a:spcBef>
                  <a:spcPct val="0"/>
                </a:spcBef>
              </a:pPr>
              <a:t>16</a:t>
            </a:fld>
            <a:endParaRPr lang="en-US" altLang="hu-HU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A minták besugárzása mindkét esetben jellemzően </a:t>
            </a:r>
            <a:r>
              <a:rPr lang="hu-HU" altLang="hu-HU" dirty="0" err="1"/>
              <a:t>kutatóraktorokban</a:t>
            </a:r>
            <a:r>
              <a:rPr lang="hu-HU" altLang="hu-HU" dirty="0"/>
              <a:t> történik.</a:t>
            </a:r>
          </a:p>
          <a:p>
            <a:endParaRPr lang="hu-HU" altLang="hu-HU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/>
              <a:t>PGAA esetén a (prompt) fotonok mérését a besugárzás közben is végezni kell, </a:t>
            </a:r>
            <a:r>
              <a:rPr lang="hu-HU" altLang="hu-HU" dirty="0"/>
              <a:t>NAA esetében a besugárzás után közvetlenül, majd később több időpontban is.</a:t>
            </a:r>
          </a:p>
          <a:p>
            <a:endParaRPr lang="hu-HU" altLang="hu-HU" dirty="0"/>
          </a:p>
          <a:p>
            <a:r>
              <a:rPr lang="hu-HU" altLang="hu-HU" dirty="0"/>
              <a:t>NAA felhasználása Nyomelem-analitikai célokra:</a:t>
            </a:r>
          </a:p>
          <a:p>
            <a:r>
              <a:rPr lang="hu-HU" altLang="hu-HU" dirty="0"/>
              <a:t>Geológiai, környezeti, ipari minták, Régészeti minták (</a:t>
            </a:r>
            <a:r>
              <a:rPr lang="hu-HU" altLang="hu-HU" dirty="0" err="1"/>
              <a:t>Seuso</a:t>
            </a:r>
            <a:r>
              <a:rPr lang="hu-HU" altLang="hu-HU" dirty="0"/>
              <a:t>-kincsek, Holt-tengeri tekercsek), Biológiai minták (Testszövetek nyomelem-tartalma)</a:t>
            </a:r>
          </a:p>
          <a:p>
            <a:r>
              <a:rPr lang="hu-HU" altLang="hu-HU" dirty="0"/>
              <a:t>(A neutronaktiváció roncsolásmentes, így alkalmas értékes minták vizsgálatára is)</a:t>
            </a:r>
          </a:p>
          <a:p>
            <a:endParaRPr lang="hu-HU" altLang="hu-HU" dirty="0"/>
          </a:p>
          <a:p>
            <a:r>
              <a:rPr lang="hu-HU" dirty="0"/>
              <a:t>PGAA esetében jól vizsgálhatók a könnyű elemek (H, B, Cl, S), a környezeti szempontokból fontos nehézfémek (Cd, </a:t>
            </a:r>
            <a:r>
              <a:rPr lang="hu-HU" dirty="0" err="1"/>
              <a:t>Hg</a:t>
            </a:r>
            <a:r>
              <a:rPr lang="hu-HU" dirty="0"/>
              <a:t>), valamint a geológiai indikátor ritkaföldfémek (</a:t>
            </a:r>
            <a:r>
              <a:rPr lang="hu-HU" dirty="0" err="1"/>
              <a:t>Nd</a:t>
            </a:r>
            <a:r>
              <a:rPr lang="hu-HU" dirty="0"/>
              <a:t>, </a:t>
            </a:r>
            <a:r>
              <a:rPr lang="hu-HU" dirty="0" err="1"/>
              <a:t>Sm</a:t>
            </a:r>
            <a:r>
              <a:rPr lang="hu-HU" dirty="0"/>
              <a:t>, </a:t>
            </a:r>
            <a:r>
              <a:rPr lang="hu-HU" dirty="0" err="1"/>
              <a:t>Gd</a:t>
            </a:r>
            <a:r>
              <a:rPr lang="hu-HU" dirty="0"/>
              <a:t>, </a:t>
            </a:r>
            <a:r>
              <a:rPr lang="hu-HU" dirty="0" err="1"/>
              <a:t>Eu</a:t>
            </a:r>
            <a:r>
              <a:rPr lang="hu-HU" dirty="0"/>
              <a:t>).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14165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E1846-F6D8-4FE1-BD63-8D5B16E37CEA}" type="slidenum">
              <a:rPr lang="en-US" altLang="hu-HU"/>
              <a:pPr>
                <a:spcBef>
                  <a:spcPct val="0"/>
                </a:spcBef>
              </a:pPr>
              <a:t>17</a:t>
            </a:fld>
            <a:endParaRPr lang="en-US" altLang="hu-H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7531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1F73E-F4FB-4DD4-A9FE-795CEF455B0F}" type="slidenum">
              <a:rPr lang="en-US" altLang="hu-HU"/>
              <a:pPr>
                <a:spcBef>
                  <a:spcPct val="0"/>
                </a:spcBef>
              </a:pPr>
              <a:t>18</a:t>
            </a:fld>
            <a:endParaRPr lang="en-US" altLang="hu-H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Indukált maghasadás során a neutron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befogódik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nehéz magba, amely egy rövid átmeneti állapotot követően (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esetében a közbenső mag erősen gerjesztett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236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U) két középnehéz magra hasad szét (esetenként háromra), két-három neutron felszabadulása mellett. </a:t>
            </a:r>
            <a:r>
              <a:rPr lang="hu-HU" sz="13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reakciót általában gamma-bomlás is kíséri és hasadásonként kb. 200 MeV energia szabadul fel.</a:t>
            </a:r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célanyagban két erő lép fel, a kötési erő, amely a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nuklidokat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összetartja, és a Coulomb-erő, amely taszítást eredményez. Kis tömegszámú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nuklidok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estén a kötési erő sokkal nagyobb, ezért hasadás nem következik be. Azonban a nehéz magok estén pl.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239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Pu, a két erő azonos nagyságrendű, így a neutron képes eltolni az egyensúlyt és a Coulomb-erő kettéhasítja a magot.</a:t>
            </a:r>
          </a:p>
          <a:p>
            <a:endParaRPr lang="hu-HU" altLang="hu-HU" noProof="0" dirty="0"/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hasadást részletesebben folyadékcsepp-modell segítségével szokás értelmezni.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folyadékcsepp-modell alapján az atommagok kötési energiáját a Z rendszám és az A tömegszám függvényében a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Weizsäcker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-féle félempirikus formulával lehet leírni. A neutron befogása után erősen gerjesztett állapotú atommag egyensúlyi állapota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körül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vibrációs mozgást végez. A mozgás amplitúdója (deformáció) nő, végül pedig a maganyag két részre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szeparálódik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alakváltozás során megváltozott energiaviszonyok miatt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energetikailag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kedvezőbb lehet az atommag hasadása. Bizonyos nagy rendszámú elemeknél akármilyen kis deformáció energianyereséges, és a mag </a:t>
            </a:r>
            <a:r>
              <a:rPr lang="hu-HU" sz="13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spontán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elhasad.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spontán maghasadás csak a transzuránoktól (Z=92 felett) kezdve számottevő, és az indukált maghasadással ellentétben nem tekinthető magreakciónak.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(folyadékcsepp-modellről részletesebben: </a:t>
            </a:r>
            <a:r>
              <a:rPr lang="hu-HU" sz="13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https://regi.tankonyvtar.hu/hu/tartalom/tamop412A/2010-0017_60_magfizika/ch02s05.html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(Spontán maghasadásról részletesebben: </a:t>
            </a:r>
            <a:r>
              <a:rPr lang="hu-HU" sz="13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https://regi.tankonyvtar.hu/hu/tartalom/tamop412A/2010-0017_60_magfizika/ch04s04.html</a:t>
            </a:r>
            <a:r>
              <a:rPr lang="hu-HU" sz="13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735638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6A0B7F-52F8-4E72-B77B-4F2212D40ECD}" type="slidenum">
              <a:rPr lang="en-US" altLang="hu-HU"/>
              <a:pPr>
                <a:spcBef>
                  <a:spcPct val="0"/>
                </a:spcBef>
              </a:pPr>
              <a:t>19</a:t>
            </a:fld>
            <a:endParaRPr lang="en-US" altLang="hu-H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Különböző izotópok esetél eltérő a maghasadás potenciálgátja. </a:t>
            </a:r>
          </a:p>
          <a:p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esetében az atommagba beépülő neutron kötési energiája fedezi a hasadás aktiválási energiáját. (A kötési energia nagyságrendje 7—9 MeV)</a:t>
            </a:r>
          </a:p>
          <a:p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esetén viszont szükség van ezen felül ~1 MeV energiára, melyet a neutron mozgási energiája fedez.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az oka annak, hogy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hasításához gyors neutronokra van szükség, míg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termikus neutronokkal is hasítható.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Sőt, a hasadási hatáskeresztmetszet energiafüggése miatt kisebb energiájú (termikus) neutronokkal jóval nagyobb az </a:t>
            </a:r>
            <a:r>
              <a:rPr lang="hu-HU" sz="1300" kern="1200" baseline="30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235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hasításának valószínűsége.</a:t>
            </a:r>
          </a:p>
          <a:p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224699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7009D0-7ECD-4BF0-952F-1D4CB4E1BEDD}" type="slidenum">
              <a:rPr lang="en-US" altLang="hu-HU"/>
              <a:pPr>
                <a:spcBef>
                  <a:spcPct val="0"/>
                </a:spcBef>
              </a:pPr>
              <a:t>2</a:t>
            </a:fld>
            <a:endParaRPr lang="en-US" altLang="hu-H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Magreakció során általában két atommag ütközik (kiinduló állapot), és az ütközés után valamilyen más összetételű magokból álló végállapot alakul ki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esetek jelentős részében a kiindulási részecske egyik (általában a nehezebb) a laboratóriumi rendszerben nyugalomban van, ezt céltárgy-magnak (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targetmagnak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nevezzük. A másik részecske (általában a könnyebb) pedig nagy sebességgel mozogva ütközik neki a céltárgynak. Ennek neve bombázó (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projectile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részecske.</a:t>
            </a:r>
          </a:p>
          <a:p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Elméletileg lehetséges kettőnél több kiindulási részecske is, de annak a valószínűsége, hogy három vagy több részecske találkozzon egyszerre, többnyire elhanyagolhatóan kicsi.</a:t>
            </a:r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1383470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Az egy nukleonra jutó kötési energia </a:t>
            </a:r>
            <a:r>
              <a:rPr lang="hu-HU" baseline="30000" noProof="0" dirty="0"/>
              <a:t>56</a:t>
            </a:r>
            <a:r>
              <a:rPr lang="hu-HU" noProof="0" dirty="0"/>
              <a:t>Fe esetén maximális (nagyon stabil).</a:t>
            </a:r>
          </a:p>
          <a:p>
            <a:r>
              <a:rPr lang="hu-HU" noProof="0" dirty="0"/>
              <a:t>Ez azt is jelenti, hogy kis magok fúziója és nagy magok hasadása energiafelszabadulással jár. </a:t>
            </a:r>
          </a:p>
          <a:p>
            <a:endParaRPr lang="hu-HU" noProof="0" dirty="0"/>
          </a:p>
          <a:p>
            <a:r>
              <a:rPr lang="hu-HU" noProof="0" dirty="0"/>
              <a:t>(Az ábrán észrevehető a </a:t>
            </a:r>
            <a:r>
              <a:rPr lang="hu-HU" baseline="30000" noProof="0" dirty="0"/>
              <a:t>4</a:t>
            </a:r>
            <a:r>
              <a:rPr lang="hu-HU" noProof="0" dirty="0"/>
              <a:t>He kiugró értéke is, ami jelzi, hogy ez egy nagyon stabil magösszetétel)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360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hasadás eredményeként különböző hasadványtermékeknek keletkezhetnek. Ez egy véletlenszerű folyamat.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keletkezett magok tömegszáma 72 és 161 között mozog, a két hasadvány tömegszámának aránya 2:3.</a:t>
            </a:r>
          </a:p>
          <a:p>
            <a:endParaRPr lang="hu-HU" noProof="0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 </a:t>
            </a:r>
            <a:r>
              <a:rPr lang="hu-HU" altLang="hu-HU" noProof="0" dirty="0"/>
              <a:t>hasadványtermékek ~</a:t>
            </a:r>
            <a:r>
              <a:rPr lang="hu-HU" altLang="hu-HU" sz="1200" noProof="0" dirty="0"/>
              <a:t>168 MeV kinetikus energiát visznek magukkal a hasadás után.</a:t>
            </a:r>
          </a:p>
          <a:p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807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1400" baseline="30000" dirty="0"/>
              <a:t>235</a:t>
            </a:r>
            <a:r>
              <a:rPr lang="hu-HU" altLang="hu-HU" sz="1400" dirty="0"/>
              <a:t>U hasadásakor keletkezik (jellemzően) 2 középnehéz mag, és 2—3 gyors neutron.</a:t>
            </a:r>
          </a:p>
          <a:p>
            <a:r>
              <a:rPr lang="hu-HU" sz="1400" noProof="0" dirty="0"/>
              <a:t>A hasadványtermékek gerjesztett állapotban jönnek létre, ezért a hasadást </a:t>
            </a:r>
            <a:r>
              <a:rPr lang="hu-HU" sz="14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jellemzően gamma-bomlás is kíséri.</a:t>
            </a:r>
          </a:p>
          <a:p>
            <a:r>
              <a:rPr lang="hu-HU" noProof="0" dirty="0"/>
              <a:t>Ezt követően </a:t>
            </a:r>
            <a:r>
              <a:rPr lang="hu-HU" sz="1200" noProof="0" dirty="0"/>
              <a:t>hasadványtermékek</a:t>
            </a:r>
            <a:r>
              <a:rPr lang="hu-HU" noProof="0" dirty="0"/>
              <a:t> a neutronfeleslegükről negatív béta-bomlás révén szabadulnak meg.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béta-bomlás során keletkező leánymag olyan erősen gerjesztett állapotban keletkezik, ami meghaladja a neutron kötési energiáját a magban, így a bomlást neutronkibocsátás követi.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hasadás során ’azonnal’ (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&lt; 10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-16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kibocsátott neutronokat </a:t>
            </a:r>
            <a:r>
              <a:rPr lang="hu-HU" sz="13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 neutron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oknak, a hasadási termékek béta-bomlását követően kibocsátott neutronokat </a:t>
            </a:r>
            <a:r>
              <a:rPr lang="hu-HU" sz="13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késő neutron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 nevezik.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késő neutronok kibocsátásának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időskálája néhány milliszekundumtól pár percig terjedhet, ami alapvető fontosságú az atomreaktorok szabályozása szempontjából.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hu-H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609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D579F-E430-42E1-9F08-CB937C4B67C3}" type="slidenum">
              <a:rPr lang="en-US" altLang="hu-HU"/>
              <a:pPr>
                <a:spcBef>
                  <a:spcPct val="0"/>
                </a:spcBef>
              </a:pPr>
              <a:t>23</a:t>
            </a:fld>
            <a:endParaRPr lang="en-US" altLang="hu-H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(A maghasadás során felszabaduló energia eloszlása a teljesség kedvéért...meg ne tanulja senki!)</a:t>
            </a:r>
          </a:p>
        </p:txBody>
      </p:sp>
    </p:spTree>
    <p:extLst>
      <p:ext uri="{BB962C8B-B14F-4D97-AF65-F5344CB8AC3E}">
        <p14:creationId xmlns:p14="http://schemas.microsoft.com/office/powerpoint/2010/main" val="923754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D579F-E430-42E1-9F08-CB937C4B67C3}" type="slidenum">
              <a:rPr lang="en-US" altLang="hu-HU"/>
              <a:pPr>
                <a:spcBef>
                  <a:spcPct val="0"/>
                </a:spcBef>
              </a:pPr>
              <a:t>24</a:t>
            </a:fld>
            <a:endParaRPr lang="en-US" altLang="hu-H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noProof="0" dirty="0"/>
              <a:t>Nukleáris láncreakcióról akkor beszélünk, ha a maghasadás terméke újabb maghasadást hoz létre.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noProof="0" dirty="0"/>
              <a:t>A láncreakciót jellemző alapvető mennyiség a neutronsokszorozási tényező, mely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egy neutronciklus alatt bekövetkező neutronszám-sokszorozódás értékét adja meg.</a:t>
            </a:r>
          </a:p>
          <a:p>
            <a:endParaRPr lang="hu-HU" altLang="hu-HU" noProof="0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nukleáris láncreakció a nukleáris reaktorok és egyben az atombomba működésének alapját jelentő fizikai folyamata, melyet Szilárd Leó szabadalmaztatott 1933-ban.</a:t>
            </a:r>
          </a:p>
        </p:txBody>
      </p:sp>
    </p:spTree>
    <p:extLst>
      <p:ext uri="{BB962C8B-B14F-4D97-AF65-F5344CB8AC3E}">
        <p14:creationId xmlns:p14="http://schemas.microsoft.com/office/powerpoint/2010/main" val="1124779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D579F-E430-42E1-9F08-CB937C4B67C3}" type="slidenum">
              <a:rPr lang="en-US" altLang="hu-HU"/>
              <a:pPr>
                <a:spcBef>
                  <a:spcPct val="0"/>
                </a:spcBef>
              </a:pPr>
              <a:t>25</a:t>
            </a:fld>
            <a:endParaRPr lang="en-US" altLang="hu-H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Szubkritikus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 esetén a láncreakció folyamata leáll.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Szuperkritikus folyamat esetén a neutronok és a hasadások száma növekszik, ezzel együtt a felszabaduló energia is nő. Ilyen a folyamat történik nukleáris fegyverekben.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Kritikus folyamat esetén az időegység alatti hasadások száma, és így a felszabaduló teljesítmény állandó. Ilyen folyamat történik a atomreaktorokban.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„Az atomreaktor olyan műszaki létesítmény, amelyben az önfenntartó láncreakció külső neutronforrás nélkül szabályozott formában megvalósulhat.”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Azokat a reaktorokat, amelyekben a maghasadások döntő részét termikus neutronok hozzák létre, termikus reaktoroknak nevezzük.</a:t>
            </a:r>
          </a:p>
          <a:p>
            <a:r>
              <a:rPr lang="hu-HU" altLang="hu-HU" noProof="0" dirty="0"/>
              <a:t>Ezekben a reaktorokban a jellemző hasadóanyag az </a:t>
            </a:r>
            <a:r>
              <a:rPr lang="hu-HU" altLang="hu-HU" baseline="30000" noProof="0" dirty="0"/>
              <a:t>235</a:t>
            </a:r>
            <a:r>
              <a:rPr lang="hu-HU" altLang="hu-HU" baseline="0" noProof="0" dirty="0"/>
              <a:t>U, mely a természetes urán 0,7%-a, ezért jellemzően dúsított uránt használnak üzemanyagként, általában urándioxid (UO</a:t>
            </a:r>
            <a:r>
              <a:rPr lang="hu-HU" altLang="hu-HU" u="none" baseline="-25000" noProof="0" dirty="0"/>
              <a:t>2</a:t>
            </a:r>
            <a:r>
              <a:rPr lang="hu-HU" altLang="hu-HU" u="none" baseline="0" noProof="0" dirty="0"/>
              <a:t>) formában.</a:t>
            </a:r>
          </a:p>
          <a:p>
            <a:endParaRPr lang="hu-HU" altLang="hu-HU" u="none" baseline="0" noProof="0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hasadásban prompt emittált neutronok energiája folytonos eloszlású, hasadóanyagonként kismértékben változó (1,4-2 MeV) átlagos energiával. (A késő neutron energiája alacsonyabb.)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 n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agy energiájú neutronok azonban csak nagyon kis valószínűséggel hoznak létre maghasadást, ezért ezekkel önfenntartó láncreakciót nagyon nehéz megvalósítani. 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termikus reaktorban az önfenntartó láncreakció megvalósításához a nagyenergiájú neutronokat termikus energiákra (~25 meV) lassítják. 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gyorsneutronok lelassítására szolgál a moderátor. Moderátornak azokat az anyagokat használják, amelyekben nagy mennyiségben találhatók könnyű atommagok (pl. H, D, C, Be stb.). Ahogy korábban már szerepelt, nagy tömegű atommagok azért nem felelnek meg erre a célra, mert rugalmas ütközéskor a kis tömegű neutronoktól csak kis energiát tudnak átvenni, és így a neutronok energiája csak nagyon sok ütközés után csökkenne számottevően. A leggyakrabban H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 D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 grafit moderátor anyagok használatosak.</a:t>
            </a:r>
          </a:p>
          <a:p>
            <a:endParaRPr lang="hu-HU" altLang="hu-HU" noProof="0" dirty="0"/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Szabályozott önfenntartó láncreakció megvalósításához szükség van egy komplex iránytó rendszerre, a reaktor szabályozás biztonságos feltételeinek megteremtéséhez.</a:t>
            </a:r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1335461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D579F-E430-42E1-9F08-CB937C4B67C3}" type="slidenum">
              <a:rPr lang="en-US" altLang="hu-HU"/>
              <a:pPr>
                <a:spcBef>
                  <a:spcPct val="0"/>
                </a:spcBef>
              </a:pPr>
              <a:t>26</a:t>
            </a:fld>
            <a:endParaRPr lang="en-US" altLang="hu-H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atomreaktor olyan műszaki létesítmény, amelyben az önfenntartó láncreakció külső neutronforrás nélkül szabályozott formában megvalósulhat.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Azokat a reaktorokat, amelyekben a maghasadások döntő részét termikus neutronok hozzák létre, termikus reaktoroknak nevezzük.</a:t>
            </a:r>
          </a:p>
          <a:p>
            <a:r>
              <a:rPr lang="ha-Latn-NG" altLang="hu-HU" noProof="0" dirty="0"/>
              <a:t>Ezekben a reaktorokban a jellemző hasadóanyag az </a:t>
            </a:r>
            <a:r>
              <a:rPr lang="ha-Latn-NG" altLang="hu-HU" baseline="30000" noProof="0" dirty="0"/>
              <a:t>235</a:t>
            </a:r>
            <a:r>
              <a:rPr lang="ha-Latn-NG" altLang="hu-HU" baseline="0" noProof="0" dirty="0"/>
              <a:t>U, mely a természetes urán 0,7%-a, ezért jellemzően dúsított uránt használnak üzemanyagként, általában urándioxid (UO</a:t>
            </a:r>
            <a:r>
              <a:rPr lang="ha-Latn-NG" altLang="hu-HU" u="none" baseline="-25000" noProof="0" dirty="0"/>
              <a:t>2</a:t>
            </a:r>
            <a:r>
              <a:rPr lang="ha-Latn-NG" altLang="hu-HU" u="none" baseline="0" noProof="0" dirty="0"/>
              <a:t>) formában.</a:t>
            </a:r>
          </a:p>
          <a:p>
            <a:endParaRPr lang="ha-Latn-NG" altLang="hu-HU" u="none" baseline="0" noProof="0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hasadásban prompt emittált neutronok energiája folytonos eloszlású, hasadóanyagonként kismértékben változó (1,4-2 MeV) átlagos energiával. (A késő neutron energiája alacsonyabb.)</a:t>
            </a:r>
          </a:p>
          <a:p>
            <a:r>
              <a:rPr lang="ha-Latn-NG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Ilyen n</a:t>
            </a: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agy energiájú neutronok azonban csak nagyon kis valószínűséggel hoznak létre maghasadást, ezért ezekkel önfenntartó láncreakciót nagyon nehéz megvalósítani. </a:t>
            </a:r>
          </a:p>
          <a:p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termikus reaktorban az önfenntartó láncreakció megvalósításához a nagyenergiájú neutronokat termikus energiákra (~25 meV) lassítják. </a:t>
            </a:r>
          </a:p>
          <a:p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gyorsneutronok lelassítására szolgál a moderátor. Moderátornak azokat az anyagokat használják, amelyekben nagy mennyiségben találhatók könnyű atommagok (pl. H, D, C, Be stb.). Ahogy korábban már szerepelt, nagy tömegű atommagok azért nem felelnek meg erre a célra, mert rugalmas ütközéskor a kis tömegű neutronoktól csak kis energiát tudnak átvenni, és így a neutronok energiája csak nagyon sok ütközés után csökkenne számottevően. A leggyakrabban H</a:t>
            </a:r>
            <a:r>
              <a:rPr lang="ha-Latn-NG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 D</a:t>
            </a:r>
            <a:r>
              <a:rPr lang="ha-Latn-NG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 grafit moderátor anyagok használatosak.</a:t>
            </a:r>
          </a:p>
          <a:p>
            <a:endParaRPr lang="ha-Latn-NG" altLang="hu-HU" noProof="0" dirty="0"/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atomreaktorban a hasadások során keletkezett hőenergiát a hűtőközeg szállítja el. Használnak folyadékot (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O, D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O), vagy gázt (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CO</a:t>
            </a:r>
            <a:r>
              <a:rPr lang="hu-HU" sz="13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He) hűtési célokra, és sok esetben a moderátor és a hűtőközeg ugyanaz az anyag, pl. könnyűvíz.</a:t>
            </a:r>
          </a:p>
          <a:p>
            <a:endParaRPr lang="ha-Latn-NG" altLang="hu-HU" noProof="0" dirty="0"/>
          </a:p>
          <a:p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Szabályozott önfenntartó láncreakció megvalósításához szükség van egy komplex iránytó rendszerre, a reaktor szabályozás biztonságos feltételeinek megteremtéséhez.</a:t>
            </a:r>
          </a:p>
          <a:p>
            <a:endParaRPr lang="ha-Latn-NG" alt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alt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Atomreaktorokat nem csak energiatermelésre használnak, hanem oktatási és kutatási célra is (pl: a</a:t>
            </a:r>
            <a:r>
              <a:rPr lang="ha-Latn-NG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ktivációs analitikai, neutronszórásos kísérletek</a:t>
            </a:r>
            <a:r>
              <a:rPr lang="ha-Latn-NG" alt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a-Latn-NG" alt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 példa a BME kutatóreaktora és a KFKI telephelyen üzemelő Budapesti kutatóreaktor.</a:t>
            </a:r>
          </a:p>
        </p:txBody>
      </p:sp>
    </p:spTree>
    <p:extLst>
      <p:ext uri="{BB962C8B-B14F-4D97-AF65-F5344CB8AC3E}">
        <p14:creationId xmlns:p14="http://schemas.microsoft.com/office/powerpoint/2010/main" val="70939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6A0B7F-52F8-4E72-B77B-4F2212D40ECD}" type="slidenum">
              <a:rPr lang="en-US" altLang="hu-HU"/>
              <a:pPr>
                <a:spcBef>
                  <a:spcPct val="0"/>
                </a:spcBef>
              </a:pPr>
              <a:t>27</a:t>
            </a:fld>
            <a:endParaRPr lang="en-US" altLang="hu-H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noProof="0" dirty="0"/>
              <a:t>A neutronok kis kölcsönható-képessége lehetővé teszi, hogy nagy térfogatú mintákat lehessen vizsgálni a segítségükkel, illetve komplex mintakörnyezetet lehessen használni pl. magas hőmérsékleten, nagy nyomáson vagy nagy elektromágneses térben végzett kísérletek céljából.</a:t>
            </a:r>
          </a:p>
          <a:p>
            <a:r>
              <a:rPr lang="hu-HU" altLang="hu-HU" noProof="0" dirty="0"/>
              <a:t>A dolog hátulütője viszont az, hogy a gyenge kölcsönhatás miatt általában nagy neutronfluxusra van szükség, melyet nem egyszerű elérni. </a:t>
            </a:r>
          </a:p>
          <a:p>
            <a:r>
              <a:rPr lang="hu-HU" altLang="hu-HU" noProof="0" dirty="0"/>
              <a:t>Éppen emiatt a neutronokkal végzett kísérletek valamilyen erős forrás köré csoportosulnak, neutronkutató központokba. </a:t>
            </a:r>
          </a:p>
          <a:p>
            <a:r>
              <a:rPr lang="hu-HU" altLang="hu-HU" noProof="0" dirty="0"/>
              <a:t>A jellemző források reaktorok és spallációs források.</a:t>
            </a:r>
          </a:p>
          <a:p>
            <a:endParaRPr lang="hu-HU" altLang="hu-HU" noProof="0" dirty="0"/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noProof="0" dirty="0"/>
              <a:t>A </a:t>
            </a:r>
            <a:r>
              <a:rPr lang="hu-HU" altLang="hu-HU" noProof="0" dirty="0" err="1"/>
              <a:t>spalláció</a:t>
            </a:r>
            <a:r>
              <a:rPr lang="hu-HU" altLang="hu-HU" noProof="0" dirty="0"/>
              <a:t> folyamata során egy nagy energiájú részecske (jellemzően proton) ütközik egy nehézfém atommaggal 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(pl. ólom, bizmut, wolfram, urán), melyben olyan részecskezáport kelt, amelynek eredményeképpen akár 30-40 neutron is szabaddá válik. Gyakorlatilag a célatommag szétbombázása történik.</a:t>
            </a:r>
          </a:p>
          <a:p>
            <a:endParaRPr lang="hu-HU" altLang="hu-HU" noProof="0" dirty="0"/>
          </a:p>
          <a:p>
            <a:r>
              <a:rPr lang="hu-HU" altLang="hu-HU" noProof="0" dirty="0"/>
              <a:t>A spallációs neutronforrásokhoz 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 energiájú és nagy áramerősségű gyorsítókat használnak, mellyel 1-3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energiára gyorsított protonokkal bombáznak egy céltárgyat.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bombázó részecskék energiájának legnagyobb része hő formájában szabadul fel a céltárgyban, ahol a nyaláb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elnyelődik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Emiatt a céltárgyat erősen hűteni kell.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időegységenként (másodpercenként) előállított neutronok száma a legnagyobb atomreaktorokat százszorosan is felülmúlhatja. 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spallációban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keletkező neutronok energiája MeV-es nagyságrendű, de kutatási célra termikus, vagy hideg neutronokat használnak. 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Sok esetben egyszerre alkalmaznak termikus moderátort (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</a:t>
            </a:r>
            <a:r>
              <a:rPr lang="hu-HU" sz="1300" kern="1200" baseline="-250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O) és hideg moderátort (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hűtött hidrogén) </a:t>
            </a:r>
          </a:p>
        </p:txBody>
      </p:sp>
    </p:spTree>
    <p:extLst>
      <p:ext uri="{BB962C8B-B14F-4D97-AF65-F5344CB8AC3E}">
        <p14:creationId xmlns:p14="http://schemas.microsoft.com/office/powerpoint/2010/main" val="3244990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6A0B7F-52F8-4E72-B77B-4F2212D40ECD}" type="slidenum">
              <a:rPr lang="en-US" altLang="hu-HU"/>
              <a:pPr>
                <a:spcBef>
                  <a:spcPct val="0"/>
                </a:spcBef>
              </a:pPr>
              <a:t>28</a:t>
            </a:fld>
            <a:endParaRPr lang="en-US" altLang="hu-H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Jelölés: </a:t>
            </a:r>
            <a:r>
              <a:rPr lang="hu-HU" altLang="hu-HU" dirty="0"/>
              <a:t>CS -&gt; folytonos üzemű spallációs forrás</a:t>
            </a:r>
          </a:p>
          <a:p>
            <a:r>
              <a:rPr lang="hu-HU" altLang="hu-HU" dirty="0"/>
              <a:t>             S -&gt; pulzált spallációs forrás</a:t>
            </a:r>
          </a:p>
          <a:p>
            <a:r>
              <a:rPr lang="hu-HU" altLang="hu-HU" dirty="0"/>
              <a:t>             (R -&gt; reaktor)</a:t>
            </a:r>
          </a:p>
          <a:p>
            <a:r>
              <a:rPr lang="hu-HU" altLang="hu-HU" dirty="0"/>
              <a:t>             (PR -&gt; pulzált reaktor)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spallációs neutronforrások óriási létesítmények, világszerte kevés van belőlük.</a:t>
            </a:r>
          </a:p>
          <a:p>
            <a:r>
              <a:rPr lang="hu-HU" altLang="hu-HU" dirty="0"/>
              <a:t>Általában pulzált üzemmódban használják őket, azaz protonimpulzusok érik a céltárgyat, a folytonos üzemű spallációs forrásokkal ellentétben, ahol folyamatos a protonnyaláb.</a:t>
            </a:r>
          </a:p>
          <a:p>
            <a:r>
              <a:rPr lang="hu-HU" altLang="hu-HU" dirty="0"/>
              <a:t>Pulzált üzemmódban az időátlagolt neutronhozam jelentősen kisebb, de előnyös tulajdonságai vannak a </a:t>
            </a:r>
            <a:r>
              <a:rPr lang="hu-HU" altLang="hu-HU" dirty="0" err="1"/>
              <a:t>neutronszórásos</a:t>
            </a:r>
            <a:r>
              <a:rPr lang="hu-HU" altLang="hu-HU" dirty="0"/>
              <a:t> berendezések szempontjából.</a:t>
            </a:r>
          </a:p>
          <a:p>
            <a:endParaRPr lang="hu-HU" altLang="hu-HU" dirty="0"/>
          </a:p>
          <a:p>
            <a:r>
              <a:rPr lang="hu-HU" altLang="hu-HU" dirty="0"/>
              <a:t>Erősen kapcsolódó megjegyzés a Energiatudományi Kutatóközpont, a Wigner </a:t>
            </a:r>
            <a:r>
              <a:rPr lang="hu-H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Fizikai Kutatóközpont és közvetve a BME érintettsége miatt:</a:t>
            </a:r>
            <a:endParaRPr lang="hu-HU" altLang="hu-HU" dirty="0"/>
          </a:p>
          <a:p>
            <a:r>
              <a:rPr lang="hu-HU" altLang="hu-HU" dirty="0"/>
              <a:t>Az ESS (</a:t>
            </a:r>
            <a:r>
              <a:rPr lang="en-GB" altLang="hu-HU" noProof="0" dirty="0"/>
              <a:t>European Spallation Source</a:t>
            </a:r>
            <a:r>
              <a:rPr lang="hu-HU" altLang="hu-HU" dirty="0"/>
              <a:t>) 17 európai tagország, köztük Magyarország együttműködésével a svédországi </a:t>
            </a:r>
            <a:r>
              <a:rPr lang="hu-HU" altLang="hu-HU" dirty="0" err="1"/>
              <a:t>Lundban</a:t>
            </a:r>
            <a:r>
              <a:rPr lang="hu-HU" altLang="hu-HU" dirty="0"/>
              <a:t> jelenleg is épülő kutatóközpont. </a:t>
            </a:r>
          </a:p>
          <a:p>
            <a:r>
              <a:rPr lang="hu-HU" altLang="hu-HU" dirty="0" err="1"/>
              <a:t>Elkészültekor</a:t>
            </a:r>
            <a:r>
              <a:rPr lang="hu-HU" altLang="hu-HU" dirty="0"/>
              <a:t> a világ legnagyobb hozamú spallációs neutronforrását kihasználva fog egyedülálló lehetőséget nyújtani a kutatók számára.</a:t>
            </a:r>
          </a:p>
          <a:p>
            <a:r>
              <a:rPr lang="hu-HU" altLang="hu-HU" dirty="0"/>
              <a:t>A spallációs forrás különlegessége Mezei Ferenc ötlete nyomán hosszú protonimpulzusok használata.</a:t>
            </a:r>
          </a:p>
          <a:p>
            <a:endParaRPr lang="hu-HU" altLang="hu-HU" dirty="0"/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18157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Neutronok szóródása alapján információt kaphatunk anyagok (rács)szerkezetéről, az anyagban zajló folyamatokról (rezgések, diffúzió), mágneses szerkezetéről (spin-hullámok)  </a:t>
            </a:r>
          </a:p>
          <a:p>
            <a:r>
              <a:rPr lang="hu-HU" noProof="0" dirty="0"/>
              <a:t>Különböző </a:t>
            </a:r>
            <a:r>
              <a:rPr lang="hu-HU" noProof="0" dirty="0" err="1"/>
              <a:t>neutronszórásos</a:t>
            </a:r>
            <a:r>
              <a:rPr lang="hu-HU" noProof="0" dirty="0"/>
              <a:t> technikák léteznek, melyeket az anyag különböző tulajdonságát lehet vizsgálni, vagy különböző méretskálát (lásd következő dia)</a:t>
            </a:r>
          </a:p>
          <a:p>
            <a:r>
              <a:rPr lang="hu-HU" noProof="0" dirty="0"/>
              <a:t>(Jellemzően rugalmas szórással szerkezeti, rugalmatlan szórással dinamikai információ)</a:t>
            </a:r>
          </a:p>
          <a:p>
            <a:endParaRPr lang="hu-HU" noProof="0" dirty="0"/>
          </a:p>
          <a:p>
            <a:r>
              <a:rPr lang="hu-HU" noProof="0" dirty="0" err="1"/>
              <a:t>Reflektometria</a:t>
            </a:r>
            <a:r>
              <a:rPr lang="hu-HU" noProof="0" dirty="0"/>
              <a:t>: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Szupertükrök vizsgálata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Felületek szennyezettségének vizsgálata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Felületi érdesség vizsgálata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Felületi rétegek diffúziójának vizsgálata</a:t>
            </a:r>
          </a:p>
          <a:p>
            <a:pPr>
              <a:lnSpc>
                <a:spcPct val="90000"/>
              </a:lnSpc>
            </a:pPr>
            <a:r>
              <a:rPr lang="hu-HU" noProof="0" dirty="0"/>
              <a:t>Kisszögű neutronszórás: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altLang="hu-HU" noProof="0" dirty="0"/>
              <a:t>Polimerszerkezet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altLang="hu-HU" noProof="0" dirty="0"/>
              <a:t>Biológiai minták (vírusok,...)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hu-HU" altLang="hu-HU" noProof="0" dirty="0"/>
              <a:t>(és minden, ami </a:t>
            </a:r>
            <a:r>
              <a:rPr lang="hu-HU" altLang="hu-HU" noProof="0" dirty="0" err="1"/>
              <a:t>nano</a:t>
            </a:r>
            <a:r>
              <a:rPr lang="hu-HU" altLang="hu-HU" noProof="0" dirty="0"/>
              <a:t>...)</a:t>
            </a:r>
          </a:p>
          <a:p>
            <a:r>
              <a:rPr lang="hu-HU" noProof="0" dirty="0"/>
              <a:t>Spektroszkópia:</a:t>
            </a:r>
          </a:p>
          <a:p>
            <a:pPr marL="285750" marR="0" lvl="0" indent="-28575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noProof="0" dirty="0" err="1"/>
              <a:t>Hidrogéntartalmú</a:t>
            </a:r>
            <a:r>
              <a:rPr lang="hu-HU" altLang="hu-HU" noProof="0" dirty="0"/>
              <a:t> molekulák vibrációja</a:t>
            </a:r>
          </a:p>
          <a:p>
            <a:pPr marL="285750" marR="0" lvl="0" indent="-28575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noProof="0" dirty="0"/>
              <a:t>Rácsrezgések tanulmányozása</a:t>
            </a:r>
          </a:p>
          <a:p>
            <a:pPr marL="285750" marR="0" lvl="0" indent="-28575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altLang="hu-HU" noProof="0" dirty="0"/>
              <a:t>Mágneses struktúrák vizsgálata</a:t>
            </a:r>
            <a:endParaRPr lang="hu-HU" noProof="0" dirty="0"/>
          </a:p>
          <a:p>
            <a:r>
              <a:rPr lang="hu-HU" noProof="0" dirty="0"/>
              <a:t>Neutron </a:t>
            </a:r>
            <a:r>
              <a:rPr lang="hu-HU" noProof="0" dirty="0" err="1"/>
              <a:t>diffraktometria</a:t>
            </a:r>
            <a:r>
              <a:rPr lang="hu-HU" noProof="0" dirty="0"/>
              <a:t>: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Kristályszerkezet vizsgálatárak</a:t>
            </a:r>
          </a:p>
          <a:p>
            <a:r>
              <a:rPr lang="hu-HU" noProof="0" dirty="0"/>
              <a:t>Neutron spin </a:t>
            </a:r>
            <a:r>
              <a:rPr lang="hu-HU" noProof="0" dirty="0" err="1"/>
              <a:t>echo</a:t>
            </a:r>
            <a:r>
              <a:rPr lang="hu-HU" noProof="0" dirty="0"/>
              <a:t>:</a:t>
            </a:r>
          </a:p>
          <a:p>
            <a:pPr marL="285750" indent="-285750">
              <a:buFontTx/>
              <a:buChar char="-"/>
            </a:pPr>
            <a:r>
              <a:rPr lang="hu-HU" altLang="hu-HU" noProof="0" dirty="0"/>
              <a:t>Mágneses struktúrák vizsgálata</a:t>
            </a:r>
          </a:p>
          <a:p>
            <a:endParaRPr lang="hu-HU" noProof="0" dirty="0"/>
          </a:p>
          <a:p>
            <a:r>
              <a:rPr lang="hu-HU" noProof="0" dirty="0"/>
              <a:t>+ Neutronos képalkotás (A röntgen/CT-hez hasonlóan átvilágítás neutronokkal)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69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B1655-670C-4E80-A633-DEA7C1F4559D}" type="slidenum">
              <a:rPr lang="en-US" altLang="hu-HU"/>
              <a:pPr>
                <a:spcBef>
                  <a:spcPct val="0"/>
                </a:spcBef>
              </a:pPr>
              <a:t>3</a:t>
            </a:fld>
            <a:endParaRPr lang="en-US" altLang="hu-H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magreakciókat általában kétféle koordinátarendszerben szokás leírni. Mindkét vonatkoztatási rendszernek megvannak a maga előnyei. A laboratóriumi rendszerben születnek a mérési eredmények, a tömegközépponti rendszer pedig a magreakció ”természetes” koordinátarendszere, amelyben a magreakciók leírása egyszerűbb.</a:t>
            </a:r>
          </a:p>
          <a:p>
            <a:pPr lvl="0"/>
            <a:endParaRPr lang="hu-HU" noProof="0" dirty="0"/>
          </a:p>
          <a:p>
            <a:pPr lvl="0"/>
            <a:r>
              <a:rPr lang="hu-HU" noProof="0" dirty="0"/>
              <a:t>Magreakcióknál a következő mennyiségek megmaradását kell figyelembe venni: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Nehézrészecskeszám</a:t>
            </a:r>
            <a:r>
              <a:rPr lang="hu-HU" noProof="0" dirty="0"/>
              <a:t> (bariontöltés): Lényegében a tömegszámok összegének (a nukleonok számának) meg kell maradni. A bariontöltés megmaradásának törvénye (1948) Wigner Jenő (1902-1995, Nobel-díj 1963) magyar fizikus nevéhez fűződik. 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Elektromos töltés</a:t>
            </a:r>
            <a:r>
              <a:rPr lang="hu-HU" noProof="0" dirty="0"/>
              <a:t>: A résztvevő részecskék elektromos töltéseinek előjeles összege ugyanakkora a reakció előtt és után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Könnyűrészecske-szám</a:t>
            </a:r>
            <a:r>
              <a:rPr lang="hu-HU" noProof="0" dirty="0"/>
              <a:t> (leptontöltés): A résztvevők leptontöltéseinek összege megmarad. A leptontöltés megmaradásának felfedezése (1953) Marx György (1927-2002) magyar fizikus nevéhez fűződik.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Energia</a:t>
            </a:r>
            <a:r>
              <a:rPr lang="hu-HU" noProof="0" dirty="0"/>
              <a:t>: Figyelemmel a tömeg-energia összefüggésre.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Impulzus</a:t>
            </a:r>
            <a:r>
              <a:rPr lang="hu-HU" noProof="0" dirty="0"/>
              <a:t>: A rendszer kezdeti eredő lendülete irány és nagyság szerint megegyezik a végállapot eredő lendületével.</a:t>
            </a:r>
          </a:p>
          <a:p>
            <a:pPr lvl="0"/>
            <a:r>
              <a:rPr lang="hu-HU" noProof="0" dirty="0"/>
              <a:t>- </a:t>
            </a:r>
            <a:r>
              <a:rPr lang="hu-HU" b="1" noProof="0" dirty="0"/>
              <a:t>Impulzusmomentum</a:t>
            </a:r>
            <a:r>
              <a:rPr lang="hu-HU" noProof="0" dirty="0"/>
              <a:t>: Figyelemmel az egyes résztvevők saját </a:t>
            </a:r>
            <a:r>
              <a:rPr lang="hu-HU" noProof="0" dirty="0" err="1"/>
              <a:t>perdületére</a:t>
            </a:r>
            <a:r>
              <a:rPr lang="hu-HU" noProof="0" dirty="0"/>
              <a:t> (spin), illetve a mozgásból adódó pályamomentumokra is.</a:t>
            </a:r>
          </a:p>
          <a:p>
            <a:pPr>
              <a:buFontTx/>
              <a:buChar char="-"/>
            </a:pPr>
            <a:endParaRPr lang="hu-HU" altLang="hu-HU" noProof="0" dirty="0"/>
          </a:p>
          <a:p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444805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118B9-A68C-4E6E-98E9-0440261A9E84}" type="slidenum">
              <a:rPr lang="hu-HU" altLang="hu-HU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u-HU" altLang="hu-HU">
              <a:latin typeface="Verdana" panose="020B060403050404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altLang="hu-HU" sz="1400" dirty="0"/>
              <a:t>Neutronos szerkezetvizsgáló módszerekkel vizsgálható méretskálák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385774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953C2-69F1-4011-BE5E-7D0FE3CD7735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49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84F7DC-7D35-45F0-82E6-E996095A9A61}" type="slidenum">
              <a:rPr lang="en-US" altLang="hu-HU"/>
              <a:pPr>
                <a:spcBef>
                  <a:spcPct val="0"/>
                </a:spcBef>
              </a:pPr>
              <a:t>4</a:t>
            </a:fld>
            <a:endParaRPr lang="en-US" altLang="hu-H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Amikor a bombázó részecske a céltárgymaggal kölcsönhatásba lép, csak bizonyos valószínűséggel történik magreakció. Ezt a véletlenszerű viselkedést a </a:t>
            </a:r>
            <a:r>
              <a:rPr lang="hu-HU" sz="13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hatáskeresztmetszet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segítségével lehet leírni.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hatáskeresztmetszet egységnyi bombázó részecske fluxus (egységnyi felületen másodpercenként átmenő részecskék száma) és egyetlen céltárgy atommag esetén a reakció bekövetkezésének valószínűségét adja meg. 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400" dirty="0"/>
              <a:t>Szemléletesen az az effektív terület, amelyen belül két részecske egy bizonyos kölcsönhatása lezajlik. Különböző kölcsönhatásokban más és más, jelentősen eltérhet a részecske tényleges keresztmetszetétől. 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hatáskereszmetszet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mértékegysége: </a:t>
            </a:r>
            <a:r>
              <a:rPr lang="hu-HU" sz="13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300" b="1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hu-HU" altLang="hu-HU" sz="1400" dirty="0"/>
              <a:t>10</a:t>
            </a:r>
            <a:r>
              <a:rPr lang="hu-HU" altLang="hu-HU" sz="1400" baseline="30000" dirty="0"/>
              <a:t>–24</a:t>
            </a:r>
            <a:r>
              <a:rPr lang="hu-HU" altLang="hu-HU" sz="1400" dirty="0"/>
              <a:t> cm</a:t>
            </a:r>
            <a:r>
              <a:rPr lang="hu-HU" altLang="hu-HU" sz="1400" baseline="30000" dirty="0"/>
              <a:t>2</a:t>
            </a:r>
            <a:r>
              <a:rPr lang="hu-HU" altLang="hu-HU" sz="1400" dirty="0"/>
              <a:t> </a:t>
            </a:r>
            <a:r>
              <a:rPr lang="hu-HU" alt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altLang="hu-HU" sz="1400" dirty="0"/>
              <a:t>(atommagok keresztmetszetének nagyságrendje) </a:t>
            </a:r>
          </a:p>
          <a:p>
            <a:endParaRPr lang="hu-HU" sz="14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4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különböző neutron magreakciók bekövetkezésének valószínűsége (hatáskeresztmetszete) jellemzően függ a neutron energiájától.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hatáskeresztmetszet energiafüggését leíró függvényt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gerjesztési függvénynek nevezik.</a:t>
            </a:r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51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276AEE-A6F0-4741-B0D0-FC536A2A9557}" type="slidenum">
              <a:rPr lang="en-US" altLang="hu-HU"/>
              <a:pPr>
                <a:spcBef>
                  <a:spcPct val="0"/>
                </a:spcBef>
              </a:pPr>
              <a:t>5</a:t>
            </a:fld>
            <a:endParaRPr lang="en-US" alt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noProof="0" dirty="0"/>
              <a:t>Különböző források némileg eltérő energiatartományokat vagy csoportokat használnak a neutronok osztályozására.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noProof="0" dirty="0"/>
              <a:t>A termikus neutron energia kifejezést a </a:t>
            </a:r>
            <a:r>
              <a:rPr lang="hu-HU" sz="13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17°C-on legvalószínűbb neutronenergiára szokás használni (~25 meV)</a:t>
            </a: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3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Hideg neutronnak szokás hívni az ennél kisebb </a:t>
            </a:r>
            <a:r>
              <a:rPr lang="hu-HU" altLang="hu-HU" sz="1300" b="0" i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eneriájú</a:t>
            </a:r>
            <a:r>
              <a:rPr lang="hu-HU" altLang="hu-HU" sz="13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neutronokat (hideg és ultrahideg tartományt összevonva)</a:t>
            </a:r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322063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E0FA9-7DD3-4535-9DE0-F4BA54B83BFB}" type="slidenum">
              <a:rPr lang="en-US" altLang="hu-HU"/>
              <a:pPr>
                <a:spcBef>
                  <a:spcPct val="0"/>
                </a:spcBef>
              </a:pPr>
              <a:t>6</a:t>
            </a:fld>
            <a:endParaRPr lang="en-US" altLang="hu-H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magreakciók mechanizmusának leírására különböző modelleket használnak. Ezek, mint általában minden modell, egyszerűsítő feltételezéseket tartalmaznak.</a:t>
            </a:r>
            <a:endParaRPr lang="hu-HU" altLang="hu-HU" sz="1400" b="1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noProof="0" dirty="0"/>
              <a:t>A fenti csoportosítás 3 alapvetően eltérő reakciómechanizmust különít el, melyekről a következő diákon található részletesebb információ.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400" b="1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noProof="0" dirty="0"/>
              <a:t>A magreakciók modelljeinek kísérleti szétválasztása mérések alapján lehetséges. A kilépő részecskék energia- és szögeloszlásának analízise alapján lehet eldönteni, hogy milyen mechanizmussal lehet legjobban leírni az illető reakciót.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noProof="0" dirty="0"/>
              <a:t>A természet azonban nem szélsőséges, egyszerűsítő feltevéseken alapuló modelleket használ: időnként előfordul, hogy egy kísérletet csak a szélsőséges modellek valamilyen kombinációjával lehet megfelelően leírni. Például egyes szórások bizonyos valószínűséggel potenciálszórásként, más valószínűséggel pedig összetett mag képződésén keresztül valósulnak meg. Ezek a modellek mégis támpontot adnak a magreakciók és az atommagok viselkedésének jobb megismerésére.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400" b="1" noProof="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400" b="0" noProof="0" dirty="0"/>
              <a:t>A szakirodalom megoszlik abban, hogy a szórásokat a magreakciókhoz kell-s sorolni. Egyes források csak a részecskék összetételének átalakulásával járó folyamatokat sorolják a magreakciókhoz.</a:t>
            </a:r>
          </a:p>
          <a:p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371841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1E0FA9-7DD3-4535-9DE0-F4BA54B83BFB}" type="slidenum">
              <a:rPr lang="en-US" altLang="hu-HU"/>
              <a:pPr>
                <a:spcBef>
                  <a:spcPct val="0"/>
                </a:spcBef>
              </a:pPr>
              <a:t>7</a:t>
            </a:fld>
            <a:endParaRPr lang="en-US" altLang="hu-H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Potenciálszórási reakciók során a bombázó részecske nem hatol be a céltárgyba, hanem csak annak erőterével lép kapcsolatba.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Rugalmas szórás esetén a energiacsere történhet, de résztvevők összes kinetikus energiája változatlan.</a:t>
            </a:r>
          </a:p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Ezzel ellentétben rugalmatlan szórás esetén a kinetikus energia egy része valamelyik atommag gerjesztésére </a:t>
            </a:r>
            <a:r>
              <a:rPr lang="hu-HU" sz="13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fordítódik</a:t>
            </a:r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(jellemzően a céltárgy-mag kerül gerjesztett állapotba)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b="0" noProof="0" dirty="0"/>
              <a:t>A neutronok rugalmas vagy rugalmatlan szóródásán alapuló anyagvizsgálati technikák alapvető fontosságúak. </a:t>
            </a:r>
          </a:p>
          <a:p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69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8196CA-995B-4D7F-B784-B0ADCEFEC94C}" type="slidenum">
              <a:rPr lang="en-US" altLang="hu-HU"/>
              <a:pPr>
                <a:spcBef>
                  <a:spcPct val="0"/>
                </a:spcBef>
              </a:pPr>
              <a:t>8</a:t>
            </a:fld>
            <a:endParaRPr lang="en-US" altLang="hu-H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/>
              <a:t>Különböző elnevezések használatosak: Összetett-mag / átmeneti-mag / köztes-mag / </a:t>
            </a:r>
            <a:r>
              <a:rPr lang="hu-HU" altLang="hu-HU" dirty="0" err="1"/>
              <a:t>compoud</a:t>
            </a:r>
            <a:r>
              <a:rPr lang="hu-HU" altLang="hu-HU" dirty="0"/>
              <a:t>-mag.</a:t>
            </a:r>
          </a:p>
          <a:p>
            <a:endParaRPr lang="hu-HU" altLang="hu-HU" dirty="0"/>
          </a:p>
          <a:p>
            <a:r>
              <a:rPr lang="hu-HU" altLang="hu-HU" dirty="0"/>
              <a:t>A modell szerint a bombázó részecske elnyelése után a magon belül egyensúly alakul ki. Ennek fontos következménye, hogy a </a:t>
            </a:r>
            <a:r>
              <a:rPr lang="hu-HU" altLang="hu-HU" dirty="0" err="1"/>
              <a:t>legerjesztődés</a:t>
            </a:r>
            <a:r>
              <a:rPr lang="hu-HU" altLang="hu-HU" dirty="0"/>
              <a:t> folyamata nem függ a bejövő részecskétől. A legerjesztés során kibocsátott foton/részecske kilépési iránya független a bejövő részecske belépési irányától. (Erre utal az a kifejezés, hogy a magnak nincs ’emlékezete’)</a:t>
            </a:r>
          </a:p>
          <a:p>
            <a:endParaRPr lang="hu-HU" altLang="hu-HU" dirty="0"/>
          </a:p>
          <a:p>
            <a:r>
              <a:rPr lang="hu-HU" altLang="hu-HU" dirty="0"/>
              <a:t>Köztes-mag képződésével járó magreakciók egyik legfontosabb példája lesz a neutron-indukált maghasadás.</a:t>
            </a:r>
          </a:p>
        </p:txBody>
      </p:sp>
    </p:spTree>
    <p:extLst>
      <p:ext uri="{BB962C8B-B14F-4D97-AF65-F5344CB8AC3E}">
        <p14:creationId xmlns:p14="http://schemas.microsoft.com/office/powerpoint/2010/main" val="1681783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9370B-7837-4DE6-95F8-4B54EE046A57}" type="slidenum">
              <a:rPr lang="en-US" altLang="hu-HU"/>
              <a:pPr>
                <a:spcBef>
                  <a:spcPct val="0"/>
                </a:spcBef>
              </a:pPr>
              <a:t>9</a:t>
            </a:fld>
            <a:endParaRPr lang="en-US" altLang="hu-H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3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ilyen reakciók jellegzetessége a kölcsönhatás nagyon rövid időtartama, amelynek jellegzetes értéke </a:t>
            </a:r>
            <a:r>
              <a:rPr lang="hu-HU" altLang="hu-HU" sz="1400" noProof="0" dirty="0"/>
              <a:t>10</a:t>
            </a:r>
            <a:r>
              <a:rPr lang="hu-HU" altLang="hu-HU" sz="1400" baseline="30000" noProof="0" dirty="0"/>
              <a:t>–22</a:t>
            </a:r>
            <a:r>
              <a:rPr lang="hu-HU" altLang="hu-HU" sz="1400" noProof="0" dirty="0"/>
              <a:t> s. Ez annak az </a:t>
            </a:r>
            <a:r>
              <a:rPr lang="hu-HU" altLang="hu-HU" sz="1400" noProof="0" dirty="0" err="1"/>
              <a:t>időnak</a:t>
            </a:r>
            <a:r>
              <a:rPr lang="hu-HU" altLang="hu-HU" sz="1400" noProof="0" dirty="0"/>
              <a:t> a nagyságrendjébe esik, amely alatt egy 1 MeV energiájú bombázó proton az atommagon áthalad.</a:t>
            </a:r>
            <a:endParaRPr lang="hu-HU" sz="13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altLang="hu-HU" noProof="0" dirty="0"/>
          </a:p>
          <a:p>
            <a:r>
              <a:rPr lang="hu-HU" altLang="hu-HU" noProof="0" dirty="0" err="1"/>
              <a:t>Stripping</a:t>
            </a:r>
            <a:r>
              <a:rPr lang="hu-HU" altLang="hu-HU" noProof="0" dirty="0"/>
              <a:t> 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(vetkőző)</a:t>
            </a:r>
            <a:r>
              <a:rPr lang="hu-HU" altLang="hu-HU" noProof="0" dirty="0"/>
              <a:t>: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 a reakciómechanizmusra jó példa a (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d,p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reakciók típusa, amelyben a deuteron mozgási energiája néhány MeV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Mivel a deuteron lazán kötött meg, előfordulhat, hogy a céltárgymagon történő áthaladás során a benne lévő neutron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befogódik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céltárgymag együk üres neutronállapotába, és a reakcióból csak a proton lép ki. A neutron befogása nem változtatja meg a céltárgymag többi nukleonjának az állapotát. Végeredményben tehát a mag leszedett egy neutront a deuteronról. Erre való tekintettel az ilyen típusú reakciókat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stripping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(vetkőző) reakcióknak nevezik.</a:t>
            </a:r>
          </a:p>
          <a:p>
            <a:endParaRPr lang="hu-HU" altLang="hu-HU" noProof="0" dirty="0"/>
          </a:p>
          <a:p>
            <a:r>
              <a:rPr lang="hu-HU" altLang="hu-HU" noProof="0" dirty="0" err="1"/>
              <a:t>Pickup</a:t>
            </a:r>
            <a:r>
              <a:rPr lang="hu-HU" altLang="hu-HU" noProof="0" dirty="0"/>
              <a:t> (felcsípő):</a:t>
            </a:r>
          </a:p>
          <a:p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3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stripping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reakció fordítottja: a bombázó részecske egy vagy több nukleont leszakít a céltárgymagyról, miközben az utóbbiban maradó nukleonok szerkezete nem változik meg. Erre példa a 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C(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He,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He)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reakció. A 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mag befogja a 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egyik neutronját. A visszamaradó </a:t>
            </a:r>
            <a:r>
              <a:rPr lang="hu-HU" sz="13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hu-HU" sz="1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mag nukleonjai egymáshoz képest ugyanolyan relatív mozgást végeznek, mint a reakció előtt, viszont a mag gerjesztett állapotban keletkezik, hiszen benne egy neutronlyuk képződött valamelyik neutronpályán</a:t>
            </a:r>
          </a:p>
          <a:p>
            <a:endParaRPr lang="hu-HU" altLang="hu-HU" noProof="0" dirty="0"/>
          </a:p>
          <a:p>
            <a:r>
              <a:rPr lang="hu-HU" altLang="hu-HU" noProof="0" dirty="0"/>
              <a:t>Knock-out:</a:t>
            </a:r>
          </a:p>
          <a:p>
            <a:r>
              <a:rPr lang="hu-HU" altLang="hu-HU" noProof="0" dirty="0"/>
              <a:t>A bombázó részecske ’kilök’ egy nukleont, vagy nukleoncsoportot a céltárgy-magból, de a bejövő és a kilökött részecske nem hoz létre kötött állapotot.</a:t>
            </a:r>
          </a:p>
          <a:p>
            <a:r>
              <a:rPr lang="hu-HU" altLang="hu-HU" noProof="0" dirty="0"/>
              <a:t>A knock-out típusú reakciók egyik gyakori példája az (n,2n) reakció, de ilyen reakciómechanizmussal játszódnak le általában az (</a:t>
            </a:r>
            <a:r>
              <a:rPr lang="hu-HU" altLang="hu-HU" noProof="0" dirty="0" err="1"/>
              <a:t>n,p</a:t>
            </a:r>
            <a:r>
              <a:rPr lang="hu-HU" altLang="hu-HU" noProof="0" dirty="0"/>
              <a:t>) vagy a (</a:t>
            </a:r>
            <a:r>
              <a:rPr lang="hu-HU" altLang="hu-HU" noProof="0" dirty="0" err="1"/>
              <a:t>p,n</a:t>
            </a:r>
            <a:r>
              <a:rPr lang="hu-HU" altLang="hu-HU" noProof="0" dirty="0"/>
              <a:t>) típusú reakciók is.</a:t>
            </a:r>
          </a:p>
          <a:p>
            <a:endParaRPr lang="hu-HU" altLang="hu-HU" noProof="0" dirty="0"/>
          </a:p>
        </p:txBody>
      </p:sp>
    </p:spTree>
    <p:extLst>
      <p:ext uri="{BB962C8B-B14F-4D97-AF65-F5344CB8AC3E}">
        <p14:creationId xmlns:p14="http://schemas.microsoft.com/office/powerpoint/2010/main" val="148766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1734" cy="756015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8222" y="1552497"/>
            <a:ext cx="8569881" cy="710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80369" y="2268464"/>
            <a:ext cx="7057549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Főkonzulensi értekezlet, 2016. 11. 23-25., Siófok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BDCA-4B5F-4FA7-A6E4-CE1E7DDDE2E4}" type="datetime1">
              <a:rPr lang="hu-HU" smtClean="0"/>
              <a:t>2020.04.20.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4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válasz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/>
          <a:stretch/>
        </p:blipFill>
        <p:spPr>
          <a:xfrm>
            <a:off x="508" y="1111"/>
            <a:ext cx="10081158" cy="7560152"/>
          </a:xfrm>
          <a:prstGeom prst="rect">
            <a:avLst/>
          </a:prstGeom>
        </p:spPr>
      </p:pic>
      <p:sp>
        <p:nvSpPr>
          <p:cNvPr id="9" name="Szövegdoboz 3"/>
          <p:cNvSpPr txBox="1"/>
          <p:nvPr userDrawn="1"/>
        </p:nvSpPr>
        <p:spPr>
          <a:xfrm>
            <a:off x="936631" y="2556495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solidFill>
                  <a:schemeClr val="bg1"/>
                </a:solidFill>
              </a:rPr>
              <a:t>Téma – Elválasztó Oldal</a:t>
            </a:r>
          </a:p>
        </p:txBody>
      </p:sp>
    </p:spTree>
    <p:extLst>
      <p:ext uri="{BB962C8B-B14F-4D97-AF65-F5344CB8AC3E}">
        <p14:creationId xmlns:p14="http://schemas.microsoft.com/office/powerpoint/2010/main" val="200634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10" name="Dia számának helye 5"/>
          <p:cNvSpPr txBox="1">
            <a:spLocks/>
          </p:cNvSpPr>
          <p:nvPr userDrawn="1"/>
        </p:nvSpPr>
        <p:spPr>
          <a:xfrm>
            <a:off x="9386217" y="6879388"/>
            <a:ext cx="587316" cy="402567"/>
          </a:xfrm>
          <a:prstGeom prst="rect">
            <a:avLst/>
          </a:prstGeom>
        </p:spPr>
        <p:txBody>
          <a:bodyPr vert="horz" lIns="93878" tIns="46940" rIns="93878" bIns="46940" rtlCol="0" anchor="ctr"/>
          <a:lstStyle>
            <a:defPPr>
              <a:defRPr lang="hu-HU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CEF7A7-09F9-4E3A-A1DD-F24280A173C1}" type="slidenum">
              <a:rPr lang="hu-HU" sz="1226" smtClean="0"/>
              <a:pPr/>
              <a:t>‹#›</a:t>
            </a:fld>
            <a:endParaRPr lang="hu-HU" sz="1226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1050"/>
            <a:ext cx="3316979" cy="1281214"/>
          </a:xfrm>
        </p:spPr>
        <p:txBody>
          <a:bodyPr anchor="b"/>
          <a:lstStyle>
            <a:lvl1pPr algn="l">
              <a:defRPr sz="2074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866" y="301052"/>
            <a:ext cx="5636237" cy="6453328"/>
          </a:xfrm>
        </p:spPr>
        <p:txBody>
          <a:bodyPr/>
          <a:lstStyle>
            <a:lvl1pPr>
              <a:defRPr sz="3300"/>
            </a:lvl1pPr>
            <a:lvl2pPr>
              <a:defRPr sz="2828"/>
            </a:lvl2pPr>
            <a:lvl3pPr>
              <a:defRPr sz="2451"/>
            </a:lvl3pPr>
            <a:lvl4pPr>
              <a:defRPr sz="2074"/>
            </a:lvl4pPr>
            <a:lvl5pPr>
              <a:defRPr sz="2074"/>
            </a:lvl5pPr>
            <a:lvl6pPr>
              <a:defRPr sz="2074"/>
            </a:lvl6pPr>
            <a:lvl7pPr>
              <a:defRPr sz="2074"/>
            </a:lvl7pPr>
            <a:lvl8pPr>
              <a:defRPr sz="2074"/>
            </a:lvl8pPr>
            <a:lvl9pPr>
              <a:defRPr sz="20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111" y="1582266"/>
            <a:ext cx="3316979" cy="5172114"/>
          </a:xfrm>
        </p:spPr>
        <p:txBody>
          <a:bodyPr/>
          <a:lstStyle>
            <a:lvl1pPr marL="0" indent="0">
              <a:buNone/>
              <a:defRPr sz="1414"/>
            </a:lvl1pPr>
            <a:lvl2pPr marL="469368" indent="0">
              <a:buNone/>
              <a:defRPr sz="1226"/>
            </a:lvl2pPr>
            <a:lvl3pPr marL="938737" indent="0">
              <a:buNone/>
              <a:defRPr sz="1037"/>
            </a:lvl3pPr>
            <a:lvl4pPr marL="1408105" indent="0">
              <a:buNone/>
              <a:defRPr sz="943"/>
            </a:lvl4pPr>
            <a:lvl5pPr marL="1877473" indent="0">
              <a:buNone/>
              <a:defRPr sz="943"/>
            </a:lvl5pPr>
            <a:lvl6pPr marL="2346841" indent="0">
              <a:buNone/>
              <a:defRPr sz="943"/>
            </a:lvl6pPr>
            <a:lvl7pPr marL="2816210" indent="0">
              <a:buNone/>
              <a:defRPr sz="943"/>
            </a:lvl7pPr>
            <a:lvl8pPr marL="3285579" indent="0">
              <a:buNone/>
              <a:defRPr sz="943"/>
            </a:lvl8pPr>
            <a:lvl9pPr marL="3754947" indent="0">
              <a:buNone/>
              <a:defRPr sz="94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00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184" y="4869511"/>
            <a:ext cx="6049328" cy="624855"/>
          </a:xfrm>
        </p:spPr>
        <p:txBody>
          <a:bodyPr anchor="b"/>
          <a:lstStyle>
            <a:lvl1pPr algn="l">
              <a:defRPr sz="2074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184" y="252239"/>
            <a:ext cx="6049328" cy="4536758"/>
          </a:xfrm>
        </p:spPr>
        <p:txBody>
          <a:bodyPr/>
          <a:lstStyle>
            <a:lvl1pPr marL="0" indent="0">
              <a:buNone/>
              <a:defRPr sz="3300"/>
            </a:lvl1pPr>
            <a:lvl2pPr marL="469368" indent="0">
              <a:buNone/>
              <a:defRPr sz="2828"/>
            </a:lvl2pPr>
            <a:lvl3pPr marL="938737" indent="0">
              <a:buNone/>
              <a:defRPr sz="2451"/>
            </a:lvl3pPr>
            <a:lvl4pPr marL="1408105" indent="0">
              <a:buNone/>
              <a:defRPr sz="2074"/>
            </a:lvl4pPr>
            <a:lvl5pPr marL="1877473" indent="0">
              <a:buNone/>
              <a:defRPr sz="2074"/>
            </a:lvl5pPr>
            <a:lvl6pPr marL="2346841" indent="0">
              <a:buNone/>
              <a:defRPr sz="2074"/>
            </a:lvl6pPr>
            <a:lvl7pPr marL="2816210" indent="0">
              <a:buNone/>
              <a:defRPr sz="2074"/>
            </a:lvl7pPr>
            <a:lvl8pPr marL="3285579" indent="0">
              <a:buNone/>
              <a:defRPr sz="2074"/>
            </a:lvl8pPr>
            <a:lvl9pPr marL="3754947" indent="0">
              <a:buNone/>
              <a:defRPr sz="2074"/>
            </a:lvl9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184" y="5494365"/>
            <a:ext cx="6049328" cy="887398"/>
          </a:xfrm>
        </p:spPr>
        <p:txBody>
          <a:bodyPr/>
          <a:lstStyle>
            <a:lvl1pPr marL="0" indent="0">
              <a:buNone/>
              <a:defRPr sz="1414"/>
            </a:lvl1pPr>
            <a:lvl2pPr marL="469368" indent="0">
              <a:buNone/>
              <a:defRPr sz="1226"/>
            </a:lvl2pPr>
            <a:lvl3pPr marL="938737" indent="0">
              <a:buNone/>
              <a:defRPr sz="1037"/>
            </a:lvl3pPr>
            <a:lvl4pPr marL="1408105" indent="0">
              <a:buNone/>
              <a:defRPr sz="943"/>
            </a:lvl4pPr>
            <a:lvl5pPr marL="1877473" indent="0">
              <a:buNone/>
              <a:defRPr sz="943"/>
            </a:lvl5pPr>
            <a:lvl6pPr marL="2346841" indent="0">
              <a:buNone/>
              <a:defRPr sz="943"/>
            </a:lvl6pPr>
            <a:lvl7pPr marL="2816210" indent="0">
              <a:buNone/>
              <a:defRPr sz="943"/>
            </a:lvl7pPr>
            <a:lvl8pPr marL="3285579" indent="0">
              <a:buNone/>
              <a:defRPr sz="943"/>
            </a:lvl8pPr>
            <a:lvl9pPr marL="3754947" indent="0">
              <a:buNone/>
              <a:defRPr sz="943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35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6546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110" y="1236790"/>
            <a:ext cx="9073992" cy="49900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2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9605" y="302803"/>
            <a:ext cx="2268498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111" y="302803"/>
            <a:ext cx="6637457" cy="64515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39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892" cy="7560152"/>
          </a:xfrm>
          <a:prstGeom prst="rect">
            <a:avLst/>
          </a:prstGeom>
        </p:spPr>
      </p:pic>
      <p:sp>
        <p:nvSpPr>
          <p:cNvPr id="7" name="Szövegdoboz 6"/>
          <p:cNvSpPr txBox="1"/>
          <p:nvPr userDrawn="1"/>
        </p:nvSpPr>
        <p:spPr>
          <a:xfrm>
            <a:off x="2199794" y="4860751"/>
            <a:ext cx="6294319" cy="592985"/>
          </a:xfrm>
          <a:prstGeom prst="rect">
            <a:avLst/>
          </a:prstGeom>
          <a:noFill/>
        </p:spPr>
        <p:txBody>
          <a:bodyPr wrap="square" lIns="99569" tIns="49785" rIns="99569" bIns="49785" rtlCol="0" anchor="ctr">
            <a:spAutoFit/>
          </a:bodyPr>
          <a:lstStyle/>
          <a:p>
            <a:pPr algn="ctr"/>
            <a:r>
              <a:rPr lang="hu-H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18345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66" y="672112"/>
            <a:ext cx="8569881" cy="1260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6166" y="2184365"/>
            <a:ext cx="4200922" cy="4536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125" y="2184365"/>
            <a:ext cx="4200922" cy="45367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6166" y="6889151"/>
            <a:ext cx="2100461" cy="50408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4756" y="6889151"/>
            <a:ext cx="3192701" cy="504084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5586" y="6889151"/>
            <a:ext cx="2100461" cy="5040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0D7C3BA-7A8E-4AB2-B25D-6329E2AB56B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8208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1"/>
            <a:ext cx="9073992" cy="1260211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111" y="1764295"/>
            <a:ext cx="4452977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25125" y="1764295"/>
            <a:ext cx="4452977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04111" y="6885650"/>
            <a:ext cx="2352516" cy="525088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444756" y="6885650"/>
            <a:ext cx="3192701" cy="525088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225586" y="6885650"/>
            <a:ext cx="2352516" cy="5250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C27212-6956-4DB5-AB69-D163162ADD18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3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6546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111" y="1260212"/>
            <a:ext cx="9073992" cy="4990084"/>
          </a:xfrm>
        </p:spPr>
        <p:txBody>
          <a:bodyPr>
            <a:normAutofit/>
          </a:bodyPr>
          <a:lstStyle>
            <a:lvl1pPr>
              <a:defRPr sz="3017"/>
            </a:lvl1pPr>
            <a:lvl2pPr>
              <a:defRPr sz="2640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9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6546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4111" y="1260351"/>
            <a:ext cx="4452977" cy="4990084"/>
          </a:xfrm>
        </p:spPr>
        <p:txBody>
          <a:bodyPr/>
          <a:lstStyle>
            <a:lvl1pPr>
              <a:defRPr sz="2828"/>
            </a:lvl1pPr>
            <a:lvl2pPr>
              <a:defRPr sz="2451"/>
            </a:lvl2pPr>
            <a:lvl3pPr>
              <a:defRPr sz="2074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25125" y="1260351"/>
            <a:ext cx="4452977" cy="4990084"/>
          </a:xfrm>
        </p:spPr>
        <p:txBody>
          <a:bodyPr/>
          <a:lstStyle>
            <a:lvl1pPr>
              <a:defRPr sz="2828"/>
            </a:lvl1pPr>
            <a:lvl2pPr>
              <a:defRPr sz="2451"/>
            </a:lvl2pPr>
            <a:lvl3pPr>
              <a:defRPr sz="2074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3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3"/>
            <a:ext cx="9073992" cy="5828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111" y="1116335"/>
            <a:ext cx="4454728" cy="705367"/>
          </a:xfrm>
        </p:spPr>
        <p:txBody>
          <a:bodyPr anchor="b"/>
          <a:lstStyle>
            <a:lvl1pPr marL="0" indent="0">
              <a:buNone/>
              <a:defRPr sz="2451" b="1"/>
            </a:lvl1pPr>
            <a:lvl2pPr marL="469368" indent="0">
              <a:buNone/>
              <a:defRPr sz="2074" b="1"/>
            </a:lvl2pPr>
            <a:lvl3pPr marL="938737" indent="0">
              <a:buNone/>
              <a:defRPr sz="1886" b="1"/>
            </a:lvl3pPr>
            <a:lvl4pPr marL="1408105" indent="0">
              <a:buNone/>
              <a:defRPr sz="1603" b="1"/>
            </a:lvl4pPr>
            <a:lvl5pPr marL="1877473" indent="0">
              <a:buNone/>
              <a:defRPr sz="1603" b="1"/>
            </a:lvl5pPr>
            <a:lvl6pPr marL="2346841" indent="0">
              <a:buNone/>
              <a:defRPr sz="1603" b="1"/>
            </a:lvl6pPr>
            <a:lvl7pPr marL="2816210" indent="0">
              <a:buNone/>
              <a:defRPr sz="1603" b="1"/>
            </a:lvl7pPr>
            <a:lvl8pPr marL="3285579" indent="0">
              <a:buNone/>
              <a:defRPr sz="1603" b="1"/>
            </a:lvl8pPr>
            <a:lvl9pPr marL="3754947" indent="0">
              <a:buNone/>
              <a:defRPr sz="16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111" y="1821702"/>
            <a:ext cx="4454728" cy="4356478"/>
          </a:xfrm>
        </p:spPr>
        <p:txBody>
          <a:bodyPr/>
          <a:lstStyle>
            <a:lvl1pPr>
              <a:defRPr sz="2451"/>
            </a:lvl1pPr>
            <a:lvl2pPr>
              <a:defRPr sz="2074"/>
            </a:lvl2pPr>
            <a:lvl3pPr>
              <a:defRPr sz="1886"/>
            </a:lvl3pPr>
            <a:lvl4pPr>
              <a:defRPr sz="1603"/>
            </a:lvl4pPr>
            <a:lvl5pPr>
              <a:defRPr sz="1603"/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624" y="1116335"/>
            <a:ext cx="4456479" cy="705367"/>
          </a:xfrm>
        </p:spPr>
        <p:txBody>
          <a:bodyPr anchor="b"/>
          <a:lstStyle>
            <a:lvl1pPr marL="0" indent="0">
              <a:buNone/>
              <a:defRPr sz="2451" b="1"/>
            </a:lvl1pPr>
            <a:lvl2pPr marL="469368" indent="0">
              <a:buNone/>
              <a:defRPr sz="2074" b="1"/>
            </a:lvl2pPr>
            <a:lvl3pPr marL="938737" indent="0">
              <a:buNone/>
              <a:defRPr sz="1886" b="1"/>
            </a:lvl3pPr>
            <a:lvl4pPr marL="1408105" indent="0">
              <a:buNone/>
              <a:defRPr sz="1603" b="1"/>
            </a:lvl4pPr>
            <a:lvl5pPr marL="1877473" indent="0">
              <a:buNone/>
              <a:defRPr sz="1603" b="1"/>
            </a:lvl5pPr>
            <a:lvl6pPr marL="2346841" indent="0">
              <a:buNone/>
              <a:defRPr sz="1603" b="1"/>
            </a:lvl6pPr>
            <a:lvl7pPr marL="2816210" indent="0">
              <a:buNone/>
              <a:defRPr sz="1603" b="1"/>
            </a:lvl7pPr>
            <a:lvl8pPr marL="3285579" indent="0">
              <a:buNone/>
              <a:defRPr sz="1603" b="1"/>
            </a:lvl8pPr>
            <a:lvl9pPr marL="3754947" indent="0">
              <a:buNone/>
              <a:defRPr sz="16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624" y="1821702"/>
            <a:ext cx="4456479" cy="4356478"/>
          </a:xfrm>
        </p:spPr>
        <p:txBody>
          <a:bodyPr/>
          <a:lstStyle>
            <a:lvl1pPr>
              <a:defRPr sz="2451"/>
            </a:lvl1pPr>
            <a:lvl2pPr>
              <a:defRPr sz="2074"/>
            </a:lvl2pPr>
            <a:lvl3pPr>
              <a:defRPr sz="1886"/>
            </a:lvl3pPr>
            <a:lvl4pPr>
              <a:defRPr sz="1603"/>
            </a:lvl4pPr>
            <a:lvl5pPr>
              <a:defRPr sz="1603"/>
            </a:lvl5pPr>
            <a:lvl6pPr>
              <a:defRPr sz="1603"/>
            </a:lvl6pPr>
            <a:lvl7pPr>
              <a:defRPr sz="1603"/>
            </a:lvl7pPr>
            <a:lvl8pPr>
              <a:defRPr sz="1603"/>
            </a:lvl8pPr>
            <a:lvl9pPr>
              <a:defRPr sz="160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3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6695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5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82213" cy="7561264"/>
          </a:xfrm>
          <a:prstGeom prst="rect">
            <a:avLst/>
          </a:prstGeom>
        </p:spPr>
      </p:pic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6695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04111" y="1404367"/>
            <a:ext cx="91096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elit,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exercitation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nisi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commodo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consequat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Duis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irure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reprehenderit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voluptate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velit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esse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cillum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fugiat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nulla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pariatur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Excepteur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occaecat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cupidatat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proident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culpa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officia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deserunt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mollit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anim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laborum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30288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082213" cy="7561264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09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_fehé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/>
          <a:stretch/>
        </p:blipFill>
        <p:spPr>
          <a:xfrm>
            <a:off x="508" y="1111"/>
            <a:ext cx="10081158" cy="7560152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134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_fehé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/>
          <a:stretch/>
        </p:blipFill>
        <p:spPr>
          <a:xfrm>
            <a:off x="508" y="1111"/>
            <a:ext cx="10081158" cy="7560152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386217" y="6879388"/>
            <a:ext cx="587316" cy="402567"/>
          </a:xfrm>
        </p:spPr>
        <p:txBody>
          <a:bodyPr/>
          <a:lstStyle/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7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4111" y="302802"/>
            <a:ext cx="9073992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111" y="1764296"/>
            <a:ext cx="9073992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4111" y="7008173"/>
            <a:ext cx="235251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2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A846-0DD1-46B2-9707-850E78276FC2}" type="datetime1">
              <a:rPr lang="hu-HU" smtClean="0"/>
              <a:t>2020.04.20.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44757" y="7008173"/>
            <a:ext cx="3192700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2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Főkonzulensi értekezlet, 2016. 11. 23-25., Siófok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25586" y="7008173"/>
            <a:ext cx="235251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2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F7A7-09F9-4E3A-A1DD-F24280A173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90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4" r:id="rId6"/>
    <p:sldLayoutId id="2147483655" r:id="rId7"/>
    <p:sldLayoutId id="2147483661" r:id="rId8"/>
    <p:sldLayoutId id="2147483662" r:id="rId9"/>
    <p:sldLayoutId id="2147483663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5" r:id="rId16"/>
    <p:sldLayoutId id="2147483667" r:id="rId17"/>
  </p:sldLayoutIdLst>
  <p:hf hdr="0" dt="0"/>
  <p:txStyles>
    <p:titleStyle>
      <a:lvl1pPr algn="ctr" defTabSz="938737" rtl="0" eaLnBrk="1" latinLnBrk="0" hangingPunct="1">
        <a:spcBef>
          <a:spcPct val="0"/>
        </a:spcBef>
        <a:buNone/>
        <a:defRPr sz="45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026" indent="-352026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723" indent="-293355" algn="l" defTabSz="9387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28" kern="1200">
          <a:solidFill>
            <a:schemeClr val="tx1"/>
          </a:solidFill>
          <a:latin typeface="+mn-lt"/>
          <a:ea typeface="+mn-ea"/>
          <a:cs typeface="+mn-cs"/>
        </a:defRPr>
      </a:lvl2pPr>
      <a:lvl3pPr marL="1173421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1" kern="1200">
          <a:solidFill>
            <a:schemeClr val="tx1"/>
          </a:solidFill>
          <a:latin typeface="+mn-lt"/>
          <a:ea typeface="+mn-ea"/>
          <a:cs typeface="+mn-cs"/>
        </a:defRPr>
      </a:lvl3pPr>
      <a:lvl4pPr marL="1642789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74" kern="1200">
          <a:solidFill>
            <a:schemeClr val="tx1"/>
          </a:solidFill>
          <a:latin typeface="+mn-lt"/>
          <a:ea typeface="+mn-ea"/>
          <a:cs typeface="+mn-cs"/>
        </a:defRPr>
      </a:lvl4pPr>
      <a:lvl5pPr marL="2112158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»"/>
        <a:defRPr sz="2074" kern="1200">
          <a:solidFill>
            <a:schemeClr val="tx1"/>
          </a:solidFill>
          <a:latin typeface="+mn-lt"/>
          <a:ea typeface="+mn-ea"/>
          <a:cs typeface="+mn-cs"/>
        </a:defRPr>
      </a:lvl5pPr>
      <a:lvl6pPr marL="2581526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6pPr>
      <a:lvl7pPr marL="3050894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7pPr>
      <a:lvl8pPr marL="3520262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8pPr>
      <a:lvl9pPr marL="3989631" indent="-234685" algn="l" defTabSz="938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1pPr>
      <a:lvl2pPr marL="469368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2pPr>
      <a:lvl3pPr marL="938737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408105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4pPr>
      <a:lvl5pPr marL="1877473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5pPr>
      <a:lvl6pPr marL="2346841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6pPr>
      <a:lvl7pPr marL="2816210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7pPr>
      <a:lvl8pPr marL="3285579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8pPr>
      <a:lvl9pPr marL="3754947" algn="l" defTabSz="938737" rtl="0" eaLnBrk="1" latinLnBrk="0" hangingPunct="1">
        <a:defRPr sz="18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png"/><Relationship Id="rId10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6610" y="1476375"/>
            <a:ext cx="8569431" cy="16207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/>
              <a:t>Neutronbefogás, neutron magreakciók. Maghasadás és </a:t>
            </a:r>
            <a:r>
              <a:rPr lang="hu-HU" dirty="0" err="1"/>
              <a:t>spalláció</a:t>
            </a:r>
            <a:r>
              <a:rPr lang="hu-HU" dirty="0"/>
              <a:t> </a:t>
            </a:r>
            <a:endParaRPr lang="hu-HU" altLang="hu-H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523" y="3859395"/>
            <a:ext cx="7225206" cy="333430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Klausz Milán</a:t>
            </a:r>
          </a:p>
          <a:p>
            <a:pPr>
              <a:lnSpc>
                <a:spcPct val="90000"/>
              </a:lnSpc>
              <a:defRPr/>
            </a:pPr>
            <a:endParaRPr lang="hu-HU" altLang="hu-HU" sz="264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hu-HU" altLang="hu-HU" sz="264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Sugárzás és anyag kölcsönhatása labor</a:t>
            </a:r>
          </a:p>
        </p:txBody>
      </p:sp>
    </p:spTree>
    <p:extLst>
      <p:ext uri="{BB962C8B-B14F-4D97-AF65-F5344CB8AC3E}">
        <p14:creationId xmlns:p14="http://schemas.microsoft.com/office/powerpoint/2010/main" val="1117078533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314" y="525088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 magreakciói</a:t>
            </a:r>
            <a:endParaRPr lang="en-US" altLang="hu-H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8" y="1155192"/>
            <a:ext cx="9073515" cy="58739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b="1" dirty="0"/>
              <a:t>1) rugalmas szórás</a:t>
            </a:r>
            <a:r>
              <a:rPr lang="hu-HU" altLang="hu-HU" sz="2600" dirty="0"/>
              <a:t> A(</a:t>
            </a:r>
            <a:r>
              <a:rPr lang="hu-HU" altLang="hu-HU" sz="2600" dirty="0" err="1"/>
              <a:t>n,n</a:t>
            </a:r>
            <a:r>
              <a:rPr lang="hu-HU" altLang="hu-HU" sz="2600" dirty="0"/>
              <a:t>)A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neutronok </a:t>
            </a:r>
            <a:r>
              <a:rPr lang="hu-HU" altLang="hu-HU" sz="2600" dirty="0" err="1"/>
              <a:t>termalizációjához</a:t>
            </a:r>
            <a:r>
              <a:rPr lang="hu-HU" altLang="hu-HU" sz="2600" dirty="0"/>
              <a:t> vezet 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tömegközépponti rendszerben: energiacsere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laboratóriumi rendszerben: </a:t>
            </a:r>
            <a:r>
              <a:rPr lang="hu-HU" altLang="hu-HU" sz="2600" i="1" dirty="0"/>
              <a:t>A</a:t>
            </a:r>
            <a:r>
              <a:rPr lang="hu-HU" altLang="hu-HU" sz="2600" dirty="0"/>
              <a:t>-tól függő energiaátadás, egyszeri ütközés során átadott átlagos energia:</a:t>
            </a:r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646" dirty="0"/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646" dirty="0"/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646" dirty="0"/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646" dirty="0"/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646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(</a:t>
            </a:r>
            <a:r>
              <a:rPr lang="hu-HU" altLang="hu-HU" sz="2205" i="1" dirty="0"/>
              <a:t>A </a:t>
            </a:r>
            <a:r>
              <a:rPr lang="hu-HU" altLang="hu-HU" sz="2205" dirty="0"/>
              <a:t>= 1 </a:t>
            </a:r>
            <a:r>
              <a:rPr lang="hu-HU" altLang="hu-HU" sz="2205" dirty="0">
                <a:cs typeface="Arial" panose="020B0604020202020204" pitchFamily="34" charset="0"/>
              </a:rPr>
              <a:t>→</a:t>
            </a:r>
            <a:r>
              <a:rPr lang="hu-HU" altLang="hu-HU" sz="2205" dirty="0"/>
              <a:t> </a:t>
            </a:r>
            <a:r>
              <a:rPr lang="el-GR" altLang="hu-HU" sz="2205" dirty="0">
                <a:latin typeface="Times New Roman" panose="02020603050405020304" pitchFamily="18" charset="0"/>
                <a:cs typeface="Times New Roman" panose="02020603050405020304" pitchFamily="18" charset="0"/>
                <a:sym typeface="Math1" pitchFamily="2" charset="2"/>
              </a:rPr>
              <a:t>Δ</a:t>
            </a:r>
            <a:r>
              <a:rPr lang="hu-HU" altLang="hu-HU" sz="2205" i="1" dirty="0"/>
              <a:t>E</a:t>
            </a:r>
            <a:r>
              <a:rPr lang="hu-HU" altLang="hu-HU" sz="2205" dirty="0"/>
              <a:t> = </a:t>
            </a:r>
            <a:r>
              <a:rPr lang="hu-HU" altLang="hu-HU" sz="2205" i="1" dirty="0"/>
              <a:t>E</a:t>
            </a:r>
            <a:r>
              <a:rPr lang="hu-HU" altLang="hu-HU" sz="2205" baseline="-25000" dirty="0"/>
              <a:t>0</a:t>
            </a:r>
            <a:r>
              <a:rPr lang="hu-HU" altLang="hu-HU" sz="2205" dirty="0"/>
              <a:t>/2. pl. 1 MeV</a:t>
            </a:r>
            <a:r>
              <a:rPr lang="hu-HU" altLang="hu-HU" sz="2205" dirty="0">
                <a:cs typeface="Arial" panose="020B0604020202020204" pitchFamily="34" charset="0"/>
              </a:rPr>
              <a:t>→</a:t>
            </a:r>
            <a:r>
              <a:rPr lang="hu-HU" altLang="hu-HU" sz="2205" dirty="0"/>
              <a:t>0,025 eV kb. 25 ütközés)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A leghatékonyabb a H esetében, a H szórási hatáskeresztmetszete nagy ~80 </a:t>
            </a:r>
            <a:r>
              <a:rPr lang="hu-HU" altLang="hu-HU" sz="2600" dirty="0" err="1"/>
              <a:t>barn</a:t>
            </a:r>
            <a:r>
              <a:rPr lang="hu-HU" altLang="hu-HU" sz="2600" dirty="0"/>
              <a:t> (kötött H), a többi </a:t>
            </a:r>
            <a:r>
              <a:rPr lang="hu-HU" altLang="hu-HU" sz="2600" dirty="0" err="1"/>
              <a:t>nuklidra</a:t>
            </a:r>
            <a:r>
              <a:rPr lang="hu-HU" altLang="hu-HU" sz="2600" dirty="0"/>
              <a:t> ez ált. 1</a:t>
            </a:r>
            <a:r>
              <a:rPr lang="hu-HU" altLang="hu-HU" sz="2600" dirty="0">
                <a:sym typeface="Math1" pitchFamily="2" charset="2"/>
              </a:rPr>
              <a:t>—</a:t>
            </a:r>
            <a:r>
              <a:rPr lang="hu-HU" altLang="hu-HU" sz="2600" dirty="0"/>
              <a:t>10 </a:t>
            </a:r>
            <a:r>
              <a:rPr lang="hu-HU" altLang="hu-HU" sz="2600" dirty="0" err="1"/>
              <a:t>barn</a:t>
            </a:r>
            <a:endParaRPr lang="en-US" altLang="hu-HU" sz="2600" dirty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65" y="-215828"/>
            <a:ext cx="18473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2205"/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88161"/>
              </p:ext>
            </p:extLst>
          </p:nvPr>
        </p:nvGraphicFramePr>
        <p:xfrm>
          <a:off x="2736850" y="3708623"/>
          <a:ext cx="3932906" cy="11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4" imgW="1384300" imgH="419100" progId="Equation.DSMT4">
                  <p:embed/>
                </p:oleObj>
              </mc:Choice>
              <mc:Fallback>
                <p:oleObj name="Equation" r:id="rId4" imgW="1384300" imgH="419100" progId="Equation.DSMT4">
                  <p:embed/>
                  <p:pic>
                    <p:nvPicPr>
                      <p:cNvPr id="542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08623"/>
                        <a:ext cx="3932906" cy="11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1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 magreakciói</a:t>
            </a:r>
            <a:endParaRPr lang="en-US" altLang="hu-H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72084" indent="-672084">
              <a:buNone/>
            </a:pPr>
            <a:r>
              <a:rPr lang="hu-HU" altLang="hu-HU" sz="2600" b="1" dirty="0"/>
              <a:t>2) rugalmatlan szórás</a:t>
            </a:r>
            <a:r>
              <a:rPr lang="hu-HU" altLang="hu-HU" sz="2600" dirty="0"/>
              <a:t> A(</a:t>
            </a:r>
            <a:r>
              <a:rPr lang="hu-HU" altLang="hu-HU" sz="2600" dirty="0" err="1"/>
              <a:t>n,n</a:t>
            </a:r>
            <a:r>
              <a:rPr lang="hu-HU" altLang="hu-HU" sz="2600" dirty="0"/>
              <a:t>’)A*</a:t>
            </a:r>
          </a:p>
          <a:p>
            <a:pPr marL="672084" indent="-672084">
              <a:buNone/>
            </a:pPr>
            <a:endParaRPr lang="hu-HU" altLang="hu-HU" sz="2600" dirty="0"/>
          </a:p>
          <a:p>
            <a:pPr marL="672084" indent="-672084">
              <a:buNone/>
            </a:pPr>
            <a:r>
              <a:rPr lang="hu-HU" altLang="hu-HU" sz="2600" dirty="0"/>
              <a:t>Gyors neutronokra jellemző</a:t>
            </a:r>
          </a:p>
          <a:p>
            <a:pPr marL="672084" indent="-672084">
              <a:buNone/>
            </a:pPr>
            <a:endParaRPr lang="hu-HU" altLang="hu-HU" sz="2600" dirty="0"/>
          </a:p>
          <a:p>
            <a:pPr marL="672084" indent="-672084">
              <a:buNone/>
            </a:pPr>
            <a:r>
              <a:rPr lang="hu-HU" altLang="hu-HU" sz="2600" dirty="0"/>
              <a:t>Lehet köztes</a:t>
            </a:r>
            <a:r>
              <a:rPr lang="hu-HU" altLang="hu-HU" sz="2600" dirty="0">
                <a:sym typeface="Math1" pitchFamily="2" charset="2"/>
              </a:rPr>
              <a:t>-</a:t>
            </a:r>
            <a:r>
              <a:rPr lang="hu-HU" altLang="hu-HU" sz="2600" dirty="0"/>
              <a:t>mag-reakció is</a:t>
            </a:r>
          </a:p>
          <a:p>
            <a:pPr marL="672084" indent="-672084">
              <a:buNone/>
            </a:pPr>
            <a:endParaRPr lang="hu-HU" altLang="hu-HU" sz="2600" dirty="0"/>
          </a:p>
          <a:p>
            <a:pPr marL="672084" indent="-672084">
              <a:buNone/>
            </a:pPr>
            <a:r>
              <a:rPr lang="hu-HU" altLang="hu-HU" sz="2600" dirty="0"/>
              <a:t>Atommag gerjesztése (magszerkezet vizsgálatára)</a:t>
            </a:r>
            <a:endParaRPr lang="en-US" altLang="hu-HU" sz="2600" dirty="0"/>
          </a:p>
        </p:txBody>
      </p:sp>
    </p:spTree>
    <p:extLst>
      <p:ext uri="{BB962C8B-B14F-4D97-AF65-F5344CB8AC3E}">
        <p14:creationId xmlns:p14="http://schemas.microsoft.com/office/powerpoint/2010/main" val="25775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601" y="127772"/>
            <a:ext cx="9073515" cy="12602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 magreakciói</a:t>
            </a:r>
            <a:endParaRPr lang="en-US" altLang="hu-H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9" y="1398484"/>
            <a:ext cx="9073515" cy="5795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3) neutronbefogás </a:t>
            </a:r>
            <a:r>
              <a:rPr lang="hu-HU" altLang="hu-HU" sz="2205" dirty="0"/>
              <a:t>A(n,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205" dirty="0"/>
              <a:t>)B, vagy A(</a:t>
            </a:r>
            <a:r>
              <a:rPr lang="hu-HU" altLang="hu-HU" sz="2205" dirty="0" err="1"/>
              <a:t>n,q</a:t>
            </a:r>
            <a:r>
              <a:rPr lang="hu-HU" altLang="hu-HU" sz="2205" dirty="0"/>
              <a:t>)B.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lassú neutronok, </a:t>
            </a:r>
            <a:r>
              <a:rPr lang="hu-HU" altLang="hu-HU" sz="2205" dirty="0" err="1"/>
              <a:t>compound</a:t>
            </a:r>
            <a:r>
              <a:rPr lang="hu-HU" altLang="hu-HU" sz="2205" dirty="0">
                <a:sym typeface="Math1" pitchFamily="2" charset="2"/>
              </a:rPr>
              <a:t>-</a:t>
            </a:r>
            <a:r>
              <a:rPr lang="hu-HU" altLang="hu-HU" sz="2205" dirty="0"/>
              <a:t>mag-reakció.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Az atommag elnyeli a neutront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gerjesztett állapotba kerül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gerjesztési energia = neutron kötési energiája (7</a:t>
            </a:r>
            <a:r>
              <a:rPr lang="hu-HU" altLang="hu-HU" sz="2205" dirty="0">
                <a:sym typeface="Math1" pitchFamily="2" charset="2"/>
              </a:rPr>
              <a:t>—</a:t>
            </a:r>
            <a:r>
              <a:rPr lang="hu-HU" altLang="hu-HU" sz="2205" dirty="0"/>
              <a:t>9  MeV)</a:t>
            </a:r>
            <a:endParaRPr lang="hu-HU" altLang="hu-HU" sz="2205" b="1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(n,</a:t>
            </a:r>
            <a:r>
              <a:rPr lang="el-GR" altLang="hu-HU" sz="2205" b="1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205" b="1" dirty="0"/>
              <a:t>)-reakció</a:t>
            </a:r>
            <a:r>
              <a:rPr lang="hu-HU" altLang="hu-HU" sz="2205" dirty="0"/>
              <a:t> a kötési energiától 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205" dirty="0"/>
              <a:t>-sugárzás kibocsátásával szabadul meg 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aseline="30000" dirty="0"/>
              <a:t>4</a:t>
            </a:r>
            <a:r>
              <a:rPr lang="hu-HU" altLang="hu-HU" sz="2205" dirty="0"/>
              <a:t>He kivételével minden atommag elnyeli a neutront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eggyel nagyobb tömegszámú izotóp keletkezik, lehet: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		stabil (többnyire)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		radioaktív </a:t>
            </a:r>
            <a:r>
              <a:rPr lang="hu-HU" altLang="hu-HU" sz="2205" dirty="0">
                <a:cs typeface="Arial" panose="020B0604020202020204" pitchFamily="34" charset="0"/>
              </a:rPr>
              <a:t>→</a:t>
            </a:r>
            <a:r>
              <a:rPr lang="hu-HU" altLang="hu-HU" sz="2205" dirty="0"/>
              <a:t> további magsugárzás (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205" dirty="0">
                <a:cs typeface="Arial" panose="020B0604020202020204" pitchFamily="34" charset="0"/>
                <a:sym typeface="Math1" pitchFamily="2" charset="2"/>
              </a:rPr>
              <a:t>, 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β</a:t>
            </a:r>
            <a:r>
              <a:rPr lang="hu-HU" altLang="hu-HU" sz="2205" dirty="0">
                <a:cs typeface="Arial" panose="020B0604020202020204" pitchFamily="34" charset="0"/>
                <a:sym typeface="Math1" pitchFamily="2" charset="2"/>
              </a:rPr>
              <a:t>, 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205" dirty="0"/>
              <a:t>)</a:t>
            </a:r>
            <a:endParaRPr lang="hu-HU" altLang="hu-HU" sz="2205" b="1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(</a:t>
            </a:r>
            <a:r>
              <a:rPr lang="hu-HU" altLang="hu-HU" sz="2205" b="1" dirty="0" err="1"/>
              <a:t>n,q</a:t>
            </a:r>
            <a:r>
              <a:rPr lang="hu-HU" altLang="hu-HU" sz="2205" b="1" dirty="0"/>
              <a:t>)-reakciók</a:t>
            </a:r>
            <a:r>
              <a:rPr lang="hu-HU" altLang="hu-HU" sz="2205" dirty="0"/>
              <a:t> q = 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205" dirty="0"/>
              <a:t>, p </a:t>
            </a:r>
            <a:r>
              <a:rPr lang="hu-HU" altLang="hu-HU" sz="2205" dirty="0">
                <a:sym typeface="Math1" pitchFamily="2" charset="2"/>
              </a:rPr>
              <a:t>–</a:t>
            </a:r>
            <a:r>
              <a:rPr lang="hu-HU" altLang="hu-HU" sz="2205" dirty="0"/>
              <a:t> a kötési energia elegendő arra, hogy egy töltött részecske lépjen ki az atommagból.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Csak könnyű magok esetén: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</a:t>
            </a:r>
            <a:r>
              <a:rPr lang="hu-HU" altLang="hu-HU" sz="2205" dirty="0" err="1"/>
              <a:t>Pl</a:t>
            </a:r>
            <a:r>
              <a:rPr lang="hu-HU" altLang="hu-HU" sz="2205" dirty="0"/>
              <a:t>: </a:t>
            </a:r>
            <a:r>
              <a:rPr lang="hu-HU" altLang="hu-HU" sz="2205" baseline="30000" dirty="0"/>
              <a:t>6</a:t>
            </a:r>
            <a:r>
              <a:rPr lang="hu-HU" altLang="hu-HU" sz="2205" dirty="0"/>
              <a:t>Li(n, 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3</a:t>
            </a:r>
            <a:r>
              <a:rPr lang="hu-HU" altLang="hu-HU" sz="2205" dirty="0"/>
              <a:t>H,  </a:t>
            </a:r>
            <a:r>
              <a:rPr lang="hu-HU" altLang="hu-HU" sz="2205" baseline="30000" dirty="0"/>
              <a:t>10</a:t>
            </a:r>
            <a:r>
              <a:rPr lang="hu-HU" altLang="hu-HU" sz="2205" dirty="0"/>
              <a:t>B(n, 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7</a:t>
            </a:r>
            <a:r>
              <a:rPr lang="hu-HU" altLang="hu-HU" sz="2205" dirty="0"/>
              <a:t>Li, </a:t>
            </a:r>
            <a:r>
              <a:rPr lang="hu-HU" altLang="hu-HU" sz="2205" baseline="30000" dirty="0"/>
              <a:t>3</a:t>
            </a:r>
            <a:r>
              <a:rPr lang="hu-HU" altLang="hu-HU" sz="2205" dirty="0"/>
              <a:t>He(</a:t>
            </a:r>
            <a:r>
              <a:rPr lang="hu-HU" altLang="hu-HU" sz="2205" dirty="0" err="1"/>
              <a:t>n,p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3</a:t>
            </a:r>
            <a:r>
              <a:rPr lang="hu-HU" altLang="hu-HU" sz="2205" dirty="0"/>
              <a:t>H , </a:t>
            </a:r>
            <a:r>
              <a:rPr lang="hu-HU" altLang="hu-HU" sz="2205" baseline="30000" dirty="0"/>
              <a:t>14</a:t>
            </a:r>
            <a:r>
              <a:rPr lang="hu-HU" altLang="hu-HU" sz="2205" dirty="0"/>
              <a:t>N(</a:t>
            </a:r>
            <a:r>
              <a:rPr lang="hu-HU" altLang="hu-HU" sz="2205" dirty="0" err="1"/>
              <a:t>n,p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14</a:t>
            </a:r>
            <a:r>
              <a:rPr lang="hu-HU" altLang="hu-HU" sz="2205" dirty="0"/>
              <a:t>C</a:t>
            </a:r>
            <a:endParaRPr lang="en-US" altLang="hu-HU" sz="2205" dirty="0"/>
          </a:p>
        </p:txBody>
      </p:sp>
    </p:spTree>
    <p:extLst>
      <p:ext uri="{BB962C8B-B14F-4D97-AF65-F5344CB8AC3E}">
        <p14:creationId xmlns:p14="http://schemas.microsoft.com/office/powerpoint/2010/main" val="5794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314" y="216193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 magreakciói – befogási hatáskeresztmetszet</a:t>
            </a:r>
            <a:endParaRPr lang="en-US" altLang="hu-H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111" y="1382835"/>
            <a:ext cx="9073992" cy="4990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2600" b="1" dirty="0"/>
              <a:t>1/</a:t>
            </a:r>
            <a:r>
              <a:rPr lang="hu-HU" altLang="hu-HU" sz="2600" b="1" i="1" dirty="0"/>
              <a:t>v</a:t>
            </a:r>
            <a:r>
              <a:rPr lang="hu-HU" altLang="hu-HU" sz="2600" b="1" dirty="0"/>
              <a:t>-törvény</a:t>
            </a:r>
            <a:r>
              <a:rPr lang="hu-HU" altLang="hu-HU" sz="2600" dirty="0"/>
              <a:t> a </a:t>
            </a:r>
            <a:r>
              <a:rPr lang="hu-HU" altLang="hu-HU" sz="2600" dirty="0" err="1"/>
              <a:t>neutronbefogási</a:t>
            </a:r>
            <a:r>
              <a:rPr lang="hu-HU" altLang="hu-HU" sz="2600" dirty="0"/>
              <a:t> hatáskeresztmetszet (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/>
              <a:t>), minél több időt tölt a neutron a mag terében: ~</a:t>
            </a:r>
            <a:r>
              <a:rPr lang="hu-HU" altLang="hu-HU" sz="2600" i="1" dirty="0"/>
              <a:t>t</a:t>
            </a:r>
            <a:r>
              <a:rPr lang="hu-HU" altLang="hu-HU" sz="2600" dirty="0"/>
              <a:t>, ~1/</a:t>
            </a:r>
            <a:r>
              <a:rPr lang="hu-HU" altLang="hu-HU" sz="2600" i="1" dirty="0"/>
              <a:t>v</a:t>
            </a:r>
            <a:r>
              <a:rPr lang="hu-HU" altLang="hu-HU" sz="2600" dirty="0"/>
              <a:t>.</a:t>
            </a:r>
          </a:p>
          <a:p>
            <a:pPr>
              <a:lnSpc>
                <a:spcPct val="90000"/>
              </a:lnSpc>
            </a:pPr>
            <a:r>
              <a:rPr lang="hu-HU" altLang="hu-HU" sz="2600" dirty="0"/>
              <a:t>hideg neutronok: minden </a:t>
            </a:r>
            <a:r>
              <a:rPr lang="hu-HU" altLang="hu-HU" sz="2600" dirty="0" err="1"/>
              <a:t>nuklid</a:t>
            </a:r>
            <a:r>
              <a:rPr lang="hu-HU" altLang="hu-HU" sz="2600" dirty="0"/>
              <a:t> 1/</a:t>
            </a:r>
            <a:r>
              <a:rPr lang="hu-HU" altLang="hu-HU" sz="2600" i="1" dirty="0"/>
              <a:t>v</a:t>
            </a:r>
            <a:r>
              <a:rPr lang="hu-HU" altLang="hu-HU" sz="2600" dirty="0"/>
              <a:t>-s</a:t>
            </a:r>
          </a:p>
          <a:p>
            <a:pPr>
              <a:lnSpc>
                <a:spcPct val="90000"/>
              </a:lnSpc>
            </a:pPr>
            <a:r>
              <a:rPr lang="hu-HU" altLang="hu-HU" sz="2600" dirty="0"/>
              <a:t>termikus neutronok: a többség 1/</a:t>
            </a:r>
            <a:r>
              <a:rPr lang="hu-HU" altLang="hu-HU" sz="2600" i="1" dirty="0"/>
              <a:t>v</a:t>
            </a:r>
            <a:r>
              <a:rPr lang="hu-HU" altLang="hu-HU" sz="2600" dirty="0"/>
              <a:t>-s, néhány kivétel, ezeknek extrém nagy a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/>
              <a:t>-ja</a:t>
            </a:r>
          </a:p>
          <a:p>
            <a:pPr>
              <a:lnSpc>
                <a:spcPct val="90000"/>
              </a:lnSpc>
            </a:pPr>
            <a:r>
              <a:rPr lang="hu-HU" altLang="hu-HU" sz="2600" dirty="0" err="1"/>
              <a:t>epitermikus</a:t>
            </a:r>
            <a:r>
              <a:rPr lang="hu-HU" altLang="hu-HU" sz="2600" dirty="0"/>
              <a:t> és rezonancia-neutronok: számos kiugró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/>
              <a:t> az 1/</a:t>
            </a:r>
            <a:r>
              <a:rPr lang="hu-HU" altLang="hu-HU" sz="2600" i="1" dirty="0"/>
              <a:t>v</a:t>
            </a:r>
            <a:r>
              <a:rPr lang="hu-HU" altLang="hu-HU" sz="2600" dirty="0"/>
              <a:t>-s tendencián.</a:t>
            </a:r>
          </a:p>
          <a:p>
            <a:pPr>
              <a:lnSpc>
                <a:spcPct val="90000"/>
              </a:lnSpc>
            </a:pPr>
            <a:endParaRPr lang="hu-HU" altLang="hu-HU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600" dirty="0"/>
              <a:t>extrém nagy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/>
              <a:t> : 	Cd, </a:t>
            </a:r>
            <a:r>
              <a:rPr lang="hu-HU" altLang="hu-HU" sz="2600" dirty="0" err="1"/>
              <a:t>Gd</a:t>
            </a:r>
            <a:r>
              <a:rPr lang="hu-HU" altLang="hu-HU" sz="2600" dirty="0"/>
              <a:t>, B ((n,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600" dirty="0"/>
              <a:t>)-reakció)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600" dirty="0"/>
              <a:t>extrém kicsi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/>
              <a:t> :	</a:t>
            </a:r>
            <a:r>
              <a:rPr lang="hu-HU" altLang="hu-HU" sz="2600" baseline="30000" dirty="0"/>
              <a:t>2</a:t>
            </a:r>
            <a:r>
              <a:rPr lang="hu-HU" altLang="hu-HU" sz="2600" dirty="0"/>
              <a:t>H, O, Be (közepes szórási)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600" dirty="0"/>
              <a:t>közepes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σ</a:t>
            </a:r>
            <a:r>
              <a:rPr lang="hu-HU" altLang="hu-HU" sz="2600" dirty="0">
                <a:sym typeface="Math1" pitchFamily="2" charset="2"/>
              </a:rPr>
              <a:t> </a:t>
            </a:r>
            <a:r>
              <a:rPr lang="hu-HU" altLang="hu-HU" sz="2600" dirty="0"/>
              <a:t>: 		</a:t>
            </a:r>
            <a:r>
              <a:rPr lang="hu-HU" altLang="hu-HU" sz="2600" baseline="30000" dirty="0"/>
              <a:t>1</a:t>
            </a:r>
            <a:r>
              <a:rPr lang="hu-HU" altLang="hu-HU" sz="2600" dirty="0"/>
              <a:t>H (igen nagy szórási)</a:t>
            </a:r>
            <a:endParaRPr lang="en-US" altLang="hu-HU" sz="2600" dirty="0"/>
          </a:p>
        </p:txBody>
      </p:sp>
    </p:spTree>
    <p:extLst>
      <p:ext uri="{BB962C8B-B14F-4D97-AF65-F5344CB8AC3E}">
        <p14:creationId xmlns:p14="http://schemas.microsoft.com/office/powerpoint/2010/main" val="25516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10" y="302802"/>
            <a:ext cx="9433539" cy="669517"/>
          </a:xfrm>
        </p:spPr>
        <p:txBody>
          <a:bodyPr>
            <a:normAutofit fontScale="90000"/>
          </a:bodyPr>
          <a:lstStyle/>
          <a:p>
            <a:r>
              <a:rPr lang="hu-HU" dirty="0"/>
              <a:t>Neutron magreakciói – befogási hatáskeresztmetszet (2)</a:t>
            </a:r>
            <a:br>
              <a:rPr lang="hu-HU" dirty="0"/>
            </a:br>
            <a:endParaRPr lang="hu-HU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763713"/>
            <a:ext cx="3584575" cy="499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985" baseline="30000" dirty="0"/>
              <a:t>113</a:t>
            </a:r>
            <a:r>
              <a:rPr lang="hu-HU" altLang="hu-HU" sz="1985" dirty="0"/>
              <a:t>Cd </a:t>
            </a:r>
            <a:r>
              <a:rPr lang="hu-HU" altLang="hu-HU" sz="1985" dirty="0" err="1"/>
              <a:t>neutronbefogási</a:t>
            </a:r>
            <a:r>
              <a:rPr lang="hu-HU" altLang="hu-HU" sz="1985" dirty="0"/>
              <a:t> hatáskeresztmetszete</a:t>
            </a:r>
          </a:p>
          <a:p>
            <a:pPr>
              <a:lnSpc>
                <a:spcPct val="80000"/>
              </a:lnSpc>
            </a:pPr>
            <a:r>
              <a:rPr lang="hu-HU" altLang="hu-HU" sz="1985" dirty="0"/>
              <a:t>&lt;10</a:t>
            </a:r>
            <a:r>
              <a:rPr lang="hu-HU" altLang="hu-HU" sz="1985" baseline="30000" dirty="0"/>
              <a:t>–2</a:t>
            </a:r>
            <a:r>
              <a:rPr lang="hu-HU" altLang="hu-HU" sz="1985" dirty="0"/>
              <a:t> eV 	1/</a:t>
            </a:r>
            <a:r>
              <a:rPr lang="hu-HU" altLang="hu-HU" sz="1985" i="1" dirty="0"/>
              <a:t>v</a:t>
            </a:r>
            <a:endParaRPr lang="hu-HU" altLang="hu-HU" sz="1985" dirty="0"/>
          </a:p>
          <a:p>
            <a:pPr>
              <a:lnSpc>
                <a:spcPct val="80000"/>
              </a:lnSpc>
            </a:pPr>
            <a:r>
              <a:rPr lang="hu-HU" altLang="hu-HU" sz="1985" dirty="0"/>
              <a:t>0,17 eV kis energiájú rezonancia, nem-1/</a:t>
            </a:r>
            <a:r>
              <a:rPr lang="hu-HU" altLang="hu-HU" sz="1985" i="1" dirty="0"/>
              <a:t>v</a:t>
            </a:r>
            <a:r>
              <a:rPr lang="hu-HU" altLang="hu-HU" sz="1985" dirty="0"/>
              <a:t>-s viselkedés</a:t>
            </a:r>
          </a:p>
          <a:p>
            <a:pPr>
              <a:lnSpc>
                <a:spcPct val="80000"/>
              </a:lnSpc>
            </a:pPr>
            <a:r>
              <a:rPr lang="hu-HU" altLang="hu-HU" sz="1985" dirty="0"/>
              <a:t>10</a:t>
            </a:r>
            <a:r>
              <a:rPr lang="hu-HU" altLang="hu-HU" sz="1985" baseline="30000" dirty="0"/>
              <a:t>1</a:t>
            </a:r>
            <a:r>
              <a:rPr lang="hu-HU" altLang="hu-HU" sz="1985" dirty="0"/>
              <a:t> </a:t>
            </a:r>
            <a:r>
              <a:rPr lang="hu-HU" altLang="hu-HU" sz="1985" dirty="0">
                <a:sym typeface="Math1" pitchFamily="2" charset="2"/>
              </a:rPr>
              <a:t>–</a:t>
            </a:r>
            <a:r>
              <a:rPr lang="hu-HU" altLang="hu-HU" sz="1985" dirty="0"/>
              <a:t> 10</a:t>
            </a:r>
            <a:r>
              <a:rPr lang="hu-HU" altLang="hu-HU" sz="1985" baseline="30000" dirty="0"/>
              <a:t>3 </a:t>
            </a:r>
            <a:r>
              <a:rPr lang="hu-HU" altLang="hu-HU" sz="1985" dirty="0"/>
              <a:t> eV rezonanciák</a:t>
            </a:r>
            <a:endParaRPr lang="en-US" altLang="hu-HU" sz="1985" dirty="0"/>
          </a:p>
        </p:txBody>
      </p:sp>
      <p:graphicFrame>
        <p:nvGraphicFramePr>
          <p:cNvPr id="62467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46806489"/>
              </p:ext>
            </p:extLst>
          </p:nvPr>
        </p:nvGraphicFramePr>
        <p:xfrm>
          <a:off x="4204786" y="838390"/>
          <a:ext cx="5715000" cy="555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2" name="Chart" r:id="rId4" imgW="4404360" imgH="4282440" progId="Excel.Chart.8">
                  <p:embed/>
                </p:oleObj>
              </mc:Choice>
              <mc:Fallback>
                <p:oleObj name="Chart" r:id="rId4" imgW="4404360" imgH="4282440" progId="Excel.Chart.8">
                  <p:embed/>
                  <p:pic>
                    <p:nvPicPr>
                      <p:cNvPr id="62467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786" y="838390"/>
                        <a:ext cx="5715000" cy="555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8"/>
          <p:cNvSpPr>
            <a:spLocks noChangeArrowheads="1"/>
          </p:cNvSpPr>
          <p:nvPr/>
        </p:nvSpPr>
        <p:spPr bwMode="auto">
          <a:xfrm>
            <a:off x="436088" y="208285"/>
            <a:ext cx="9073515" cy="126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hu-HU" sz="441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5626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754641" y="302802"/>
            <a:ext cx="9129524" cy="778879"/>
          </a:xfrm>
        </p:spPr>
        <p:txBody>
          <a:bodyPr/>
          <a:lstStyle/>
          <a:p>
            <a:pPr eaLnBrk="1" hangingPunct="1">
              <a:defRPr/>
            </a:pPr>
            <a:r>
              <a:rPr sz="4410" dirty="0"/>
              <a:t>A sugárzásos neutronbefogás</a:t>
            </a:r>
          </a:p>
        </p:txBody>
      </p:sp>
      <p:sp>
        <p:nvSpPr>
          <p:cNvPr id="133123" name="Text Box 75"/>
          <p:cNvSpPr txBox="1">
            <a:spLocks noChangeArrowheads="1"/>
          </p:cNvSpPr>
          <p:nvPr/>
        </p:nvSpPr>
        <p:spPr bwMode="auto">
          <a:xfrm>
            <a:off x="8772729" y="4494750"/>
            <a:ext cx="1501751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205" dirty="0">
                <a:latin typeface="Times New Roman" panose="02020603050405020304" pitchFamily="18" charset="0"/>
              </a:rPr>
              <a:t>Végmag II.</a:t>
            </a:r>
          </a:p>
          <a:p>
            <a:pPr algn="ctr" eaLnBrk="1" hangingPunct="1"/>
            <a:r>
              <a:rPr lang="hu-HU" altLang="hu-HU" sz="2205" dirty="0">
                <a:latin typeface="Times New Roman" panose="02020603050405020304" pitchFamily="18" charset="0"/>
              </a:rPr>
              <a:t>(stabil)</a:t>
            </a:r>
          </a:p>
        </p:txBody>
      </p:sp>
      <p:grpSp>
        <p:nvGrpSpPr>
          <p:cNvPr id="133124" name="Group 83"/>
          <p:cNvGrpSpPr>
            <a:grpSpLocks/>
          </p:cNvGrpSpPr>
          <p:nvPr/>
        </p:nvGrpSpPr>
        <p:grpSpPr bwMode="auto">
          <a:xfrm>
            <a:off x="674127" y="1160444"/>
            <a:ext cx="9407822" cy="5233373"/>
            <a:chOff x="385" y="1207"/>
            <a:chExt cx="5375" cy="2990"/>
          </a:xfrm>
        </p:grpSpPr>
        <p:pic>
          <p:nvPicPr>
            <p:cNvPr id="133130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2428"/>
              <a:ext cx="765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31" name="Text Box 45"/>
            <p:cNvSpPr txBox="1">
              <a:spLocks noChangeArrowheads="1"/>
            </p:cNvSpPr>
            <p:nvPr/>
          </p:nvSpPr>
          <p:spPr bwMode="auto">
            <a:xfrm>
              <a:off x="385" y="2289"/>
              <a:ext cx="818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Kiindulási </a:t>
              </a:r>
            </a:p>
            <a:p>
              <a:pPr algn="ctr"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mag</a:t>
              </a:r>
            </a:p>
          </p:txBody>
        </p:sp>
        <p:sp>
          <p:nvSpPr>
            <p:cNvPr id="133132" name="Text Box 46"/>
            <p:cNvSpPr txBox="1">
              <a:spLocks noChangeArrowheads="1"/>
            </p:cNvSpPr>
            <p:nvPr/>
          </p:nvSpPr>
          <p:spPr bwMode="auto">
            <a:xfrm>
              <a:off x="1591" y="2259"/>
              <a:ext cx="823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Compound</a:t>
              </a:r>
            </a:p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mag</a:t>
              </a:r>
            </a:p>
          </p:txBody>
        </p:sp>
        <p:sp>
          <p:nvSpPr>
            <p:cNvPr id="133133" name="Text Box 47"/>
            <p:cNvSpPr txBox="1">
              <a:spLocks noChangeArrowheads="1"/>
            </p:cNvSpPr>
            <p:nvPr/>
          </p:nvSpPr>
          <p:spPr bwMode="auto">
            <a:xfrm>
              <a:off x="2884" y="2343"/>
              <a:ext cx="78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>
                  <a:latin typeface="Times New Roman" panose="02020603050405020304" pitchFamily="18" charset="0"/>
                </a:rPr>
                <a:t>Végmag I.</a:t>
              </a:r>
            </a:p>
          </p:txBody>
        </p:sp>
        <p:sp>
          <p:nvSpPr>
            <p:cNvPr id="133134" name="Text Box 48"/>
            <p:cNvSpPr txBox="1">
              <a:spLocks noChangeArrowheads="1"/>
            </p:cNvSpPr>
            <p:nvPr/>
          </p:nvSpPr>
          <p:spPr bwMode="auto">
            <a:xfrm>
              <a:off x="3778" y="3227"/>
              <a:ext cx="87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Végmag II.</a:t>
              </a:r>
            </a:p>
            <a:p>
              <a:pPr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(gerjesztett)</a:t>
              </a:r>
            </a:p>
          </p:txBody>
        </p:sp>
        <p:sp>
          <p:nvSpPr>
            <p:cNvPr id="133135" name="Line 49"/>
            <p:cNvSpPr>
              <a:spLocks noChangeShapeType="1"/>
            </p:cNvSpPr>
            <p:nvPr/>
          </p:nvSpPr>
          <p:spPr bwMode="auto">
            <a:xfrm>
              <a:off x="1177" y="1880"/>
              <a:ext cx="46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33136" name="Line 50"/>
            <p:cNvSpPr>
              <a:spLocks noChangeShapeType="1"/>
            </p:cNvSpPr>
            <p:nvPr/>
          </p:nvSpPr>
          <p:spPr bwMode="auto">
            <a:xfrm>
              <a:off x="2372" y="1880"/>
              <a:ext cx="46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33137" name="Line 51"/>
            <p:cNvSpPr>
              <a:spLocks noChangeShapeType="1"/>
            </p:cNvSpPr>
            <p:nvPr/>
          </p:nvSpPr>
          <p:spPr bwMode="auto">
            <a:xfrm>
              <a:off x="3566" y="2175"/>
              <a:ext cx="341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33138" name="Text Box 52"/>
            <p:cNvSpPr txBox="1">
              <a:spLocks noChangeArrowheads="1"/>
            </p:cNvSpPr>
            <p:nvPr/>
          </p:nvSpPr>
          <p:spPr bwMode="auto">
            <a:xfrm>
              <a:off x="1070" y="1922"/>
              <a:ext cx="674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Neutron </a:t>
              </a:r>
            </a:p>
            <a:p>
              <a:pPr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befogás</a:t>
              </a:r>
            </a:p>
          </p:txBody>
        </p:sp>
        <p:sp>
          <p:nvSpPr>
            <p:cNvPr id="133139" name="Line 54"/>
            <p:cNvSpPr>
              <a:spLocks noChangeShapeType="1"/>
            </p:cNvSpPr>
            <p:nvPr/>
          </p:nvSpPr>
          <p:spPr bwMode="auto">
            <a:xfrm flipH="1">
              <a:off x="1114" y="1489"/>
              <a:ext cx="25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33140" name="Text Box 56"/>
            <p:cNvSpPr txBox="1">
              <a:spLocks noChangeArrowheads="1"/>
            </p:cNvSpPr>
            <p:nvPr/>
          </p:nvSpPr>
          <p:spPr bwMode="auto">
            <a:xfrm>
              <a:off x="3736" y="1922"/>
              <a:ext cx="1011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>
                  <a:latin typeface="Times New Roman" panose="02020603050405020304" pitchFamily="18" charset="0"/>
                </a:rPr>
                <a:t>Radioaktív </a:t>
              </a:r>
            </a:p>
            <a:p>
              <a:pPr eaLnBrk="1" hangingPunct="1"/>
              <a:r>
                <a:rPr lang="hu-HU" altLang="hu-HU" sz="2205">
                  <a:latin typeface="Times New Roman" panose="02020603050405020304" pitchFamily="18" charset="0"/>
                </a:rPr>
                <a:t>bomlás (</a:t>
              </a:r>
              <a:r>
                <a:rPr lang="hu-HU" altLang="hu-HU" sz="2205">
                  <a:solidFill>
                    <a:srgbClr val="CC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hu-HU" altLang="hu-HU" sz="2205" baseline="-25000">
                  <a:solidFill>
                    <a:srgbClr val="CC0000"/>
                  </a:solidFill>
                  <a:latin typeface="Times New Roman" panose="02020603050405020304" pitchFamily="18" charset="0"/>
                </a:rPr>
                <a:t>1/2</a:t>
              </a:r>
              <a:r>
                <a:rPr lang="hu-HU" altLang="hu-HU" sz="2205">
                  <a:solidFill>
                    <a:srgbClr val="CC0000"/>
                  </a:solidFill>
                  <a:latin typeface="Times New Roman" panose="02020603050405020304" pitchFamily="18" charset="0"/>
                </a:rPr>
                <a:t>!</a:t>
              </a:r>
              <a:r>
                <a:rPr lang="hu-HU" altLang="hu-HU" sz="2205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33141" name="Line 57"/>
            <p:cNvSpPr>
              <a:spLocks noChangeShapeType="1"/>
            </p:cNvSpPr>
            <p:nvPr/>
          </p:nvSpPr>
          <p:spPr bwMode="auto">
            <a:xfrm flipV="1">
              <a:off x="3522" y="1459"/>
              <a:ext cx="21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grpSp>
          <p:nvGrpSpPr>
            <p:cNvPr id="133142" name="Group 58"/>
            <p:cNvGrpSpPr>
              <a:grpSpLocks/>
            </p:cNvGrpSpPr>
            <p:nvPr/>
          </p:nvGrpSpPr>
          <p:grpSpPr bwMode="auto">
            <a:xfrm rot="878659">
              <a:off x="4525" y="3100"/>
              <a:ext cx="471" cy="380"/>
              <a:chOff x="2517" y="2205"/>
              <a:chExt cx="500" cy="409"/>
            </a:xfrm>
          </p:grpSpPr>
          <p:cxnSp>
            <p:nvCxnSpPr>
              <p:cNvPr id="133162" name="AutoShape 59"/>
              <p:cNvCxnSpPr>
                <a:cxnSpLocks noChangeShapeType="1"/>
              </p:cNvCxnSpPr>
              <p:nvPr/>
            </p:nvCxnSpPr>
            <p:spPr bwMode="auto">
              <a:xfrm>
                <a:off x="2744" y="2387"/>
                <a:ext cx="273" cy="227"/>
              </a:xfrm>
              <a:prstGeom prst="curvedConnector3">
                <a:avLst>
                  <a:gd name="adj1" fmla="val 49815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163" name="AutoShape 60"/>
              <p:cNvCxnSpPr>
                <a:cxnSpLocks noChangeShapeType="1"/>
              </p:cNvCxnSpPr>
              <p:nvPr/>
            </p:nvCxnSpPr>
            <p:spPr bwMode="auto">
              <a:xfrm rot="10800000">
                <a:off x="2517" y="2205"/>
                <a:ext cx="227" cy="183"/>
              </a:xfrm>
              <a:prstGeom prst="curvedConnector3">
                <a:avLst>
                  <a:gd name="adj1" fmla="val 49778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143" name="Text Box 61"/>
            <p:cNvSpPr txBox="1">
              <a:spLocks noChangeArrowheads="1"/>
            </p:cNvSpPr>
            <p:nvPr/>
          </p:nvSpPr>
          <p:spPr bwMode="auto">
            <a:xfrm>
              <a:off x="836" y="1249"/>
              <a:ext cx="59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 dirty="0">
                  <a:latin typeface="Times New Roman" panose="02020603050405020304" pitchFamily="18" charset="0"/>
                </a:rPr>
                <a:t>neutron</a:t>
              </a:r>
            </a:p>
          </p:txBody>
        </p:sp>
        <p:sp>
          <p:nvSpPr>
            <p:cNvPr id="133144" name="Text Box 62"/>
            <p:cNvSpPr txBox="1">
              <a:spLocks noChangeArrowheads="1"/>
            </p:cNvSpPr>
            <p:nvPr/>
          </p:nvSpPr>
          <p:spPr bwMode="auto">
            <a:xfrm>
              <a:off x="3907" y="1207"/>
              <a:ext cx="867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205" dirty="0">
                  <a:latin typeface="Symbol" panose="05050102010706020507" pitchFamily="18" charset="2"/>
                </a:rPr>
                <a:t>b</a:t>
              </a:r>
              <a:r>
                <a:rPr lang="hu-HU" altLang="hu-HU" sz="2205" dirty="0">
                  <a:latin typeface="Times New Roman" panose="02020603050405020304" pitchFamily="18" charset="0"/>
                </a:rPr>
                <a:t>-részecske</a:t>
              </a:r>
            </a:p>
          </p:txBody>
        </p:sp>
        <p:sp>
          <p:nvSpPr>
            <p:cNvPr id="133145" name="Text Box 63"/>
            <p:cNvSpPr txBox="1">
              <a:spLocks noChangeArrowheads="1"/>
            </p:cNvSpPr>
            <p:nvPr/>
          </p:nvSpPr>
          <p:spPr bwMode="auto">
            <a:xfrm>
              <a:off x="2286" y="2680"/>
              <a:ext cx="66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Prompt-</a:t>
              </a:r>
            </a:p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gamma</a:t>
              </a:r>
            </a:p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sugárzás</a:t>
              </a:r>
            </a:p>
          </p:txBody>
        </p:sp>
        <p:sp>
          <p:nvSpPr>
            <p:cNvPr id="133146" name="Text Box 64"/>
            <p:cNvSpPr txBox="1">
              <a:spLocks noChangeArrowheads="1"/>
            </p:cNvSpPr>
            <p:nvPr/>
          </p:nvSpPr>
          <p:spPr bwMode="auto">
            <a:xfrm>
              <a:off x="4567" y="3563"/>
              <a:ext cx="66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Bomlási</a:t>
              </a:r>
            </a:p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gamma</a:t>
              </a:r>
            </a:p>
            <a:p>
              <a:pPr algn="ctr" eaLnBrk="1" hangingPunct="1"/>
              <a:r>
                <a:rPr lang="hu-HU" altLang="hu-HU" sz="2205">
                  <a:latin typeface="Times New Roman" panose="02020603050405020304" pitchFamily="18" charset="0"/>
                </a:rPr>
                <a:t>sugárzás</a:t>
              </a:r>
            </a:p>
          </p:txBody>
        </p:sp>
        <p:pic>
          <p:nvPicPr>
            <p:cNvPr id="133147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" y="1544"/>
              <a:ext cx="7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33148" name="Object 66"/>
            <p:cNvGraphicFramePr>
              <a:graphicFrameLocks noChangeAspect="1"/>
            </p:cNvGraphicFramePr>
            <p:nvPr/>
          </p:nvGraphicFramePr>
          <p:xfrm>
            <a:off x="645" y="2793"/>
            <a:ext cx="341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3" name="Equation" r:id="rId5" imgW="253890" imgH="228501" progId="Equation.DSMT4">
                    <p:embed/>
                  </p:oleObj>
                </mc:Choice>
                <mc:Fallback>
                  <p:oleObj name="Equation" r:id="rId5" imgW="253890" imgH="228501" progId="Equation.DSMT4">
                    <p:embed/>
                    <p:pic>
                      <p:nvPicPr>
                        <p:cNvPr id="133148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2793"/>
                          <a:ext cx="341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49" name="Object 67"/>
            <p:cNvGraphicFramePr>
              <a:graphicFrameLocks noChangeAspect="1"/>
            </p:cNvGraphicFramePr>
            <p:nvPr/>
          </p:nvGraphicFramePr>
          <p:xfrm>
            <a:off x="1732" y="2805"/>
            <a:ext cx="494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4" name="Equation" r:id="rId7" imgW="368300" imgH="228600" progId="Equation.DSMT4">
                    <p:embed/>
                  </p:oleObj>
                </mc:Choice>
                <mc:Fallback>
                  <p:oleObj name="Equation" r:id="rId7" imgW="368300" imgH="228600" progId="Equation.DSMT4">
                    <p:embed/>
                    <p:pic>
                      <p:nvPicPr>
                        <p:cNvPr id="133149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2" y="2805"/>
                          <a:ext cx="494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0" name="Object 68"/>
            <p:cNvGraphicFramePr>
              <a:graphicFrameLocks noChangeAspect="1"/>
            </p:cNvGraphicFramePr>
            <p:nvPr/>
          </p:nvGraphicFramePr>
          <p:xfrm>
            <a:off x="3011" y="2805"/>
            <a:ext cx="444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5" name="Equation" r:id="rId9" imgW="330200" imgH="228600" progId="Equation.DSMT4">
                    <p:embed/>
                  </p:oleObj>
                </mc:Choice>
                <mc:Fallback>
                  <p:oleObj name="Equation" r:id="rId9" imgW="330200" imgH="228600" progId="Equation.DSMT4">
                    <p:embed/>
                    <p:pic>
                      <p:nvPicPr>
                        <p:cNvPr id="133150" name="Object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2805"/>
                          <a:ext cx="444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1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824949"/>
                </p:ext>
              </p:extLst>
            </p:nvPr>
          </p:nvGraphicFramePr>
          <p:xfrm>
            <a:off x="4032" y="3844"/>
            <a:ext cx="513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6" name="Equation" r:id="rId11" imgW="381000" imgH="228600" progId="Equation.DSMT4">
                    <p:embed/>
                  </p:oleObj>
                </mc:Choice>
                <mc:Fallback>
                  <p:oleObj name="Equation" r:id="rId11" imgW="381000" imgH="228600" progId="Equation.DSMT4">
                    <p:embed/>
                    <p:pic>
                      <p:nvPicPr>
                        <p:cNvPr id="133151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844"/>
                          <a:ext cx="513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3152" name="Group 70"/>
            <p:cNvGrpSpPr>
              <a:grpSpLocks/>
            </p:cNvGrpSpPr>
            <p:nvPr/>
          </p:nvGrpSpPr>
          <p:grpSpPr bwMode="auto">
            <a:xfrm rot="1339167">
              <a:off x="2243" y="2216"/>
              <a:ext cx="470" cy="380"/>
              <a:chOff x="2517" y="2205"/>
              <a:chExt cx="500" cy="409"/>
            </a:xfrm>
          </p:grpSpPr>
          <p:cxnSp>
            <p:nvCxnSpPr>
              <p:cNvPr id="133160" name="AutoShape 71"/>
              <p:cNvCxnSpPr>
                <a:cxnSpLocks noChangeShapeType="1"/>
              </p:cNvCxnSpPr>
              <p:nvPr/>
            </p:nvCxnSpPr>
            <p:spPr bwMode="auto">
              <a:xfrm>
                <a:off x="2744" y="2387"/>
                <a:ext cx="273" cy="227"/>
              </a:xfrm>
              <a:prstGeom prst="curvedConnector3">
                <a:avLst>
                  <a:gd name="adj1" fmla="val 49815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161" name="AutoShape 72"/>
              <p:cNvCxnSpPr>
                <a:cxnSpLocks noChangeShapeType="1"/>
              </p:cNvCxnSpPr>
              <p:nvPr/>
            </p:nvCxnSpPr>
            <p:spPr bwMode="auto">
              <a:xfrm rot="10800000">
                <a:off x="2517" y="2205"/>
                <a:ext cx="227" cy="183"/>
              </a:xfrm>
              <a:prstGeom prst="curvedConnector3">
                <a:avLst>
                  <a:gd name="adj1" fmla="val 49778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3153" name="Line 74"/>
            <p:cNvSpPr>
              <a:spLocks noChangeShapeType="1"/>
            </p:cNvSpPr>
            <p:nvPr/>
          </p:nvSpPr>
          <p:spPr bwMode="auto">
            <a:xfrm>
              <a:off x="4589" y="2764"/>
              <a:ext cx="2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 sz="2205"/>
            </a:p>
          </p:txBody>
        </p:sp>
        <p:graphicFrame>
          <p:nvGraphicFramePr>
            <p:cNvPr id="133154" name="Object 76"/>
            <p:cNvGraphicFramePr>
              <a:graphicFrameLocks noChangeAspect="1"/>
            </p:cNvGraphicFramePr>
            <p:nvPr/>
          </p:nvGraphicFramePr>
          <p:xfrm>
            <a:off x="5230" y="3689"/>
            <a:ext cx="530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7" name="Equation" r:id="rId13" imgW="393529" imgH="228501" progId="Equation.DSMT4">
                    <p:embed/>
                  </p:oleObj>
                </mc:Choice>
                <mc:Fallback>
                  <p:oleObj name="Equation" r:id="rId13" imgW="393529" imgH="228501" progId="Equation.DSMT4">
                    <p:embed/>
                    <p:pic>
                      <p:nvPicPr>
                        <p:cNvPr id="133154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" y="3689"/>
                          <a:ext cx="530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155" name="Picture 77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32"/>
              <a:ext cx="767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6" name="Picture 7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544"/>
              <a:ext cx="76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7" name="Picture 7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" y="2428"/>
              <a:ext cx="767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8" name="Picture 8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1333"/>
              <a:ext cx="18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9" name="Picture 8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1333"/>
              <a:ext cx="11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401" name="WordArt 89"/>
          <p:cNvSpPr>
            <a:spLocks noChangeArrowheads="1" noChangeShapeType="1" noTextEdit="1"/>
          </p:cNvSpPr>
          <p:nvPr/>
        </p:nvSpPr>
        <p:spPr bwMode="auto">
          <a:xfrm>
            <a:off x="6152542" y="6955662"/>
            <a:ext cx="854143" cy="311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646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PGAA</a:t>
            </a:r>
          </a:p>
        </p:txBody>
      </p:sp>
      <p:sp>
        <p:nvSpPr>
          <p:cNvPr id="13402" name="WordArt 90"/>
          <p:cNvSpPr>
            <a:spLocks noChangeArrowheads="1" noChangeShapeType="1" noTextEdit="1"/>
          </p:cNvSpPr>
          <p:nvPr/>
        </p:nvSpPr>
        <p:spPr bwMode="auto">
          <a:xfrm>
            <a:off x="8932006" y="7036175"/>
            <a:ext cx="763127" cy="302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646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 panose="020B0A04020102020204" pitchFamily="34" charset="0"/>
              </a:rPr>
              <a:t>NAA</a:t>
            </a:r>
          </a:p>
        </p:txBody>
      </p:sp>
      <p:sp>
        <p:nvSpPr>
          <p:cNvPr id="13403" name="Line 91"/>
          <p:cNvSpPr>
            <a:spLocks noChangeShapeType="1"/>
          </p:cNvSpPr>
          <p:nvPr/>
        </p:nvSpPr>
        <p:spPr bwMode="auto">
          <a:xfrm>
            <a:off x="4724304" y="4892068"/>
            <a:ext cx="1268961" cy="198483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205"/>
          </a:p>
        </p:txBody>
      </p:sp>
      <p:sp>
        <p:nvSpPr>
          <p:cNvPr id="13404" name="Line 92"/>
          <p:cNvSpPr>
            <a:spLocks noChangeShapeType="1"/>
          </p:cNvSpPr>
          <p:nvPr/>
        </p:nvSpPr>
        <p:spPr bwMode="auto">
          <a:xfrm>
            <a:off x="8774480" y="6322056"/>
            <a:ext cx="553092" cy="47607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205"/>
          </a:p>
        </p:txBody>
      </p:sp>
      <p:sp>
        <p:nvSpPr>
          <p:cNvPr id="13405" name="Line 93"/>
          <p:cNvSpPr>
            <a:spLocks noChangeShapeType="1"/>
          </p:cNvSpPr>
          <p:nvPr/>
        </p:nvSpPr>
        <p:spPr bwMode="auto">
          <a:xfrm flipH="1">
            <a:off x="7104702" y="6322055"/>
            <a:ext cx="1032672" cy="55484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205"/>
          </a:p>
        </p:txBody>
      </p:sp>
    </p:spTree>
    <p:extLst>
      <p:ext uri="{BB962C8B-B14F-4D97-AF65-F5344CB8AC3E}">
        <p14:creationId xmlns:p14="http://schemas.microsoft.com/office/powerpoint/2010/main" val="36620491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Nukleáris analitika</a:t>
            </a:r>
            <a:endParaRPr lang="en-US" altLang="hu-HU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sz="2600" dirty="0"/>
              <a:t>Neutronaktivációs analízis (NAA)</a:t>
            </a:r>
          </a:p>
          <a:p>
            <a:pPr lvl="1"/>
            <a:r>
              <a:rPr lang="hu-HU" altLang="hu-HU" sz="2400" dirty="0"/>
              <a:t>Neutronbefogást követően radioaktív </a:t>
            </a:r>
            <a:r>
              <a:rPr lang="hu-HU" altLang="hu-HU" sz="2400" dirty="0" err="1"/>
              <a:t>nuklidok</a:t>
            </a:r>
            <a:endParaRPr lang="hu-HU" altLang="hu-HU" sz="2400" dirty="0"/>
          </a:p>
          <a:p>
            <a:pPr lvl="1"/>
            <a:r>
              <a:rPr lang="hu-HU" altLang="hu-HU" sz="2400" dirty="0"/>
              <a:t>Besugárzás neutrontérben</a:t>
            </a:r>
          </a:p>
          <a:p>
            <a:pPr lvl="1"/>
            <a:r>
              <a:rPr lang="hu-HU" altLang="hu-HU" sz="2400" dirty="0"/>
              <a:t>Sugárzás detektálása</a:t>
            </a:r>
          </a:p>
          <a:p>
            <a:pPr lvl="1"/>
            <a:endParaRPr lang="hu-HU" altLang="hu-HU" sz="2646" dirty="0"/>
          </a:p>
          <a:p>
            <a:r>
              <a:rPr lang="hu-HU" altLang="hu-HU" sz="2600" dirty="0"/>
              <a:t>Prompt Gamma Aktivációs Analízis (PGAA)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dirty="0"/>
              <a:t> </a:t>
            </a:r>
            <a:r>
              <a:rPr lang="hu-HU" altLang="hu-HU" sz="2400" dirty="0"/>
              <a:t>A prompt-gamma sugárzás karakterisztikus</a:t>
            </a:r>
            <a:endParaRPr lang="en-US" altLang="hu-HU" sz="2400" dirty="0"/>
          </a:p>
          <a:p>
            <a:pPr lvl="2">
              <a:lnSpc>
                <a:spcPct val="90000"/>
              </a:lnSpc>
            </a:pPr>
            <a:r>
              <a:rPr lang="en-US" altLang="hu-HU" dirty="0" err="1"/>
              <a:t>energ</a:t>
            </a:r>
            <a:r>
              <a:rPr lang="hu-HU" altLang="hu-HU" dirty="0" err="1"/>
              <a:t>ia</a:t>
            </a:r>
            <a:r>
              <a:rPr lang="en-US" altLang="hu-HU" dirty="0"/>
              <a:t>     </a:t>
            </a:r>
            <a:r>
              <a:rPr lang="en-US" altLang="hu-HU" dirty="0">
                <a:sym typeface="Symbol" panose="05050102010706020507" pitchFamily="18" charset="2"/>
              </a:rPr>
              <a:t></a:t>
            </a:r>
            <a:r>
              <a:rPr lang="en-US" altLang="hu-HU" dirty="0"/>
              <a:t>   </a:t>
            </a:r>
            <a:r>
              <a:rPr lang="en-US" altLang="hu-HU" dirty="0" err="1"/>
              <a:t>elem</a:t>
            </a:r>
            <a:r>
              <a:rPr lang="en-US" altLang="hu-HU" dirty="0"/>
              <a:t> (</a:t>
            </a:r>
            <a:r>
              <a:rPr lang="en-US" altLang="hu-HU" dirty="0" err="1"/>
              <a:t>i</a:t>
            </a:r>
            <a:r>
              <a:rPr lang="hu-HU" altLang="hu-HU" dirty="0"/>
              <a:t>z</a:t>
            </a:r>
            <a:r>
              <a:rPr lang="en-US" altLang="hu-HU" dirty="0" err="1"/>
              <a:t>ot</a:t>
            </a:r>
            <a:r>
              <a:rPr lang="hu-HU" altLang="hu-HU" dirty="0"/>
              <a:t>ó</a:t>
            </a:r>
            <a:r>
              <a:rPr lang="en-US" altLang="hu-HU" dirty="0"/>
              <a:t>p)</a:t>
            </a:r>
          </a:p>
          <a:p>
            <a:pPr lvl="2">
              <a:lnSpc>
                <a:spcPct val="90000"/>
              </a:lnSpc>
            </a:pPr>
            <a:r>
              <a:rPr lang="en-US" altLang="hu-HU" dirty="0" err="1"/>
              <a:t>inten</a:t>
            </a:r>
            <a:r>
              <a:rPr lang="hu-HU" altLang="hu-HU" dirty="0"/>
              <a:t>z</a:t>
            </a:r>
            <a:r>
              <a:rPr lang="en-US" altLang="hu-HU" dirty="0"/>
              <a:t>it</a:t>
            </a:r>
            <a:r>
              <a:rPr lang="hu-HU" altLang="hu-HU" dirty="0"/>
              <a:t>ás</a:t>
            </a:r>
            <a:r>
              <a:rPr lang="en-US" altLang="hu-HU" dirty="0"/>
              <a:t>  </a:t>
            </a:r>
            <a:r>
              <a:rPr lang="en-US" altLang="hu-HU" dirty="0">
                <a:sym typeface="Symbol" panose="05050102010706020507" pitchFamily="18" charset="2"/>
              </a:rPr>
              <a:t></a:t>
            </a:r>
            <a:r>
              <a:rPr lang="en-US" altLang="hu-HU" dirty="0"/>
              <a:t>   </a:t>
            </a:r>
            <a:r>
              <a:rPr lang="hu-HU" altLang="hu-HU" dirty="0"/>
              <a:t>mennyiség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7499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 magreakciói</a:t>
            </a:r>
            <a:endParaRPr lang="en-US" altLang="hu-H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4) nagy energiás (</a:t>
            </a:r>
            <a:r>
              <a:rPr lang="hu-HU" altLang="hu-HU" sz="2205" b="1" dirty="0" err="1"/>
              <a:t>n,q</a:t>
            </a:r>
            <a:r>
              <a:rPr lang="hu-HU" altLang="hu-HU" sz="2205" b="1" dirty="0"/>
              <a:t>)-reakciók (q=p, …)</a:t>
            </a:r>
            <a:endParaRPr lang="hu-HU" altLang="hu-HU" sz="2205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gyors neutronok, küszöbreakciók (a neutron kötési + kinetikus energiája &gt; mint a q töltött részecske kötési energiája)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pl. </a:t>
            </a:r>
            <a:r>
              <a:rPr lang="hu-HU" altLang="hu-HU" sz="2205" baseline="30000" dirty="0"/>
              <a:t>32</a:t>
            </a:r>
            <a:r>
              <a:rPr lang="hu-HU" altLang="hu-HU" sz="2205" dirty="0"/>
              <a:t>S(</a:t>
            </a:r>
            <a:r>
              <a:rPr lang="hu-HU" altLang="hu-HU" sz="2205" dirty="0" err="1"/>
              <a:t>n,p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32</a:t>
            </a:r>
            <a:r>
              <a:rPr lang="hu-HU" altLang="hu-HU" sz="2205" dirty="0"/>
              <a:t>P	</a:t>
            </a:r>
            <a:r>
              <a:rPr lang="hu-HU" altLang="hu-HU" sz="2205" i="1" dirty="0"/>
              <a:t>Q </a:t>
            </a:r>
            <a:r>
              <a:rPr lang="hu-HU" altLang="hu-HU" sz="2205" dirty="0"/>
              <a:t>= </a:t>
            </a:r>
            <a:r>
              <a:rPr lang="hu-HU" altLang="hu-HU" sz="2205" dirty="0">
                <a:sym typeface="Math1" pitchFamily="2" charset="2"/>
              </a:rPr>
              <a:t>-</a:t>
            </a:r>
            <a:r>
              <a:rPr lang="hu-HU" altLang="hu-HU" sz="2205" dirty="0"/>
              <a:t>0,92 MeV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	</a:t>
            </a:r>
            <a:r>
              <a:rPr lang="hu-HU" altLang="hu-HU" sz="2205" baseline="30000" dirty="0"/>
              <a:t>14</a:t>
            </a:r>
            <a:r>
              <a:rPr lang="hu-HU" altLang="hu-HU" sz="2205" dirty="0"/>
              <a:t>N(n,</a:t>
            </a:r>
            <a:r>
              <a:rPr lang="el-GR" altLang="hu-HU" sz="2205" dirty="0">
                <a:cs typeface="Arial" panose="020B0604020202020204" pitchFamily="34" charset="0"/>
                <a:sym typeface="Math1" pitchFamily="2" charset="2"/>
              </a:rPr>
              <a:t>α</a:t>
            </a:r>
            <a:r>
              <a:rPr lang="hu-HU" altLang="hu-HU" sz="2205" dirty="0"/>
              <a:t>)</a:t>
            </a:r>
            <a:r>
              <a:rPr lang="hu-HU" altLang="hu-HU" sz="2205" baseline="30000" dirty="0"/>
              <a:t>11</a:t>
            </a:r>
            <a:r>
              <a:rPr lang="hu-HU" altLang="hu-HU" sz="2205" dirty="0"/>
              <a:t>B	</a:t>
            </a:r>
            <a:r>
              <a:rPr lang="hu-HU" altLang="hu-HU" sz="2205" i="1" dirty="0"/>
              <a:t>Q</a:t>
            </a:r>
            <a:r>
              <a:rPr lang="hu-HU" altLang="hu-HU" sz="2205" dirty="0"/>
              <a:t> = </a:t>
            </a:r>
            <a:r>
              <a:rPr lang="hu-HU" altLang="hu-HU" sz="2205" dirty="0">
                <a:sym typeface="Math1" pitchFamily="2" charset="2"/>
              </a:rPr>
              <a:t>-</a:t>
            </a:r>
            <a:r>
              <a:rPr lang="hu-HU" altLang="hu-HU" sz="2205" dirty="0"/>
              <a:t>0,28 MeV</a:t>
            </a:r>
            <a:endParaRPr lang="hu-HU" altLang="hu-HU" sz="2205" b="1" dirty="0"/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205" b="1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5) több nukleon kibocsátásával járó reakciók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 dirty="0"/>
              <a:t>	(n,2n), (</a:t>
            </a:r>
            <a:r>
              <a:rPr lang="hu-HU" altLang="hu-HU" sz="2205" b="1" dirty="0" err="1"/>
              <a:t>n,np</a:t>
            </a:r>
            <a:r>
              <a:rPr lang="hu-HU" altLang="hu-HU" sz="2205" b="1" dirty="0"/>
              <a:t>), (n,3n), …</a:t>
            </a:r>
            <a:endParaRPr lang="hu-HU" altLang="hu-HU" sz="2205" dirty="0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nagy energiájú neutronok, direkt reakció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a rugalmatlan szórás az energia növelésével ebbe megy át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a nagy energiájú neutron átadja energiája egy részét és kilök egy-két további nukleont a mag perifériájáról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dirty="0"/>
              <a:t>	pl. </a:t>
            </a:r>
            <a:r>
              <a:rPr lang="hu-HU" altLang="hu-HU" sz="2205" baseline="30000" dirty="0"/>
              <a:t>12</a:t>
            </a:r>
            <a:r>
              <a:rPr lang="hu-HU" altLang="hu-HU" sz="2205" dirty="0"/>
              <a:t>C (n,2n)</a:t>
            </a:r>
            <a:r>
              <a:rPr lang="hu-HU" altLang="hu-HU" sz="2205" baseline="30000" dirty="0"/>
              <a:t>11</a:t>
            </a:r>
            <a:r>
              <a:rPr lang="hu-HU" altLang="hu-HU" sz="2205" dirty="0"/>
              <a:t>C	</a:t>
            </a:r>
            <a:r>
              <a:rPr lang="hu-HU" altLang="hu-HU" sz="2205" i="1" dirty="0"/>
              <a:t>Q</a:t>
            </a:r>
            <a:r>
              <a:rPr lang="hu-HU" altLang="hu-HU" sz="2205" dirty="0"/>
              <a:t> = </a:t>
            </a:r>
            <a:r>
              <a:rPr lang="hu-HU" altLang="hu-HU" sz="2205" dirty="0">
                <a:sym typeface="Math1" pitchFamily="2" charset="2"/>
              </a:rPr>
              <a:t>-</a:t>
            </a:r>
            <a:r>
              <a:rPr lang="hu-HU" altLang="hu-HU" sz="2205" dirty="0"/>
              <a:t>20 MeV</a:t>
            </a:r>
            <a:endParaRPr lang="en-US" altLang="hu-HU" sz="2205" dirty="0"/>
          </a:p>
        </p:txBody>
      </p:sp>
    </p:spTree>
    <p:extLst>
      <p:ext uri="{BB962C8B-B14F-4D97-AF65-F5344CB8AC3E}">
        <p14:creationId xmlns:p14="http://schemas.microsoft.com/office/powerpoint/2010/main" val="28775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/>
              <a:t>Neutron magreakciói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111" y="1260212"/>
            <a:ext cx="6409203" cy="4990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/>
              <a:t>6) indukált maghasadás </a:t>
            </a:r>
            <a:r>
              <a:rPr lang="hu-HU" altLang="hu-HU" sz="2205"/>
              <a:t>(n,f) (f </a:t>
            </a:r>
            <a:r>
              <a:rPr lang="hu-HU" altLang="hu-HU" sz="2205">
                <a:sym typeface="Math1" pitchFamily="2" charset="2"/>
              </a:rPr>
              <a:t>-</a:t>
            </a:r>
            <a:r>
              <a:rPr lang="hu-HU" altLang="hu-HU" sz="2205"/>
              <a:t> fission)</a:t>
            </a:r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205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/>
              <a:t>Nehéz magok esetén fordulhat elő</a:t>
            </a:r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205"/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/>
              <a:t>Köztes mag létrejöttével végbemenő folyamat</a:t>
            </a:r>
          </a:p>
          <a:p>
            <a:pPr marL="672084" indent="-672084">
              <a:lnSpc>
                <a:spcPct val="80000"/>
              </a:lnSpc>
              <a:buNone/>
            </a:pPr>
            <a:endParaRPr lang="hu-HU" altLang="hu-HU" sz="2205"/>
          </a:p>
          <a:p>
            <a:pPr marL="7938" indent="-7938">
              <a:lnSpc>
                <a:spcPct val="80000"/>
              </a:lnSpc>
              <a:buNone/>
            </a:pPr>
            <a:r>
              <a:rPr lang="hu-HU" altLang="hu-HU" sz="2205"/>
              <a:t>Nagy rendszámú elemeknél spontán is végbemehet az atommag hasadása (nem magreakció)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 b="1"/>
              <a:t>Spontán maghasadás </a:t>
            </a:r>
            <a:r>
              <a:rPr lang="hu-HU" altLang="hu-HU" sz="2205"/>
              <a:t>csak a transzuránoktól 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205"/>
              <a:t>(Z=92 felett) kezdve számottevő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14" y="1404367"/>
            <a:ext cx="2880320" cy="44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C85AC77-0C0E-744A-9859-3D013AD3A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602" y="324247"/>
            <a:ext cx="9073992" cy="654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altLang="hu-HU" sz="4410" dirty="0"/>
              <a:t>Maghasadásra (</a:t>
            </a:r>
            <a:r>
              <a:rPr lang="hu-HU" altLang="hu-HU" sz="4410" dirty="0" err="1"/>
              <a:t>n,f</a:t>
            </a:r>
            <a:r>
              <a:rPr lang="hu-HU" altLang="hu-HU" sz="4410" dirty="0"/>
              <a:t>) reakcióra képes magok</a:t>
            </a:r>
            <a:endParaRPr lang="en-US" altLang="hu-HU" sz="44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53BFA4-F827-3F41-AF15-4B423CD2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" y="2700511"/>
            <a:ext cx="8612369" cy="32994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422CBA-C4EA-5D45-8136-FBA3F6A9A913}"/>
              </a:ext>
            </a:extLst>
          </p:cNvPr>
          <p:cNvSpPr/>
          <p:nvPr/>
        </p:nvSpPr>
        <p:spPr>
          <a:xfrm>
            <a:off x="576610" y="1406008"/>
            <a:ext cx="9346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dirty="0"/>
              <a:t>Izotópok esetél eltérő a maghasadás potenciálgátja --&gt;</a:t>
            </a:r>
            <a:r>
              <a:rPr lang="sv-SE" dirty="0"/>
              <a:t> </a:t>
            </a:r>
            <a:r>
              <a:rPr lang="hu-HU" altLang="hu-HU" dirty="0"/>
              <a:t> termikus, vagy gyors neutronok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baseline="30000" dirty="0"/>
              <a:t>235</a:t>
            </a:r>
            <a:r>
              <a:rPr lang="hu-HU" altLang="hu-HU" dirty="0"/>
              <a:t>U		termikus neutronokra is hasad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baseline="30000" dirty="0"/>
              <a:t>238</a:t>
            </a:r>
            <a:r>
              <a:rPr lang="hu-HU" altLang="hu-HU" dirty="0"/>
              <a:t>U		küszöbenergia = 1 MeV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baseline="30000" dirty="0"/>
              <a:t>232</a:t>
            </a:r>
            <a:r>
              <a:rPr lang="hu-HU" altLang="hu-HU" dirty="0"/>
              <a:t>Th 	      küszöbenergia = 1,8 MeV</a:t>
            </a:r>
          </a:p>
        </p:txBody>
      </p:sp>
    </p:spTree>
    <p:extLst>
      <p:ext uri="{BB962C8B-B14F-4D97-AF65-F5344CB8AC3E}">
        <p14:creationId xmlns:p14="http://schemas.microsoft.com/office/powerpoint/2010/main" val="20819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Magreakciókról általánosan</a:t>
            </a:r>
            <a:endParaRPr lang="en-US" altLang="hu-H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hu-HU" altLang="hu-HU" b="1" dirty="0"/>
              <a:t>jelölés</a:t>
            </a:r>
            <a:r>
              <a:rPr lang="hu-HU" altLang="hu-HU" dirty="0"/>
              <a:t>:</a:t>
            </a:r>
          </a:p>
          <a:p>
            <a:pPr>
              <a:buFontTx/>
              <a:buNone/>
            </a:pPr>
            <a:r>
              <a:rPr lang="hu-HU" altLang="hu-HU" dirty="0"/>
              <a:t>		A(</a:t>
            </a:r>
            <a:r>
              <a:rPr lang="hu-HU" altLang="hu-HU" dirty="0" err="1"/>
              <a:t>b,c</a:t>
            </a:r>
            <a:r>
              <a:rPr lang="hu-HU" altLang="hu-HU" dirty="0"/>
              <a:t>)D  =  A + b </a:t>
            </a:r>
            <a:r>
              <a:rPr lang="hu-HU" altLang="hu-HU" dirty="0">
                <a:cs typeface="Arial" panose="020B0604020202020204" pitchFamily="34" charset="0"/>
              </a:rPr>
              <a:t>→</a:t>
            </a:r>
            <a:r>
              <a:rPr lang="hu-HU" altLang="hu-HU" dirty="0"/>
              <a:t> c + D ( + </a:t>
            </a:r>
            <a:r>
              <a:rPr lang="hu-HU" altLang="hu-HU" i="1" dirty="0"/>
              <a:t>Q </a:t>
            </a:r>
            <a:r>
              <a:rPr lang="hu-HU" altLang="hu-HU" dirty="0"/>
              <a:t>)</a:t>
            </a:r>
          </a:p>
          <a:p>
            <a:pPr>
              <a:buFontTx/>
              <a:buNone/>
            </a:pPr>
            <a:r>
              <a:rPr lang="hu-HU" altLang="hu-HU" dirty="0"/>
              <a:t>A </a:t>
            </a:r>
            <a:r>
              <a:rPr lang="hu-HU" altLang="hu-HU" dirty="0">
                <a:sym typeface="Math1" pitchFamily="2" charset="2"/>
              </a:rPr>
              <a:t>-</a:t>
            </a:r>
            <a:r>
              <a:rPr lang="hu-HU" altLang="hu-HU" dirty="0"/>
              <a:t> kiindulási mag (céltárgy-mag/</a:t>
            </a:r>
            <a:r>
              <a:rPr lang="hu-HU" altLang="hu-HU" dirty="0" err="1"/>
              <a:t>targetmag</a:t>
            </a:r>
            <a:r>
              <a:rPr lang="hu-HU" altLang="hu-HU" dirty="0"/>
              <a:t>)</a:t>
            </a:r>
          </a:p>
          <a:p>
            <a:pPr>
              <a:buFontTx/>
              <a:buNone/>
            </a:pPr>
            <a:r>
              <a:rPr lang="hu-HU" altLang="hu-HU" dirty="0"/>
              <a:t>D - végmag</a:t>
            </a:r>
          </a:p>
          <a:p>
            <a:pPr>
              <a:buFontTx/>
              <a:buNone/>
            </a:pPr>
            <a:r>
              <a:rPr lang="hu-HU" altLang="hu-HU" dirty="0"/>
              <a:t>b - bemenő részecske (bombázó részecske)</a:t>
            </a:r>
          </a:p>
          <a:p>
            <a:pPr>
              <a:buFontTx/>
              <a:buNone/>
            </a:pPr>
            <a:r>
              <a:rPr lang="hu-HU" altLang="hu-HU" dirty="0"/>
              <a:t>c - kimenő részecske</a:t>
            </a:r>
            <a:endParaRPr lang="hu-HU" altLang="hu-HU" i="1" dirty="0"/>
          </a:p>
          <a:p>
            <a:pPr>
              <a:buFontTx/>
              <a:buNone/>
            </a:pPr>
            <a:r>
              <a:rPr lang="hu-HU" altLang="hu-HU" i="1" dirty="0"/>
              <a:t>Q</a:t>
            </a:r>
            <a:r>
              <a:rPr lang="hu-HU" altLang="hu-HU" dirty="0"/>
              <a:t> - reakcióenergia (+ exoterm, </a:t>
            </a:r>
            <a:r>
              <a:rPr lang="hu-HU" altLang="hu-HU" dirty="0">
                <a:sym typeface="Math1" pitchFamily="2" charset="2"/>
              </a:rPr>
              <a:t>-</a:t>
            </a:r>
            <a:r>
              <a:rPr lang="hu-HU" altLang="hu-HU" dirty="0"/>
              <a:t> endoterm )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3687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738" y="1116335"/>
            <a:ext cx="6857427" cy="55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/>
              <a:t>Atomenergia felszabadítási lehetőségei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425018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1001167"/>
            <a:ext cx="10081683" cy="64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Line 10058"/>
          <p:cNvSpPr>
            <a:spLocks noChangeShapeType="1"/>
          </p:cNvSpPr>
          <p:nvPr/>
        </p:nvSpPr>
        <p:spPr bwMode="auto">
          <a:xfrm flipV="1">
            <a:off x="4354992" y="1592766"/>
            <a:ext cx="3141775" cy="9854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 sz="220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hu-HU" altLang="hu-HU" baseline="30000" dirty="0"/>
              <a:t>235</a:t>
            </a:r>
            <a:r>
              <a:rPr lang="hu-HU" altLang="hu-HU" dirty="0"/>
              <a:t>U hasadványtermékeinek hozama</a:t>
            </a:r>
            <a:r>
              <a:rPr lang="en-US" altLang="hu-HU" dirty="0"/>
              <a:t/>
            </a:r>
            <a:br>
              <a:rPr lang="en-US" alt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971916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hu-HU" altLang="hu-HU" baseline="30000" dirty="0"/>
              <a:t>235</a:t>
            </a:r>
            <a:r>
              <a:rPr lang="hu-HU" altLang="hu-HU" dirty="0"/>
              <a:t>U hasadása</a:t>
            </a:r>
            <a:r>
              <a:rPr lang="en-US" altLang="hu-HU" dirty="0"/>
              <a:t/>
            </a:r>
            <a:br>
              <a:rPr lang="en-US" altLang="hu-HU" dirty="0"/>
            </a:br>
            <a:endParaRPr lang="hu-H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EBED44-B6E8-3240-AABE-0D924208F9BD}"/>
              </a:ext>
            </a:extLst>
          </p:cNvPr>
          <p:cNvSpPr/>
          <p:nvPr/>
        </p:nvSpPr>
        <p:spPr>
          <a:xfrm>
            <a:off x="936650" y="1836415"/>
            <a:ext cx="8208912" cy="234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baseline="30000" dirty="0"/>
              <a:t>235</a:t>
            </a:r>
            <a:r>
              <a:rPr lang="hu-HU" altLang="hu-HU" sz="2600" dirty="0"/>
              <a:t>U hasadásakor keletkezik: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	2 középnehéz mag 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		gerjesztett állapotban </a:t>
            </a:r>
            <a:r>
              <a:rPr lang="hu-HU" altLang="hu-HU" sz="2600" dirty="0">
                <a:cs typeface="Arial" panose="020B0604020202020204" pitchFamily="34" charset="0"/>
              </a:rPr>
              <a:t>→</a:t>
            </a:r>
            <a:r>
              <a:rPr lang="hu-HU" altLang="hu-HU" sz="2600" dirty="0"/>
              <a:t>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-sugárzás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		neutronfelesleg  </a:t>
            </a:r>
            <a:r>
              <a:rPr lang="hu-HU" altLang="hu-HU" sz="2600" dirty="0">
                <a:cs typeface="Arial" panose="020B0604020202020204" pitchFamily="34" charset="0"/>
              </a:rPr>
              <a:t>→</a:t>
            </a:r>
            <a:r>
              <a:rPr lang="hu-HU" altLang="hu-HU" sz="2600" dirty="0"/>
              <a:t>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β</a:t>
            </a:r>
            <a:r>
              <a:rPr lang="hu-HU" altLang="hu-HU" sz="2600" baseline="30000" dirty="0">
                <a:sym typeface="Math1" pitchFamily="2" charset="2"/>
              </a:rPr>
              <a:t>-</a:t>
            </a:r>
            <a:r>
              <a:rPr lang="hu-HU" altLang="hu-HU" sz="2600" dirty="0"/>
              <a:t>-bomlás (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β</a:t>
            </a:r>
            <a:r>
              <a:rPr lang="hu-HU" altLang="hu-HU" sz="2600" baseline="30000" dirty="0">
                <a:sym typeface="Math1" pitchFamily="2" charset="2"/>
              </a:rPr>
              <a:t>-</a:t>
            </a:r>
            <a:r>
              <a:rPr lang="hu-HU" altLang="hu-HU" sz="2600" dirty="0"/>
              <a:t>,</a:t>
            </a:r>
            <a:r>
              <a:rPr lang="el-GR" altLang="hu-HU" sz="2600" i="1" u="sng" dirty="0">
                <a:cs typeface="Arial" panose="020B0604020202020204" pitchFamily="34" charset="0"/>
              </a:rPr>
              <a:t>ν</a:t>
            </a:r>
            <a:r>
              <a:rPr lang="hu-HU" altLang="hu-HU" sz="2600" dirty="0"/>
              <a:t>,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)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				   </a:t>
            </a:r>
            <a:r>
              <a:rPr lang="hu-HU" altLang="hu-HU" sz="2600" dirty="0">
                <a:cs typeface="Arial" panose="020B0604020202020204" pitchFamily="34" charset="0"/>
              </a:rPr>
              <a:t>→</a:t>
            </a:r>
            <a:r>
              <a:rPr lang="hu-HU" altLang="hu-HU" sz="2600" dirty="0"/>
              <a:t> n-bomlás (késő neutronok)			</a:t>
            </a:r>
          </a:p>
          <a:p>
            <a:pPr marL="672084" indent="-672084">
              <a:lnSpc>
                <a:spcPct val="80000"/>
              </a:lnSpc>
              <a:buNone/>
            </a:pPr>
            <a:r>
              <a:rPr lang="hu-HU" altLang="hu-HU" sz="2600" dirty="0"/>
              <a:t>	2</a:t>
            </a:r>
            <a:r>
              <a:rPr lang="hu-HU" altLang="hu-HU" sz="2600" dirty="0">
                <a:sym typeface="Math1" pitchFamily="2" charset="2"/>
              </a:rPr>
              <a:t>—</a:t>
            </a:r>
            <a:r>
              <a:rPr lang="hu-HU" altLang="hu-HU" sz="2600" dirty="0"/>
              <a:t>3 gyors (1—2 MeV ) neutron (prompt neutronok)</a:t>
            </a:r>
          </a:p>
        </p:txBody>
      </p:sp>
    </p:spTree>
    <p:extLst>
      <p:ext uri="{BB962C8B-B14F-4D97-AF65-F5344CB8AC3E}">
        <p14:creationId xmlns:p14="http://schemas.microsoft.com/office/powerpoint/2010/main" val="3224149694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446325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Maghasadás során felszabaduló energia</a:t>
            </a:r>
            <a:endParaRPr lang="en-US" altLang="hu-H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9" y="2052439"/>
            <a:ext cx="9073515" cy="344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7938" indent="-7938">
              <a:lnSpc>
                <a:spcPct val="80000"/>
              </a:lnSpc>
              <a:buFontTx/>
              <a:buNone/>
            </a:pPr>
            <a:r>
              <a:rPr lang="hu-HU" altLang="hu-HU" sz="2600" dirty="0"/>
              <a:t>Maghasadás során felszabaduló ~200 MeV energia egy része prompt másik része késleltetve </a:t>
            </a:r>
            <a:r>
              <a:rPr lang="hu-HU" altLang="hu-HU" sz="2600" dirty="0" err="1"/>
              <a:t>emittálódik</a:t>
            </a:r>
            <a:endParaRPr lang="hu-HU" altLang="hu-HU" sz="2600" dirty="0"/>
          </a:p>
          <a:p>
            <a:pPr>
              <a:lnSpc>
                <a:spcPct val="80000"/>
              </a:lnSpc>
              <a:buFontTx/>
              <a:buNone/>
            </a:pPr>
            <a:endParaRPr lang="hu-HU" altLang="hu-HU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168 MeV – hasadványtermékek kinetikus energiája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5 MeV – hasadási (prompt) neutronok kinetikus energiája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7 MeV – prompt-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 sugárzás – hasadványokból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8 MeV – hasadási termékek 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β</a:t>
            </a:r>
            <a:r>
              <a:rPr lang="hu-HU" altLang="hu-HU" sz="2600" baseline="30000" dirty="0">
                <a:cs typeface="Arial" panose="020B0604020202020204" pitchFamily="34" charset="0"/>
                <a:sym typeface="Math1" pitchFamily="2" charset="2"/>
              </a:rPr>
              <a:t>-</a:t>
            </a:r>
            <a:r>
              <a:rPr lang="hu-HU" altLang="hu-HU" sz="2600" dirty="0"/>
              <a:t>-sugárzása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7 MeV – hasadási termékek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-sugárzása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10 MeV – hasadási termékek </a:t>
            </a:r>
            <a:r>
              <a:rPr lang="hu-HU" altLang="hu-HU" sz="2600" dirty="0" err="1"/>
              <a:t>antineutrínói</a:t>
            </a:r>
            <a:endParaRPr lang="en-US" altLang="hu-HU" sz="2600" dirty="0"/>
          </a:p>
        </p:txBody>
      </p:sp>
    </p:spTree>
    <p:extLst>
      <p:ext uri="{BB962C8B-B14F-4D97-AF65-F5344CB8AC3E}">
        <p14:creationId xmlns:p14="http://schemas.microsoft.com/office/powerpoint/2010/main" val="7696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446325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/>
              <a:t>Nukleáris láncreakció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1A32FDF-40C9-3142-9CEC-9137F824D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111" y="1260212"/>
                <a:ext cx="5257075" cy="4990084"/>
              </a:xfrm>
            </p:spPr>
            <p:txBody>
              <a:bodyPr>
                <a:normAutofit/>
              </a:bodyPr>
              <a:lstStyle/>
              <a:p>
                <a:r>
                  <a:rPr lang="hu-HU" sz="2600" b="1"/>
                  <a:t>Láncreakció</a:t>
                </a:r>
                <a:r>
                  <a:rPr lang="hu-HU" sz="2600"/>
                  <a:t>: a hasadási neutronok közül legalább egy újabb hasítást hoz létre.</a:t>
                </a:r>
              </a:p>
              <a:p>
                <a:endParaRPr lang="hu-HU" sz="2600"/>
              </a:p>
              <a:p>
                <a:r>
                  <a:rPr lang="hu-HU" sz="2600" b="1"/>
                  <a:t>Neutron sokszorozási tényező (k)</a:t>
                </a:r>
                <a:r>
                  <a:rPr lang="hu-HU" sz="2600"/>
                  <a:t>: Egymást követő generációkban maghasadást okozó neutronok száma</a:t>
                </a:r>
              </a:p>
              <a:p>
                <a:pPr marL="469368" lvl="1" indent="0">
                  <a:buNone/>
                </a:pPr>
                <a:r>
                  <a:rPr lang="hu-HU" sz="2600"/>
                  <a:t>	k </a:t>
                </a:r>
                <a14:m>
                  <m:oMath xmlns:m="http://schemas.openxmlformats.org/officeDocument/2006/math">
                    <m:r>
                      <a:rPr lang="hu-HU" sz="2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60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u-HU" sz="2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26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60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hu-HU" sz="2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hu-HU" sz="2600"/>
              </a:p>
              <a:p>
                <a:endParaRPr lang="hu-HU" sz="2600"/>
              </a:p>
              <a:p>
                <a:endParaRPr lang="hu-HU" sz="2600"/>
              </a:p>
              <a:p>
                <a:endParaRPr lang="hu-HU" sz="2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32FDF-40C9-3142-9CEC-9137F824D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111" y="1260212"/>
                <a:ext cx="5257075" cy="4990084"/>
              </a:xfrm>
              <a:blipFill>
                <a:blip r:embed="rId3"/>
                <a:stretch>
                  <a:fillRect l="-1687" t="-761" r="-1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027863-BD60-6042-8D2E-943D64E3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18" y="885464"/>
            <a:ext cx="3721178" cy="57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446325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/>
              <a:t>Kritikusság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A32FDF-40C9-3142-9CEC-9137F824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4" y="1260212"/>
            <a:ext cx="9337802" cy="4990084"/>
          </a:xfrm>
        </p:spPr>
        <p:txBody>
          <a:bodyPr>
            <a:normAutofit/>
          </a:bodyPr>
          <a:lstStyle/>
          <a:p>
            <a:r>
              <a:rPr lang="hu-HU" sz="2600" b="1" dirty="0"/>
              <a:t>k&lt;1 (</a:t>
            </a:r>
            <a:r>
              <a:rPr lang="hu-HU" sz="2600" b="1" dirty="0" err="1"/>
              <a:t>szubkritikus</a:t>
            </a:r>
            <a:r>
              <a:rPr lang="hu-HU" sz="2600" b="1" dirty="0"/>
              <a:t> állapot)</a:t>
            </a:r>
          </a:p>
          <a:p>
            <a:pPr marL="469368" lvl="1" indent="0">
              <a:buNone/>
            </a:pPr>
            <a:r>
              <a:rPr lang="hu-HU" sz="2223" dirty="0"/>
              <a:t>Az elindított folyamat intenzitása csökken. A láncreakció előbb utóbb megszűnik.</a:t>
            </a:r>
            <a:endParaRPr lang="hu-HU" sz="2600" dirty="0"/>
          </a:p>
          <a:p>
            <a:pPr marL="0" indent="0">
              <a:buNone/>
            </a:pPr>
            <a:endParaRPr lang="hu-HU" sz="2600" b="1" dirty="0"/>
          </a:p>
          <a:p>
            <a:r>
              <a:rPr lang="hu-HU" sz="2600" b="1" dirty="0"/>
              <a:t>k&gt;1 (szuperkritikus állapot)</a:t>
            </a:r>
          </a:p>
          <a:p>
            <a:pPr marL="469368" lvl="1" indent="0">
              <a:buNone/>
            </a:pPr>
            <a:r>
              <a:rPr lang="hu-HU" sz="2223" dirty="0"/>
              <a:t>Az elindított folyamat intenzitása fokozódik. A hasadásban keletkező neutronok közül több mint egy újabb hasadást hoz létre, a neutronok száma exponenciálisan növekszik.</a:t>
            </a:r>
            <a:endParaRPr lang="hu-HU" sz="2600" dirty="0"/>
          </a:p>
          <a:p>
            <a:pPr marL="0" indent="0">
              <a:buNone/>
            </a:pPr>
            <a:endParaRPr lang="hu-HU" sz="2600" b="1" dirty="0"/>
          </a:p>
          <a:p>
            <a:r>
              <a:rPr lang="hu-HU" sz="2600" b="1" dirty="0"/>
              <a:t>k=1  (kritikus állapot)</a:t>
            </a:r>
          </a:p>
          <a:p>
            <a:pPr marL="469368" lvl="1" indent="0">
              <a:buNone/>
            </a:pPr>
            <a:r>
              <a:rPr lang="hu-HU" sz="2223" dirty="0"/>
              <a:t>Ilyenkor az adott intenzitással (hasadás/s) elindított folyamat intenzitása változatlan marad. Minden bemenő neutron további egy hasadást hoz létre.</a:t>
            </a:r>
          </a:p>
          <a:p>
            <a:endParaRPr lang="hu-HU" sz="2600" b="1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7017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446325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Atomreaktorok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A32FDF-40C9-3142-9CEC-9137F824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4" y="1260212"/>
            <a:ext cx="9337802" cy="4990084"/>
          </a:xfrm>
        </p:spPr>
        <p:txBody>
          <a:bodyPr>
            <a:normAutofit/>
          </a:bodyPr>
          <a:lstStyle/>
          <a:p>
            <a:r>
              <a:rPr lang="ha-Latn-NG" sz="2600" dirty="0"/>
              <a:t>Önfenntartó láncreakció külső neutronforrás nélkül, szabályozott formában </a:t>
            </a:r>
            <a:endParaRPr lang="hu-HU" sz="2600" dirty="0"/>
          </a:p>
          <a:p>
            <a:endParaRPr lang="hu-HU" sz="2600" dirty="0"/>
          </a:p>
          <a:p>
            <a:r>
              <a:rPr lang="hu-HU" sz="2600" dirty="0"/>
              <a:t>Termikus reaktorok:</a:t>
            </a:r>
          </a:p>
          <a:p>
            <a:pPr lvl="1"/>
            <a:r>
              <a:rPr lang="hu-HU" sz="2223" dirty="0"/>
              <a:t>Dúsított urán üzemanyag</a:t>
            </a:r>
          </a:p>
          <a:p>
            <a:pPr lvl="1"/>
            <a:r>
              <a:rPr lang="hu-HU" sz="2223" dirty="0"/>
              <a:t>Hasadási neutronok lassítása (moderálása)</a:t>
            </a:r>
          </a:p>
          <a:p>
            <a:pPr marL="0" indent="0">
              <a:buNone/>
            </a:pPr>
            <a:endParaRPr lang="hu-HU" sz="2600" dirty="0"/>
          </a:p>
          <a:p>
            <a:r>
              <a:rPr lang="hu-HU" sz="2600" dirty="0"/>
              <a:t>Nem csak energiatermelés: </a:t>
            </a:r>
          </a:p>
          <a:p>
            <a:pPr lvl="1"/>
            <a:r>
              <a:rPr lang="hu-HU" sz="2223" dirty="0"/>
              <a:t>BME oktatóreaktor </a:t>
            </a:r>
          </a:p>
          <a:p>
            <a:pPr lvl="1"/>
            <a:r>
              <a:rPr lang="hu-HU" sz="2223" dirty="0"/>
              <a:t>Budapesti kutatóreaktor </a:t>
            </a:r>
            <a:r>
              <a:rPr lang="hu-HU" sz="2220" dirty="0"/>
              <a:t>(</a:t>
            </a:r>
            <a:r>
              <a:rPr lang="sv-SE" sz="2220" dirty="0"/>
              <a:t>Budapest Neutron Center (BNC))</a:t>
            </a:r>
            <a:endParaRPr lang="hu-HU" sz="2220" dirty="0"/>
          </a:p>
        </p:txBody>
      </p:sp>
    </p:spTree>
    <p:extLst>
      <p:ext uri="{BB962C8B-B14F-4D97-AF65-F5344CB8AC3E}">
        <p14:creationId xmlns:p14="http://schemas.microsoft.com/office/powerpoint/2010/main" val="14391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C85AC77-0C0E-744A-9859-3D013AD3A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111" y="302802"/>
            <a:ext cx="9073992" cy="654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altLang="hu-HU" sz="4410" dirty="0" err="1"/>
              <a:t>Spalláció</a:t>
            </a:r>
            <a:endParaRPr lang="hu-HU" altLang="hu-HU" sz="441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50E830-5FD2-CB44-ACE7-3441DF9E08E4}"/>
              </a:ext>
            </a:extLst>
          </p:cNvPr>
          <p:cNvSpPr txBox="1"/>
          <p:nvPr/>
        </p:nvSpPr>
        <p:spPr>
          <a:xfrm>
            <a:off x="807522" y="1686296"/>
            <a:ext cx="9058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/>
              <a:t>Nehéz atommagok bombázása nagy energiájú részecskékkel</a:t>
            </a:r>
          </a:p>
          <a:p>
            <a:endParaRPr lang="hu-HU" sz="2600" dirty="0"/>
          </a:p>
          <a:p>
            <a:r>
              <a:rPr lang="hu-HU" sz="2600" dirty="0"/>
              <a:t>Megvalósítás jellemzően nagy energiájú gyorsítókkal felgyorsított protonokkal és </a:t>
            </a:r>
            <a:r>
              <a:rPr lang="hu-HU" altLang="hu-HU" sz="2600" dirty="0"/>
              <a:t>nehézfém céltárgyakkal </a:t>
            </a:r>
            <a:r>
              <a:rPr lang="hu-HU" sz="2600" dirty="0"/>
              <a:t>(pl. ólom, bizmut, wolfram, urán)</a:t>
            </a:r>
          </a:p>
          <a:p>
            <a:endParaRPr lang="hu-HU" sz="2600" dirty="0"/>
          </a:p>
          <a:p>
            <a:r>
              <a:rPr lang="hu-HU" sz="2600" dirty="0"/>
              <a:t>Akár 30-40 szabad neutron protononként </a:t>
            </a:r>
          </a:p>
          <a:p>
            <a:endParaRPr lang="hu-HU" sz="2600" dirty="0"/>
          </a:p>
          <a:p>
            <a:r>
              <a:rPr lang="hu-HU" sz="2600" dirty="0"/>
              <a:t>Neutronok lassítása moderátorokkal (H</a:t>
            </a:r>
            <a:r>
              <a:rPr lang="hu-HU" sz="2600" baseline="-25000" dirty="0"/>
              <a:t>2</a:t>
            </a:r>
            <a:r>
              <a:rPr lang="hu-HU" sz="2600" dirty="0"/>
              <a:t>O, H)</a:t>
            </a:r>
          </a:p>
          <a:p>
            <a:r>
              <a:rPr lang="hu-HU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8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3F2EC4-B278-E84F-B320-BE87AC0B3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8" y="1414611"/>
            <a:ext cx="7952961" cy="4382244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C85AC77-0C0E-744A-9859-3D013AD3A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111" y="302802"/>
            <a:ext cx="9073992" cy="6546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altLang="hu-HU" sz="4410" dirty="0"/>
              <a:t>Jelentős spallációs források  </a:t>
            </a:r>
            <a:endParaRPr lang="en-US" altLang="hu-HU" sz="441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BCA2F37-FC35-9E47-9EFD-2EF5B8017FAF}"/>
              </a:ext>
            </a:extLst>
          </p:cNvPr>
          <p:cNvSpPr/>
          <p:nvPr/>
        </p:nvSpPr>
        <p:spPr>
          <a:xfrm>
            <a:off x="5058489" y="2988543"/>
            <a:ext cx="43204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897FD0D-1DC1-044D-A404-8C6CFB913B38}"/>
              </a:ext>
            </a:extLst>
          </p:cNvPr>
          <p:cNvSpPr/>
          <p:nvPr/>
        </p:nvSpPr>
        <p:spPr>
          <a:xfrm>
            <a:off x="5218865" y="5543797"/>
            <a:ext cx="216024" cy="231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BC257CC-90E8-EF4D-9A15-32AE27C17E6E}"/>
              </a:ext>
            </a:extLst>
          </p:cNvPr>
          <p:cNvSpPr/>
          <p:nvPr/>
        </p:nvSpPr>
        <p:spPr>
          <a:xfrm>
            <a:off x="5214997" y="4356695"/>
            <a:ext cx="21602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8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367561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u-HU" altLang="hu-HU" sz="4410" dirty="0" err="1"/>
              <a:t>Neutronszórásos</a:t>
            </a:r>
            <a:r>
              <a:rPr lang="hu-HU" altLang="hu-HU" sz="4410" dirty="0"/>
              <a:t> anyagvizsgálati módszerek</a:t>
            </a:r>
            <a:endParaRPr lang="en-US" altLang="hu-HU" sz="4410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111" y="1260212"/>
            <a:ext cx="9073992" cy="4990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600" dirty="0"/>
              <a:t>Neutron </a:t>
            </a:r>
            <a:r>
              <a:rPr lang="hu-HU" altLang="hu-HU" sz="2600" dirty="0" err="1"/>
              <a:t>reflektometria</a:t>
            </a:r>
            <a:r>
              <a:rPr lang="hu-HU" altLang="hu-HU" sz="2600" dirty="0"/>
              <a:t>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6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600" dirty="0"/>
              <a:t>Kisszögű neutronszórás (</a:t>
            </a:r>
            <a:r>
              <a:rPr lang="hu-HU" altLang="hu-HU" sz="2600" dirty="0" err="1"/>
              <a:t>Small-Angle</a:t>
            </a:r>
            <a:r>
              <a:rPr lang="hu-HU" altLang="hu-HU" sz="2600" dirty="0"/>
              <a:t> Neutron </a:t>
            </a:r>
            <a:r>
              <a:rPr lang="hu-HU" altLang="hu-HU" sz="2600" dirty="0" err="1"/>
              <a:t>scattering</a:t>
            </a:r>
            <a:r>
              <a:rPr lang="hu-HU" altLang="hu-HU" sz="2600" dirty="0"/>
              <a:t> – SANS)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6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600" dirty="0"/>
              <a:t>Neutron spektroszkópia 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6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600" dirty="0"/>
              <a:t>Neutron </a:t>
            </a:r>
            <a:r>
              <a:rPr lang="hu-HU" altLang="hu-HU" sz="2600" dirty="0" err="1"/>
              <a:t>diffraktometria</a:t>
            </a:r>
            <a:endParaRPr lang="hu-HU" altLang="hu-HU" sz="2600" dirty="0"/>
          </a:p>
          <a:p>
            <a:pPr>
              <a:lnSpc>
                <a:spcPct val="90000"/>
              </a:lnSpc>
              <a:buFontTx/>
              <a:buChar char="-"/>
            </a:pPr>
            <a:endParaRPr lang="hu-HU" altLang="hu-HU" sz="26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altLang="hu-HU" sz="2600" dirty="0"/>
              <a:t>Neuron spin </a:t>
            </a:r>
            <a:r>
              <a:rPr lang="hu-HU" altLang="hu-HU" sz="2600" dirty="0" err="1"/>
              <a:t>echo</a:t>
            </a: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13362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Magreakciók leírása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111" y="1260211"/>
            <a:ext cx="9073992" cy="547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Tömegközépponti rendszer (a koordinátarendszer kezdőpontja a tömegközéppont) </a:t>
            </a:r>
            <a:r>
              <a:rPr lang="hu-HU" altLang="hu-HU" sz="2600" dirty="0">
                <a:sym typeface="Math1" pitchFamily="2" charset="2"/>
              </a:rPr>
              <a:t>--</a:t>
            </a:r>
            <a:r>
              <a:rPr lang="hu-HU" altLang="hu-HU" sz="2600" dirty="0"/>
              <a:t> fizikai leírás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Laboratóriumi rendszerben (a </a:t>
            </a:r>
            <a:r>
              <a:rPr lang="hu-HU" altLang="hu-HU" sz="2600" dirty="0" err="1"/>
              <a:t>targetmag</a:t>
            </a:r>
            <a:r>
              <a:rPr lang="hu-HU" altLang="hu-HU" sz="2600" dirty="0"/>
              <a:t> nyugalomban, kezdőpont annak középpontja) </a:t>
            </a:r>
            <a:r>
              <a:rPr lang="hu-HU" altLang="hu-HU" sz="2600" dirty="0">
                <a:sym typeface="Math1" pitchFamily="2" charset="2"/>
              </a:rPr>
              <a:t>--</a:t>
            </a:r>
            <a:r>
              <a:rPr lang="hu-HU" altLang="hu-HU" sz="2600" dirty="0"/>
              <a:t> makroszkopikus leírás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600" dirty="0"/>
          </a:p>
          <a:p>
            <a:pPr marL="0" lvl="0" indent="0">
              <a:buNone/>
            </a:pPr>
            <a:r>
              <a:rPr lang="hu-HU" sz="2600" dirty="0"/>
              <a:t>Megmaradó mennyiségek:</a:t>
            </a:r>
          </a:p>
          <a:p>
            <a:pPr lvl="1"/>
            <a:r>
              <a:rPr lang="hu-HU" sz="2223" dirty="0"/>
              <a:t>Nehézrészecskeszám (bariontöltés)</a:t>
            </a:r>
          </a:p>
          <a:p>
            <a:pPr lvl="1"/>
            <a:r>
              <a:rPr lang="hu-HU" sz="2223" dirty="0"/>
              <a:t>Elektromos töltés </a:t>
            </a:r>
          </a:p>
          <a:p>
            <a:pPr lvl="1"/>
            <a:r>
              <a:rPr lang="hu-HU" sz="2223" dirty="0"/>
              <a:t>Könnyűrészecske-szám (leptontöltés)</a:t>
            </a:r>
          </a:p>
          <a:p>
            <a:pPr lvl="1"/>
            <a:r>
              <a:rPr lang="hu-HU" sz="2223" dirty="0"/>
              <a:t>Energia </a:t>
            </a:r>
          </a:p>
          <a:p>
            <a:pPr lvl="1"/>
            <a:r>
              <a:rPr lang="hu-HU" sz="2223" dirty="0"/>
              <a:t>Impulzus</a:t>
            </a:r>
          </a:p>
          <a:p>
            <a:pPr lvl="1"/>
            <a:r>
              <a:rPr lang="hu-HU" sz="2223" dirty="0"/>
              <a:t>Impulzusmomentum</a:t>
            </a:r>
          </a:p>
          <a:p>
            <a:pPr>
              <a:buFontTx/>
              <a:buChar char="-"/>
            </a:pP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34191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999066-81F9-1A41-8B15-3231EEA5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2849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6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3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818" y="208285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/>
              <a:t>Kölcsönhatás gyakorisága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xmlns="" id="{7FCCC9FF-136D-B842-890A-A512D66EF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557" y="1108427"/>
                <a:ext cx="9687093" cy="4616420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rtlCol="0" anchor="t" anchorCtr="0" compatLnSpc="1">
                <a:prstTxWarp prst="textNoShape">
                  <a:avLst/>
                </a:prstTxWarp>
                <a:noAutofit/>
              </a:bodyPr>
              <a:lstStyle>
                <a:lvl1pPr marL="352026" indent="-352026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1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2723" indent="-29335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4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73421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6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42789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8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2158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8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81526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7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0894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7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20262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7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89631" indent="-234685" algn="l" defTabSz="93873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7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hu-HU" altLang="hu-HU" sz="2600" dirty="0"/>
              </a:p>
              <a:p>
                <a:pPr>
                  <a:buNone/>
                </a:pPr>
                <a:r>
                  <a:rPr lang="hu-HU" altLang="hu-HU" sz="2600" dirty="0"/>
                  <a:t>Sugárzás fluxusa: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altLang="hu-HU" sz="260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hu-HU" altLang="hu-HU" sz="2600" dirty="0">
                    <a:sym typeface="Math1" pitchFamily="2" charset="2"/>
                  </a:rPr>
                  <a:t> </a:t>
                </a:r>
                <a:r>
                  <a:rPr lang="hu-HU" altLang="hu-HU" sz="2600" dirty="0"/>
                  <a:t>[cm</a:t>
                </a:r>
                <a:r>
                  <a:rPr lang="hu-HU" altLang="hu-HU" sz="2600" baseline="30000" dirty="0"/>
                  <a:t>–2</a:t>
                </a:r>
                <a:r>
                  <a:rPr lang="hu-HU" altLang="hu-HU" sz="2600" dirty="0"/>
                  <a:t> s</a:t>
                </a:r>
                <a:r>
                  <a:rPr lang="hu-HU" altLang="hu-HU" sz="2600" baseline="30000" dirty="0"/>
                  <a:t>–1</a:t>
                </a:r>
                <a:r>
                  <a:rPr lang="hu-HU" altLang="hu-HU" sz="2600" dirty="0"/>
                  <a:t>]</a:t>
                </a:r>
              </a:p>
              <a:p>
                <a:pPr>
                  <a:buFontTx/>
                  <a:buNone/>
                </a:pPr>
                <a:endParaRPr lang="hu-HU" altLang="hu-HU" sz="2600" b="1" dirty="0"/>
              </a:p>
              <a:p>
                <a:pPr>
                  <a:buFontTx/>
                  <a:buNone/>
                </a:pPr>
                <a:r>
                  <a:rPr lang="hu-HU" altLang="hu-HU" sz="2600" dirty="0"/>
                  <a:t>Hatáskeresztmetszet: </a:t>
                </a:r>
                <a14:m>
                  <m:oMath xmlns:m="http://schemas.openxmlformats.org/officeDocument/2006/math">
                    <m:r>
                      <a:rPr lang="hu-HU" altLang="hu-HU" sz="2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hu-HU" altLang="hu-HU" sz="26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altLang="hu-HU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altLang="hu-HU" sz="2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hu-HU" altLang="hu-HU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hu-HU" altLang="hu-HU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altLang="hu-HU" sz="26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den>
                    </m:f>
                  </m:oMath>
                </a14:m>
                <a:endParaRPr lang="hu-HU" altLang="hu-HU" sz="2600" b="1" dirty="0"/>
              </a:p>
              <a:p>
                <a:pPr>
                  <a:buNone/>
                </a:pPr>
                <a:r>
                  <a:rPr lang="hu-HU" sz="2600" dirty="0"/>
                  <a:t>R – magreakció </a:t>
                </a:r>
                <a:r>
                  <a:rPr lang="hu-HU" sz="2600" dirty="0" err="1"/>
                  <a:t>reakciósebessege</a:t>
                </a:r>
                <a:r>
                  <a:rPr lang="hu-HU" sz="2600" dirty="0"/>
                  <a:t>, N - a céltárgy atommagok száma</a:t>
                </a:r>
              </a:p>
              <a:p>
                <a:pPr>
                  <a:buFontTx/>
                  <a:buNone/>
                </a:pPr>
                <a:endParaRPr lang="hu-HU" altLang="hu-HU" sz="2600" b="1" dirty="0"/>
              </a:p>
              <a:p>
                <a:pPr>
                  <a:buFontTx/>
                  <a:buNone/>
                </a:pPr>
                <a:r>
                  <a:rPr lang="hu-HU" altLang="hu-HU" sz="2600" dirty="0"/>
                  <a:t>Mértékegység: 10</a:t>
                </a:r>
                <a:r>
                  <a:rPr lang="hu-HU" altLang="hu-HU" sz="2600" baseline="30000" dirty="0"/>
                  <a:t>–24</a:t>
                </a:r>
                <a:r>
                  <a:rPr lang="hu-HU" altLang="hu-HU" sz="2600" dirty="0"/>
                  <a:t> cm</a:t>
                </a:r>
                <a:r>
                  <a:rPr lang="hu-HU" altLang="hu-HU" sz="2600" baseline="30000" dirty="0"/>
                  <a:t>2</a:t>
                </a:r>
                <a:r>
                  <a:rPr lang="hu-HU" altLang="hu-HU" sz="2600" dirty="0"/>
                  <a:t> = 10</a:t>
                </a:r>
                <a:r>
                  <a:rPr lang="hu-HU" altLang="hu-HU" sz="2600" baseline="30000" dirty="0"/>
                  <a:t>–28</a:t>
                </a:r>
                <a:r>
                  <a:rPr lang="hu-HU" altLang="hu-HU" sz="2600" dirty="0"/>
                  <a:t> m</a:t>
                </a:r>
                <a:r>
                  <a:rPr lang="hu-HU" altLang="hu-HU" sz="2600" baseline="30000" dirty="0"/>
                  <a:t>2</a:t>
                </a:r>
                <a:r>
                  <a:rPr lang="hu-HU" altLang="hu-HU" sz="2600" dirty="0"/>
                  <a:t> = 100 fm</a:t>
                </a:r>
                <a:r>
                  <a:rPr lang="hu-HU" altLang="hu-HU" sz="2600" baseline="30000" dirty="0"/>
                  <a:t>2</a:t>
                </a:r>
                <a:r>
                  <a:rPr lang="hu-HU" altLang="hu-HU" sz="2600" dirty="0"/>
                  <a:t> = </a:t>
                </a:r>
                <a:r>
                  <a:rPr lang="hu-HU" altLang="hu-HU" sz="2600" b="1" dirty="0"/>
                  <a:t>1 </a:t>
                </a:r>
                <a:r>
                  <a:rPr lang="hu-HU" altLang="hu-HU" sz="2600" b="1" dirty="0" err="1"/>
                  <a:t>barn</a:t>
                </a:r>
                <a:endParaRPr lang="hu-HU" altLang="hu-HU" sz="260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FCCC9FF-136D-B842-890A-A512D66E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557" y="1108427"/>
                <a:ext cx="9687093" cy="4616420"/>
              </a:xfrm>
              <a:prstGeom prst="rect">
                <a:avLst/>
              </a:prstGeom>
              <a:blipFill>
                <a:blip r:embed="rId3"/>
                <a:stretch>
                  <a:fillRect l="-91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39407D2-9457-164D-A827-7B8E87AC2725}"/>
              </a:ext>
            </a:extLst>
          </p:cNvPr>
          <p:cNvGrpSpPr/>
          <p:nvPr/>
        </p:nvGrpSpPr>
        <p:grpSpPr>
          <a:xfrm>
            <a:off x="7469794" y="1075501"/>
            <a:ext cx="1459744" cy="1408986"/>
            <a:chOff x="6425447" y="964411"/>
            <a:chExt cx="1459744" cy="1408986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82B1DBD7-4DEB-074E-A580-3547BD1A6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386" y="964411"/>
              <a:ext cx="323805" cy="1408986"/>
            </a:xfrm>
            <a:custGeom>
              <a:avLst/>
              <a:gdLst>
                <a:gd name="T0" fmla="*/ 0 w 462"/>
                <a:gd name="T1" fmla="*/ 0 h 2013"/>
                <a:gd name="T2" fmla="*/ 0 w 462"/>
                <a:gd name="T3" fmla="*/ 588013365 h 2013"/>
                <a:gd name="T4" fmla="*/ 186694029 w 462"/>
                <a:gd name="T5" fmla="*/ 811289385 h 2013"/>
                <a:gd name="T6" fmla="*/ 186694029 w 462"/>
                <a:gd name="T7" fmla="*/ 164031246 h 2013"/>
                <a:gd name="T8" fmla="*/ 0 w 462"/>
                <a:gd name="T9" fmla="*/ 0 h 20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013">
                  <a:moveTo>
                    <a:pt x="0" y="0"/>
                  </a:moveTo>
                  <a:lnTo>
                    <a:pt x="0" y="1459"/>
                  </a:lnTo>
                  <a:lnTo>
                    <a:pt x="462" y="2013"/>
                  </a:lnTo>
                  <a:lnTo>
                    <a:pt x="46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xmlns="" id="{E524170D-BAE9-5341-850E-E420E37B5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7699" y="1132439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A38B6BFB-B614-FE49-8073-FB14FC8AF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0967" y="1288216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xmlns="" id="{55A84D5D-2AD2-1844-B649-56078574F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2740" y="1403735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6F8EDB06-F1BE-624B-9D1D-22B1F1EE9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6205" y="1533257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11FD3C83-DB6A-204F-A74D-CE90D07239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4233" y="1701285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xmlns="" id="{A1B0F82E-4C0A-854A-B3D7-FDBB3B8F3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5447" y="1920071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xmlns="" id="{6E9DF5D8-2320-104C-8E62-E151A89541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4712" y="2061845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xmlns="" id="{DAB3D580-88C0-384D-852E-DC68B755C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4233" y="2191367"/>
              <a:ext cx="11761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 sz="2205"/>
            </a:p>
          </p:txBody>
        </p:sp>
      </p:grpSp>
    </p:spTree>
    <p:extLst>
      <p:ext uri="{BB962C8B-B14F-4D97-AF65-F5344CB8AC3E}">
        <p14:creationId xmlns:p14="http://schemas.microsoft.com/office/powerpoint/2010/main" val="40188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058" y="421821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Neutronok osztályozása</a:t>
            </a:r>
            <a:endParaRPr lang="en-US" altLang="hu-HU" dirty="0"/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1531771" y="962119"/>
            <a:ext cx="184731" cy="43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2205"/>
          </a:p>
        </p:txBody>
      </p:sp>
      <p:graphicFrame>
        <p:nvGraphicFramePr>
          <p:cNvPr id="72914" name="Group 210"/>
          <p:cNvGraphicFramePr>
            <a:graphicFrameLocks noGrp="1"/>
          </p:cNvGraphicFramePr>
          <p:nvPr/>
        </p:nvGraphicFramePr>
        <p:xfrm>
          <a:off x="717884" y="1668029"/>
          <a:ext cx="8653444" cy="4206479"/>
        </p:xfrm>
        <a:graphic>
          <a:graphicData uri="http://schemas.openxmlformats.org/drawingml/2006/table">
            <a:tbl>
              <a:tblPr/>
              <a:tblGrid>
                <a:gridCol w="2263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8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0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2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3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energia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előállítás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282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Lassú neutronok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ultra hideg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&lt;10</a:t>
                      </a:r>
                      <a:r>
                        <a:rPr kumimoji="0" lang="hu-HU" altLang="hu-HU" sz="2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eV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5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hideg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hu-HU" altLang="hu-HU" sz="2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–5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ath1" pitchFamily="2" charset="2"/>
                        </a:rPr>
                        <a:t>--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0,025 eV</a:t>
                      </a:r>
                      <a:endParaRPr kumimoji="0" lang="hu-HU" altLang="hu-H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ath1" pitchFamily="2" charset="2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hideg forrás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8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termikus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~0,025 eV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termalizáció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epitermikus</a:t>
                      </a: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 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ath1" pitchFamily="2" charset="2"/>
                        </a:rPr>
                        <a:t>--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eV</a:t>
                      </a:r>
                      <a:endParaRPr kumimoji="0" lang="hu-HU" altLang="hu-H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ath1" pitchFamily="2" charset="2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átmenet a termalizáció során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8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rezonancia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ath1" pitchFamily="2" charset="2"/>
                        </a:rPr>
                        <a:t>--</a:t>
                      </a: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1000 eV</a:t>
                      </a:r>
                      <a:endParaRPr kumimoji="0" lang="hu-HU" altLang="hu-H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ath1" pitchFamily="2" charset="2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5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Közepes energiájú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ath1" pitchFamily="2" charset="2"/>
                        </a:rPr>
                        <a:t>--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1000 keV</a:t>
                      </a:r>
                      <a:endParaRPr kumimoji="0" lang="hu-HU" altLang="hu-H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ath1" pitchFamily="2" charset="2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8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Gyors neutronok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Math1" pitchFamily="2" charset="2"/>
                        </a:rPr>
                        <a:t>--</a:t>
                      </a: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MeV</a:t>
                      </a:r>
                      <a:endParaRPr kumimoji="0" lang="hu-HU" altLang="hu-H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Math1" pitchFamily="2" charset="2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forrás, hasadás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8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Nagy energiájú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&gt;10 MeV</a:t>
                      </a:r>
                      <a:endParaRPr kumimoji="0" lang="hu-HU" altLang="hu-H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spallációs</a:t>
                      </a:r>
                      <a:r>
                        <a:rPr kumimoji="0" lang="hu-HU" altLang="hu-H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forrás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817" marR="100817" marT="50402" marB="504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9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324" y="525088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Reakciómechanizmusok</a:t>
            </a:r>
            <a:endParaRPr lang="en-US" altLang="hu-H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9" y="1764295"/>
            <a:ext cx="9346560" cy="5429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lnSpc>
                <a:spcPct val="80000"/>
              </a:lnSpc>
              <a:buFontTx/>
              <a:buAutoNum type="arabicParenR"/>
            </a:pPr>
            <a:r>
              <a:rPr lang="hu-HU" altLang="hu-HU" sz="2600" dirty="0"/>
              <a:t>Potenciálszórás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Rugalmas szórás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Rugalmatlan szórás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2) Direkt magreakció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err="1"/>
              <a:t>Stripping</a:t>
            </a:r>
            <a:endParaRPr lang="hu-HU" altLang="hu-HU" sz="2200" dirty="0"/>
          </a:p>
          <a:p>
            <a:pPr lvl="1">
              <a:lnSpc>
                <a:spcPct val="80000"/>
              </a:lnSpc>
            </a:pPr>
            <a:r>
              <a:rPr lang="hu-HU" altLang="hu-HU" sz="2200" dirty="0" err="1"/>
              <a:t>Pickup</a:t>
            </a:r>
            <a:endParaRPr lang="hu-HU" altLang="hu-HU" sz="2200" dirty="0"/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Knock-out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3) Összetett-mag képződésével végbemenő magreakció</a:t>
            </a:r>
          </a:p>
        </p:txBody>
      </p:sp>
    </p:spTree>
    <p:extLst>
      <p:ext uri="{BB962C8B-B14F-4D97-AF65-F5344CB8AC3E}">
        <p14:creationId xmlns:p14="http://schemas.microsoft.com/office/powerpoint/2010/main" val="418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324" y="525088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Potenciálszórás</a:t>
            </a:r>
            <a:endParaRPr lang="en-US" altLang="hu-H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9" y="1764295"/>
            <a:ext cx="9073515" cy="5429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b="1" dirty="0"/>
              <a:t>Rugalmas (elasztikus) szórás</a:t>
            </a:r>
            <a:r>
              <a:rPr lang="hu-HU" altLang="hu-HU" sz="2600" dirty="0"/>
              <a:t>: A(</a:t>
            </a:r>
            <a:r>
              <a:rPr lang="hu-HU" altLang="hu-HU" sz="2600" dirty="0" err="1"/>
              <a:t>b,b</a:t>
            </a:r>
            <a:r>
              <a:rPr lang="hu-HU" altLang="hu-HU" sz="2600" dirty="0"/>
              <a:t>)A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a lövedék a </a:t>
            </a:r>
            <a:r>
              <a:rPr lang="hu-HU" altLang="hu-HU" sz="2600" dirty="0" err="1"/>
              <a:t>target</a:t>
            </a:r>
            <a:r>
              <a:rPr lang="hu-HU" altLang="hu-HU" sz="2600" dirty="0"/>
              <a:t> atommagján szóródik (nukleáris szórás)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a résztvevő részecskék minősége nem változik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lényegében nem változik a részecskék </a:t>
            </a:r>
            <a:r>
              <a:rPr lang="hu-HU" altLang="hu-HU" sz="2600" dirty="0" err="1"/>
              <a:t>összenergiája</a:t>
            </a:r>
            <a:r>
              <a:rPr lang="hu-HU" altLang="hu-HU" sz="2600" dirty="0"/>
              <a:t> </a:t>
            </a:r>
            <a:br>
              <a:rPr lang="hu-HU" altLang="hu-HU" sz="2600" dirty="0"/>
            </a:br>
            <a:endParaRPr lang="hu-HU" altLang="hu-HU" sz="2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b="1" dirty="0"/>
              <a:t>Rugalmatlan (</a:t>
            </a:r>
            <a:r>
              <a:rPr lang="hu-HU" altLang="hu-HU" sz="2600" b="1" dirty="0" err="1"/>
              <a:t>inelasztikus</a:t>
            </a:r>
            <a:r>
              <a:rPr lang="hu-HU" altLang="hu-HU" sz="2600" b="1" dirty="0"/>
              <a:t>) szórás:</a:t>
            </a:r>
            <a:r>
              <a:rPr lang="hu-HU" altLang="hu-HU" sz="2600" dirty="0"/>
              <a:t> A(</a:t>
            </a:r>
            <a:r>
              <a:rPr lang="hu-HU" altLang="hu-HU" sz="2600" dirty="0" err="1"/>
              <a:t>b,b</a:t>
            </a:r>
            <a:r>
              <a:rPr lang="hu-HU" altLang="hu-HU" sz="2600" dirty="0"/>
              <a:t>’)A*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b </a:t>
            </a:r>
            <a:r>
              <a:rPr lang="hu-HU" altLang="hu-HU" sz="2600" dirty="0">
                <a:cs typeface="Arial" panose="020B0604020202020204" pitchFamily="34" charset="0"/>
              </a:rPr>
              <a:t>→</a:t>
            </a:r>
            <a:r>
              <a:rPr lang="hu-HU" altLang="hu-HU" sz="2600" dirty="0"/>
              <a:t> b’ : a lövedék energiája csökken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A </a:t>
            </a:r>
            <a:r>
              <a:rPr lang="hu-HU" altLang="hu-HU" sz="2600" dirty="0">
                <a:cs typeface="Arial" panose="020B0604020202020204" pitchFamily="34" charset="0"/>
              </a:rPr>
              <a:t>→ </a:t>
            </a:r>
            <a:r>
              <a:rPr lang="hu-HU" altLang="hu-HU" sz="2600" dirty="0"/>
              <a:t>A*: az atommag </a:t>
            </a:r>
            <a:r>
              <a:rPr lang="hu-HU" altLang="hu-HU" sz="2600" dirty="0" err="1"/>
              <a:t>gerjesztődik</a:t>
            </a:r>
            <a:r>
              <a:rPr lang="hu-HU" altLang="hu-HU" sz="2600" dirty="0"/>
              <a:t>, </a:t>
            </a:r>
            <a:r>
              <a:rPr lang="hu-HU" altLang="hu-HU" sz="2600" dirty="0" err="1"/>
              <a:t>legerjesztődéskor</a:t>
            </a:r>
            <a:r>
              <a:rPr lang="hu-HU" altLang="hu-HU" sz="2600" dirty="0"/>
              <a:t>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-emisszió.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600" dirty="0"/>
              <a:t>pl. rugalmatlan neutronszórás, rugalmatlan </a:t>
            </a:r>
            <a:r>
              <a:rPr lang="el-GR" altLang="hu-HU" sz="2600" dirty="0">
                <a:cs typeface="Arial" panose="020B0604020202020204" pitchFamily="34" charset="0"/>
                <a:sym typeface="Math1" pitchFamily="2" charset="2"/>
              </a:rPr>
              <a:t>γ</a:t>
            </a:r>
            <a:r>
              <a:rPr lang="hu-HU" altLang="hu-HU" sz="2600" dirty="0"/>
              <a:t>-szórás</a:t>
            </a:r>
          </a:p>
        </p:txBody>
      </p:sp>
    </p:spTree>
    <p:extLst>
      <p:ext uri="{BB962C8B-B14F-4D97-AF65-F5344CB8AC3E}">
        <p14:creationId xmlns:p14="http://schemas.microsoft.com/office/powerpoint/2010/main" val="25974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367561"/>
            <a:ext cx="9493585" cy="1756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dirty="0"/>
              <a:t>Összetett-mag képződésével végbemenő magreakció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349" y="1260351"/>
            <a:ext cx="9141777" cy="57758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FontTx/>
              <a:buNone/>
            </a:pPr>
            <a:r>
              <a:rPr lang="hu-HU" altLang="hu-HU" sz="2400" dirty="0"/>
              <a:t>Jellemzően kis energiájú lövedék esetén</a:t>
            </a:r>
          </a:p>
          <a:p>
            <a:pPr>
              <a:buFontTx/>
              <a:buNone/>
            </a:pPr>
            <a:endParaRPr lang="hu-HU" altLang="hu-HU" sz="2400" dirty="0"/>
          </a:p>
          <a:p>
            <a:pPr>
              <a:buFontTx/>
              <a:buNone/>
            </a:pPr>
            <a:r>
              <a:rPr lang="hu-HU" altLang="hu-HU" sz="2400" dirty="0"/>
              <a:t>A bombázó részecske egybeolvad a </a:t>
            </a:r>
            <a:r>
              <a:rPr lang="hu-HU" altLang="hu-HU" sz="2400" dirty="0" err="1"/>
              <a:t>targetmaggal</a:t>
            </a:r>
            <a:r>
              <a:rPr lang="hu-HU" altLang="hu-HU" sz="2400" dirty="0"/>
              <a:t>, és egy átmeneti, ún. </a:t>
            </a:r>
            <a:r>
              <a:rPr lang="hu-HU" altLang="hu-HU" sz="2400" b="1" dirty="0" err="1"/>
              <a:t>compound</a:t>
            </a:r>
            <a:r>
              <a:rPr lang="hu-HU" altLang="hu-HU" sz="2400" b="1" dirty="0"/>
              <a:t>-mag</a:t>
            </a:r>
            <a:r>
              <a:rPr lang="hu-HU" altLang="hu-HU" sz="2400" dirty="0"/>
              <a:t>ot képez vele. </a:t>
            </a:r>
          </a:p>
          <a:p>
            <a:pPr>
              <a:buFontTx/>
              <a:buNone/>
            </a:pPr>
            <a:r>
              <a:rPr lang="hu-HU" altLang="hu-HU" sz="2400" dirty="0"/>
              <a:t>A </a:t>
            </a:r>
            <a:r>
              <a:rPr lang="hu-HU" altLang="hu-HU" sz="2400" dirty="0" err="1"/>
              <a:t>compound</a:t>
            </a:r>
            <a:r>
              <a:rPr lang="hu-HU" altLang="hu-HU" sz="2400" dirty="0"/>
              <a:t>-mag erősen gerjesztett, mert a lövedék átadja kinetikus energiáját és kötési energiáját a </a:t>
            </a:r>
            <a:r>
              <a:rPr lang="hu-HU" altLang="hu-HU" sz="2400" dirty="0" err="1"/>
              <a:t>targetmagnak</a:t>
            </a:r>
            <a:r>
              <a:rPr lang="hu-HU" altLang="hu-HU" sz="2400" dirty="0"/>
              <a:t>.</a:t>
            </a:r>
          </a:p>
          <a:p>
            <a:pPr>
              <a:buFontTx/>
              <a:buNone/>
            </a:pPr>
            <a:r>
              <a:rPr lang="hu-HU" altLang="hu-HU" sz="2400" dirty="0"/>
              <a:t>Magon belüli ütközésekkel egyensúlyi állapot alakul ki, amelyben az egyes részecskék megkülönböztethetetlenek (nincs ’emlékezete’)</a:t>
            </a:r>
          </a:p>
          <a:p>
            <a:pPr>
              <a:buFontTx/>
              <a:buNone/>
            </a:pPr>
            <a:r>
              <a:rPr lang="hu-HU" altLang="hu-HU" sz="2400" dirty="0"/>
              <a:t>Élettartama: 10</a:t>
            </a:r>
            <a:r>
              <a:rPr lang="hu-HU" altLang="hu-HU" sz="2400" baseline="30000" dirty="0"/>
              <a:t>–20</a:t>
            </a:r>
            <a:r>
              <a:rPr lang="hu-HU" altLang="hu-HU" sz="2400" dirty="0">
                <a:sym typeface="Math1" pitchFamily="2" charset="2"/>
              </a:rPr>
              <a:t>—</a:t>
            </a:r>
            <a:r>
              <a:rPr lang="hu-HU" altLang="hu-HU" sz="2400" dirty="0"/>
              <a:t>10</a:t>
            </a:r>
            <a:r>
              <a:rPr lang="hu-HU" altLang="hu-HU" sz="2400" baseline="30000" dirty="0"/>
              <a:t>–14</a:t>
            </a:r>
            <a:r>
              <a:rPr lang="hu-HU" altLang="hu-HU" sz="2400" dirty="0"/>
              <a:t> s, hosszabb, mint az áthaladás (10</a:t>
            </a:r>
            <a:r>
              <a:rPr lang="hu-HU" altLang="hu-HU" sz="2400" baseline="30000" dirty="0"/>
              <a:t>–23</a:t>
            </a:r>
            <a:r>
              <a:rPr lang="hu-HU" altLang="hu-HU" sz="2400" dirty="0"/>
              <a:t> s).</a:t>
            </a:r>
          </a:p>
          <a:p>
            <a:pPr>
              <a:buFontTx/>
              <a:buNone/>
            </a:pPr>
            <a:r>
              <a:rPr lang="hu-HU" altLang="hu-HU" sz="2400" dirty="0"/>
              <a:t>Elegendő gerjesztési energia esetén részecske (részecskék) lépnek ki az atommagból (párolgás). A gerjesztési energia fedezi a távozó részecske kötési energiájának legyőzését, és a kinetikus energiáját.</a:t>
            </a:r>
          </a:p>
        </p:txBody>
      </p:sp>
    </p:spTree>
    <p:extLst>
      <p:ext uri="{BB962C8B-B14F-4D97-AF65-F5344CB8AC3E}">
        <p14:creationId xmlns:p14="http://schemas.microsoft.com/office/powerpoint/2010/main" val="20973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811" y="287048"/>
            <a:ext cx="9493585" cy="756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dirty="0"/>
              <a:t>Direkt magreakció</a:t>
            </a:r>
            <a:endParaRPr lang="en-US" altLang="hu-HU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04111" y="1260211"/>
            <a:ext cx="9073992" cy="5184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Jellemzően nagy energiájú lövedék esetén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A bombázó részecske nem olvad egybe a </a:t>
            </a:r>
            <a:r>
              <a:rPr lang="hu-HU" altLang="hu-HU" sz="2400" dirty="0" err="1"/>
              <a:t>targetmaggal</a:t>
            </a:r>
            <a:r>
              <a:rPr lang="hu-HU" altLang="hu-HU" sz="2400" dirty="0"/>
              <a:t>, ‚átszalad’ a magon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Nagyon gyors folyamat: kb. 10</a:t>
            </a:r>
            <a:r>
              <a:rPr lang="hu-HU" altLang="hu-HU" sz="2400" baseline="30000" dirty="0"/>
              <a:t>–22</a:t>
            </a:r>
            <a:r>
              <a:rPr lang="hu-HU" altLang="hu-HU" sz="2400" dirty="0"/>
              <a:t> 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A kölcsönhatás egy lépésben történik, nem alakul ki egyensúlyi állapotú átmeneti atommag.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A lövedék csak a mag külső nukleonjaival lép kölcsönhatásba.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Van emlékezete, a kilép részecske iránya függ a bejövő részecske irányától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/>
              <a:t>Típusai: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err="1"/>
              <a:t>Stripping</a:t>
            </a:r>
            <a:endParaRPr lang="hu-HU" altLang="hu-HU" sz="2200" dirty="0"/>
          </a:p>
          <a:p>
            <a:pPr lvl="1">
              <a:lnSpc>
                <a:spcPct val="80000"/>
              </a:lnSpc>
            </a:pPr>
            <a:r>
              <a:rPr lang="hu-HU" altLang="hu-HU" sz="2200" dirty="0" err="1"/>
              <a:t>Pickup</a:t>
            </a:r>
            <a:endParaRPr lang="hu-HU" altLang="hu-HU" sz="2200" dirty="0"/>
          </a:p>
          <a:p>
            <a:pPr lvl="1">
              <a:lnSpc>
                <a:spcPct val="80000"/>
              </a:lnSpc>
            </a:pPr>
            <a:r>
              <a:rPr lang="hu-HU" altLang="hu-HU" sz="2200" dirty="0"/>
              <a:t>Knock-out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2600" dirty="0"/>
          </a:p>
        </p:txBody>
      </p:sp>
    </p:spTree>
    <p:extLst>
      <p:ext uri="{BB962C8B-B14F-4D97-AF65-F5344CB8AC3E}">
        <p14:creationId xmlns:p14="http://schemas.microsoft.com/office/powerpoint/2010/main" val="10208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FD701E-AAED-4296-A69C-55338DCF54AA}" vid="{C672EF6F-B84A-4FF1-94D3-59B8E0B4615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MTA EK New template magyar</Template>
  <TotalTime>4408</TotalTime>
  <Words>4827</Words>
  <Application>Microsoft Office PowerPoint</Application>
  <PresentationFormat>Egyéni</PresentationFormat>
  <Paragraphs>525</Paragraphs>
  <Slides>31</Slides>
  <Notes>31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31</vt:i4>
      </vt:variant>
    </vt:vector>
  </HeadingPairs>
  <TitlesOfParts>
    <vt:vector size="42" baseType="lpstr">
      <vt:lpstr>Arial</vt:lpstr>
      <vt:lpstr>Arial Black</vt:lpstr>
      <vt:lpstr>Calibri</vt:lpstr>
      <vt:lpstr>Cambria Math</vt:lpstr>
      <vt:lpstr>Math1</vt:lpstr>
      <vt:lpstr>Symbol</vt:lpstr>
      <vt:lpstr>Times New Roman</vt:lpstr>
      <vt:lpstr>Verdana</vt:lpstr>
      <vt:lpstr>Office-téma</vt:lpstr>
      <vt:lpstr>Equation</vt:lpstr>
      <vt:lpstr>Chart</vt:lpstr>
      <vt:lpstr>Neutronbefogás, neutron magreakciók. Maghasadás és spalláció </vt:lpstr>
      <vt:lpstr>Magreakciókról általánosan</vt:lpstr>
      <vt:lpstr>Magreakciók leírása</vt:lpstr>
      <vt:lpstr>Kölcsönhatás gyakorisága</vt:lpstr>
      <vt:lpstr>Neutronok osztályozása</vt:lpstr>
      <vt:lpstr>Reakciómechanizmusok</vt:lpstr>
      <vt:lpstr>Potenciálszórás</vt:lpstr>
      <vt:lpstr>Összetett-mag képződésével végbemenő magreakció</vt:lpstr>
      <vt:lpstr>Direkt magreakció</vt:lpstr>
      <vt:lpstr>Neutron magreakciói</vt:lpstr>
      <vt:lpstr>Neutron magreakciói</vt:lpstr>
      <vt:lpstr>Neutron magreakciói</vt:lpstr>
      <vt:lpstr>Neutron magreakciói – befogási hatáskeresztmetszet</vt:lpstr>
      <vt:lpstr>Neutron magreakciói – befogási hatáskeresztmetszet (2) </vt:lpstr>
      <vt:lpstr>A sugárzásos neutronbefogás</vt:lpstr>
      <vt:lpstr>Nukleáris analitika</vt:lpstr>
      <vt:lpstr>Neutron magreakciói</vt:lpstr>
      <vt:lpstr>Neutron magreakciói</vt:lpstr>
      <vt:lpstr>Maghasadásra (n,f) reakcióra képes magok</vt:lpstr>
      <vt:lpstr>Atomenergia felszabadítási lehetőségei</vt:lpstr>
      <vt:lpstr>235U hasadványtermékeinek hozama </vt:lpstr>
      <vt:lpstr>235U hasadása </vt:lpstr>
      <vt:lpstr>Maghasadás során felszabaduló energia</vt:lpstr>
      <vt:lpstr>Nukleáris láncreakció</vt:lpstr>
      <vt:lpstr>Kritikusság</vt:lpstr>
      <vt:lpstr>Atomreaktorok</vt:lpstr>
      <vt:lpstr>Spalláció</vt:lpstr>
      <vt:lpstr>Jelentős spallációs források  </vt:lpstr>
      <vt:lpstr>Neutronszórásos anyagvizsgálati módszerek</vt:lpstr>
      <vt:lpstr>PowerPoint bemutató</vt:lpstr>
      <vt:lpstr>PowerPoint bemutató</vt:lpstr>
    </vt:vector>
  </TitlesOfParts>
  <Company>MTA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Neutronok alkalmazása az anyagvizsgálatban</dc:title>
  <dc:creator>Szentmiklósi László</dc:creator>
  <cp:lastModifiedBy>LKr</cp:lastModifiedBy>
  <cp:revision>345</cp:revision>
  <dcterms:created xsi:type="dcterms:W3CDTF">2017-04-25T10:18:01Z</dcterms:created>
  <dcterms:modified xsi:type="dcterms:W3CDTF">2020-04-20T13:26:37Z</dcterms:modified>
</cp:coreProperties>
</file>