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7272DC1-18B7-484B-8B3D-2249545EC04C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A26E62-9F65-47B8-9A15-5823C410E5B0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hu-HU" sz="3200" dirty="0" smtClean="0"/>
              <a:t> </a:t>
            </a:r>
            <a:br>
              <a:rPr lang="hu-HU" sz="3200" dirty="0" smtClean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Ultraibolya </a:t>
            </a:r>
            <a:r>
              <a:rPr lang="hu-HU" sz="3200" dirty="0" err="1" smtClean="0"/>
              <a:t>fotoelektron</a:t>
            </a:r>
            <a:r>
              <a:rPr lang="hu-HU" sz="3200" dirty="0" smtClean="0"/>
              <a:t> spektroszkópia (UPS) anyagtudományi alkalmazásai 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</a:t>
            </a:r>
            <a:r>
              <a:rPr lang="hu-HU" dirty="0"/>
              <a:t>: Károly Anna</a:t>
            </a:r>
          </a:p>
        </p:txBody>
      </p:sp>
    </p:spTree>
    <p:extLst>
      <p:ext uri="{BB962C8B-B14F-4D97-AF65-F5344CB8AC3E}">
        <p14:creationId xmlns:p14="http://schemas.microsoft.com/office/powerpoint/2010/main" val="67235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/>
          <a:lstStyle/>
          <a:p>
            <a:r>
              <a:rPr lang="hu-HU" dirty="0"/>
              <a:t>C60 </a:t>
            </a:r>
            <a:r>
              <a:rPr lang="hu-HU" dirty="0" err="1"/>
              <a:t>fullerén</a:t>
            </a:r>
            <a:r>
              <a:rPr lang="hu-HU" dirty="0"/>
              <a:t>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243232"/>
          </a:xfrm>
        </p:spPr>
        <p:txBody>
          <a:bodyPr>
            <a:normAutofit fontScale="77500" lnSpcReduction="20000"/>
          </a:bodyPr>
          <a:lstStyle/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nagy érdeklődésnek örvendenek a szerves félvezetők, széles körben való alkalmazhatóságuk </a:t>
            </a:r>
            <a:r>
              <a:rPr lang="hu-HU" dirty="0" smtClean="0"/>
              <a:t>miatt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Felhasználhatók: </a:t>
            </a:r>
          </a:p>
          <a:p>
            <a:pPr marL="541782" indent="-514350">
              <a:buFont typeface="+mj-lt"/>
              <a:buAutoNum type="arabicPeriod"/>
            </a:pPr>
            <a:r>
              <a:rPr lang="hu-HU" dirty="0" smtClean="0"/>
              <a:t>szerves </a:t>
            </a:r>
            <a:r>
              <a:rPr lang="hu-HU" dirty="0"/>
              <a:t>vékonyfilm </a:t>
            </a:r>
            <a:r>
              <a:rPr lang="hu-HU" dirty="0" smtClean="0"/>
              <a:t>tranzisztorokhoz</a:t>
            </a:r>
          </a:p>
          <a:p>
            <a:pPr marL="541782" indent="-514350">
              <a:buFont typeface="+mj-lt"/>
              <a:buAutoNum type="arabicPeriod"/>
            </a:pPr>
            <a:r>
              <a:rPr lang="hu-HU" dirty="0" smtClean="0"/>
              <a:t>fény </a:t>
            </a:r>
            <a:r>
              <a:rPr lang="hu-HU" dirty="0"/>
              <a:t>kibocsátó diódákhoz </a:t>
            </a:r>
            <a:endParaRPr lang="hu-HU" dirty="0" smtClean="0"/>
          </a:p>
          <a:p>
            <a:pPr marL="541782" indent="-514350">
              <a:buFont typeface="+mj-lt"/>
              <a:buAutoNum type="arabicPeriod"/>
            </a:pPr>
            <a:r>
              <a:rPr lang="hu-HU" dirty="0" smtClean="0"/>
              <a:t>szerves </a:t>
            </a:r>
            <a:r>
              <a:rPr lang="hu-HU" dirty="0"/>
              <a:t>napelemekhez</a:t>
            </a:r>
            <a:endParaRPr lang="hu-HU" dirty="0" smtClean="0"/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az egyik legjövedelmezőbb szerves félvezető, amit elektron akceptorként napelemekhez </a:t>
            </a:r>
            <a:r>
              <a:rPr lang="hu-HU" dirty="0" smtClean="0"/>
              <a:t>használnak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különböző fémekkel együtt alkalmazva felhasználható szén </a:t>
            </a:r>
            <a:r>
              <a:rPr lang="hu-HU" dirty="0" err="1"/>
              <a:t>nanocsövek</a:t>
            </a:r>
            <a:r>
              <a:rPr lang="hu-HU" dirty="0"/>
              <a:t> előállításához </a:t>
            </a:r>
            <a:r>
              <a:rPr lang="hu-HU" dirty="0" smtClean="0"/>
              <a:t>is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hogy megértsük és fejlesszük a szerves napelemeket, elengedhetetlen a C</a:t>
            </a:r>
            <a:r>
              <a:rPr lang="hu-HU" baseline="-25000" dirty="0"/>
              <a:t>60</a:t>
            </a:r>
            <a:r>
              <a:rPr lang="hu-HU" dirty="0"/>
              <a:t> és az alkalmazott fém között létrejött határfelület elektronszerkezetének </a:t>
            </a:r>
            <a:r>
              <a:rPr lang="hu-HU" dirty="0" smtClean="0"/>
              <a:t>tanulmányozása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e</a:t>
            </a:r>
            <a:r>
              <a:rPr lang="hu-HU" dirty="0" smtClean="0"/>
              <a:t>zt </a:t>
            </a:r>
            <a:r>
              <a:rPr lang="hu-HU" dirty="0"/>
              <a:t>teszi lehetővé az ultraibolya </a:t>
            </a:r>
            <a:r>
              <a:rPr lang="hu-HU" dirty="0" err="1"/>
              <a:t>fotoelektron</a:t>
            </a:r>
            <a:r>
              <a:rPr lang="hu-HU" dirty="0"/>
              <a:t> spektroszkópia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7380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err="1" smtClean="0"/>
              <a:t>fullerén</a:t>
            </a:r>
            <a:r>
              <a:rPr lang="hu-HU" sz="2800" dirty="0" smtClean="0"/>
              <a:t> </a:t>
            </a:r>
            <a:r>
              <a:rPr lang="hu-HU" sz="2800" dirty="0"/>
              <a:t>C60 és az alumínium között létrejött határfelület elektron szerkezetének UPS spektruma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1550988"/>
            <a:ext cx="4376191" cy="50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03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u-HU" dirty="0" err="1"/>
              <a:t>Rabalais</a:t>
            </a:r>
            <a:r>
              <a:rPr lang="hu-HU" dirty="0"/>
              <a:t> J. W</a:t>
            </a:r>
            <a:r>
              <a:rPr lang="hu-HU" i="1" dirty="0"/>
              <a:t>.: </a:t>
            </a:r>
            <a:r>
              <a:rPr lang="hu-HU" i="1" dirty="0" err="1"/>
              <a:t>Principles</a:t>
            </a:r>
            <a:r>
              <a:rPr lang="hu-HU" i="1" dirty="0"/>
              <a:t> of </a:t>
            </a:r>
            <a:r>
              <a:rPr lang="hu-HU" i="1" dirty="0" err="1"/>
              <a:t>Ultraviolet</a:t>
            </a:r>
            <a:r>
              <a:rPr lang="hu-HU" i="1" dirty="0"/>
              <a:t> </a:t>
            </a:r>
            <a:r>
              <a:rPr lang="hu-HU" i="1" dirty="0" err="1"/>
              <a:t>Photoelectron</a:t>
            </a:r>
            <a:r>
              <a:rPr lang="hu-HU" i="1" dirty="0"/>
              <a:t> </a:t>
            </a:r>
            <a:r>
              <a:rPr lang="hu-HU" i="1" dirty="0" err="1"/>
              <a:t>Spectroscopy</a:t>
            </a:r>
            <a:r>
              <a:rPr lang="hu-HU" i="1" dirty="0"/>
              <a:t>.</a:t>
            </a:r>
            <a:r>
              <a:rPr lang="hu-HU" dirty="0"/>
              <a:t> John </a:t>
            </a:r>
            <a:r>
              <a:rPr lang="hu-HU" dirty="0" err="1"/>
              <a:t>Wiley</a:t>
            </a:r>
            <a:r>
              <a:rPr lang="hu-HU" dirty="0"/>
              <a:t> </a:t>
            </a:r>
            <a:r>
              <a:rPr lang="hu-HU" dirty="0" err="1"/>
              <a:t>&amp;Sons</a:t>
            </a:r>
            <a:r>
              <a:rPr lang="hu-HU" dirty="0"/>
              <a:t>, New York, 1977. </a:t>
            </a:r>
          </a:p>
          <a:p>
            <a:pPr lvl="0"/>
            <a:r>
              <a:rPr lang="hu-HU" dirty="0"/>
              <a:t>D.P. </a:t>
            </a:r>
            <a:r>
              <a:rPr lang="hu-HU" dirty="0" err="1"/>
              <a:t>Woodruff</a:t>
            </a:r>
            <a:r>
              <a:rPr lang="hu-HU" dirty="0"/>
              <a:t> and T. </a:t>
            </a:r>
            <a:r>
              <a:rPr lang="hu-HU" dirty="0" err="1"/>
              <a:t>Delchar</a:t>
            </a:r>
            <a:r>
              <a:rPr lang="hu-HU" dirty="0"/>
              <a:t>. </a:t>
            </a:r>
            <a:r>
              <a:rPr lang="hu-HU" i="1" dirty="0"/>
              <a:t>Modern </a:t>
            </a:r>
            <a:r>
              <a:rPr lang="hu-HU" i="1" dirty="0" err="1"/>
              <a:t>Techniques</a:t>
            </a:r>
            <a:r>
              <a:rPr lang="hu-HU" i="1" dirty="0"/>
              <a:t> of </a:t>
            </a:r>
            <a:r>
              <a:rPr lang="hu-HU" i="1" dirty="0" err="1"/>
              <a:t>Surface</a:t>
            </a:r>
            <a:r>
              <a:rPr lang="hu-HU" i="1" dirty="0"/>
              <a:t> Science</a:t>
            </a:r>
            <a:r>
              <a:rPr lang="hu-HU" dirty="0"/>
              <a:t>, Cambridge University Press, 1994. </a:t>
            </a:r>
          </a:p>
          <a:p>
            <a:pPr lvl="0"/>
            <a:r>
              <a:rPr lang="hu-HU" dirty="0" err="1"/>
              <a:t>Hufner</a:t>
            </a:r>
            <a:r>
              <a:rPr lang="hu-HU" dirty="0"/>
              <a:t>, Stefan. </a:t>
            </a:r>
            <a:r>
              <a:rPr lang="hu-HU" i="1" dirty="0" err="1"/>
              <a:t>Photoelectron</a:t>
            </a:r>
            <a:r>
              <a:rPr lang="hu-HU" i="1" dirty="0"/>
              <a:t> </a:t>
            </a:r>
            <a:r>
              <a:rPr lang="hu-HU" i="1" dirty="0" err="1"/>
              <a:t>Spectroscopy</a:t>
            </a:r>
            <a:r>
              <a:rPr lang="hu-HU" i="1" dirty="0"/>
              <a:t>: </a:t>
            </a:r>
            <a:r>
              <a:rPr lang="hu-HU" i="1" dirty="0" err="1"/>
              <a:t>Principles</a:t>
            </a:r>
            <a:r>
              <a:rPr lang="hu-HU" i="1" dirty="0"/>
              <a:t> and </a:t>
            </a:r>
            <a:r>
              <a:rPr lang="hu-HU" i="1" dirty="0" err="1"/>
              <a:t>Applications</a:t>
            </a:r>
            <a:r>
              <a:rPr lang="hu-HU" dirty="0"/>
              <a:t>. Springer 2003.</a:t>
            </a:r>
          </a:p>
          <a:p>
            <a:pPr lvl="0"/>
            <a:r>
              <a:rPr lang="hu-HU" dirty="0"/>
              <a:t>W. R. </a:t>
            </a:r>
            <a:r>
              <a:rPr lang="hu-HU" dirty="0" err="1"/>
              <a:t>Salaneck</a:t>
            </a:r>
            <a:r>
              <a:rPr lang="hu-HU" dirty="0"/>
              <a:t>, M. </a:t>
            </a:r>
            <a:r>
              <a:rPr lang="hu-HU" dirty="0" err="1"/>
              <a:t>Lödlund</a:t>
            </a:r>
            <a:r>
              <a:rPr lang="hu-HU" dirty="0"/>
              <a:t>, M. </a:t>
            </a:r>
            <a:r>
              <a:rPr lang="hu-HU" dirty="0" err="1"/>
              <a:t>Fahlman</a:t>
            </a:r>
            <a:r>
              <a:rPr lang="hu-HU" dirty="0"/>
              <a:t>, G. </a:t>
            </a:r>
            <a:r>
              <a:rPr lang="hu-HU" dirty="0" err="1"/>
              <a:t>Greczynski</a:t>
            </a:r>
            <a:r>
              <a:rPr lang="hu-HU" dirty="0"/>
              <a:t>, Th. Kugler:</a:t>
            </a:r>
            <a:r>
              <a:rPr lang="hu-HU" i="1" dirty="0"/>
              <a:t> The </a:t>
            </a:r>
            <a:r>
              <a:rPr lang="hu-HU" i="1" dirty="0" err="1"/>
              <a:t>electronic</a:t>
            </a:r>
            <a:r>
              <a:rPr lang="hu-HU" i="1" dirty="0"/>
              <a:t> </a:t>
            </a:r>
            <a:r>
              <a:rPr lang="hu-HU" i="1" dirty="0" err="1"/>
              <a:t>structure</a:t>
            </a:r>
            <a:r>
              <a:rPr lang="hu-HU" i="1" dirty="0"/>
              <a:t> of </a:t>
            </a:r>
            <a:r>
              <a:rPr lang="hu-HU" i="1" dirty="0" err="1"/>
              <a:t>polymer-metal</a:t>
            </a:r>
            <a:r>
              <a:rPr lang="hu-HU" i="1" dirty="0"/>
              <a:t> </a:t>
            </a:r>
            <a:r>
              <a:rPr lang="hu-HU" i="1" dirty="0" err="1"/>
              <a:t>interface</a:t>
            </a:r>
            <a:r>
              <a:rPr lang="hu-HU" i="1" dirty="0"/>
              <a:t> </a:t>
            </a:r>
            <a:r>
              <a:rPr lang="hu-HU" i="1" dirty="0" err="1"/>
              <a:t>studied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ultraviolet</a:t>
            </a:r>
            <a:r>
              <a:rPr lang="hu-HU" i="1" dirty="0"/>
              <a:t> </a:t>
            </a:r>
            <a:r>
              <a:rPr lang="hu-HU" i="1" dirty="0" err="1"/>
              <a:t>photoelectron</a:t>
            </a:r>
            <a:r>
              <a:rPr lang="hu-HU" i="1" dirty="0"/>
              <a:t> </a:t>
            </a:r>
            <a:r>
              <a:rPr lang="hu-HU" i="1" dirty="0" err="1"/>
              <a:t>specrtoscopy</a:t>
            </a:r>
            <a:r>
              <a:rPr lang="hu-HU" i="1" dirty="0"/>
              <a:t>. </a:t>
            </a:r>
            <a:r>
              <a:rPr lang="hu-HU" i="1" dirty="0" err="1"/>
              <a:t>Material</a:t>
            </a:r>
            <a:r>
              <a:rPr lang="hu-HU" i="1" dirty="0"/>
              <a:t> Science and </a:t>
            </a:r>
            <a:r>
              <a:rPr lang="hu-HU" i="1" dirty="0" err="1"/>
              <a:t>Engineering</a:t>
            </a:r>
            <a:r>
              <a:rPr lang="hu-HU" i="1" dirty="0"/>
              <a:t> R34 (2001) 121-146.</a:t>
            </a:r>
            <a:endParaRPr lang="hu-HU" dirty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u-HU" dirty="0"/>
              <a:t>W. R. </a:t>
            </a:r>
            <a:r>
              <a:rPr lang="hu-HU" dirty="0" err="1"/>
              <a:t>Salaneck</a:t>
            </a:r>
            <a:r>
              <a:rPr lang="hu-HU" dirty="0"/>
              <a:t>, </a:t>
            </a:r>
            <a:r>
              <a:rPr lang="hu-HU" i="1" dirty="0" err="1"/>
              <a:t>Classical</a:t>
            </a:r>
            <a:r>
              <a:rPr lang="hu-HU" i="1" dirty="0"/>
              <a:t> </a:t>
            </a:r>
            <a:r>
              <a:rPr lang="hu-HU" i="1" dirty="0" err="1"/>
              <a:t>ultraviolet</a:t>
            </a:r>
            <a:r>
              <a:rPr lang="hu-HU" i="1" dirty="0"/>
              <a:t> </a:t>
            </a:r>
            <a:r>
              <a:rPr lang="hu-HU" i="1" dirty="0" err="1"/>
              <a:t>photoelectron</a:t>
            </a:r>
            <a:r>
              <a:rPr lang="hu-HU" i="1" dirty="0"/>
              <a:t> </a:t>
            </a:r>
            <a:r>
              <a:rPr lang="hu-HU" i="1" dirty="0" err="1"/>
              <a:t>spectroscopy</a:t>
            </a:r>
            <a:r>
              <a:rPr lang="hu-HU" i="1" dirty="0"/>
              <a:t> of </a:t>
            </a:r>
            <a:r>
              <a:rPr lang="hu-HU" i="1" dirty="0" err="1"/>
              <a:t>polymers</a:t>
            </a:r>
            <a:r>
              <a:rPr lang="hu-HU" dirty="0"/>
              <a:t>, Journal of </a:t>
            </a:r>
            <a:r>
              <a:rPr lang="hu-HU" dirty="0" err="1"/>
              <a:t>Electron</a:t>
            </a:r>
            <a:r>
              <a:rPr lang="hu-HU" dirty="0"/>
              <a:t> </a:t>
            </a:r>
            <a:r>
              <a:rPr lang="hu-HU" dirty="0" err="1"/>
              <a:t>Spectroscopy</a:t>
            </a:r>
            <a:r>
              <a:rPr lang="hu-HU" dirty="0"/>
              <a:t> and </a:t>
            </a:r>
            <a:r>
              <a:rPr lang="hu-HU" dirty="0" err="1"/>
              <a:t>Related</a:t>
            </a:r>
            <a:r>
              <a:rPr lang="hu-HU" dirty="0"/>
              <a:t> </a:t>
            </a:r>
            <a:r>
              <a:rPr lang="hu-HU" dirty="0" err="1"/>
              <a:t>Phenomena</a:t>
            </a:r>
            <a:r>
              <a:rPr lang="hu-HU" dirty="0"/>
              <a:t> 174 (2009) 3-9.</a:t>
            </a:r>
          </a:p>
          <a:p>
            <a:pPr lvl="0"/>
            <a:r>
              <a:rPr lang="hu-HU" dirty="0" err="1"/>
              <a:t>Takafumi</a:t>
            </a:r>
            <a:r>
              <a:rPr lang="hu-HU" dirty="0"/>
              <a:t> </a:t>
            </a:r>
            <a:r>
              <a:rPr lang="hu-HU" dirty="0" err="1"/>
              <a:t>Miyazaki</a:t>
            </a:r>
            <a:r>
              <a:rPr lang="hu-HU" dirty="0"/>
              <a:t>, </a:t>
            </a:r>
            <a:r>
              <a:rPr lang="hu-HU" dirty="0" err="1"/>
              <a:t>Ryohei</a:t>
            </a:r>
            <a:r>
              <a:rPr lang="hu-HU" dirty="0"/>
              <a:t> </a:t>
            </a:r>
            <a:r>
              <a:rPr lang="hu-HU" dirty="0" err="1"/>
              <a:t>Sumii</a:t>
            </a:r>
            <a:r>
              <a:rPr lang="hu-HU" dirty="0"/>
              <a:t>, </a:t>
            </a:r>
            <a:r>
              <a:rPr lang="hu-HU" dirty="0" err="1"/>
              <a:t>Hisasi</a:t>
            </a:r>
            <a:r>
              <a:rPr lang="hu-HU" dirty="0"/>
              <a:t> </a:t>
            </a:r>
            <a:r>
              <a:rPr lang="hu-HU" dirty="0" err="1"/>
              <a:t>Umemoto</a:t>
            </a:r>
            <a:r>
              <a:rPr lang="hu-HU" dirty="0"/>
              <a:t>, </a:t>
            </a:r>
            <a:r>
              <a:rPr lang="hu-HU" dirty="0" err="1"/>
              <a:t>Haruya</a:t>
            </a:r>
            <a:r>
              <a:rPr lang="hu-HU" dirty="0"/>
              <a:t> </a:t>
            </a:r>
            <a:r>
              <a:rPr lang="hu-HU" dirty="0" err="1"/>
              <a:t>Okimoto</a:t>
            </a:r>
            <a:r>
              <a:rPr lang="hu-HU" dirty="0"/>
              <a:t>, </a:t>
            </a:r>
            <a:r>
              <a:rPr lang="hu-HU" dirty="0" err="1"/>
              <a:t>Yasuhiro</a:t>
            </a:r>
            <a:r>
              <a:rPr lang="hu-HU" dirty="0"/>
              <a:t> </a:t>
            </a:r>
            <a:r>
              <a:rPr lang="hu-HU" dirty="0" err="1"/>
              <a:t>Ito</a:t>
            </a:r>
            <a:r>
              <a:rPr lang="hu-HU" dirty="0"/>
              <a:t>, </a:t>
            </a:r>
            <a:r>
              <a:rPr lang="hu-HU" dirty="0" err="1"/>
              <a:t>Toshiki</a:t>
            </a:r>
            <a:r>
              <a:rPr lang="hu-HU" dirty="0"/>
              <a:t> </a:t>
            </a:r>
            <a:r>
              <a:rPr lang="hu-HU" dirty="0" err="1"/>
              <a:t>Sugai</a:t>
            </a:r>
            <a:r>
              <a:rPr lang="hu-HU" dirty="0"/>
              <a:t>, </a:t>
            </a:r>
            <a:r>
              <a:rPr lang="hu-HU" dirty="0" err="1"/>
              <a:t>Hisanori</a:t>
            </a:r>
            <a:r>
              <a:rPr lang="hu-HU" dirty="0"/>
              <a:t> </a:t>
            </a:r>
            <a:r>
              <a:rPr lang="hu-HU" dirty="0" err="1"/>
              <a:t>Shinohara</a:t>
            </a:r>
            <a:r>
              <a:rPr lang="hu-HU" dirty="0"/>
              <a:t>, </a:t>
            </a:r>
            <a:r>
              <a:rPr lang="hu-HU" dirty="0" err="1"/>
              <a:t>Shojun</a:t>
            </a:r>
            <a:r>
              <a:rPr lang="hu-HU" dirty="0"/>
              <a:t> </a:t>
            </a:r>
            <a:r>
              <a:rPr lang="hu-HU" dirty="0" err="1"/>
              <a:t>Hino</a:t>
            </a:r>
            <a:r>
              <a:rPr lang="hu-HU" dirty="0"/>
              <a:t>, </a:t>
            </a:r>
            <a:r>
              <a:rPr lang="hu-HU" i="1" dirty="0" err="1"/>
              <a:t>Ultraviolet</a:t>
            </a:r>
            <a:r>
              <a:rPr lang="hu-HU" i="1" dirty="0"/>
              <a:t> </a:t>
            </a:r>
            <a:r>
              <a:rPr lang="hu-HU" i="1" dirty="0" err="1"/>
              <a:t>photoelectron</a:t>
            </a:r>
            <a:r>
              <a:rPr lang="hu-HU" i="1" dirty="0"/>
              <a:t> </a:t>
            </a:r>
            <a:r>
              <a:rPr lang="hu-HU" i="1" dirty="0" err="1"/>
              <a:t>spectra</a:t>
            </a:r>
            <a:r>
              <a:rPr lang="hu-HU" i="1" dirty="0"/>
              <a:t> of </a:t>
            </a:r>
            <a:r>
              <a:rPr lang="hu-HU" i="1" dirty="0" err="1"/>
              <a:t>mono-metal</a:t>
            </a:r>
            <a:r>
              <a:rPr lang="hu-HU" i="1" dirty="0"/>
              <a:t> </a:t>
            </a:r>
            <a:r>
              <a:rPr lang="hu-HU" i="1" dirty="0" err="1"/>
              <a:t>endohedral</a:t>
            </a:r>
            <a:r>
              <a:rPr lang="hu-HU" i="1" dirty="0"/>
              <a:t> </a:t>
            </a:r>
            <a:r>
              <a:rPr lang="hu-HU" i="1" dirty="0" err="1"/>
              <a:t>fullerene</a:t>
            </a:r>
            <a:r>
              <a:rPr lang="hu-HU" i="1" dirty="0"/>
              <a:t> </a:t>
            </a:r>
            <a:r>
              <a:rPr lang="hu-HU" i="1" dirty="0" err="1"/>
              <a:t>Er</a:t>
            </a:r>
            <a:r>
              <a:rPr lang="hu-HU" i="1" dirty="0"/>
              <a:t>@C</a:t>
            </a:r>
            <a:r>
              <a:rPr lang="hu-HU" i="1" baseline="-25000" dirty="0"/>
              <a:t>82</a:t>
            </a:r>
            <a:r>
              <a:rPr lang="hu-HU" i="1" dirty="0"/>
              <a:t> (I)</a:t>
            </a:r>
            <a:r>
              <a:rPr lang="hu-HU" dirty="0"/>
              <a:t>, </a:t>
            </a:r>
            <a:r>
              <a:rPr lang="hu-HU" dirty="0" err="1"/>
              <a:t>Chemical</a:t>
            </a:r>
            <a:r>
              <a:rPr lang="hu-HU" dirty="0"/>
              <a:t> </a:t>
            </a:r>
            <a:r>
              <a:rPr lang="hu-HU" dirty="0" err="1"/>
              <a:t>Phisics</a:t>
            </a:r>
            <a:r>
              <a:rPr lang="hu-HU" dirty="0"/>
              <a:t> 378 (2010) 11-13.</a:t>
            </a:r>
          </a:p>
          <a:p>
            <a:pPr lvl="0"/>
            <a:r>
              <a:rPr lang="hu-HU" dirty="0"/>
              <a:t>J. H. </a:t>
            </a:r>
            <a:r>
              <a:rPr lang="hu-HU" dirty="0" err="1"/>
              <a:t>Seo</a:t>
            </a:r>
            <a:r>
              <a:rPr lang="hu-HU" dirty="0"/>
              <a:t>, </a:t>
            </a:r>
            <a:r>
              <a:rPr lang="hu-HU" dirty="0" err="1"/>
              <a:t>S.J.Kang</a:t>
            </a:r>
            <a:r>
              <a:rPr lang="hu-HU" dirty="0"/>
              <a:t>, </a:t>
            </a:r>
            <a:r>
              <a:rPr lang="hu-HU" dirty="0" err="1"/>
              <a:t>C.Y.Kim</a:t>
            </a:r>
            <a:r>
              <a:rPr lang="hu-HU" dirty="0"/>
              <a:t>, S.W. </a:t>
            </a:r>
            <a:r>
              <a:rPr lang="hu-HU" dirty="0" err="1"/>
              <a:t>Cho</a:t>
            </a:r>
            <a:r>
              <a:rPr lang="hu-HU" dirty="0"/>
              <a:t>, K.-H. </a:t>
            </a:r>
            <a:r>
              <a:rPr lang="hu-HU" dirty="0" err="1"/>
              <a:t>Yoo</a:t>
            </a:r>
            <a:r>
              <a:rPr lang="hu-HU" dirty="0"/>
              <a:t>, C.N. </a:t>
            </a:r>
            <a:r>
              <a:rPr lang="hu-HU" dirty="0" err="1"/>
              <a:t>Wang</a:t>
            </a:r>
            <a:r>
              <a:rPr lang="hu-HU" dirty="0"/>
              <a:t>,</a:t>
            </a:r>
            <a:r>
              <a:rPr lang="hu-HU" i="1" dirty="0" err="1"/>
              <a:t>Energy</a:t>
            </a:r>
            <a:r>
              <a:rPr lang="hu-HU" i="1" dirty="0"/>
              <a:t> </a:t>
            </a:r>
            <a:r>
              <a:rPr lang="hu-HU" i="1" dirty="0" err="1"/>
              <a:t>level</a:t>
            </a:r>
            <a:r>
              <a:rPr lang="hu-HU" i="1" dirty="0"/>
              <a:t> </a:t>
            </a:r>
            <a:r>
              <a:rPr lang="hu-HU" i="1" dirty="0" err="1"/>
              <a:t>alingment</a:t>
            </a:r>
            <a:r>
              <a:rPr lang="hu-HU" i="1" dirty="0"/>
              <a:t> </a:t>
            </a:r>
            <a:r>
              <a:rPr lang="hu-HU" i="1" dirty="0" err="1"/>
              <a:t>between</a:t>
            </a:r>
            <a:r>
              <a:rPr lang="hu-HU" i="1" dirty="0"/>
              <a:t> C</a:t>
            </a:r>
            <a:r>
              <a:rPr lang="hu-HU" i="1" baseline="-25000" dirty="0"/>
              <a:t>60</a:t>
            </a:r>
            <a:r>
              <a:rPr lang="hu-HU" i="1" dirty="0"/>
              <a:t> and </a:t>
            </a:r>
            <a:r>
              <a:rPr lang="hu-HU" i="1" dirty="0" err="1"/>
              <a:t>Al</a:t>
            </a:r>
            <a:r>
              <a:rPr lang="hu-HU" i="1" dirty="0"/>
              <a:t> </a:t>
            </a:r>
            <a:r>
              <a:rPr lang="hu-HU" i="1" dirty="0" err="1"/>
              <a:t>using</a:t>
            </a:r>
            <a:r>
              <a:rPr lang="hu-HU" i="1" dirty="0"/>
              <a:t> </a:t>
            </a:r>
            <a:r>
              <a:rPr lang="hu-HU" i="1" dirty="0" err="1"/>
              <a:t>ultraviolet</a:t>
            </a:r>
            <a:r>
              <a:rPr lang="hu-HU" i="1" dirty="0"/>
              <a:t> </a:t>
            </a:r>
            <a:r>
              <a:rPr lang="hu-HU" i="1" dirty="0" err="1"/>
              <a:t>photoelectron</a:t>
            </a:r>
            <a:r>
              <a:rPr lang="hu-HU" i="1" dirty="0"/>
              <a:t> </a:t>
            </a:r>
            <a:r>
              <a:rPr lang="hu-HU" i="1" dirty="0" err="1"/>
              <a:t>spectroscopy</a:t>
            </a:r>
            <a:r>
              <a:rPr lang="hu-HU" dirty="0"/>
              <a:t>, </a:t>
            </a:r>
            <a:r>
              <a:rPr lang="hu-HU" dirty="0" err="1"/>
              <a:t>Applied</a:t>
            </a:r>
            <a:r>
              <a:rPr lang="hu-HU" dirty="0"/>
              <a:t> </a:t>
            </a:r>
            <a:r>
              <a:rPr lang="hu-HU" dirty="0" err="1"/>
              <a:t>Surface</a:t>
            </a:r>
            <a:r>
              <a:rPr lang="hu-HU" dirty="0"/>
              <a:t> Science 252 (2006) 8015-8017.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0990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2132856"/>
            <a:ext cx="7498080" cy="11430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085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effectLst/>
              </a:rPr>
              <a:t>1. Bevezető</a:t>
            </a:r>
            <a:r>
              <a:rPr lang="hu-HU" dirty="0">
                <a:effectLst/>
              </a:rPr>
              <a:t/>
            </a:r>
            <a:br>
              <a:rPr lang="hu-HU" dirty="0">
                <a:effectLst/>
              </a:rPr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59256"/>
          </a:xfrm>
        </p:spPr>
        <p:txBody>
          <a:bodyPr>
            <a:normAutofit fontScale="85000" lnSpcReduction="20000"/>
          </a:bodyPr>
          <a:lstStyle/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 err="1"/>
              <a:t>fotoelektron</a:t>
            </a:r>
            <a:r>
              <a:rPr lang="hu-HU" dirty="0"/>
              <a:t> spektroszkópia a molekulák ionizációs potenciáljának meghatározására </a:t>
            </a:r>
            <a:r>
              <a:rPr lang="hu-HU" dirty="0" smtClean="0"/>
              <a:t>alkalmas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Ez </a:t>
            </a:r>
            <a:r>
              <a:rPr lang="hu-HU" dirty="0"/>
              <a:t>a gyűjtőnév 2 mérési technikát </a:t>
            </a:r>
            <a:r>
              <a:rPr lang="hu-HU" dirty="0" smtClean="0"/>
              <a:t>takar:</a:t>
            </a:r>
          </a:p>
          <a:p>
            <a:pPr marL="541782" indent="-514350">
              <a:buFont typeface="+mj-lt"/>
              <a:buAutoNum type="arabicPeriod"/>
            </a:pPr>
            <a:r>
              <a:rPr lang="hu-HU" dirty="0"/>
              <a:t>röntgengerjesztéses </a:t>
            </a:r>
            <a:r>
              <a:rPr lang="hu-HU" dirty="0" err="1"/>
              <a:t>fotoelektron-spektroszkópia</a:t>
            </a:r>
            <a:r>
              <a:rPr lang="hu-HU" dirty="0"/>
              <a:t> (XPS</a:t>
            </a:r>
            <a:r>
              <a:rPr lang="hu-HU" dirty="0" smtClean="0"/>
              <a:t>)</a:t>
            </a:r>
          </a:p>
          <a:p>
            <a:pPr marL="541782" indent="-514350">
              <a:buFont typeface="+mj-lt"/>
              <a:buAutoNum type="arabicPeriod"/>
            </a:pPr>
            <a:r>
              <a:rPr lang="hu-HU" dirty="0"/>
              <a:t>vákuum UV </a:t>
            </a:r>
            <a:r>
              <a:rPr lang="hu-HU" dirty="0" err="1"/>
              <a:t>fotoelektron-spektroszkópia</a:t>
            </a:r>
            <a:r>
              <a:rPr lang="hu-HU" dirty="0"/>
              <a:t> (</a:t>
            </a:r>
            <a:r>
              <a:rPr lang="hu-HU" dirty="0" smtClean="0"/>
              <a:t>UPS)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 err="1"/>
              <a:t>fotoelektron-spektroszkópiás</a:t>
            </a:r>
            <a:r>
              <a:rPr lang="hu-HU" dirty="0"/>
              <a:t> mérés során a mintát a molekulák ionizáláshoz szükséges energiájú fénnyel sugározzuk </a:t>
            </a:r>
            <a:r>
              <a:rPr lang="hu-HU" dirty="0" smtClean="0"/>
              <a:t>be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m</a:t>
            </a:r>
            <a:r>
              <a:rPr lang="hu-HU" dirty="0" smtClean="0"/>
              <a:t>egmérjük </a:t>
            </a:r>
            <a:r>
              <a:rPr lang="hu-HU" dirty="0"/>
              <a:t>a távozó elektronok kinetikus energiáját, majd ebből számítjuk ki az energiaváltozást, ami az ionizálás során </a:t>
            </a:r>
            <a:r>
              <a:rPr lang="hu-HU" dirty="0" smtClean="0"/>
              <a:t>bekövetkezett</a:t>
            </a:r>
            <a:endParaRPr lang="hu-HU" dirty="0"/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hhoz</a:t>
            </a:r>
            <a:r>
              <a:rPr lang="hu-HU" dirty="0"/>
              <a:t>, hogy a vegyértékhéjakról szakítsunk le elektronokat, a távoli UV-tartományba eső fotonokra van szükség, ekkor beszélünk </a:t>
            </a:r>
            <a:r>
              <a:rPr lang="hu-HU" b="1" dirty="0"/>
              <a:t>ultraibolya </a:t>
            </a:r>
            <a:r>
              <a:rPr lang="hu-HU" b="1" dirty="0" err="1"/>
              <a:t>fotoelektron</a:t>
            </a:r>
            <a:r>
              <a:rPr lang="hu-HU" b="1" dirty="0"/>
              <a:t> </a:t>
            </a:r>
            <a:r>
              <a:rPr lang="hu-HU" b="1" dirty="0" smtClean="0"/>
              <a:t>spektroszkópiáról</a:t>
            </a:r>
            <a:endParaRPr lang="hu-HU" b="1" dirty="0"/>
          </a:p>
          <a:p>
            <a:endParaRPr lang="hu-HU" dirty="0" smtClean="0"/>
          </a:p>
          <a:p>
            <a:pPr marL="541782" indent="-514350">
              <a:buFont typeface="+mj-lt"/>
              <a:buAutoNum type="arabicParenR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342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836854"/>
          </a:xfrm>
        </p:spPr>
        <p:txBody>
          <a:bodyPr>
            <a:normAutofit fontScale="90000"/>
          </a:bodyPr>
          <a:lstStyle/>
          <a:p>
            <a:r>
              <a:rPr lang="hu-HU" sz="2800" b="1" dirty="0"/>
              <a:t>Ultraibolya </a:t>
            </a:r>
            <a:r>
              <a:rPr lang="hu-HU" sz="2800" b="1" dirty="0" err="1"/>
              <a:t>fotoelektron</a:t>
            </a:r>
            <a:r>
              <a:rPr lang="hu-HU" sz="2800" b="1" dirty="0"/>
              <a:t> spektroszkópia (UPS)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484784"/>
            <a:ext cx="7406640" cy="5040560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Fényforrás: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Héliumot tartalmazó kisülési cső</a:t>
            </a:r>
          </a:p>
          <a:p>
            <a:r>
              <a:rPr lang="hu-HU" dirty="0" smtClean="0"/>
              <a:t>Két vonalát használják:</a:t>
            </a:r>
          </a:p>
          <a:p>
            <a:pPr marL="541782" indent="-514350">
              <a:buFont typeface="+mj-lt"/>
              <a:buAutoNum type="arabicPeriod"/>
            </a:pPr>
            <a:r>
              <a:rPr lang="hu-HU" dirty="0"/>
              <a:t>He(I) vonalú, 58,4 nm-en üzemelő, 21,22eV energiájú </a:t>
            </a:r>
            <a:r>
              <a:rPr lang="hu-HU" dirty="0" smtClean="0"/>
              <a:t>lámpa</a:t>
            </a:r>
          </a:p>
          <a:p>
            <a:pPr marL="541782" indent="-514350">
              <a:buFont typeface="+mj-lt"/>
              <a:buAutoNum type="arabicPeriod"/>
            </a:pPr>
            <a:r>
              <a:rPr lang="hu-HU" dirty="0"/>
              <a:t>He(II) vonalú, 30,4 nm-es, 40,81 eV energiájú  kisülési </a:t>
            </a:r>
            <a:r>
              <a:rPr lang="hu-HU" dirty="0" smtClean="0"/>
              <a:t>cső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vagy monokromatikus </a:t>
            </a:r>
            <a:r>
              <a:rPr lang="hu-HU" dirty="0" err="1"/>
              <a:t>szinkroton</a:t>
            </a:r>
            <a:r>
              <a:rPr lang="hu-HU" dirty="0"/>
              <a:t> forrás </a:t>
            </a:r>
            <a:endParaRPr lang="hu-HU" dirty="0" smtClean="0"/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mérés alatt a mintából minden irányban </a:t>
            </a:r>
            <a:r>
              <a:rPr lang="hu-HU" dirty="0" err="1"/>
              <a:t>fotoelektronok</a:t>
            </a:r>
            <a:r>
              <a:rPr lang="hu-HU" dirty="0"/>
              <a:t> lépnek ki, ami a fotonokkal való besugárzás hatására jön </a:t>
            </a:r>
            <a:r>
              <a:rPr lang="hu-HU" dirty="0" smtClean="0"/>
              <a:t>létre</a:t>
            </a:r>
            <a:endParaRPr lang="hu-HU" dirty="0"/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kilépő fotonokat az analizátor választja szét kinetikus energiájuk szerint, majd a detektorba </a:t>
            </a:r>
            <a:r>
              <a:rPr lang="hu-HU" dirty="0" smtClean="0"/>
              <a:t>kerülnek</a:t>
            </a:r>
          </a:p>
          <a:p>
            <a:pPr marL="541782" indent="-51435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3241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/>
          <a:lstStyle/>
          <a:p>
            <a:r>
              <a:rPr lang="hu-HU" dirty="0" smtClean="0"/>
              <a:t>UPS 2 fő kutatási területe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99216"/>
          </a:xfrm>
        </p:spPr>
        <p:txBody>
          <a:bodyPr>
            <a:normAutofit/>
          </a:bodyPr>
          <a:lstStyle/>
          <a:p>
            <a:r>
              <a:rPr lang="hu-HU" sz="3200" dirty="0"/>
              <a:t>Két fő kutatási területen alkalmazzák az ultraibolya </a:t>
            </a:r>
            <a:r>
              <a:rPr lang="hu-HU" sz="3200" dirty="0" err="1"/>
              <a:t>fotoelektron</a:t>
            </a:r>
            <a:r>
              <a:rPr lang="hu-HU" sz="3200" dirty="0"/>
              <a:t> </a:t>
            </a:r>
            <a:r>
              <a:rPr lang="hu-HU" sz="3200" dirty="0" smtClean="0"/>
              <a:t>spektroszkópiát:</a:t>
            </a:r>
          </a:p>
          <a:p>
            <a:endParaRPr lang="hu-HU" sz="3200" dirty="0" smtClean="0"/>
          </a:p>
          <a:p>
            <a:pPr marL="541782" indent="-514350">
              <a:buFont typeface="+mj-lt"/>
              <a:buAutoNum type="arabicPeriod"/>
            </a:pPr>
            <a:r>
              <a:rPr lang="hu-HU" sz="3200" dirty="0"/>
              <a:t>szilárd anyagok elektronszerkezetének </a:t>
            </a:r>
            <a:r>
              <a:rPr lang="hu-HU" sz="3200" dirty="0" smtClean="0"/>
              <a:t>vizsgálata</a:t>
            </a:r>
          </a:p>
          <a:p>
            <a:pPr marL="541782" indent="-514350">
              <a:buFont typeface="+mj-lt"/>
              <a:buAutoNum type="arabicPeriod"/>
            </a:pPr>
            <a:r>
              <a:rPr lang="hu-HU" sz="3200" dirty="0"/>
              <a:t>fémen adszorbeált molekulák tanulmányozása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797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>
            <a:normAutofit/>
          </a:bodyPr>
          <a:lstStyle/>
          <a:p>
            <a:r>
              <a:rPr lang="hu-HU" sz="3200" b="1" dirty="0">
                <a:effectLst/>
              </a:rPr>
              <a:t>Szilárd anyagok elektronszerkezetének vizsgálata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99216"/>
          </a:xfrm>
        </p:spPr>
        <p:txBody>
          <a:bodyPr/>
          <a:lstStyle/>
          <a:p>
            <a:r>
              <a:rPr lang="hu-HU" sz="2800" dirty="0"/>
              <a:t>Az ultraibolya </a:t>
            </a:r>
            <a:r>
              <a:rPr lang="hu-HU" sz="2800" dirty="0" err="1"/>
              <a:t>fotoelektron</a:t>
            </a:r>
            <a:r>
              <a:rPr lang="hu-HU" sz="2800" dirty="0"/>
              <a:t> spektroszkópiát széles körben alkalmazzák az anyagtudomány </a:t>
            </a:r>
            <a:r>
              <a:rPr lang="hu-HU" sz="2800" dirty="0" smtClean="0"/>
              <a:t>területén</a:t>
            </a:r>
          </a:p>
          <a:p>
            <a:r>
              <a:rPr lang="hu-HU" sz="2800" dirty="0" smtClean="0"/>
              <a:t>2 fontos és gyorsan fejlődő terület:</a:t>
            </a:r>
          </a:p>
          <a:p>
            <a:pPr marL="541782" indent="-514350">
              <a:buFont typeface="+mj-lt"/>
              <a:buAutoNum type="arabicPeriod"/>
            </a:pPr>
            <a:r>
              <a:rPr lang="hu-HU" sz="2800" dirty="0"/>
              <a:t>Polimer felületek elektronszerkezetének </a:t>
            </a:r>
            <a:r>
              <a:rPr lang="hu-HU" sz="2800" dirty="0" smtClean="0"/>
              <a:t>vizsgálata</a:t>
            </a:r>
          </a:p>
          <a:p>
            <a:pPr marL="541782" indent="-514350">
              <a:buFont typeface="+mj-lt"/>
              <a:buAutoNum type="arabicPeriod"/>
            </a:pPr>
            <a:r>
              <a:rPr lang="hu-HU" sz="2800" dirty="0" err="1"/>
              <a:t>fullerének</a:t>
            </a:r>
            <a:r>
              <a:rPr lang="hu-HU" sz="2800" dirty="0"/>
              <a:t> elektronszerkezetének tanulmányozása</a:t>
            </a:r>
            <a:endParaRPr lang="hu-HU" sz="28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817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Polimer felületek elektronszerkezetének vizsgálata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59256"/>
          </a:xfrm>
        </p:spPr>
        <p:txBody>
          <a:bodyPr>
            <a:normAutofit fontScale="85000" lnSpcReduction="10000"/>
          </a:bodyPr>
          <a:lstStyle/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röntgen </a:t>
            </a:r>
            <a:r>
              <a:rPr lang="hu-HU" dirty="0" err="1"/>
              <a:t>fotoelektron</a:t>
            </a:r>
            <a:r>
              <a:rPr lang="hu-HU" dirty="0"/>
              <a:t> spektroszkópia széles körben elterjedt eljárás volt a felületek jellemzőinek </a:t>
            </a:r>
            <a:r>
              <a:rPr lang="hu-HU" dirty="0" smtClean="0"/>
              <a:t>vizsgálatában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az ultraibolya </a:t>
            </a:r>
            <a:r>
              <a:rPr lang="hu-HU" dirty="0" err="1"/>
              <a:t>fotoelektron</a:t>
            </a:r>
            <a:r>
              <a:rPr lang="hu-HU" dirty="0"/>
              <a:t> spektroszkópiát </a:t>
            </a:r>
            <a:r>
              <a:rPr lang="hu-HU" dirty="0" smtClean="0"/>
              <a:t>az1970-es </a:t>
            </a:r>
            <a:r>
              <a:rPr lang="hu-HU" dirty="0"/>
              <a:t>évek után kezdték el </a:t>
            </a:r>
            <a:r>
              <a:rPr lang="hu-HU" dirty="0" smtClean="0"/>
              <a:t>alkalmazni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 nem vezető polimereket és az egyéb kondenzált molekulákból álló szilárd anyagokat nagyon vékony rétegben </a:t>
            </a:r>
            <a:r>
              <a:rPr lang="hu-HU" dirty="0" smtClean="0"/>
              <a:t>tanulmányozták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Mivel az ultraibolya fény által generált elektronok alacsony kinetikus energiával rendelkeznek és rugalmas szabad úthosszuk is nagyon kicsi, a pozitív töltések felhalmozódása a felületen csak így kerülhető </a:t>
            </a:r>
            <a:r>
              <a:rPr lang="hu-HU" dirty="0" smtClean="0"/>
              <a:t>el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a nagy vákuumban a minta nehezen kezelhető volt, valamint </a:t>
            </a:r>
            <a:r>
              <a:rPr lang="hu-HU" dirty="0"/>
              <a:t>hogy tiszta polimer felület kialakítás is nehéz volt </a:t>
            </a:r>
            <a:r>
              <a:rPr lang="hu-HU" i="1" dirty="0" err="1"/>
              <a:t>in</a:t>
            </a:r>
            <a:r>
              <a:rPr lang="hu-HU" i="1" dirty="0"/>
              <a:t> situ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325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Polimer felületek elektronszerkezetének vizsgálata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59256"/>
          </a:xfrm>
        </p:spPr>
        <p:txBody>
          <a:bodyPr>
            <a:normAutofit lnSpcReduction="10000"/>
          </a:bodyPr>
          <a:lstStyle/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A 70-es évektől kezdődően az </a:t>
            </a:r>
            <a:r>
              <a:rPr lang="hu-HU" dirty="0" err="1"/>
              <a:t>ultravékony</a:t>
            </a:r>
            <a:r>
              <a:rPr lang="hu-HU" dirty="0"/>
              <a:t> polimer filmek, és az utóbbi időben a hibrid felületek elektronszerkezetének meghatározásában vezető szerep jutott az ultraibolya </a:t>
            </a:r>
            <a:r>
              <a:rPr lang="hu-HU" dirty="0" err="1"/>
              <a:t>fotoelektron</a:t>
            </a:r>
            <a:r>
              <a:rPr lang="hu-HU" dirty="0"/>
              <a:t> </a:t>
            </a:r>
            <a:r>
              <a:rPr lang="hu-HU" dirty="0" smtClean="0"/>
              <a:t>spektroszkópiának</a:t>
            </a:r>
            <a:endParaRPr lang="hu-HU" dirty="0"/>
          </a:p>
          <a:p>
            <a:pPr marL="484632" indent="-457200">
              <a:buFont typeface="Arial" pitchFamily="34" charset="0"/>
              <a:buChar char="•"/>
            </a:pPr>
            <a:r>
              <a:rPr lang="hu-HU" dirty="0" smtClean="0"/>
              <a:t>Jelentős állomás volt az elektromosan </a:t>
            </a:r>
            <a:r>
              <a:rPr lang="hu-HU" dirty="0"/>
              <a:t>vezető polimerek és félvezetők elektronszerkezetének tanulmányozásában való </a:t>
            </a:r>
            <a:r>
              <a:rPr lang="hu-HU" dirty="0" smtClean="0"/>
              <a:t>alkalmazás</a:t>
            </a:r>
          </a:p>
          <a:p>
            <a:pPr marL="484632" indent="-457200">
              <a:buFont typeface="Arial" pitchFamily="34" charset="0"/>
              <a:buChar char="•"/>
            </a:pPr>
            <a:r>
              <a:rPr lang="hu-HU" dirty="0"/>
              <a:t>mintavételi mélység az </a:t>
            </a:r>
            <a:r>
              <a:rPr lang="hu-HU" dirty="0" err="1"/>
              <a:t>UPS-ban</a:t>
            </a:r>
            <a:r>
              <a:rPr lang="hu-HU" dirty="0"/>
              <a:t> viszonylag kicsi, jelentős előrelépés volt tapasztalható a hibrid határfelületek spektrumának tanulmányozásában is </a:t>
            </a:r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541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Fullerének</a:t>
            </a:r>
            <a:r>
              <a:rPr lang="hu-HU" dirty="0"/>
              <a:t> elektronszerkezetének vizsgálata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/>
          <a:lstStyle/>
          <a:p>
            <a:pPr marL="484632" indent="-457200">
              <a:buFont typeface="Arial" pitchFamily="34" charset="0"/>
              <a:buChar char="•"/>
            </a:pPr>
            <a:r>
              <a:rPr lang="hu-HU" sz="2800" dirty="0"/>
              <a:t>Az ultraibolya </a:t>
            </a:r>
            <a:r>
              <a:rPr lang="hu-HU" sz="2800" dirty="0" err="1"/>
              <a:t>fotoelektron</a:t>
            </a:r>
            <a:r>
              <a:rPr lang="hu-HU" sz="2800" dirty="0"/>
              <a:t> spektroszkópia meghatározó technika a </a:t>
            </a:r>
            <a:r>
              <a:rPr lang="hu-HU" sz="2800" dirty="0" err="1"/>
              <a:t>fullerének</a:t>
            </a:r>
            <a:r>
              <a:rPr lang="hu-HU" sz="2800" dirty="0"/>
              <a:t> elektronszerkezetének vizsgálatában</a:t>
            </a:r>
            <a:endParaRPr lang="hu-HU" sz="2800" dirty="0" smtClean="0"/>
          </a:p>
          <a:p>
            <a:pPr marL="484632" indent="-457200">
              <a:buFont typeface="Arial" pitchFamily="34" charset="0"/>
              <a:buChar char="•"/>
            </a:pPr>
            <a:r>
              <a:rPr lang="hu-HU" sz="2800" dirty="0" smtClean="0"/>
              <a:t>Az </a:t>
            </a:r>
            <a:r>
              <a:rPr lang="hu-HU" sz="2800" dirty="0"/>
              <a:t>UPS elméleti számításokkal együtt alkalmazva lehetőséget ad </a:t>
            </a:r>
            <a:r>
              <a:rPr lang="hu-HU" sz="2800" dirty="0" err="1"/>
              <a:t>fullerének</a:t>
            </a:r>
            <a:r>
              <a:rPr lang="hu-HU" sz="2800" dirty="0"/>
              <a:t> keret szerkezetének leírására, valamint olyan </a:t>
            </a:r>
            <a:r>
              <a:rPr lang="hu-HU" sz="2800" dirty="0" err="1"/>
              <a:t>fullerének</a:t>
            </a:r>
            <a:r>
              <a:rPr lang="hu-HU" sz="2800" dirty="0"/>
              <a:t> tanulmányozására, amik monomer fém atomokat, </a:t>
            </a:r>
            <a:r>
              <a:rPr lang="hu-HU" sz="2800" dirty="0" err="1"/>
              <a:t>dimereket</a:t>
            </a:r>
            <a:r>
              <a:rPr lang="hu-HU" sz="2800" dirty="0"/>
              <a:t>, vagy fém-szén klasztereket tartalmaznak. </a:t>
            </a:r>
            <a:endParaRPr lang="hu-HU" sz="2800" dirty="0" smtClean="0"/>
          </a:p>
          <a:p>
            <a:pPr marL="484632" indent="-457200">
              <a:buFont typeface="Arial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857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Erbium </a:t>
            </a:r>
            <a:r>
              <a:rPr lang="hu-HU" dirty="0" err="1"/>
              <a:t>endohedrális</a:t>
            </a:r>
            <a:r>
              <a:rPr lang="hu-HU" dirty="0"/>
              <a:t> </a:t>
            </a:r>
            <a:r>
              <a:rPr lang="hu-HU" dirty="0" err="1"/>
              <a:t>fullerén</a:t>
            </a:r>
            <a:r>
              <a:rPr lang="hu-HU" dirty="0"/>
              <a:t> UPS spektruma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11 </a:t>
            </a:r>
            <a:r>
              <a:rPr lang="hu-HU" dirty="0"/>
              <a:t>különböző szerkezet figyelhető meg, intenzitásuk az alkalmazott fotonok energiájával együtt változik </a:t>
            </a: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3600400" cy="492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685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729</Words>
  <Application>Microsoft Office PowerPoint</Application>
  <PresentationFormat>Diavetítés a képernyőre (4:3 oldalarány)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Napforduló</vt:lpstr>
      <vt:lpstr>    Ultraibolya fotoelektron spektroszkópia (UPS) anyagtudományi alkalmazásai </vt:lpstr>
      <vt:lpstr>1. Bevezető </vt:lpstr>
      <vt:lpstr>Ultraibolya fotoelektron spektroszkópia (UPS) </vt:lpstr>
      <vt:lpstr>UPS 2 fő kutatási területe</vt:lpstr>
      <vt:lpstr>Szilárd anyagok elektronszerkezetének vizsgálata</vt:lpstr>
      <vt:lpstr>Polimer felületek elektronszerkezetének vizsgálata</vt:lpstr>
      <vt:lpstr>Polimer felületek elektronszerkezetének vizsgálata</vt:lpstr>
      <vt:lpstr>Fullerének elektronszerkezetének vizsgálata</vt:lpstr>
      <vt:lpstr>Erbium endohedrális fullerén UPS spektruma </vt:lpstr>
      <vt:lpstr>C60 fullerén </vt:lpstr>
      <vt:lpstr>fullerén C60 és az alumínium között létrejött határfelület elektron szerkezetének UPS spektruma</vt:lpstr>
      <vt:lpstr>Forrás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Ultraibolya fotoelektron spektroszkópia (UPS) anyagtudományi alkalmazásai</dc:title>
  <dc:creator>Károly Anna</dc:creator>
  <cp:lastModifiedBy>Károly Anna</cp:lastModifiedBy>
  <cp:revision>7</cp:revision>
  <dcterms:created xsi:type="dcterms:W3CDTF">2014-04-21T15:11:24Z</dcterms:created>
  <dcterms:modified xsi:type="dcterms:W3CDTF">2014-04-21T16:14:23Z</dcterms:modified>
</cp:coreProperties>
</file>