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4660"/>
  </p:normalViewPr>
  <p:slideViewPr>
    <p:cSldViewPr>
      <p:cViewPr varScale="1">
        <p:scale>
          <a:sx n="68" d="100"/>
          <a:sy n="68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3114D74-87F1-4774-81B9-3B614D8A70A5}" type="datetimeFigureOut">
              <a:rPr lang="hu-HU" smtClean="0"/>
              <a:t>2014.04.21.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9F3DD1-6040-47FD-9B41-892853106AF6}" type="slidenum">
              <a:rPr lang="hu-HU" smtClean="0"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letölté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63888" y="5157192"/>
            <a:ext cx="3049116" cy="930413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1207661" y="764704"/>
            <a:ext cx="79363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smtClean="0"/>
              <a:t>Hordozható neutronforrások működése </a:t>
            </a:r>
          </a:p>
          <a:p>
            <a:pPr algn="ctr"/>
            <a:r>
              <a:rPr lang="hu-HU" sz="3200" b="1" dirty="0" smtClean="0"/>
              <a:t>és alkalmazása</a:t>
            </a:r>
            <a:endParaRPr lang="hu-HU" sz="32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4932040" y="3789040"/>
            <a:ext cx="40528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u="sng" dirty="0" smtClean="0"/>
              <a:t>Készítette:</a:t>
            </a:r>
            <a:r>
              <a:rPr lang="hu-HU" dirty="0" smtClean="0"/>
              <a:t>   Harangozó Márta (A0KZG0)</a:t>
            </a:r>
          </a:p>
          <a:p>
            <a:pPr>
              <a:lnSpc>
                <a:spcPct val="150000"/>
              </a:lnSpc>
            </a:pPr>
            <a:r>
              <a:rPr lang="hu-HU" dirty="0"/>
              <a:t>	 </a:t>
            </a:r>
            <a:r>
              <a:rPr lang="hu-HU" dirty="0" smtClean="0"/>
              <a:t>   Balázs Bernadett (ARH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hu-HU" dirty="0" smtClean="0"/>
              <a:t>DA)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3203848" y="2348880"/>
            <a:ext cx="393056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i="1" dirty="0"/>
              <a:t>Sugárzások kölcsönhatása az anyaggal</a:t>
            </a:r>
          </a:p>
          <a:p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3851920" y="6165304"/>
            <a:ext cx="2572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Budapest, 2014. április 22.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979712" y="2636912"/>
            <a:ext cx="65037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400" dirty="0" smtClean="0"/>
              <a:t>Köszönjük a figyelmet!</a:t>
            </a:r>
            <a:endParaRPr lang="hu-H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187624" y="548680"/>
            <a:ext cx="23762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 smtClean="0"/>
              <a:t>Bevezetés</a:t>
            </a:r>
          </a:p>
          <a:p>
            <a:endParaRPr lang="hu-HU" sz="36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187624" y="1268760"/>
            <a:ext cx="313508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neutronforrás fogalma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neutronok</a:t>
            </a:r>
          </a:p>
          <a:p>
            <a:pPr lvl="0">
              <a:lnSpc>
                <a:spcPct val="150000"/>
              </a:lnSpc>
            </a:pPr>
            <a:r>
              <a:rPr lang="hu-HU" sz="2400" dirty="0" smtClean="0"/>
              <a:t>	</a:t>
            </a:r>
          </a:p>
          <a:p>
            <a:pPr>
              <a:buFont typeface="Arial" pitchFamily="34" charset="0"/>
              <a:buChar char="•"/>
            </a:pPr>
            <a:endParaRPr lang="hu-HU" sz="2400" dirty="0"/>
          </a:p>
        </p:txBody>
      </p:sp>
      <p:pic>
        <p:nvPicPr>
          <p:cNvPr id="6" name="Kép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564904"/>
            <a:ext cx="72008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églalap 6"/>
          <p:cNvSpPr/>
          <p:nvPr/>
        </p:nvSpPr>
        <p:spPr>
          <a:xfrm>
            <a:off x="3419872" y="6021288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hu-HU" b="1" dirty="0" smtClean="0"/>
              <a:t>.Táblázat:</a:t>
            </a:r>
            <a:r>
              <a:rPr lang="hu-HU" dirty="0" smtClean="0"/>
              <a:t> Neutronforrások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331640" y="548680"/>
            <a:ext cx="466922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baseline="30000" dirty="0"/>
              <a:t>239</a:t>
            </a:r>
            <a:r>
              <a:rPr lang="hu-HU" sz="3200" b="1" dirty="0"/>
              <a:t>Pu-Be neutronforrás </a:t>
            </a:r>
            <a:endParaRPr lang="hu-HU" sz="3200" dirty="0"/>
          </a:p>
          <a:p>
            <a:endParaRPr lang="hu-HU" sz="32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59632" y="1412776"/>
            <a:ext cx="3064493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hu-HU" sz="2400" dirty="0" smtClean="0"/>
              <a:t> az </a:t>
            </a:r>
            <a:r>
              <a:rPr lang="hu-HU" sz="2400" dirty="0"/>
              <a:t>(α,n) </a:t>
            </a:r>
            <a:r>
              <a:rPr lang="hu-HU" sz="2400" dirty="0" smtClean="0"/>
              <a:t>magreakciók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α részecske források</a:t>
            </a:r>
            <a:endParaRPr lang="hu-HU" sz="2400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a </a:t>
            </a:r>
            <a:r>
              <a:rPr lang="hu-HU" sz="2400" dirty="0" err="1" smtClean="0"/>
              <a:t>Pu-Be</a:t>
            </a:r>
            <a:r>
              <a:rPr lang="hu-HU" sz="2400" dirty="0" smtClean="0"/>
              <a:t> vegyület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a magreakció alapja: </a:t>
            </a:r>
          </a:p>
          <a:p>
            <a:pPr>
              <a:buFont typeface="Arial" pitchFamily="34" charset="0"/>
              <a:buChar char="•"/>
            </a:pPr>
            <a:endParaRPr lang="hu-HU" dirty="0" smtClean="0"/>
          </a:p>
          <a:p>
            <a:pPr lvl="2"/>
            <a:endParaRPr lang="hu-HU" dirty="0"/>
          </a:p>
          <a:p>
            <a:pPr lvl="2"/>
            <a:endParaRPr lang="hu-HU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2411760" y="4509120"/>
          <a:ext cx="4877594" cy="1041284"/>
        </p:xfrm>
        <a:graphic>
          <a:graphicData uri="http://schemas.openxmlformats.org/presentationml/2006/ole">
            <p:oleObj spid="_x0000_s6151" name="Equation" r:id="rId3" imgW="11300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403648" y="476672"/>
            <a:ext cx="5712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/>
              <a:t>Neutron energia gyakorisága</a:t>
            </a:r>
            <a:endParaRPr lang="hu-HU" sz="3200" b="1" dirty="0"/>
          </a:p>
        </p:txBody>
      </p:sp>
      <p:pic>
        <p:nvPicPr>
          <p:cNvPr id="6" name="Kép 5" descr="ké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8933" y="1196752"/>
            <a:ext cx="5836723" cy="3456384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403648" y="5085184"/>
            <a:ext cx="2762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dirty="0" smtClean="0"/>
              <a:t> neutronok lassítása</a:t>
            </a:r>
            <a:endParaRPr lang="hu-H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403648" y="548680"/>
            <a:ext cx="4183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/>
              <a:t>Neutrongenerátorok</a:t>
            </a:r>
            <a:endParaRPr lang="hu-HU" sz="32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331640" y="1556793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dirty="0" smtClean="0"/>
              <a:t> végbemenő magreakciók:</a:t>
            </a:r>
          </a:p>
          <a:p>
            <a:pPr lvl="2"/>
            <a:endParaRPr lang="hu-HU" sz="2400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676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2276872"/>
            <a:ext cx="7056784" cy="370761"/>
          </a:xfrm>
          <a:prstGeom prst="rect">
            <a:avLst/>
          </a:prstGeom>
          <a:noFill/>
        </p:spPr>
      </p:pic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3068960"/>
            <a:ext cx="7056784" cy="307932"/>
          </a:xfrm>
          <a:prstGeom prst="rect">
            <a:avLst/>
          </a:prstGeom>
          <a:noFill/>
        </p:spPr>
      </p:pic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685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1331640" y="3645024"/>
            <a:ext cx="4624151" cy="2416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neutronok energiája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neutronhozam állandó vizsgálata</a:t>
            </a:r>
          </a:p>
          <a:p>
            <a:pPr lvl="2">
              <a:lnSpc>
                <a:spcPct val="150000"/>
              </a:lnSpc>
            </a:pPr>
            <a:r>
              <a:rPr lang="hu-HU" sz="2000" dirty="0" smtClean="0"/>
              <a:t>hatáskeresztmetszet megállapítása</a:t>
            </a:r>
          </a:p>
          <a:p>
            <a:pPr lvl="1">
              <a:spcBef>
                <a:spcPts val="600"/>
              </a:spcBef>
            </a:pPr>
            <a:r>
              <a:rPr lang="hu-HU" sz="2000" dirty="0" smtClean="0"/>
              <a:t>	</a:t>
            </a:r>
            <a:r>
              <a:rPr lang="hu-HU" sz="2000" dirty="0" err="1" smtClean="0"/>
              <a:t>α-részecske</a:t>
            </a:r>
            <a:r>
              <a:rPr lang="hu-HU" sz="2000" dirty="0" smtClean="0"/>
              <a:t> </a:t>
            </a:r>
            <a:r>
              <a:rPr lang="hu-HU" sz="2000" dirty="0"/>
              <a:t>detektálás</a:t>
            </a:r>
            <a:endParaRPr lang="hu-HU" sz="2000" dirty="0" smtClean="0"/>
          </a:p>
          <a:p>
            <a:r>
              <a:rPr lang="hu-HU" sz="2400" dirty="0"/>
              <a:t>	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403648" y="476672"/>
            <a:ext cx="61219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/>
              <a:t>Neutrongenerátorok felépítése</a:t>
            </a:r>
            <a:endParaRPr lang="hu-HU" sz="3200" b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1043608" y="1124744"/>
            <a:ext cx="4112023" cy="634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 ionforrás</a:t>
            </a:r>
          </a:p>
          <a:p>
            <a:pPr lvl="1"/>
            <a:r>
              <a:rPr lang="hu-HU" sz="2400" dirty="0"/>
              <a:t>	</a:t>
            </a:r>
            <a:r>
              <a:rPr lang="hu-HU" sz="2000" dirty="0" smtClean="0"/>
              <a:t>több követelmény</a:t>
            </a:r>
          </a:p>
          <a:p>
            <a:pPr lvl="1">
              <a:lnSpc>
                <a:spcPct val="150000"/>
              </a:lnSpc>
            </a:pPr>
            <a:r>
              <a:rPr lang="hu-HU" sz="2000" dirty="0"/>
              <a:t>	</a:t>
            </a:r>
            <a:r>
              <a:rPr lang="hu-HU" sz="2000" dirty="0" err="1" smtClean="0"/>
              <a:t>Penning</a:t>
            </a:r>
            <a:r>
              <a:rPr lang="hu-HU" sz="2000" dirty="0" smtClean="0"/>
              <a:t> típusú ionforrás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hu-HU" sz="2400" dirty="0" smtClean="0"/>
              <a:t> gyorsító cső</a:t>
            </a:r>
          </a:p>
          <a:p>
            <a:pPr lvl="1">
              <a:spcBef>
                <a:spcPts val="600"/>
              </a:spcBef>
            </a:pPr>
            <a:r>
              <a:rPr lang="hu-HU" sz="2400" dirty="0"/>
              <a:t>	</a:t>
            </a:r>
            <a:r>
              <a:rPr lang="hu-HU" sz="2000" dirty="0" smtClean="0"/>
              <a:t> homogén elektromos mező </a:t>
            </a:r>
          </a:p>
          <a:p>
            <a:pPr lvl="1">
              <a:spcBef>
                <a:spcPts val="600"/>
              </a:spcBef>
            </a:pPr>
            <a:r>
              <a:rPr lang="hu-HU" sz="2000" dirty="0"/>
              <a:t>	</a:t>
            </a:r>
            <a:r>
              <a:rPr lang="hu-HU" sz="2000" dirty="0" smtClean="0"/>
              <a:t>3 fő feladat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</a:t>
            </a:r>
            <a:r>
              <a:rPr lang="hu-HU" sz="2400" dirty="0" err="1" smtClean="0"/>
              <a:t>target</a:t>
            </a:r>
            <a:endParaRPr lang="hu-HU" sz="2400" dirty="0" smtClean="0"/>
          </a:p>
          <a:p>
            <a:pPr lvl="2">
              <a:lnSpc>
                <a:spcPct val="150000"/>
              </a:lnSpc>
            </a:pPr>
            <a:r>
              <a:rPr lang="hu-HU" sz="2000" dirty="0" err="1" smtClean="0"/>
              <a:t>fém-hidrid</a:t>
            </a:r>
            <a:r>
              <a:rPr lang="hu-HU" sz="2000" dirty="0" smtClean="0"/>
              <a:t> réteg</a:t>
            </a:r>
          </a:p>
          <a:p>
            <a:pPr lvl="2">
              <a:lnSpc>
                <a:spcPct val="150000"/>
              </a:lnSpc>
            </a:pPr>
            <a:r>
              <a:rPr lang="hu-HU" sz="2000" dirty="0" smtClean="0"/>
              <a:t>bombázás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lencsék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tápegység</a:t>
            </a:r>
          </a:p>
          <a:p>
            <a:pPr lvl="3">
              <a:lnSpc>
                <a:spcPct val="150000"/>
              </a:lnSpc>
            </a:pPr>
            <a:endParaRPr lang="hu-HU" sz="2400" dirty="0" smtClean="0"/>
          </a:p>
          <a:p>
            <a:pPr lvl="2">
              <a:lnSpc>
                <a:spcPct val="150000"/>
              </a:lnSpc>
            </a:pPr>
            <a:endParaRPr lang="hu-HU" sz="2400" dirty="0"/>
          </a:p>
        </p:txBody>
      </p:sp>
      <p:pic>
        <p:nvPicPr>
          <p:cNvPr id="8" name="Kép 7" descr="a02fig0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51920" y="3356992"/>
            <a:ext cx="5040560" cy="3312368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7201737" y="6581001"/>
            <a:ext cx="19422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200" dirty="0" smtClean="0"/>
              <a:t>Forrás: http://www.scielo.br/</a:t>
            </a:r>
            <a:endParaRPr lang="hu-H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1475656" y="548680"/>
            <a:ext cx="6441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err="1"/>
              <a:t>Sealed</a:t>
            </a:r>
            <a:r>
              <a:rPr lang="hu-HU" sz="3200" b="1" dirty="0"/>
              <a:t> </a:t>
            </a:r>
            <a:r>
              <a:rPr lang="hu-HU" sz="3200" b="1" dirty="0" err="1"/>
              <a:t>tube</a:t>
            </a:r>
            <a:r>
              <a:rPr lang="hu-HU" sz="3200" b="1" dirty="0"/>
              <a:t> neutrongenerátorok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1475656" y="1268760"/>
            <a:ext cx="4587474" cy="3493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14 </a:t>
            </a:r>
            <a:r>
              <a:rPr lang="hu-HU" sz="2400" dirty="0" err="1" smtClean="0"/>
              <a:t>MeV</a:t>
            </a:r>
            <a:r>
              <a:rPr lang="hu-HU" sz="2400" dirty="0" smtClean="0"/>
              <a:t> energiájú neutronok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Részei:</a:t>
            </a:r>
          </a:p>
          <a:p>
            <a:pPr>
              <a:spcBef>
                <a:spcPts val="600"/>
              </a:spcBef>
              <a:tabLst>
                <a:tab pos="648000" algn="l"/>
                <a:tab pos="720000" algn="l"/>
              </a:tabLst>
            </a:pPr>
            <a:r>
              <a:rPr lang="hu-HU" sz="2400" dirty="0" smtClean="0"/>
              <a:t>	</a:t>
            </a:r>
            <a:r>
              <a:rPr lang="hu-HU" sz="2000" dirty="0" err="1" smtClean="0"/>
              <a:t>Penning</a:t>
            </a:r>
            <a:r>
              <a:rPr lang="hu-HU" sz="2000" dirty="0" smtClean="0"/>
              <a:t> ionforrás</a:t>
            </a:r>
          </a:p>
          <a:p>
            <a:pPr>
              <a:lnSpc>
                <a:spcPct val="150000"/>
              </a:lnSpc>
              <a:tabLst>
                <a:tab pos="648000" algn="l"/>
              </a:tabLst>
            </a:pPr>
            <a:r>
              <a:rPr lang="hu-HU" sz="2000" dirty="0" smtClean="0"/>
              <a:t>	trícium </a:t>
            </a:r>
            <a:r>
              <a:rPr lang="hu-HU" sz="2000" dirty="0" err="1" smtClean="0"/>
              <a:t>target</a:t>
            </a:r>
            <a:endParaRPr lang="hu-HU" sz="2000" dirty="0" smtClean="0"/>
          </a:p>
          <a:p>
            <a:pPr>
              <a:lnSpc>
                <a:spcPct val="150000"/>
              </a:lnSpc>
              <a:tabLst>
                <a:tab pos="648000" algn="l"/>
              </a:tabLst>
            </a:pPr>
            <a:r>
              <a:rPr lang="hu-HU" sz="2000" dirty="0"/>
              <a:t>	</a:t>
            </a:r>
            <a:r>
              <a:rPr lang="hu-HU" sz="2000" dirty="0" smtClean="0"/>
              <a:t>deutérium-trícium gázkeverék töltet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készülék élettartama nő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meghatározott gáznyomás kell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403648" y="404664"/>
            <a:ext cx="2387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/>
              <a:t>Alkalmazás</a:t>
            </a:r>
            <a:endParaRPr lang="hu-HU" sz="32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187624" y="1196752"/>
            <a:ext cx="6972614" cy="6709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PGNAA ( </a:t>
            </a:r>
            <a:r>
              <a:rPr lang="hu-HU" sz="2400" dirty="0"/>
              <a:t>Prompt gamma neutron </a:t>
            </a:r>
            <a:r>
              <a:rPr lang="hu-HU" sz="2400" dirty="0" err="1"/>
              <a:t>activition</a:t>
            </a:r>
            <a:r>
              <a:rPr lang="hu-HU" sz="2400" dirty="0"/>
              <a:t> </a:t>
            </a:r>
            <a:r>
              <a:rPr lang="hu-HU" sz="2400" dirty="0" err="1"/>
              <a:t>analysis</a:t>
            </a:r>
            <a:r>
              <a:rPr lang="hu-HU" sz="24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hu-HU" sz="2000" dirty="0" smtClean="0"/>
              <a:t>kémiai lőszerek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késeltetett neutron számlálásos módszer</a:t>
            </a:r>
          </a:p>
          <a:p>
            <a:pPr lvl="1">
              <a:lnSpc>
                <a:spcPct val="150000"/>
              </a:lnSpc>
            </a:pPr>
            <a:r>
              <a:rPr lang="hu-HU" sz="2000" dirty="0"/>
              <a:t>fűtőelem és </a:t>
            </a:r>
            <a:r>
              <a:rPr lang="hu-HU" sz="2000" dirty="0" err="1"/>
              <a:t>start-up</a:t>
            </a:r>
            <a:r>
              <a:rPr lang="hu-HU" sz="2000" dirty="0"/>
              <a:t> források </a:t>
            </a:r>
            <a:r>
              <a:rPr lang="hu-HU" sz="2000" dirty="0" err="1" smtClean="0"/>
              <a:t>szkennelése</a:t>
            </a:r>
            <a:endParaRPr lang="hu-HU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NAA </a:t>
            </a:r>
            <a:r>
              <a:rPr lang="hu-HU" sz="2400" dirty="0"/>
              <a:t>(neutron </a:t>
            </a:r>
            <a:r>
              <a:rPr lang="hu-HU" sz="2400" dirty="0" err="1"/>
              <a:t>activation</a:t>
            </a:r>
            <a:r>
              <a:rPr lang="hu-HU" sz="2400" dirty="0"/>
              <a:t> </a:t>
            </a:r>
            <a:r>
              <a:rPr lang="hu-HU" sz="2400" dirty="0" err="1"/>
              <a:t>analysis</a:t>
            </a:r>
            <a:r>
              <a:rPr lang="hu-HU" sz="2400" dirty="0" smtClean="0"/>
              <a:t>)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hu-HU" sz="2000" dirty="0" err="1"/>
              <a:t>Brachytherápiás</a:t>
            </a:r>
            <a:r>
              <a:rPr lang="hu-HU" sz="2000" dirty="0"/>
              <a:t> rákkezelés</a:t>
            </a:r>
            <a:endParaRPr lang="hu-HU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geofizika</a:t>
            </a:r>
          </a:p>
          <a:p>
            <a:pPr lvl="1">
              <a:spcAft>
                <a:spcPts val="1200"/>
              </a:spcAft>
            </a:pPr>
            <a:r>
              <a:rPr lang="hu-HU" sz="2000" dirty="0" smtClean="0"/>
              <a:t>leereszthető szondák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neutronos radiográfia</a:t>
            </a:r>
          </a:p>
          <a:p>
            <a:pPr lvl="1">
              <a:spcBef>
                <a:spcPts val="600"/>
              </a:spcBef>
            </a:pPr>
            <a:r>
              <a:rPr lang="hu-HU" sz="2000" dirty="0" err="1" smtClean="0"/>
              <a:t>roncsolásmentes</a:t>
            </a:r>
            <a:r>
              <a:rPr lang="hu-HU" sz="2000" dirty="0" smtClean="0"/>
              <a:t> vizsgálat</a:t>
            </a:r>
          </a:p>
          <a:p>
            <a:pPr lvl="1">
              <a:lnSpc>
                <a:spcPct val="150000"/>
              </a:lnSpc>
            </a:pPr>
            <a:r>
              <a:rPr lang="hu-HU" sz="2000" dirty="0" smtClean="0"/>
              <a:t>2D-s kép</a:t>
            </a:r>
          </a:p>
          <a:p>
            <a:pPr lvl="1">
              <a:lnSpc>
                <a:spcPct val="150000"/>
              </a:lnSpc>
            </a:pPr>
            <a:endParaRPr lang="hu-HU" sz="2000" dirty="0"/>
          </a:p>
          <a:p>
            <a:endParaRPr lang="hu-HU" sz="2400" dirty="0" smtClean="0"/>
          </a:p>
          <a:p>
            <a:pPr lvl="1"/>
            <a:endParaRPr lang="hu-H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331640" y="404664"/>
            <a:ext cx="6662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/>
              <a:t>EDS </a:t>
            </a:r>
            <a:r>
              <a:rPr lang="hu-HU" sz="3200" b="1" dirty="0"/>
              <a:t>(</a:t>
            </a:r>
            <a:r>
              <a:rPr lang="hu-HU" sz="3200" b="1" dirty="0" err="1"/>
              <a:t>Explosive</a:t>
            </a:r>
            <a:r>
              <a:rPr lang="hu-HU" sz="3200" b="1" dirty="0"/>
              <a:t> Detektor </a:t>
            </a:r>
            <a:r>
              <a:rPr lang="hu-HU" sz="3200" b="1" dirty="0" smtClean="0"/>
              <a:t>System</a:t>
            </a:r>
            <a:r>
              <a:rPr lang="hu-HU" sz="3200" b="1" dirty="0"/>
              <a:t>)</a:t>
            </a:r>
          </a:p>
        </p:txBody>
      </p:sp>
      <p:pic>
        <p:nvPicPr>
          <p:cNvPr id="5" name="Kép 4" descr="detektor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5737" y="1124744"/>
            <a:ext cx="4968552" cy="288032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1403648" y="4077072"/>
            <a:ext cx="559480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gyors neutron alkalmazása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nitrogén detektálás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/>
              <a:t> </a:t>
            </a:r>
            <a:r>
              <a:rPr lang="hu-HU" sz="2400" dirty="0" smtClean="0"/>
              <a:t>10,8 </a:t>
            </a:r>
            <a:r>
              <a:rPr lang="hu-HU" sz="2400" dirty="0" err="1" smtClean="0"/>
              <a:t>MeV</a:t>
            </a:r>
            <a:r>
              <a:rPr lang="hu-HU" sz="2400" dirty="0" smtClean="0"/>
              <a:t> karakterisztikus gammasugárzás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hu-HU" sz="2400" dirty="0" smtClean="0"/>
              <a:t> optimális méret fontos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162</Words>
  <Application>Microsoft Office PowerPoint</Application>
  <PresentationFormat>Diavetítés a képernyőre (4:3 oldalarány)</PresentationFormat>
  <Paragraphs>66</Paragraphs>
  <Slides>10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2" baseType="lpstr">
      <vt:lpstr>Napforduló</vt:lpstr>
      <vt:lpstr>Microsoft Equation 3.0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Berni</dc:creator>
  <cp:lastModifiedBy>Berni</cp:lastModifiedBy>
  <cp:revision>14</cp:revision>
  <dcterms:created xsi:type="dcterms:W3CDTF">2014-04-21T14:54:29Z</dcterms:created>
  <dcterms:modified xsi:type="dcterms:W3CDTF">2014-04-21T16:36:10Z</dcterms:modified>
</cp:coreProperties>
</file>