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190" autoAdjust="0"/>
  </p:normalViewPr>
  <p:slideViewPr>
    <p:cSldViewPr>
      <p:cViewPr varScale="1">
        <p:scale>
          <a:sx n="55" d="100"/>
          <a:sy n="55" d="100"/>
        </p:scale>
        <p:origin x="-18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/>
            </a:pPr>
            <a:r>
              <a:rPr lang="hu-HU"/>
              <a:t>A</a:t>
            </a:r>
            <a:r>
              <a:rPr lang="hu-HU" baseline="0"/>
              <a:t> talaj általános összetétele</a:t>
            </a:r>
            <a:endParaRPr lang="en-US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Lbls>
            <c:dLbl>
              <c:idx val="0"/>
              <c:layout>
                <c:manualLayout>
                  <c:x val="-9.339858559346817E-2"/>
                  <c:y val="0.1289260717410324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74-47FC-AE55-6E6C3DD38AF9}"/>
                </c:ext>
              </c:extLst>
            </c:dLbl>
            <c:dLbl>
              <c:idx val="1"/>
              <c:layout>
                <c:manualLayout>
                  <c:x val="-9.339858559346817E-2"/>
                  <c:y val="-0.1498381452318462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74-47FC-AE55-6E6C3DD38AF9}"/>
                </c:ext>
              </c:extLst>
            </c:dLbl>
            <c:dLbl>
              <c:idx val="2"/>
              <c:layout>
                <c:manualLayout>
                  <c:x val="1.9280584718576972E-2"/>
                  <c:y val="-0.135978002749656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74-47FC-AE55-6E6C3DD38AF9}"/>
                </c:ext>
              </c:extLst>
            </c:dLbl>
            <c:dLbl>
              <c:idx val="3"/>
              <c:layout>
                <c:manualLayout>
                  <c:x val="0.13306503353747581"/>
                  <c:y val="3.57602174728161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74-47FC-AE55-6E6C3DD38AF9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Munka1!$A$2:$A$5</c:f>
              <c:strCache>
                <c:ptCount val="4"/>
                <c:pt idx="0">
                  <c:v>Levegő</c:v>
                </c:pt>
                <c:pt idx="1">
                  <c:v>Víz</c:v>
                </c:pt>
                <c:pt idx="2">
                  <c:v>Szerves komponensek</c:v>
                </c:pt>
                <c:pt idx="3">
                  <c:v>Szervetlen komponensek</c:v>
                </c:pt>
              </c:strCache>
            </c:strRef>
          </c:cat>
          <c:val>
            <c:numRef>
              <c:f>Munka1!$B$2:$B$5</c:f>
              <c:numCache>
                <c:formatCode>0%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5.0000000000000044E-2</c:v>
                </c:pt>
                <c:pt idx="3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D74-47FC-AE55-6E6C3DD38AF9}"/>
            </c:ext>
          </c:extLst>
        </c:ser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2884D-2B09-4076-9E8F-9B5C55A7347B}" type="datetimeFigureOut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C042A-99BC-4AF4-9135-1ED63D4B4D1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Kis szemcsék behatolnak a nagyok közé, kitöltik a teret,</a:t>
            </a:r>
            <a:r>
              <a:rPr lang="hu-HU" baseline="0" dirty="0"/>
              <a:t> </a:t>
            </a:r>
            <a:r>
              <a:rPr lang="hu-HU" dirty="0" err="1" smtClean="0"/>
              <a:t>Monodiszperz</a:t>
            </a:r>
            <a:r>
              <a:rPr lang="hu-HU" dirty="0" smtClean="0"/>
              <a:t> </a:t>
            </a:r>
            <a:r>
              <a:rPr lang="hu-HU" dirty="0"/>
              <a:t>homok: 0,3-0,5;</a:t>
            </a:r>
            <a:r>
              <a:rPr lang="hu-HU" baseline="0" dirty="0"/>
              <a:t> </a:t>
            </a:r>
            <a:r>
              <a:rPr lang="hu-HU" baseline="0" dirty="0" err="1"/>
              <a:t>polidiszperz</a:t>
            </a:r>
            <a:r>
              <a:rPr lang="hu-HU" baseline="0" dirty="0"/>
              <a:t> homok ~0,3</a:t>
            </a:r>
          </a:p>
          <a:p>
            <a:r>
              <a:rPr lang="hu-HU" baseline="0" dirty="0"/>
              <a:t>Szerves </a:t>
            </a:r>
            <a:r>
              <a:rPr lang="hu-HU" baseline="0" dirty="0" smtClean="0"/>
              <a:t>kötőanyagok</a:t>
            </a:r>
            <a:r>
              <a:rPr lang="hu-HU" baseline="0" dirty="0"/>
              <a:t>. Egy aggregátum </a:t>
            </a:r>
            <a:r>
              <a:rPr lang="hu-HU" baseline="0" dirty="0" smtClean="0"/>
              <a:t>porozitása </a:t>
            </a:r>
            <a:r>
              <a:rPr lang="hu-HU" baseline="0" dirty="0"/>
              <a:t>kisebb min egy részecskéé, de a köztük lévő rés ezt bőven kikompenzálja.</a:t>
            </a:r>
          </a:p>
          <a:p>
            <a:r>
              <a:rPr lang="hu-HU" baseline="0" dirty="0"/>
              <a:t/>
            </a:r>
            <a:br>
              <a:rPr lang="hu-HU" baseline="0" dirty="0"/>
            </a:br>
            <a:endParaRPr lang="hu-HU" baseline="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Tintásüveg alakú pórusok: szűk nyak, széles </a:t>
            </a:r>
            <a:r>
              <a:rPr lang="hu-HU" dirty="0" smtClean="0"/>
              <a:t>test.</a:t>
            </a:r>
            <a:endParaRPr lang="hu-HU" dirty="0"/>
          </a:p>
          <a:p>
            <a:r>
              <a:rPr lang="hu-HU" dirty="0"/>
              <a:t>A kiürülési nyomást a nyak, míg</a:t>
            </a:r>
            <a:r>
              <a:rPr lang="hu-HU" baseline="0" dirty="0"/>
              <a:t> a feltöltődési nyomást a test határozza </a:t>
            </a:r>
            <a:r>
              <a:rPr lang="hu-HU" baseline="0" dirty="0" smtClean="0"/>
              <a:t>meg.</a:t>
            </a:r>
            <a:endParaRPr lang="hu-HU" baseline="0" dirty="0"/>
          </a:p>
          <a:p>
            <a:r>
              <a:rPr lang="hu-HU" baseline="0" dirty="0"/>
              <a:t>Kiürülés: nyak szűkül, vízfelszín görbülete nő. </a:t>
            </a:r>
            <a:r>
              <a:rPr lang="hu-HU" baseline="0" dirty="0" err="1"/>
              <a:t>Legszűkebbb</a:t>
            </a:r>
            <a:r>
              <a:rPr lang="hu-HU" baseline="0" dirty="0"/>
              <a:t> pont után tovább nem nőhet, ami hirtelen kiürüléshez vezet (a </a:t>
            </a:r>
            <a:r>
              <a:rPr lang="hu-HU" baseline="0" dirty="0" smtClean="0"/>
              <a:t>legközelebbi </a:t>
            </a:r>
            <a:r>
              <a:rPr lang="hu-HU" baseline="0" dirty="0"/>
              <a:t>szűk nyakig, ahol újra fenntartható a görbület).</a:t>
            </a:r>
          </a:p>
          <a:p>
            <a:r>
              <a:rPr lang="hu-HU" baseline="0" dirty="0"/>
              <a:t>Feltöltődés. Analóg módon, legszélesebb </a:t>
            </a:r>
            <a:r>
              <a:rPr lang="hu-HU" baseline="0" dirty="0" smtClean="0"/>
              <a:t>résznél hirtelen </a:t>
            </a:r>
            <a:r>
              <a:rPr lang="hu-HU" baseline="0" dirty="0"/>
              <a:t>feltöltődés (görbületcsökkenés).</a:t>
            </a:r>
          </a:p>
          <a:p>
            <a:r>
              <a:rPr lang="hu-HU" baseline="0" dirty="0"/>
              <a:t>Az ilyen módon hirtelen  ürülő/feltöltődő teret tekintik egyedi </a:t>
            </a:r>
            <a:r>
              <a:rPr lang="hu-HU" baseline="0" dirty="0" smtClean="0"/>
              <a:t>pórusnak.</a:t>
            </a:r>
            <a:endParaRPr lang="hu-HU" baseline="0" dirty="0"/>
          </a:p>
          <a:p>
            <a:endParaRPr lang="hu-HU" baseline="0" dirty="0"/>
          </a:p>
          <a:p>
            <a:r>
              <a:rPr lang="hu-HU" baseline="0" dirty="0"/>
              <a:t>Miért ezt használják: </a:t>
            </a:r>
            <a:r>
              <a:rPr lang="hu-HU" baseline="0" dirty="0" err="1"/>
              <a:t>általábn</a:t>
            </a:r>
            <a:r>
              <a:rPr lang="hu-HU" baseline="0" dirty="0"/>
              <a:t> a hidrodinamikai jellemzők az érdekesek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R=-</a:t>
            </a:r>
            <a:r>
              <a:rPr lang="el-GR" dirty="0"/>
              <a:t>σ</a:t>
            </a:r>
            <a:r>
              <a:rPr lang="hu-HU" dirty="0"/>
              <a:t>cos</a:t>
            </a:r>
            <a:r>
              <a:rPr lang="el-GR" dirty="0"/>
              <a:t>α</a:t>
            </a:r>
            <a:r>
              <a:rPr lang="hu-HU" dirty="0"/>
              <a:t>/P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tartományon kívül nem a kapilláris kölcsönhatások érvényesülnek, és ez nem</a:t>
            </a:r>
            <a:r>
              <a:rPr lang="hu-HU" baseline="0" dirty="0"/>
              <a:t> összeegyeztethető a </a:t>
            </a:r>
            <a:r>
              <a:rPr lang="hu-HU" baseline="0" dirty="0" err="1"/>
              <a:t>haines</a:t>
            </a:r>
            <a:r>
              <a:rPr lang="hu-HU" baseline="0" dirty="0"/>
              <a:t> ugráson alapuló pórusértelmezéssel</a:t>
            </a:r>
            <a:endParaRPr lang="hu-HU" dirty="0"/>
          </a:p>
          <a:p>
            <a:r>
              <a:rPr lang="hu-HU" dirty="0"/>
              <a:t>Jelentős </a:t>
            </a:r>
            <a:r>
              <a:rPr lang="hu-HU" dirty="0" err="1"/>
              <a:t>szerevesanyagtartalom</a:t>
            </a:r>
            <a:r>
              <a:rPr lang="hu-HU" dirty="0"/>
              <a:t>.</a:t>
            </a:r>
            <a:r>
              <a:rPr lang="hu-HU" baseline="0" dirty="0"/>
              <a:t> 0,5 mm-es pórusok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Plasztikus és folyási határok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folyási </a:t>
            </a:r>
            <a:r>
              <a:rPr lang="hu-HU" dirty="0" err="1"/>
              <a:t>sebsség</a:t>
            </a:r>
            <a:r>
              <a:rPr lang="hu-HU" dirty="0"/>
              <a:t> és a </a:t>
            </a:r>
            <a:r>
              <a:rPr lang="hu-HU" dirty="0" err="1"/>
              <a:t>nyomásgradiens</a:t>
            </a:r>
            <a:r>
              <a:rPr lang="hu-HU" baseline="0" dirty="0"/>
              <a:t> hányadosa</a:t>
            </a:r>
          </a:p>
          <a:p>
            <a:endParaRPr lang="hu-HU" baseline="0" dirty="0"/>
          </a:p>
          <a:p>
            <a:r>
              <a:rPr lang="hu-HU" baseline="0" dirty="0"/>
              <a:t>Rövid pórusokban nem értelmezhető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19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Szervetlen: agyagos</a:t>
            </a:r>
            <a:r>
              <a:rPr lang="hu-HU" baseline="0" dirty="0"/>
              <a:t> hányad (&lt;2</a:t>
            </a:r>
            <a:r>
              <a:rPr lang="el-GR" baseline="0" dirty="0"/>
              <a:t>μ</a:t>
            </a:r>
            <a:r>
              <a:rPr lang="hu-HU" baseline="0" dirty="0"/>
              <a:t>m, réteges agyagásványok, vas és </a:t>
            </a:r>
            <a:r>
              <a:rPr lang="hu-HU" baseline="0" dirty="0" err="1"/>
              <a:t>aluminiumoxidok</a:t>
            </a:r>
            <a:r>
              <a:rPr lang="hu-HU" baseline="0" dirty="0"/>
              <a:t> (+</a:t>
            </a:r>
            <a:r>
              <a:rPr lang="hu-HU" baseline="0" dirty="0" err="1"/>
              <a:t>Mn</a:t>
            </a:r>
            <a:r>
              <a:rPr lang="hu-HU" baseline="0" dirty="0"/>
              <a:t>, Ti), CaCO3 és CaSO4 (talajfüggő, akár 50%)), homok (nagyméretű),</a:t>
            </a:r>
          </a:p>
          <a:p>
            <a:r>
              <a:rPr lang="hu-HU" baseline="0" dirty="0"/>
              <a:t>Szerves: élő és élettelen szerves anyagok (oldhatóság alapján kategorizáljál, főleg </a:t>
            </a:r>
            <a:r>
              <a:rPr lang="hu-HU" baseline="0" dirty="0" err="1"/>
              <a:t>humin</a:t>
            </a:r>
            <a:r>
              <a:rPr lang="hu-HU" baseline="0" dirty="0"/>
              <a:t> és </a:t>
            </a:r>
            <a:r>
              <a:rPr lang="hu-HU" baseline="0" dirty="0" err="1"/>
              <a:t>fulvinsavak</a:t>
            </a:r>
            <a:r>
              <a:rPr lang="hu-HU" baseline="0" dirty="0"/>
              <a:t>)</a:t>
            </a:r>
          </a:p>
          <a:p>
            <a:r>
              <a:rPr lang="hu-HU" baseline="0" dirty="0" err="1"/>
              <a:t>Kölcsönhtás</a:t>
            </a:r>
            <a:r>
              <a:rPr lang="hu-HU" baseline="0" dirty="0"/>
              <a:t>: Fémoxidok, </a:t>
            </a:r>
            <a:r>
              <a:rPr lang="hu-HU" baseline="0" dirty="0" err="1"/>
              <a:t>Ca</a:t>
            </a:r>
            <a:r>
              <a:rPr lang="hu-HU" baseline="0" dirty="0"/>
              <a:t> vegyületek adszorbeálódnak az agyagásványok felületén, de ez főleg a szerves részre jellemző. Ehhez hozzájárulnak a </a:t>
            </a:r>
            <a:r>
              <a:rPr lang="hu-HU" baseline="0" dirty="0" err="1"/>
              <a:t>kationcsere</a:t>
            </a:r>
            <a:r>
              <a:rPr lang="hu-HU" baseline="0" dirty="0"/>
              <a:t>, </a:t>
            </a:r>
            <a:r>
              <a:rPr lang="hu-HU" baseline="0" dirty="0" err="1"/>
              <a:t>ligandumcsere</a:t>
            </a:r>
            <a:r>
              <a:rPr lang="hu-HU" baseline="0" dirty="0"/>
              <a:t>, H-híd kölcsönhatások.</a:t>
            </a:r>
          </a:p>
          <a:p>
            <a:r>
              <a:rPr lang="hu-HU" baseline="0" dirty="0"/>
              <a:t>Folyadékfázis: víz, feladata az anyagtranszport</a:t>
            </a:r>
          </a:p>
          <a:p>
            <a:r>
              <a:rPr lang="hu-HU" baseline="0" dirty="0"/>
              <a:t>Gázfázis: a víz számára (adott körülmények között) hozzáférhetetlen pórusok, levegő, de CO2 akár 10% lehet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hu-HU" dirty="0"/>
              <a:t>Zsugorodás: </a:t>
            </a:r>
            <a:r>
              <a:rPr lang="hu-HU" dirty="0" err="1"/>
              <a:t>makropórus</a:t>
            </a:r>
            <a:r>
              <a:rPr lang="hu-HU" dirty="0"/>
              <a:t> keletkezés/növekedés</a:t>
            </a:r>
          </a:p>
          <a:p>
            <a:pPr lvl="1"/>
            <a:r>
              <a:rPr lang="hu-HU" dirty="0"/>
              <a:t>Duzzadás: </a:t>
            </a:r>
            <a:r>
              <a:rPr lang="hu-HU" dirty="0" err="1"/>
              <a:t>makropórusok</a:t>
            </a:r>
            <a:r>
              <a:rPr lang="hu-HU" baseline="0" dirty="0"/>
              <a:t> záródása/</a:t>
            </a:r>
            <a:r>
              <a:rPr lang="hu-HU" baseline="0" dirty="0" err="1"/>
              <a:t>méretcsökenése</a:t>
            </a:r>
            <a:endParaRPr lang="hu-HU" dirty="0"/>
          </a:p>
          <a:p>
            <a:pPr lvl="1"/>
            <a:r>
              <a:rPr lang="hu-HU" dirty="0"/>
              <a:t>Mechanikai összenyomás: </a:t>
            </a:r>
            <a:r>
              <a:rPr lang="hu-HU" dirty="0" err="1"/>
              <a:t>makropórus</a:t>
            </a:r>
            <a:r>
              <a:rPr lang="hu-HU" dirty="0"/>
              <a:t> méretcsökkenés, bezáródás, </a:t>
            </a:r>
            <a:r>
              <a:rPr lang="hu-HU" dirty="0" err="1"/>
              <a:t>dezaggregáció</a:t>
            </a:r>
            <a:r>
              <a:rPr lang="hu-HU" baseline="0" dirty="0"/>
              <a:t> (aggregátumon belüli kis pórusok száma csökken)</a:t>
            </a:r>
            <a:endParaRPr lang="hu-HU" dirty="0"/>
          </a:p>
          <a:p>
            <a:pPr lvl="1"/>
            <a:r>
              <a:rPr lang="hu-HU" dirty="0"/>
              <a:t>Ásás, szántás: </a:t>
            </a:r>
            <a:r>
              <a:rPr lang="hu-HU" dirty="0" err="1"/>
              <a:t>makropórusok</a:t>
            </a:r>
            <a:r>
              <a:rPr lang="hu-HU" dirty="0"/>
              <a:t> megsemmisülése, </a:t>
            </a:r>
            <a:r>
              <a:rPr lang="hu-HU" dirty="0" err="1"/>
              <a:t>dezaggregácó</a:t>
            </a:r>
            <a:endParaRPr lang="hu-HU" dirty="0"/>
          </a:p>
          <a:p>
            <a:pPr lvl="1"/>
            <a:r>
              <a:rPr lang="hu-HU" dirty="0"/>
              <a:t>Biológiai aktivitás: </a:t>
            </a:r>
            <a:r>
              <a:rPr lang="hu-HU" dirty="0" err="1"/>
              <a:t>makropórusok</a:t>
            </a:r>
            <a:r>
              <a:rPr lang="hu-HU" dirty="0"/>
              <a:t> keletkezése (hangyák, gyökerek). </a:t>
            </a:r>
            <a:r>
              <a:rPr lang="hu-HU" dirty="0" err="1"/>
              <a:t>Makropórusok</a:t>
            </a:r>
            <a:r>
              <a:rPr lang="hu-HU" dirty="0"/>
              <a:t> számának csökkenése,</a:t>
            </a:r>
            <a:r>
              <a:rPr lang="hu-HU" baseline="0" dirty="0"/>
              <a:t> </a:t>
            </a:r>
            <a:r>
              <a:rPr lang="hu-HU" baseline="0" dirty="0" err="1"/>
              <a:t>mikrorepedések</a:t>
            </a:r>
            <a:r>
              <a:rPr lang="hu-HU" baseline="0" dirty="0"/>
              <a:t> (gyökerek). </a:t>
            </a:r>
            <a:r>
              <a:rPr lang="hu-HU" baseline="0" dirty="0" err="1"/>
              <a:t>Aggregáció</a:t>
            </a:r>
            <a:r>
              <a:rPr lang="hu-HU" baseline="0" dirty="0"/>
              <a:t> (kis </a:t>
            </a:r>
            <a:r>
              <a:rPr lang="hu-HU" baseline="0" dirty="0" err="1"/>
              <a:t>pórusokszámának</a:t>
            </a:r>
            <a:r>
              <a:rPr lang="hu-HU" baseline="0" dirty="0"/>
              <a:t> növekedése)</a:t>
            </a:r>
            <a:endParaRPr lang="hu-HU" dirty="0"/>
          </a:p>
          <a:p>
            <a:pPr lvl="1"/>
            <a:r>
              <a:rPr lang="hu-HU" dirty="0"/>
              <a:t>Kémiai folyamatok: Pórusok</a:t>
            </a:r>
            <a:r>
              <a:rPr lang="hu-HU" baseline="0" dirty="0"/>
              <a:t> </a:t>
            </a:r>
            <a:r>
              <a:rPr lang="hu-HU" baseline="0" dirty="0" err="1"/>
              <a:t>elgátlódása</a:t>
            </a:r>
            <a:r>
              <a:rPr lang="hu-HU" baseline="0" dirty="0"/>
              <a:t> (</a:t>
            </a:r>
            <a:r>
              <a:rPr lang="hu-HU" baseline="0" dirty="0" err="1"/>
              <a:t>percipitáció</a:t>
            </a:r>
            <a:r>
              <a:rPr lang="hu-HU" baseline="0" dirty="0"/>
              <a:t>), </a:t>
            </a:r>
            <a:r>
              <a:rPr lang="hu-HU" baseline="0" dirty="0" err="1"/>
              <a:t>pórusok</a:t>
            </a:r>
            <a:r>
              <a:rPr lang="hu-HU" baseline="0" dirty="0"/>
              <a:t> kinyílása (oldódás), komplex folyamatok</a:t>
            </a:r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Textúrális</a:t>
            </a:r>
            <a:r>
              <a:rPr lang="hu-HU" dirty="0"/>
              <a:t>: egyedi részecskék közötti rések, aggregátumon belüli pórusok, egyedi részecskék</a:t>
            </a:r>
            <a:r>
              <a:rPr lang="hu-HU" baseline="0" dirty="0"/>
              <a:t> pórusai</a:t>
            </a:r>
            <a:endParaRPr lang="hu-HU" dirty="0"/>
          </a:p>
          <a:p>
            <a:r>
              <a:rPr lang="hu-HU" dirty="0"/>
              <a:t>Strukturális: aggregátumok közötti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Agyagásvány: kis méret, nagy felület. Agyagásványtartalom növekedése növeli a fajlagos felületet.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Röntgendiffrakció</a:t>
            </a:r>
            <a:r>
              <a:rPr lang="hu-HU" baseline="0" dirty="0"/>
              <a:t> agyagásványokon: </a:t>
            </a:r>
            <a:r>
              <a:rPr lang="hu-HU" baseline="0" dirty="0" err="1"/>
              <a:t>gázadszorpcióhoz</a:t>
            </a:r>
            <a:r>
              <a:rPr lang="hu-HU" baseline="0" dirty="0"/>
              <a:t> hasonló eredmény, rétegtávolság, cellaméret meghatározása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Cetil-bipiridínium-bromid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Huminsavak</a:t>
            </a:r>
            <a:r>
              <a:rPr lang="hu-HU" dirty="0"/>
              <a:t> </a:t>
            </a:r>
            <a:r>
              <a:rPr lang="hu-HU" dirty="0" err="1"/>
              <a:t>zsugordása</a:t>
            </a:r>
            <a:r>
              <a:rPr lang="hu-HU" dirty="0"/>
              <a:t> fagyasztva</a:t>
            </a:r>
            <a:r>
              <a:rPr lang="hu-HU" baseline="0" dirty="0"/>
              <a:t> szárítással elkerülhető</a:t>
            </a:r>
          </a:p>
          <a:p>
            <a:r>
              <a:rPr lang="hu-HU" baseline="0" dirty="0"/>
              <a:t>Szerves anyagok eltávolítása megkérdőjelezhető gyakorlat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Etilén</a:t>
            </a:r>
            <a:r>
              <a:rPr lang="hu-HU" baseline="0" dirty="0"/>
              <a:t> </a:t>
            </a:r>
            <a:r>
              <a:rPr lang="hu-HU" baseline="0" dirty="0" err="1"/>
              <a:t>glikol</a:t>
            </a:r>
            <a:r>
              <a:rPr lang="hu-HU" baseline="0" dirty="0"/>
              <a:t>, vagy </a:t>
            </a:r>
            <a:r>
              <a:rPr lang="hu-HU" baseline="0" dirty="0" err="1"/>
              <a:t>metoxietnaol</a:t>
            </a:r>
            <a:endParaRPr lang="hu-HU" baseline="0" dirty="0"/>
          </a:p>
          <a:p>
            <a:r>
              <a:rPr lang="hu-HU" baseline="0" dirty="0"/>
              <a:t>Szerves anyagtól mentesített agyagásványokhoz kiváló</a:t>
            </a:r>
          </a:p>
          <a:p>
            <a:endParaRPr lang="hu-HU" baseline="0" dirty="0"/>
          </a:p>
          <a:p>
            <a:r>
              <a:rPr lang="hu-HU" baseline="0" dirty="0"/>
              <a:t>A poláris </a:t>
            </a:r>
            <a:r>
              <a:rPr lang="hu-HU" baseline="0" dirty="0" err="1"/>
              <a:t>folyadékadszorpció</a:t>
            </a:r>
            <a:r>
              <a:rPr lang="hu-HU" baseline="0" dirty="0"/>
              <a:t> és a </a:t>
            </a:r>
            <a:r>
              <a:rPr lang="hu-HU" baseline="0" dirty="0" err="1"/>
              <a:t>gázadszorpció</a:t>
            </a:r>
            <a:r>
              <a:rPr lang="hu-HU" baseline="0" dirty="0"/>
              <a:t> együttes használata a jellemző gyakorlat.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7A961FF-97B2-419C-860C-822DD26717E1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2E54-70D9-4370-AA94-443C7D0B7ACF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ACF93A9-BB7C-427A-9FD2-A1E7326DE1AC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AFDC-0CD4-4E95-9DE1-7CC4A731904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8777BC-44CE-4EFB-8054-52150C2A385A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798EA5-D9A5-4011-ADB1-62514D95519A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007-7405-48D9-A373-9109B612F7E1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7AD8-678B-42BA-8866-965A00D320DC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9FA6-94E0-4440-838F-86F9045BF97F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06FCA3D-F901-4C0C-9D9B-9389D5B3C42C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F86049-9297-4C38-A747-E238A855853E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475656" y="1196752"/>
            <a:ext cx="6269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/>
              <a:t>A talaj, mint pórusos rendszer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2483768" y="3140968"/>
            <a:ext cx="3761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/>
              <a:t>Készítette: </a:t>
            </a:r>
            <a:r>
              <a:rPr lang="hu-HU" sz="2800" dirty="0" err="1"/>
              <a:t>Vancza</a:t>
            </a:r>
            <a:r>
              <a:rPr lang="hu-HU" sz="2800" dirty="0"/>
              <a:t> Andor</a:t>
            </a:r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652B-6791-4D29-8434-98619A72A63A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3D1D-4DA8-47A5-AEC7-02F4008FD8C0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063808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talaj fajlagos felülete II.</a:t>
            </a:r>
            <a:br>
              <a:rPr lang="hu-HU" dirty="0"/>
            </a:br>
            <a:r>
              <a:rPr lang="hu-HU" dirty="0"/>
              <a:t>(mérési módszerek)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dirty="0" err="1"/>
              <a:t>Gázadszorpció</a:t>
            </a:r>
            <a:r>
              <a:rPr lang="hu-HU" sz="2800" dirty="0"/>
              <a:t>:</a:t>
            </a:r>
          </a:p>
          <a:p>
            <a:pPr lvl="1"/>
            <a:r>
              <a:rPr lang="hu-HU" sz="2400" dirty="0"/>
              <a:t>Általában nitrogéngázt használnak, és a BET modellt alkalmazzák</a:t>
            </a:r>
          </a:p>
          <a:p>
            <a:pPr lvl="1"/>
            <a:r>
              <a:rPr lang="hu-HU" sz="2400" dirty="0" err="1"/>
              <a:t>II.-es</a:t>
            </a:r>
            <a:r>
              <a:rPr lang="hu-HU" sz="2400" dirty="0"/>
              <a:t> típusú izoterma jellemző</a:t>
            </a:r>
          </a:p>
          <a:p>
            <a:pPr lvl="1"/>
            <a:r>
              <a:rPr lang="hu-HU" sz="2400" dirty="0"/>
              <a:t>A </a:t>
            </a:r>
            <a:r>
              <a:rPr lang="hu-HU" sz="2400" dirty="0" err="1"/>
              <a:t>mintaelőkészítés</a:t>
            </a:r>
            <a:r>
              <a:rPr lang="hu-HU" sz="2400" dirty="0"/>
              <a:t> kulcsfontosságú:</a:t>
            </a:r>
          </a:p>
          <a:p>
            <a:pPr lvl="2"/>
            <a:r>
              <a:rPr lang="hu-HU" sz="2000" dirty="0"/>
              <a:t>Szerves anyagok eltávolítása:</a:t>
            </a:r>
          </a:p>
          <a:p>
            <a:pPr lvl="3"/>
            <a:r>
              <a:rPr lang="hu-HU" sz="1600" dirty="0"/>
              <a:t> (hidrogén-peroxid/</a:t>
            </a:r>
            <a:r>
              <a:rPr lang="hu-HU" sz="1600" dirty="0" err="1"/>
              <a:t>NaOCl</a:t>
            </a:r>
            <a:r>
              <a:rPr lang="hu-HU" sz="1600" dirty="0"/>
              <a:t>)</a:t>
            </a:r>
            <a:endParaRPr lang="hu-HU" sz="1600" dirty="0">
              <a:sym typeface="Wingdings" pitchFamily="2" charset="2"/>
            </a:endParaRPr>
          </a:p>
          <a:p>
            <a:pPr lvl="3"/>
            <a:r>
              <a:rPr lang="hu-HU" sz="1600" dirty="0">
                <a:sym typeface="Wingdings" pitchFamily="2" charset="2"/>
              </a:rPr>
              <a:t>aggregátumok felbomlása</a:t>
            </a:r>
          </a:p>
          <a:p>
            <a:pPr lvl="3"/>
            <a:r>
              <a:rPr lang="hu-HU" sz="1600" dirty="0">
                <a:sym typeface="Wingdings" pitchFamily="2" charset="2"/>
              </a:rPr>
              <a:t>akár nagyságrendi növekedés a fajlagos felületben</a:t>
            </a:r>
          </a:p>
          <a:p>
            <a:pPr lvl="2"/>
            <a:r>
              <a:rPr lang="hu-HU" sz="2000" dirty="0">
                <a:sym typeface="Wingdings" pitchFamily="2" charset="2"/>
              </a:rPr>
              <a:t>Szárítás: </a:t>
            </a:r>
          </a:p>
          <a:p>
            <a:pPr lvl="3"/>
            <a:r>
              <a:rPr lang="hu-HU" sz="1600" dirty="0">
                <a:sym typeface="Wingdings" pitchFamily="2" charset="2"/>
              </a:rPr>
              <a:t>duzzadó agyagásványok összeomlása</a:t>
            </a:r>
          </a:p>
          <a:p>
            <a:pPr lvl="3"/>
            <a:r>
              <a:rPr lang="hu-HU" sz="1600" dirty="0" err="1">
                <a:sym typeface="Wingdings" pitchFamily="2" charset="2"/>
              </a:rPr>
              <a:t>huminsavak</a:t>
            </a:r>
            <a:r>
              <a:rPr lang="hu-HU" sz="1600" dirty="0">
                <a:sym typeface="Wingdings" pitchFamily="2" charset="2"/>
              </a:rPr>
              <a:t> zsugorodása</a:t>
            </a:r>
          </a:p>
          <a:p>
            <a:pPr lvl="3"/>
            <a:r>
              <a:rPr lang="hu-HU" sz="1600" dirty="0">
                <a:sym typeface="Wingdings" pitchFamily="2" charset="2"/>
              </a:rPr>
              <a:t>fajlagos felület csökkenése</a:t>
            </a:r>
            <a:endParaRPr lang="hu-HU" sz="1500" dirty="0">
              <a:sym typeface="Wingdings" pitchFamily="2" charset="2"/>
            </a:endParaRPr>
          </a:p>
          <a:p>
            <a:pPr lvl="2"/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Poláris folyadék adszorpció</a:t>
            </a:r>
          </a:p>
          <a:p>
            <a:pPr lvl="1"/>
            <a:r>
              <a:rPr lang="hu-HU" dirty="0"/>
              <a:t>EG vagy EGME</a:t>
            </a:r>
          </a:p>
          <a:p>
            <a:pPr lvl="1"/>
            <a:r>
              <a:rPr lang="hu-HU" dirty="0"/>
              <a:t>Előzetesen szárított mintát exszikkátorban átitatják a folyadékkal (szabad EG/EGME mellett)</a:t>
            </a:r>
          </a:p>
          <a:p>
            <a:pPr lvl="1"/>
            <a:r>
              <a:rPr lang="hu-HU" dirty="0"/>
              <a:t>Vákuumot applikálnak rá állandó tömeg eléréséig, majd a tömegből számítják a felületet</a:t>
            </a:r>
          </a:p>
          <a:p>
            <a:pPr lvl="1"/>
            <a:r>
              <a:rPr lang="hu-HU" dirty="0"/>
              <a:t>Rétegközi fajlagos felület is mérhető</a:t>
            </a:r>
          </a:p>
          <a:p>
            <a:pPr lvl="1"/>
            <a:r>
              <a:rPr lang="hu-HU" dirty="0"/>
              <a:t>A modell </a:t>
            </a:r>
            <a:r>
              <a:rPr lang="hu-HU" dirty="0" err="1"/>
              <a:t>monorétegű</a:t>
            </a:r>
            <a:r>
              <a:rPr lang="hu-HU" dirty="0"/>
              <a:t> adszorpciót feltételez</a:t>
            </a:r>
          </a:p>
          <a:p>
            <a:pPr lvl="1"/>
            <a:r>
              <a:rPr lang="hu-HU" dirty="0"/>
              <a:t>Hátránya:</a:t>
            </a:r>
          </a:p>
          <a:p>
            <a:pPr lvl="2"/>
            <a:r>
              <a:rPr lang="hu-HU" dirty="0"/>
              <a:t>Helyi többrétegű adszorpció</a:t>
            </a:r>
          </a:p>
          <a:p>
            <a:pPr lvl="2"/>
            <a:r>
              <a:rPr lang="hu-HU" dirty="0"/>
              <a:t>Szerves molekulák duzzadása</a:t>
            </a:r>
          </a:p>
          <a:p>
            <a:pPr lvl="1"/>
            <a:endParaRPr lang="hu-HU" dirty="0"/>
          </a:p>
          <a:p>
            <a:pPr lvl="1">
              <a:buNone/>
            </a:pPr>
            <a:endParaRPr lang="hu-HU" dirty="0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063808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talaj fajlagos felülete II.</a:t>
            </a:r>
            <a:br>
              <a:rPr lang="hu-HU" dirty="0"/>
            </a:br>
            <a:r>
              <a:rPr lang="hu-HU" dirty="0"/>
              <a:t>(mérési módszerek)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Porozitás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Természetes talajok esetén 0,3-0,7 közötti érték</a:t>
            </a:r>
          </a:p>
          <a:p>
            <a:r>
              <a:rPr lang="hu-HU" dirty="0"/>
              <a:t>A </a:t>
            </a:r>
            <a:r>
              <a:rPr lang="hu-HU" dirty="0" err="1"/>
              <a:t>polidiszperzitás</a:t>
            </a:r>
            <a:r>
              <a:rPr lang="hu-HU" dirty="0"/>
              <a:t> csökkenti</a:t>
            </a:r>
          </a:p>
          <a:p>
            <a:r>
              <a:rPr lang="hu-HU" dirty="0"/>
              <a:t>A gömbtől eltérő szemcsealak növeli</a:t>
            </a:r>
          </a:p>
          <a:p>
            <a:r>
              <a:rPr lang="hu-HU" dirty="0"/>
              <a:t>Kötőanyagok:</a:t>
            </a:r>
          </a:p>
          <a:p>
            <a:pPr lvl="1"/>
            <a:r>
              <a:rPr lang="hu-HU" dirty="0"/>
              <a:t>Szervetlen: réskitöltés, </a:t>
            </a:r>
            <a:r>
              <a:rPr lang="hu-HU" dirty="0" err="1"/>
              <a:t>porozitáscsökkenés</a:t>
            </a:r>
            <a:endParaRPr lang="hu-HU" dirty="0"/>
          </a:p>
          <a:p>
            <a:pPr lvl="1"/>
            <a:r>
              <a:rPr lang="hu-HU" dirty="0"/>
              <a:t>Szerves: </a:t>
            </a:r>
            <a:r>
              <a:rPr lang="hu-HU" dirty="0" err="1"/>
              <a:t>aggregátumképzés</a:t>
            </a:r>
            <a:r>
              <a:rPr lang="hu-HU" dirty="0"/>
              <a:t>, </a:t>
            </a:r>
            <a:r>
              <a:rPr lang="hu-HU" dirty="0" err="1"/>
              <a:t>porozitásnövekedés</a:t>
            </a:r>
            <a:r>
              <a:rPr lang="hu-HU" dirty="0"/>
              <a:t> (0,5-0,9)</a:t>
            </a:r>
          </a:p>
          <a:p>
            <a:r>
              <a:rPr lang="hu-HU" dirty="0"/>
              <a:t>Méréstechnika: </a:t>
            </a:r>
          </a:p>
          <a:p>
            <a:pPr lvl="1"/>
            <a:r>
              <a:rPr lang="hu-HU" dirty="0" err="1"/>
              <a:t>Piknometria</a:t>
            </a:r>
            <a:r>
              <a:rPr lang="hu-HU" dirty="0"/>
              <a:t> (gáz, folyadék)</a:t>
            </a:r>
          </a:p>
          <a:p>
            <a:pPr lvl="1"/>
            <a:r>
              <a:rPr lang="hu-HU" dirty="0"/>
              <a:t>higanyporozimetria</a:t>
            </a:r>
          </a:p>
          <a:p>
            <a:pPr lvl="1">
              <a:buNone/>
            </a:pPr>
            <a:endParaRPr lang="hu-HU" dirty="0"/>
          </a:p>
          <a:p>
            <a:pPr lvl="1">
              <a:buNone/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Pórusméret eloszlás 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13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Egyedi pórus értelmezése: A </a:t>
            </a:r>
            <a:r>
              <a:rPr lang="hu-HU" dirty="0" err="1"/>
              <a:t>Haines-ugrás</a:t>
            </a:r>
            <a:r>
              <a:rPr lang="hu-HU" dirty="0"/>
              <a:t> alapján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6" name="Kép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204864"/>
            <a:ext cx="468052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91800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Pórusméret eloszlás II.</a:t>
            </a:r>
            <a:br>
              <a:rPr lang="hu-HU" dirty="0"/>
            </a:br>
            <a:r>
              <a:rPr lang="hu-HU" dirty="0"/>
              <a:t>(méréstechnika)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Direkt módszerek:</a:t>
            </a:r>
          </a:p>
          <a:p>
            <a:pPr lvl="1"/>
            <a:r>
              <a:rPr lang="hu-HU" dirty="0"/>
              <a:t>Tomográfia, </a:t>
            </a:r>
            <a:r>
              <a:rPr lang="hu-HU" dirty="0" err="1"/>
              <a:t>mikrográfia</a:t>
            </a:r>
            <a:endParaRPr lang="hu-HU" dirty="0"/>
          </a:p>
          <a:p>
            <a:pPr lvl="1"/>
            <a:r>
              <a:rPr lang="hu-HU" dirty="0"/>
              <a:t>Minta szeletein egyedi pórusok meghatározása</a:t>
            </a:r>
          </a:p>
          <a:p>
            <a:pPr lvl="1"/>
            <a:r>
              <a:rPr lang="hu-HU" dirty="0"/>
              <a:t>Hátránya: nem a legnagyobb átmérőnél mérnek (valósnál kisebb pórusméret)</a:t>
            </a:r>
          </a:p>
          <a:p>
            <a:r>
              <a:rPr lang="hu-HU" dirty="0"/>
              <a:t>Impregnálásos módszerek:</a:t>
            </a:r>
          </a:p>
          <a:p>
            <a:pPr lvl="1"/>
            <a:r>
              <a:rPr lang="hu-HU" dirty="0"/>
              <a:t>Megszilárduló anyaggal töltik ki a pórusokat (pl. gyanta)</a:t>
            </a:r>
          </a:p>
          <a:p>
            <a:pPr lvl="1"/>
            <a:r>
              <a:rPr lang="hu-HU" dirty="0"/>
              <a:t>Minta eltávolítása után az egyedi gyantaszemcsék vizsgálata</a:t>
            </a:r>
          </a:p>
          <a:p>
            <a:pPr lvl="1"/>
            <a:r>
              <a:rPr lang="hu-HU" dirty="0"/>
              <a:t>Lassú, nehézkes és károsítja a mintát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Víz visszatartási (retenciós) görbe alapján:</a:t>
            </a:r>
          </a:p>
          <a:p>
            <a:pPr lvl="1"/>
            <a:r>
              <a:rPr lang="hu-HU" dirty="0"/>
              <a:t>Vízzel telített mintára vákuumot applikálnak</a:t>
            </a:r>
          </a:p>
          <a:p>
            <a:pPr lvl="1"/>
            <a:r>
              <a:rPr lang="hu-HU" dirty="0"/>
              <a:t>A kiürülést tömegméréssel követik</a:t>
            </a:r>
          </a:p>
          <a:p>
            <a:pPr lvl="1"/>
            <a:r>
              <a:rPr lang="hu-HU" dirty="0"/>
              <a:t>Adszorbeált tömeg-nyomás görbe felvétele</a:t>
            </a:r>
          </a:p>
          <a:p>
            <a:pPr lvl="1"/>
            <a:r>
              <a:rPr lang="hu-HU" dirty="0"/>
              <a:t>Átszámítás adszorbeált térfogat-pórusméret görbévé (integrális pórusméret-eloszlás)</a:t>
            </a:r>
          </a:p>
          <a:p>
            <a:r>
              <a:rPr lang="hu-HU" dirty="0" err="1"/>
              <a:t>Higanyporozimetria</a:t>
            </a:r>
            <a:r>
              <a:rPr lang="hu-HU" dirty="0"/>
              <a:t>:</a:t>
            </a:r>
          </a:p>
          <a:p>
            <a:pPr lvl="1"/>
            <a:r>
              <a:rPr lang="hu-HU" dirty="0"/>
              <a:t>Ürülés helyett feltöltődést vizsgálnak</a:t>
            </a:r>
          </a:p>
          <a:p>
            <a:pPr lvl="1"/>
            <a:r>
              <a:rPr lang="hu-HU" dirty="0"/>
              <a:t>Eltérő eredmény a víz retencióhoz képest</a:t>
            </a:r>
          </a:p>
          <a:p>
            <a:pPr lvl="2"/>
            <a:r>
              <a:rPr lang="hu-HU" dirty="0"/>
              <a:t>Agyagásványok nem duzzadnak</a:t>
            </a:r>
          </a:p>
          <a:p>
            <a:pPr lvl="1"/>
            <a:endParaRPr lang="hu-HU" dirty="0"/>
          </a:p>
          <a:p>
            <a:pPr lvl="1">
              <a:buNone/>
            </a:pPr>
            <a:endParaRPr lang="hu-HU" dirty="0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91800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Pórusméret eloszlás II.</a:t>
            </a:r>
            <a:br>
              <a:rPr lang="hu-HU" dirty="0"/>
            </a:br>
            <a:r>
              <a:rPr lang="hu-HU" dirty="0"/>
              <a:t>(méréstechnika)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16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Legelterjedtebb a vízretenció mérése (gyakorlati körülményekhez hasonló), és a </a:t>
            </a:r>
            <a:r>
              <a:rPr lang="hu-HU" dirty="0" err="1"/>
              <a:t>higanyporozimetria</a:t>
            </a:r>
            <a:endParaRPr lang="hu-HU" dirty="0"/>
          </a:p>
          <a:p>
            <a:r>
              <a:rPr lang="hu-HU" dirty="0"/>
              <a:t>Mérhető tartomány: 50nm -500 </a:t>
            </a:r>
            <a:r>
              <a:rPr lang="hu-HU" dirty="0" err="1">
                <a:latin typeface="Calibri"/>
                <a:cs typeface="Calibri"/>
              </a:rPr>
              <a:t>μ</a:t>
            </a:r>
            <a:r>
              <a:rPr lang="hu-HU" dirty="0" err="1"/>
              <a:t>m</a:t>
            </a:r>
            <a:endParaRPr lang="hu-HU" dirty="0"/>
          </a:p>
          <a:p>
            <a:r>
              <a:rPr lang="hu-HU" dirty="0"/>
              <a:t>Befolyásoló tényezők:</a:t>
            </a:r>
          </a:p>
          <a:p>
            <a:pPr lvl="1"/>
            <a:r>
              <a:rPr lang="hu-HU" dirty="0"/>
              <a:t>Környezeti hatások (5. dia)</a:t>
            </a:r>
          </a:p>
          <a:p>
            <a:pPr lvl="1"/>
            <a:r>
              <a:rPr lang="hu-HU" dirty="0"/>
              <a:t>Szerves anyagok jelenléte:</a:t>
            </a:r>
          </a:p>
          <a:p>
            <a:pPr lvl="2"/>
            <a:r>
              <a:rPr lang="hu-HU" dirty="0" err="1"/>
              <a:t>Aggregáció</a:t>
            </a:r>
            <a:r>
              <a:rPr lang="hu-HU" dirty="0"/>
              <a:t> elősegítése (</a:t>
            </a:r>
            <a:r>
              <a:rPr lang="hu-HU" dirty="0" err="1"/>
              <a:t>makropórusok</a:t>
            </a:r>
            <a:r>
              <a:rPr lang="hu-HU" dirty="0"/>
              <a:t> aránya nő)</a:t>
            </a:r>
          </a:p>
          <a:p>
            <a:pPr lvl="2"/>
            <a:r>
              <a:rPr lang="hu-HU" dirty="0"/>
              <a:t>Eltávolításuk esetén a makropórusok aránya csökken, a mikropórusoké nő (eltömített </a:t>
            </a:r>
            <a:r>
              <a:rPr lang="hu-HU" dirty="0" smtClean="0"/>
              <a:t>pórusok </a:t>
            </a:r>
            <a:r>
              <a:rPr lang="hu-HU" dirty="0"/>
              <a:t>kiürülése)</a:t>
            </a:r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Pórusméret eloszlás III.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pórusos szerkezet hatása 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17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Fajlagos felület:</a:t>
            </a:r>
          </a:p>
          <a:p>
            <a:pPr lvl="1"/>
            <a:r>
              <a:rPr lang="hu-HU" dirty="0"/>
              <a:t>Szemcsék közötti kölcsönhatások:</a:t>
            </a:r>
          </a:p>
          <a:p>
            <a:pPr lvl="2"/>
            <a:r>
              <a:rPr lang="hu-HU" dirty="0" err="1"/>
              <a:t>Atterberg</a:t>
            </a:r>
            <a:r>
              <a:rPr lang="hu-HU" dirty="0"/>
              <a:t> határok (víztartalom)</a:t>
            </a:r>
          </a:p>
          <a:p>
            <a:pPr lvl="2"/>
            <a:r>
              <a:rPr lang="hu-HU" dirty="0"/>
              <a:t>Kemény, plasztikus, folyós</a:t>
            </a:r>
          </a:p>
          <a:p>
            <a:pPr lvl="2"/>
            <a:r>
              <a:rPr lang="hu-HU" dirty="0"/>
              <a:t>Összefügg a fajlagos felülettel: ha a felület nő a határok is a nagyobb víztartalom irányába mozdulnak el</a:t>
            </a:r>
          </a:p>
          <a:p>
            <a:pPr lvl="1"/>
            <a:r>
              <a:rPr lang="hu-HU" dirty="0"/>
              <a:t>Ioncsere kapacitás (agyagos talajok esetén)</a:t>
            </a:r>
          </a:p>
          <a:p>
            <a:pPr lvl="2"/>
            <a:r>
              <a:rPr lang="hu-HU" dirty="0"/>
              <a:t>Korreláció mutatható ki köztük (de nem ok-okozati összefüggés)</a:t>
            </a:r>
          </a:p>
          <a:p>
            <a:pPr lvl="2"/>
            <a:r>
              <a:rPr lang="hu-HU" dirty="0"/>
              <a:t>Valójában mindkettő nő az agyagásványok arányával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pórusos szerkezet hatása II.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18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Porozitás és pórusméret eloszlás</a:t>
            </a:r>
          </a:p>
          <a:p>
            <a:pPr lvl="1"/>
            <a:r>
              <a:rPr lang="hu-HU" dirty="0"/>
              <a:t>Víztároló képesség:</a:t>
            </a:r>
          </a:p>
          <a:p>
            <a:pPr lvl="2"/>
            <a:r>
              <a:rPr lang="hu-HU" dirty="0"/>
              <a:t>Kisebb pórusokban erősebben kötődik a víz</a:t>
            </a:r>
          </a:p>
          <a:p>
            <a:pPr lvl="2"/>
            <a:r>
              <a:rPr lang="hu-HU" dirty="0"/>
              <a:t>Agyagos talajok esetén nagyobb, mint a homokos talajoknál</a:t>
            </a:r>
          </a:p>
          <a:p>
            <a:pPr lvl="2"/>
            <a:r>
              <a:rPr lang="hu-HU" dirty="0"/>
              <a:t>Mérése standardizált, állandó nyomáson történik, de elve ugyanaz mint a vízretenció esetén. </a:t>
            </a:r>
          </a:p>
          <a:p>
            <a:pPr lvl="2"/>
            <a:r>
              <a:rPr lang="hu-HU" dirty="0"/>
              <a:t>Az adszorbeált víz/száraz minta tömegarányával jellemzik. Növénytermesztési szempontból fontos.</a:t>
            </a:r>
          </a:p>
          <a:p>
            <a:pPr lvl="2"/>
            <a:r>
              <a:rPr lang="hu-HU" dirty="0"/>
              <a:t>Értékét a pórusméret eloszlás határozza meg, de a porozitástól függ a maximuma.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19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Porozitás és pórusméret eloszlás</a:t>
            </a:r>
          </a:p>
          <a:p>
            <a:pPr lvl="1"/>
            <a:r>
              <a:rPr lang="hu-HU" dirty="0"/>
              <a:t>Hidraulikus vezetőképesség:</a:t>
            </a:r>
          </a:p>
          <a:p>
            <a:pPr lvl="2"/>
            <a:r>
              <a:rPr lang="hu-HU" dirty="0"/>
              <a:t>Értéke nő a </a:t>
            </a:r>
            <a:r>
              <a:rPr lang="hu-HU" dirty="0" err="1"/>
              <a:t>makropórusok</a:t>
            </a:r>
            <a:r>
              <a:rPr lang="hu-HU" dirty="0"/>
              <a:t> arányának növekedésével</a:t>
            </a:r>
          </a:p>
          <a:p>
            <a:pPr lvl="2"/>
            <a:r>
              <a:rPr lang="hu-HU" dirty="0"/>
              <a:t>Érétke nő a porozitás növekedésével (bizonyos pórushossz felett)</a:t>
            </a:r>
          </a:p>
          <a:p>
            <a:pPr lvl="1"/>
            <a:r>
              <a:rPr lang="hu-HU" dirty="0"/>
              <a:t>Oldott anyag transzportja:</a:t>
            </a:r>
          </a:p>
          <a:p>
            <a:pPr lvl="2"/>
            <a:r>
              <a:rPr lang="hu-HU" dirty="0"/>
              <a:t>A pórusméret csökkenése drasztikusa lecsökkentheti a transzportot</a:t>
            </a:r>
          </a:p>
          <a:p>
            <a:pPr lvl="2"/>
            <a:r>
              <a:rPr lang="hu-HU" dirty="0"/>
              <a:t>Ezen kívül azonban ugyanúgy függ a pórusmérettől mint a </a:t>
            </a:r>
            <a:r>
              <a:rPr lang="hu-HU" dirty="0" err="1" smtClean="0"/>
              <a:t>vezetőeképesség</a:t>
            </a:r>
            <a:endParaRPr lang="hu-HU" dirty="0"/>
          </a:p>
          <a:p>
            <a:pPr lvl="1">
              <a:buNone/>
            </a:pPr>
            <a:endParaRPr lang="hu-HU" dirty="0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pórusos szerkezet hatása II.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Tartalom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talaj összetétele</a:t>
            </a:r>
          </a:p>
          <a:p>
            <a:endParaRPr lang="hu-HU" dirty="0"/>
          </a:p>
          <a:p>
            <a:r>
              <a:rPr lang="hu-HU" dirty="0"/>
              <a:t>Pórusok a talajban</a:t>
            </a:r>
          </a:p>
          <a:p>
            <a:endParaRPr lang="hu-HU" dirty="0"/>
          </a:p>
          <a:p>
            <a:r>
              <a:rPr lang="hu-HU" dirty="0"/>
              <a:t>A talaj fajlagos felülete</a:t>
            </a:r>
          </a:p>
          <a:p>
            <a:endParaRPr lang="hu-HU" dirty="0"/>
          </a:p>
          <a:p>
            <a:r>
              <a:rPr lang="hu-HU" dirty="0"/>
              <a:t>Porozitás, pórusméret eloszlás</a:t>
            </a:r>
          </a:p>
          <a:p>
            <a:endParaRPr lang="hu-HU" dirty="0"/>
          </a:p>
          <a:p>
            <a:r>
              <a:rPr lang="hu-HU" dirty="0"/>
              <a:t>A pórusos szerkezet hatása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936A4-FB86-43F7-866E-B7E21EA825E3}" type="datetime1">
              <a:rPr lang="hu-HU" smtClean="0"/>
              <a:pPr algn="r"/>
              <a:t>2019. 12. 02.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Feldolgozást segítő kérdések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20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u-HU" dirty="0" smtClean="0"/>
              <a:t>Melyek a fő talajalkotók, milyen módon hatnak kölcsön egymással, és milyen külső hatások formálják a talaj pórusszerzetét?</a:t>
            </a:r>
          </a:p>
          <a:p>
            <a:pPr lvl="0"/>
            <a:r>
              <a:rPr lang="hu-HU" dirty="0" smtClean="0"/>
              <a:t>A  két legfontosabb talajalkotó (agyagásványok, szerves anyagok) milyen hatással van a talaj pórusméret eloszlására és fajlagos felületére, és miért?</a:t>
            </a:r>
          </a:p>
          <a:p>
            <a:pPr lvl="0"/>
            <a:r>
              <a:rPr lang="hu-HU" dirty="0" smtClean="0"/>
              <a:t>Mely módszerekkel mérhető talajminták fajlagos felülete, és milyen sajátos (talajra jellemző) tényezőket kell figyelembe venni adott mérési típusoknál?</a:t>
            </a:r>
          </a:p>
          <a:p>
            <a:pPr lvl="0"/>
            <a:r>
              <a:rPr lang="hu-HU" dirty="0" smtClean="0"/>
              <a:t>Mely módszerekkel mérhető talajminták pórusméret eloszlása és milyen sajátos (talajra jellemző)  tényezőket kell figyelembe venni adott mérési típusoknál?</a:t>
            </a:r>
          </a:p>
          <a:p>
            <a:pPr lvl="0"/>
            <a:r>
              <a:rPr lang="hu-HU" dirty="0" smtClean="0"/>
              <a:t>A talajminták különböző pórusos jellemzői milyen összefüggésben vannak a talaj más tulajdonságaival.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7AD8-678B-42BA-8866-965A00D320DC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3D1D-4DA8-47A5-AEC7-02F4008FD8C0}" type="slidenum">
              <a:rPr lang="hu-HU" smtClean="0"/>
              <a:pPr/>
              <a:t>21</a:t>
            </a:fld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2051720" y="2564904"/>
            <a:ext cx="52323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400" dirty="0"/>
              <a:t>Köszönöm a figyelmet!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A talaj összetétele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3</a:t>
            </a:fld>
            <a:endParaRPr lang="hu-HU"/>
          </a:p>
        </p:txBody>
      </p:sp>
      <p:graphicFrame>
        <p:nvGraphicFramePr>
          <p:cNvPr id="6" name="Diagram 5"/>
          <p:cNvGraphicFramePr/>
          <p:nvPr/>
        </p:nvGraphicFramePr>
        <p:xfrm>
          <a:off x="1475656" y="1772816"/>
          <a:ext cx="662473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Pórusok a talajban 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Heterogén, többfázisú rendszer (szilárd, folyadék, víz)</a:t>
            </a:r>
          </a:p>
          <a:p>
            <a:endParaRPr lang="hu-HU" sz="2400" dirty="0"/>
          </a:p>
          <a:p>
            <a:r>
              <a:rPr lang="hu-HU" sz="2400" dirty="0"/>
              <a:t>Pórusok:</a:t>
            </a:r>
          </a:p>
          <a:p>
            <a:pPr lvl="1"/>
            <a:r>
              <a:rPr lang="hu-HU" sz="2100" dirty="0"/>
              <a:t>Szemcsék közötti tér</a:t>
            </a:r>
          </a:p>
          <a:p>
            <a:pPr lvl="1"/>
            <a:r>
              <a:rPr lang="hu-HU" sz="2100" dirty="0"/>
              <a:t>Porózus szemcsék</a:t>
            </a:r>
          </a:p>
          <a:p>
            <a:pPr lvl="1"/>
            <a:r>
              <a:rPr lang="hu-HU" sz="2100" dirty="0"/>
              <a:t>Porózus aggregátumok</a:t>
            </a:r>
          </a:p>
          <a:p>
            <a:pPr lvl="1"/>
            <a:endParaRPr lang="hu-HU" sz="2100" dirty="0"/>
          </a:p>
          <a:p>
            <a:r>
              <a:rPr lang="hu-HU" sz="2400" dirty="0"/>
              <a:t>Folyamatosan változó rendszer, nincs állandó pórusszerkezet</a:t>
            </a:r>
          </a:p>
          <a:p>
            <a:pPr lvl="1"/>
            <a:endParaRPr lang="hu-HU" sz="2100" dirty="0"/>
          </a:p>
          <a:p>
            <a:pPr lvl="1"/>
            <a:endParaRPr lang="hu-HU" sz="2100" dirty="0"/>
          </a:p>
          <a:p>
            <a:endParaRPr lang="hu-H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Pórusok a talajban II.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</a:t>
            </a:r>
            <a:r>
              <a:rPr lang="hu-HU" dirty="0" err="1"/>
              <a:t>póruszerekezetet</a:t>
            </a:r>
            <a:r>
              <a:rPr lang="hu-HU" dirty="0"/>
              <a:t> formáló hatások:</a:t>
            </a:r>
          </a:p>
          <a:p>
            <a:pPr lvl="1"/>
            <a:r>
              <a:rPr lang="hu-HU" dirty="0"/>
              <a:t>Zsugorodás</a:t>
            </a:r>
          </a:p>
          <a:p>
            <a:pPr lvl="1"/>
            <a:r>
              <a:rPr lang="hu-HU" dirty="0"/>
              <a:t>Duzzadás</a:t>
            </a:r>
          </a:p>
          <a:p>
            <a:pPr lvl="1"/>
            <a:r>
              <a:rPr lang="hu-HU" dirty="0"/>
              <a:t>Mechanikai összenyomás</a:t>
            </a:r>
          </a:p>
          <a:p>
            <a:pPr lvl="1"/>
            <a:r>
              <a:rPr lang="hu-HU" dirty="0"/>
              <a:t>Ásás, szántás</a:t>
            </a:r>
          </a:p>
          <a:p>
            <a:pPr lvl="1"/>
            <a:r>
              <a:rPr lang="hu-HU" dirty="0"/>
              <a:t>Biológiai aktivitás</a:t>
            </a:r>
          </a:p>
          <a:p>
            <a:pPr lvl="2"/>
            <a:r>
              <a:rPr lang="hu-HU" dirty="0"/>
              <a:t>Finom gyökerek: </a:t>
            </a:r>
            <a:r>
              <a:rPr lang="hu-HU" dirty="0" err="1"/>
              <a:t>makropórusokban</a:t>
            </a:r>
            <a:r>
              <a:rPr lang="hu-HU" dirty="0"/>
              <a:t> nőnek, és </a:t>
            </a:r>
            <a:r>
              <a:rPr lang="hu-HU" dirty="0" err="1"/>
              <a:t>mikrorpedések</a:t>
            </a:r>
            <a:r>
              <a:rPr lang="hu-HU" dirty="0"/>
              <a:t>  hoznak létre</a:t>
            </a:r>
          </a:p>
          <a:p>
            <a:pPr lvl="2"/>
            <a:r>
              <a:rPr lang="hu-HU" dirty="0"/>
              <a:t>Durvább gyökerek: új utat vág, hosszú távon növeli a </a:t>
            </a:r>
            <a:r>
              <a:rPr lang="hu-HU" dirty="0" err="1"/>
              <a:t>makropórusok</a:t>
            </a:r>
            <a:r>
              <a:rPr lang="hu-HU" dirty="0"/>
              <a:t> számát</a:t>
            </a:r>
          </a:p>
          <a:p>
            <a:pPr lvl="1"/>
            <a:r>
              <a:rPr lang="hu-HU" dirty="0"/>
              <a:t>Kémiai folyamatok</a:t>
            </a:r>
          </a:p>
          <a:p>
            <a:pPr lvl="1"/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Pórusok a talajban III.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6</a:t>
            </a:fld>
            <a:endParaRPr lang="hu-HU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1187624" y="2204864"/>
          <a:ext cx="7053396" cy="3196180"/>
        </p:xfrm>
        <a:graphic>
          <a:graphicData uri="http://schemas.openxmlformats.org/drawingml/2006/table">
            <a:tbl>
              <a:tblPr/>
              <a:tblGrid>
                <a:gridCol w="36687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53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393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latin typeface="Times New Roman"/>
                          <a:ea typeface="Calibri"/>
                          <a:cs typeface="Times New Roman"/>
                        </a:rPr>
                        <a:t>Pórus</a:t>
                      </a:r>
                      <a:endParaRPr lang="hu-H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>
                          <a:latin typeface="Times New Roman"/>
                          <a:ea typeface="Calibri"/>
                          <a:cs typeface="Times New Roman"/>
                        </a:rPr>
                        <a:t>Méret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>
                          <a:latin typeface="Times New Roman"/>
                          <a:ea typeface="Calibri"/>
                          <a:cs typeface="Times New Roman"/>
                        </a:rPr>
                        <a:t>Típus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agyagrétegek közötti tér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&lt;0,01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agyaglapka-kötegek közötti tér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0,01 –  0,1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egyedi részecskék közötti rések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0,1  – 0,001µm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mikroaggregátumok elrendeződése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0,03 – 100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textúrális/szerkezeti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9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hézagok, melyek a homok és agyagszemcsék tömörödése miatt alakulnak ki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0,03 – 5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aggregátumok közötti rések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50 – 80 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szerkezeti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gyökerek és élőlények által létrehozott lyukak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50 – 80 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szerkezeti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Times New Roman"/>
                          <a:ea typeface="Calibri"/>
                          <a:cs typeface="Times New Roman"/>
                        </a:rPr>
                        <a:t>repedések</a:t>
                      </a:r>
                      <a:endParaRPr lang="hu-H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&gt;500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Times New Roman"/>
                          <a:ea typeface="Calibri"/>
                          <a:cs typeface="Times New Roman"/>
                        </a:rPr>
                        <a:t>szerkezeti</a:t>
                      </a:r>
                      <a:endParaRPr lang="hu-H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A talaj fajlagos felülete 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Belső fajlagos felület: nyílt pórusok belső felülete</a:t>
            </a:r>
          </a:p>
          <a:p>
            <a:endParaRPr lang="hu-HU" dirty="0"/>
          </a:p>
          <a:p>
            <a:r>
              <a:rPr lang="hu-HU" dirty="0"/>
              <a:t>Külső fajlagos felület: szemcsék alakja és egyenetlenségei</a:t>
            </a:r>
          </a:p>
          <a:p>
            <a:endParaRPr lang="hu-HU" dirty="0"/>
          </a:p>
          <a:p>
            <a:r>
              <a:rPr lang="hu-HU" dirty="0"/>
              <a:t>Rétegközi fajlagos felület: agyagásványok rétegei</a:t>
            </a:r>
          </a:p>
          <a:p>
            <a:endParaRPr lang="hu-HU" dirty="0"/>
          </a:p>
          <a:p>
            <a:r>
              <a:rPr lang="hu-HU" dirty="0"/>
              <a:t>Meghatározó az </a:t>
            </a:r>
            <a:r>
              <a:rPr lang="hu-HU" dirty="0" err="1"/>
              <a:t>agyagásványtartalom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Direkt módszer</a:t>
            </a:r>
          </a:p>
          <a:p>
            <a:pPr lvl="1"/>
            <a:r>
              <a:rPr lang="hu-HU" dirty="0"/>
              <a:t>Elektronmikroszkópos kép alapján, egyedi részecskék mérése, majd a geometria alapján felületbecslés</a:t>
            </a:r>
          </a:p>
          <a:p>
            <a:pPr lvl="1"/>
            <a:r>
              <a:rPr lang="hu-HU" dirty="0"/>
              <a:t>A valósnál kisebb méretet ad (inhomogenitás, felületi egyenetlenségek)</a:t>
            </a:r>
          </a:p>
          <a:p>
            <a:pPr lvl="1"/>
            <a:r>
              <a:rPr lang="hu-HU" dirty="0"/>
              <a:t>Nem additív felületek: talajalkotók adszorpciója egymáson</a:t>
            </a:r>
          </a:p>
          <a:p>
            <a:pPr lvl="1"/>
            <a:r>
              <a:rPr lang="hu-HU" dirty="0"/>
              <a:t>Alkalmazható: </a:t>
            </a:r>
          </a:p>
          <a:p>
            <a:pPr lvl="2"/>
            <a:r>
              <a:rPr lang="hu-HU" dirty="0"/>
              <a:t>Tisztított homok vizsgálata</a:t>
            </a:r>
          </a:p>
          <a:p>
            <a:pPr lvl="2"/>
            <a:r>
              <a:rPr lang="hu-HU" dirty="0"/>
              <a:t>Speciális eset: </a:t>
            </a:r>
            <a:r>
              <a:rPr lang="hu-HU" dirty="0" err="1"/>
              <a:t>röntgendiffrakció</a:t>
            </a:r>
            <a:r>
              <a:rPr lang="hu-HU" dirty="0"/>
              <a:t> alkalmazása tisztán </a:t>
            </a:r>
            <a:r>
              <a:rPr lang="hu-HU" dirty="0" err="1"/>
              <a:t>agyagsáványok</a:t>
            </a:r>
            <a:r>
              <a:rPr lang="hu-HU" dirty="0"/>
              <a:t> esetén </a:t>
            </a:r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063808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talaj fajlagos felülete II.</a:t>
            </a:r>
            <a:br>
              <a:rPr lang="hu-HU" dirty="0"/>
            </a:br>
            <a:r>
              <a:rPr lang="hu-HU" dirty="0"/>
              <a:t>(mérési módszerek)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063808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talaj fajlagos felülete II.</a:t>
            </a:r>
            <a:br>
              <a:rPr lang="hu-HU" dirty="0"/>
            </a:br>
            <a:r>
              <a:rPr lang="hu-HU" dirty="0"/>
              <a:t>(mérési módszerek)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err="1"/>
              <a:t>Oldatadszorpció</a:t>
            </a:r>
            <a:endParaRPr lang="hu-HU" dirty="0"/>
          </a:p>
          <a:p>
            <a:pPr lvl="1"/>
            <a:r>
              <a:rPr lang="hu-HU" dirty="0"/>
              <a:t>Felületaktív anyagot használnak (CBT)</a:t>
            </a:r>
          </a:p>
          <a:p>
            <a:pPr lvl="2"/>
            <a:r>
              <a:rPr lang="hu-HU" dirty="0"/>
              <a:t>Kettősréteget képez, ismert molekulaterülettel</a:t>
            </a:r>
          </a:p>
          <a:p>
            <a:pPr lvl="1"/>
            <a:r>
              <a:rPr lang="hu-HU" dirty="0" err="1"/>
              <a:t>UV-Vis</a:t>
            </a:r>
            <a:r>
              <a:rPr lang="hu-HU" dirty="0"/>
              <a:t> abszorpciós detektálás</a:t>
            </a:r>
          </a:p>
          <a:p>
            <a:pPr lvl="2"/>
            <a:r>
              <a:rPr lang="hu-HU" dirty="0"/>
              <a:t>Az összetétel alapján fajlagos felület számítható</a:t>
            </a:r>
          </a:p>
          <a:p>
            <a:pPr lvl="1"/>
            <a:r>
              <a:rPr lang="hu-HU" dirty="0"/>
              <a:t>Befolyásoló hatások:</a:t>
            </a:r>
          </a:p>
          <a:p>
            <a:pPr lvl="2"/>
            <a:r>
              <a:rPr lang="hu-HU" dirty="0"/>
              <a:t>Oxidok jelenléte: kis felületi töltéssűrűség, nem alakul ki kettősréteg</a:t>
            </a:r>
          </a:p>
          <a:p>
            <a:pPr lvl="2"/>
            <a:r>
              <a:rPr lang="hu-HU" dirty="0"/>
              <a:t>Agyagásványok: két réteg között egy kettősréteg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236</TotalTime>
  <Words>1425</Words>
  <Application>Microsoft Office PowerPoint</Application>
  <PresentationFormat>Diavetítés a képernyőre (4:3 oldalarány)</PresentationFormat>
  <Paragraphs>282</Paragraphs>
  <Slides>21</Slides>
  <Notes>15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Medián</vt:lpstr>
      <vt:lpstr>1. dia</vt:lpstr>
      <vt:lpstr>Tartalom</vt:lpstr>
      <vt:lpstr>A talaj összetétele</vt:lpstr>
      <vt:lpstr>Pórusok a talajban I.</vt:lpstr>
      <vt:lpstr>Pórusok a talajban II.</vt:lpstr>
      <vt:lpstr>Pórusok a talajban III.</vt:lpstr>
      <vt:lpstr>A talaj fajlagos felülete I.</vt:lpstr>
      <vt:lpstr>A talaj fajlagos felülete II. (mérési módszerek)</vt:lpstr>
      <vt:lpstr>A talaj fajlagos felülete II. (mérési módszerek)</vt:lpstr>
      <vt:lpstr>A talaj fajlagos felülete II. (mérési módszerek)</vt:lpstr>
      <vt:lpstr>A talaj fajlagos felülete II. (mérési módszerek)</vt:lpstr>
      <vt:lpstr>Porozitás</vt:lpstr>
      <vt:lpstr>Pórusméret eloszlás I.</vt:lpstr>
      <vt:lpstr>Pórusméret eloszlás II. (méréstechnika)</vt:lpstr>
      <vt:lpstr>Pórusméret eloszlás II. (méréstechnika)</vt:lpstr>
      <vt:lpstr>Pórusméret eloszlás III.</vt:lpstr>
      <vt:lpstr>A pórusos szerkezet hatása I.</vt:lpstr>
      <vt:lpstr>A pórusos szerkezet hatása II.</vt:lpstr>
      <vt:lpstr>A pórusos szerkezet hatása II.</vt:lpstr>
      <vt:lpstr>Feldolgozást segítő kérdések</vt:lpstr>
      <vt:lpstr>21.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Tulajdonos</dc:creator>
  <cp:lastModifiedBy>Vancza Andor</cp:lastModifiedBy>
  <cp:revision>39</cp:revision>
  <dcterms:created xsi:type="dcterms:W3CDTF">2019-11-29T08:56:39Z</dcterms:created>
  <dcterms:modified xsi:type="dcterms:W3CDTF">2019-12-02T14:43:26Z</dcterms:modified>
</cp:coreProperties>
</file>