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54" autoAdjust="0"/>
    <p:restoredTop sz="94660"/>
  </p:normalViewPr>
  <p:slideViewPr>
    <p:cSldViewPr snapToGrid="0">
      <p:cViewPr varScale="1">
        <p:scale>
          <a:sx n="78" d="100"/>
          <a:sy n="78" d="100"/>
        </p:scale>
        <p:origin x="8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76535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06700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0941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3627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28405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88626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0748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96560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4619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7408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08581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3859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74706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9815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1095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077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18934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2FBB1-235E-4EAB-B8E3-B059D6030543}" type="datetimeFigureOut">
              <a:rPr lang="hu-HU" smtClean="0"/>
              <a:t>2019. 12. 02.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E1DFF5-3D02-48BB-82B5-E2B232B3855F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83903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Pórusos üvegek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Készítette: Szarka Bertalan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3135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Pórusméret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Kvalitatív összefüggést sokáig kerestek az átmérő és a hőkezelés hőmérséklete és ideje között</a:t>
            </a:r>
          </a:p>
          <a:p>
            <a:r>
              <a:rPr lang="hu-HU" dirty="0" smtClean="0"/>
              <a:t>Csak paraméteres összefüggés kapható</a:t>
            </a:r>
          </a:p>
          <a:p>
            <a:r>
              <a:rPr lang="hu-HU" dirty="0" smtClean="0"/>
              <a:t>Egyéb tényezők is befolyásolják</a:t>
            </a:r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artalom helye 3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hu-HU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hu-H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u-H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hu-H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</m:sup>
                    </m:sSup>
                  </m:oMath>
                </a14:m>
                <a:endParaRPr lang="hu-HU" dirty="0" smtClean="0"/>
              </a:p>
              <a:p>
                <a:r>
                  <a:rPr lang="hu-HU" dirty="0"/>
                  <a:t>r</a:t>
                </a:r>
                <a:r>
                  <a:rPr lang="hu-HU" dirty="0" smtClean="0"/>
                  <a:t>: pórus sugara (</a:t>
                </a:r>
                <a:r>
                  <a:rPr lang="hu-HU" dirty="0"/>
                  <a:t>Ǻ</a:t>
                </a:r>
                <a:r>
                  <a:rPr lang="hu-HU" dirty="0" smtClean="0"/>
                  <a:t>)</a:t>
                </a:r>
              </a:p>
              <a:p>
                <a:r>
                  <a:rPr lang="hu-HU" dirty="0" smtClean="0"/>
                  <a:t>T: hőkezelés hőmérséklete (K)</a:t>
                </a:r>
              </a:p>
              <a:p>
                <a:r>
                  <a:rPr lang="hu-HU" dirty="0"/>
                  <a:t>t</a:t>
                </a:r>
                <a:r>
                  <a:rPr lang="hu-HU" dirty="0" smtClean="0"/>
                  <a:t>: hőkezelés ideje (h)</a:t>
                </a:r>
              </a:p>
              <a:p>
                <a:r>
                  <a:rPr lang="hu-HU" dirty="0" smtClean="0"/>
                  <a:t>k, m, n: paraméterek</a:t>
                </a:r>
              </a:p>
              <a:p>
                <a:pPr marL="0" indent="0">
                  <a:buNone/>
                </a:pPr>
                <a:endParaRPr lang="hu-HU" dirty="0"/>
              </a:p>
            </p:txBody>
          </p:sp>
        </mc:Choice>
        <mc:Fallback xmlns="">
          <p:sp>
            <p:nvSpPr>
              <p:cNvPr id="4" name="Tartalom hely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0">
                <a:blip r:embed="rId2"/>
                <a:stretch>
                  <a:fillRect l="-2118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774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Pórus-méreteloszlás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Homogén eloszlásra törekednek, fő minőségi jellemző</a:t>
            </a:r>
          </a:p>
          <a:p>
            <a:r>
              <a:rPr lang="hu-HU" dirty="0" smtClean="0"/>
              <a:t>Nincs általános módszer</a:t>
            </a:r>
          </a:p>
          <a:p>
            <a:r>
              <a:rPr lang="hu-HU" dirty="0" smtClean="0"/>
              <a:t>Általában szélesebb, mint kristályos </a:t>
            </a:r>
            <a:r>
              <a:rPr lang="hu-HU" dirty="0" err="1" smtClean="0"/>
              <a:t>szilika</a:t>
            </a:r>
            <a:r>
              <a:rPr lang="hu-HU" dirty="0" smtClean="0"/>
              <a:t> esetében (</a:t>
            </a:r>
            <a:r>
              <a:rPr lang="hu-HU" dirty="0" err="1" smtClean="0"/>
              <a:t>zeolit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 smtClean="0"/>
              <a:t>Gyakori módszerek jellemzésre</a:t>
            </a:r>
          </a:p>
          <a:p>
            <a:pPr lvl="1"/>
            <a:r>
              <a:rPr lang="hu-HU" dirty="0" err="1" smtClean="0"/>
              <a:t>Higany-porozimetria</a:t>
            </a:r>
            <a:endParaRPr lang="hu-HU" dirty="0" smtClean="0"/>
          </a:p>
          <a:p>
            <a:pPr lvl="1"/>
            <a:r>
              <a:rPr lang="hu-HU" dirty="0" smtClean="0"/>
              <a:t>Elektron mikroszkópia</a:t>
            </a:r>
          </a:p>
          <a:p>
            <a:pPr lvl="1"/>
            <a:r>
              <a:rPr lang="hu-HU" dirty="0" smtClean="0"/>
              <a:t>Molekuláris szondák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3417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Fajlagos felület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Más adszorbensekhez viszonyítva kisebb (</a:t>
            </a:r>
            <a:r>
              <a:rPr lang="hu-HU" dirty="0" err="1" smtClean="0"/>
              <a:t>max</a:t>
            </a:r>
            <a:r>
              <a:rPr lang="hu-HU" dirty="0" smtClean="0"/>
              <a:t>. 300 m</a:t>
            </a:r>
            <a:r>
              <a:rPr lang="hu-HU" baseline="30000" dirty="0" smtClean="0"/>
              <a:t>2</a:t>
            </a:r>
            <a:r>
              <a:rPr lang="hu-HU" dirty="0" smtClean="0"/>
              <a:t>/g)</a:t>
            </a:r>
          </a:p>
          <a:p>
            <a:r>
              <a:rPr lang="hu-HU" dirty="0" err="1" smtClean="0"/>
              <a:t>Kolloidális</a:t>
            </a:r>
            <a:r>
              <a:rPr lang="hu-HU" dirty="0" smtClean="0"/>
              <a:t> </a:t>
            </a:r>
            <a:r>
              <a:rPr lang="hu-HU" dirty="0" err="1" smtClean="0"/>
              <a:t>szilika</a:t>
            </a:r>
            <a:r>
              <a:rPr lang="hu-HU" dirty="0" smtClean="0"/>
              <a:t>, és a belső falak adják a fajlagos felületet</a:t>
            </a:r>
          </a:p>
          <a:p>
            <a:r>
              <a:rPr lang="hu-HU" dirty="0" smtClean="0"/>
              <a:t>Általában a BET modellt alkalmazzák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 smtClean="0"/>
              <a:t>Hőkezelés hőmérsékletével, és idejével a fajlagos felület csökken</a:t>
            </a:r>
          </a:p>
          <a:p>
            <a:r>
              <a:rPr lang="hu-HU" dirty="0" smtClean="0"/>
              <a:t>Nagy pórusok kialakulásával csökken a fajlagos felület</a:t>
            </a:r>
          </a:p>
          <a:p>
            <a:r>
              <a:rPr lang="hu-HU" dirty="0" smtClean="0"/>
              <a:t>Kolloid SiO</a:t>
            </a:r>
            <a:r>
              <a:rPr lang="hu-HU" baseline="-25000" dirty="0" smtClean="0"/>
              <a:t>2</a:t>
            </a:r>
            <a:r>
              <a:rPr lang="hu-HU" dirty="0" smtClean="0"/>
              <a:t> kioldása is csökkenti a fajlagos felületet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540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Alkalmazási lehetőségek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Adszorbens (gázok, folyadékok, polimerek)</a:t>
            </a:r>
          </a:p>
          <a:p>
            <a:r>
              <a:rPr lang="hu-HU" dirty="0" smtClean="0"/>
              <a:t>Ioncserélő hatás a visszamaradó bórsav miatt, nagyobb alkáli ionok jól megköthetők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 smtClean="0"/>
              <a:t>Kromatográfiában állófázisként alkalmazhatók, könnyen módosítható a felületük</a:t>
            </a:r>
          </a:p>
          <a:p>
            <a:r>
              <a:rPr lang="hu-HU" dirty="0" smtClean="0"/>
              <a:t>Szilárd fázisú biokémiában gyakran alkalmazzák, jó </a:t>
            </a:r>
            <a:r>
              <a:rPr lang="hu-HU" dirty="0" err="1" smtClean="0"/>
              <a:t>hidrolitikus</a:t>
            </a:r>
            <a:r>
              <a:rPr lang="hu-HU" dirty="0" smtClean="0"/>
              <a:t> ellenállásuk miatt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0910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831850" y="885955"/>
            <a:ext cx="10515600" cy="2852737"/>
          </a:xfrm>
        </p:spPr>
        <p:txBody>
          <a:bodyPr/>
          <a:lstStyle/>
          <a:p>
            <a:pPr algn="ctr"/>
            <a:r>
              <a:rPr lang="hu-HU" dirty="0" smtClean="0"/>
              <a:t>Köszönöm a figyelmet!</a:t>
            </a:r>
            <a:endParaRPr lang="hu-HU" dirty="0"/>
          </a:p>
        </p:txBody>
      </p:sp>
      <p:sp>
        <p:nvSpPr>
          <p:cNvPr id="9" name="Szöveg helye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5277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Feldolgozást segítő kérdések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1. Mi a pórusos üvegek legjelentősebb előállítási módszere, mik az eljárás fő lépései?</a:t>
            </a:r>
          </a:p>
          <a:p>
            <a:r>
              <a:rPr lang="hu-HU" dirty="0"/>
              <a:t>2. Milyen tényezők befolyásolják legjobban a pórusos üvegek tulajdonságait?</a:t>
            </a:r>
          </a:p>
          <a:p>
            <a:r>
              <a:rPr lang="hu-HU" dirty="0"/>
              <a:t>3. Hogyan függ a pórustérfogat a hőmérséklet hőkezelésétől, és miért?</a:t>
            </a:r>
          </a:p>
          <a:p>
            <a:r>
              <a:rPr lang="hu-HU" dirty="0"/>
              <a:t>4. Milyen két részből adódik a pórusos üvegek fajlagos felülete?</a:t>
            </a:r>
          </a:p>
          <a:p>
            <a:r>
              <a:rPr lang="hu-HU" dirty="0"/>
              <a:t>5. Milyen alkalmazási lehetősége vannak a pórusos üvegeknek?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23242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Előállítási módszerek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6019" y="1765306"/>
            <a:ext cx="4878387" cy="3505059"/>
          </a:xfrm>
        </p:spPr>
      </p:pic>
      <p:sp>
        <p:nvSpPr>
          <p:cNvPr id="6" name="Tartalom helye 5"/>
          <p:cNvSpPr>
            <a:spLocks noGrp="1"/>
          </p:cNvSpPr>
          <p:nvPr>
            <p:ph sz="half" idx="2"/>
          </p:nvPr>
        </p:nvSpPr>
        <p:spPr>
          <a:xfrm>
            <a:off x="1141413" y="1698926"/>
            <a:ext cx="5181600" cy="4351338"/>
          </a:xfrm>
        </p:spPr>
        <p:txBody>
          <a:bodyPr/>
          <a:lstStyle/>
          <a:p>
            <a:r>
              <a:rPr lang="hu-HU" dirty="0" smtClean="0"/>
              <a:t>Első előállítási módszer: VYCOR eljárás (1936)</a:t>
            </a:r>
          </a:p>
          <a:p>
            <a:r>
              <a:rPr lang="hu-HU" dirty="0" smtClean="0"/>
              <a:t>Szol-gél eljárások</a:t>
            </a:r>
          </a:p>
          <a:p>
            <a:r>
              <a:rPr lang="hu-HU" dirty="0" err="1" smtClean="0"/>
              <a:t>Üvegszinterelés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7007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VYCOR eljárás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Megfelelő összetételű </a:t>
            </a:r>
            <a:r>
              <a:rPr lang="hu-HU" dirty="0" err="1" smtClean="0"/>
              <a:t>nátrium-boroszilikát</a:t>
            </a:r>
            <a:r>
              <a:rPr lang="hu-HU" dirty="0" smtClean="0"/>
              <a:t> üveg</a:t>
            </a:r>
          </a:p>
          <a:p>
            <a:r>
              <a:rPr lang="hu-HU" dirty="0" smtClean="0"/>
              <a:t>Hőkezelés hatására </a:t>
            </a:r>
            <a:r>
              <a:rPr lang="hu-HU" dirty="0" err="1" smtClean="0"/>
              <a:t>fázisszeparáció</a:t>
            </a:r>
            <a:endParaRPr lang="hu-HU" dirty="0" smtClean="0"/>
          </a:p>
          <a:p>
            <a:r>
              <a:rPr lang="hu-HU" dirty="0" smtClean="0"/>
              <a:t>Savas kioldás</a:t>
            </a:r>
          </a:p>
          <a:p>
            <a:r>
              <a:rPr lang="hu-HU" dirty="0" err="1" smtClean="0"/>
              <a:t>Szinterelés</a:t>
            </a:r>
            <a:r>
              <a:rPr lang="hu-HU" dirty="0" smtClean="0"/>
              <a:t> tömör üveggé</a:t>
            </a:r>
            <a:endParaRPr lang="hu-HU" dirty="0"/>
          </a:p>
        </p:txBody>
      </p:sp>
      <p:pic>
        <p:nvPicPr>
          <p:cNvPr id="7" name="Tartalom helye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012" y="2249488"/>
            <a:ext cx="2969589" cy="3541712"/>
          </a:xfrm>
        </p:spPr>
      </p:pic>
    </p:spTree>
    <p:extLst>
      <p:ext uri="{BB962C8B-B14F-4D97-AF65-F5344CB8AC3E}">
        <p14:creationId xmlns:p14="http://schemas.microsoft.com/office/powerpoint/2010/main" val="133455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Pórusos VYCOR üveg (PVG)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Csak megfelelő összetételű üvegből lehetséges</a:t>
            </a:r>
          </a:p>
          <a:p>
            <a:r>
              <a:rPr lang="hu-HU" dirty="0" smtClean="0"/>
              <a:t>Magas SiO</a:t>
            </a:r>
            <a:r>
              <a:rPr lang="hu-HU" baseline="-25000" dirty="0" smtClean="0"/>
              <a:t>2</a:t>
            </a:r>
            <a:r>
              <a:rPr lang="hu-HU" dirty="0" smtClean="0"/>
              <a:t> tartalom szükséges, különben a kapilláris erők miatt a szerkezet összetörik</a:t>
            </a:r>
          </a:p>
          <a:p>
            <a:r>
              <a:rPr lang="hu-HU" dirty="0" smtClean="0"/>
              <a:t>Sok befolyásoló paraméter</a:t>
            </a:r>
          </a:p>
          <a:p>
            <a:pPr lvl="1"/>
            <a:r>
              <a:rPr lang="hu-HU" dirty="0" smtClean="0"/>
              <a:t>Olvadék hűtése</a:t>
            </a:r>
          </a:p>
          <a:p>
            <a:pPr lvl="1"/>
            <a:r>
              <a:rPr lang="hu-HU" dirty="0" smtClean="0"/>
              <a:t>Hőkezelés hőmérséklete</a:t>
            </a:r>
          </a:p>
          <a:p>
            <a:pPr lvl="1"/>
            <a:r>
              <a:rPr lang="hu-HU" dirty="0"/>
              <a:t>Ö</a:t>
            </a:r>
            <a:r>
              <a:rPr lang="hu-HU" dirty="0" smtClean="0"/>
              <a:t>sszetétel</a:t>
            </a:r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624347"/>
            <a:ext cx="4875213" cy="2791993"/>
          </a:xfrm>
        </p:spPr>
      </p:pic>
    </p:spTree>
    <p:extLst>
      <p:ext uri="{BB962C8B-B14F-4D97-AF65-F5344CB8AC3E}">
        <p14:creationId xmlns:p14="http://schemas.microsoft.com/office/powerpoint/2010/main" val="382993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Szabályozott pórusú üveg (CPG)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Hőkezelés sorát a </a:t>
            </a:r>
            <a:r>
              <a:rPr lang="hu-HU" dirty="0" err="1" smtClean="0"/>
              <a:t>borátban</a:t>
            </a:r>
            <a:r>
              <a:rPr lang="hu-HU" dirty="0" smtClean="0"/>
              <a:t> gazdag fázis oldja a vázanyagot, kolloid méretű kiválásként mutatkozik meg</a:t>
            </a:r>
          </a:p>
          <a:p>
            <a:r>
              <a:rPr lang="hu-HU" dirty="0" smtClean="0"/>
              <a:t>Hasonló a VYCOR eljáráshoz</a:t>
            </a:r>
          </a:p>
          <a:p>
            <a:r>
              <a:rPr lang="hu-HU" dirty="0" smtClean="0"/>
              <a:t>Utolsó lépésként lúgos kioldás a kolloid </a:t>
            </a:r>
            <a:r>
              <a:rPr lang="hu-HU" dirty="0" err="1" smtClean="0"/>
              <a:t>szilika</a:t>
            </a:r>
            <a:r>
              <a:rPr lang="hu-HU" dirty="0" smtClean="0"/>
              <a:t> kioldására</a:t>
            </a:r>
          </a:p>
          <a:p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5389" y="2249488"/>
            <a:ext cx="3448834" cy="3541712"/>
          </a:xfrm>
        </p:spPr>
      </p:pic>
    </p:spTree>
    <p:extLst>
      <p:ext uri="{BB962C8B-B14F-4D97-AF65-F5344CB8AC3E}">
        <p14:creationId xmlns:p14="http://schemas.microsoft.com/office/powerpoint/2010/main" val="212538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Szol-gél eljárás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err="1" smtClean="0"/>
              <a:t>Fém-alkoxidok</a:t>
            </a:r>
            <a:r>
              <a:rPr lang="hu-HU" dirty="0" smtClean="0"/>
              <a:t> hidrolízise, majd polimerizációja</a:t>
            </a:r>
          </a:p>
          <a:p>
            <a:r>
              <a:rPr lang="hu-HU" dirty="0" smtClean="0"/>
              <a:t>Hátrány:</a:t>
            </a:r>
          </a:p>
          <a:p>
            <a:pPr lvl="1"/>
            <a:r>
              <a:rPr lang="hu-HU" dirty="0" smtClean="0"/>
              <a:t>Kevésbé </a:t>
            </a:r>
            <a:r>
              <a:rPr lang="hu-HU" dirty="0" err="1" smtClean="0"/>
              <a:t>monodiszperz</a:t>
            </a:r>
            <a:endParaRPr lang="hu-HU" dirty="0" smtClean="0"/>
          </a:p>
          <a:p>
            <a:r>
              <a:rPr lang="hu-HU" dirty="0" smtClean="0"/>
              <a:t>Előnyök:</a:t>
            </a:r>
          </a:p>
          <a:p>
            <a:pPr lvl="1"/>
            <a:r>
              <a:rPr lang="hu-HU" dirty="0" smtClean="0"/>
              <a:t>Jól befolyásolható paraméterek</a:t>
            </a:r>
          </a:p>
          <a:p>
            <a:pPr lvl="1"/>
            <a:r>
              <a:rPr lang="hu-HU" dirty="0" smtClean="0"/>
              <a:t>Nagy tisztaságú SiO</a:t>
            </a:r>
            <a:r>
              <a:rPr lang="hu-HU" baseline="-25000" dirty="0" smtClean="0"/>
              <a:t>2</a:t>
            </a:r>
          </a:p>
          <a:p>
            <a:pPr lvl="1"/>
            <a:r>
              <a:rPr lang="hu-HU" dirty="0" smtClean="0"/>
              <a:t>Szobahőmérsékletű reakciók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551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Egyéb eljárások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Foszforgyártás salakanyagából a </a:t>
            </a:r>
            <a:r>
              <a:rPr lang="hu-HU" dirty="0" err="1" smtClean="0"/>
              <a:t>VYCOR-hoz</a:t>
            </a:r>
            <a:r>
              <a:rPr lang="hu-HU" dirty="0" smtClean="0"/>
              <a:t> hasonlóan előállítható</a:t>
            </a:r>
          </a:p>
          <a:p>
            <a:r>
              <a:rPr lang="hu-HU" dirty="0" smtClean="0"/>
              <a:t>Olcsó alapanyagként szolgálhat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 smtClean="0"/>
              <a:t>Ferromágneses üvegek</a:t>
            </a:r>
          </a:p>
          <a:p>
            <a:r>
              <a:rPr lang="hu-HU" dirty="0" smtClean="0"/>
              <a:t>Szintén VYCOR eljáráson alapul</a:t>
            </a:r>
          </a:p>
          <a:p>
            <a:r>
              <a:rPr lang="hu-HU" dirty="0" smtClean="0"/>
              <a:t>Magnetitet juttatnak a rendszerbe</a:t>
            </a:r>
          </a:p>
          <a:p>
            <a:r>
              <a:rPr lang="hu-HU" dirty="0" smtClean="0"/>
              <a:t>Mikroelektronikai lapanyagként szolgálhat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2022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Pórusos üvegek jellemzése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Sok technika alkalmazható, </a:t>
            </a:r>
            <a:r>
              <a:rPr lang="hu-HU" dirty="0" err="1" smtClean="0"/>
              <a:t>pl</a:t>
            </a:r>
            <a:r>
              <a:rPr lang="hu-HU" dirty="0" smtClean="0"/>
              <a:t>:</a:t>
            </a:r>
          </a:p>
          <a:p>
            <a:pPr lvl="1"/>
            <a:r>
              <a:rPr lang="hu-HU" dirty="0" smtClean="0"/>
              <a:t>SAXS</a:t>
            </a:r>
          </a:p>
          <a:p>
            <a:pPr lvl="1"/>
            <a:r>
              <a:rPr lang="hu-HU" dirty="0" smtClean="0"/>
              <a:t>NMR</a:t>
            </a:r>
          </a:p>
          <a:p>
            <a:pPr lvl="1"/>
            <a:r>
              <a:rPr lang="hu-HU" dirty="0" smtClean="0"/>
              <a:t>Inverz </a:t>
            </a:r>
            <a:r>
              <a:rPr lang="hu-HU" dirty="0" err="1" smtClean="0"/>
              <a:t>gélpermeációs</a:t>
            </a:r>
            <a:r>
              <a:rPr lang="hu-HU" dirty="0" smtClean="0"/>
              <a:t> kromatográfia</a:t>
            </a:r>
          </a:p>
          <a:p>
            <a:pPr lvl="1"/>
            <a:r>
              <a:rPr lang="hu-HU" dirty="0" smtClean="0"/>
              <a:t>Adszorpciós módszerek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121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Pórustérfogat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hu-HU" dirty="0" smtClean="0"/>
              <a:t>Kis pórusméret esetén </a:t>
            </a:r>
            <a:br>
              <a:rPr lang="hu-HU" dirty="0" smtClean="0"/>
            </a:br>
            <a:r>
              <a:rPr lang="hu-HU" dirty="0" smtClean="0"/>
              <a:t>(d &lt;0,5 nm) víz vagy etanol adszorpció</a:t>
            </a:r>
          </a:p>
          <a:p>
            <a:r>
              <a:rPr lang="hu-HU" dirty="0" smtClean="0"/>
              <a:t>Nagyobb pórusméret esetén N</a:t>
            </a:r>
            <a:r>
              <a:rPr lang="hu-HU" baseline="-25000" dirty="0" smtClean="0"/>
              <a:t>2</a:t>
            </a:r>
            <a:r>
              <a:rPr lang="hu-HU" dirty="0" smtClean="0"/>
              <a:t> adszorpció</a:t>
            </a:r>
          </a:p>
          <a:p>
            <a:r>
              <a:rPr lang="hu-HU" dirty="0" smtClean="0"/>
              <a:t>0,08-0,30 cm</a:t>
            </a:r>
            <a:r>
              <a:rPr lang="hu-HU" baseline="30000" dirty="0" smtClean="0"/>
              <a:t>3</a:t>
            </a:r>
            <a:r>
              <a:rPr lang="hu-HU" dirty="0" smtClean="0"/>
              <a:t>/g között változik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hu-HU" dirty="0" smtClean="0"/>
              <a:t>Pórustérfogatot az összetétel, és a hőkezelés határozza meg elsősorban</a:t>
            </a:r>
          </a:p>
          <a:p>
            <a:r>
              <a:rPr lang="hu-HU" dirty="0" smtClean="0"/>
              <a:t>Hőkezelés hőmérséklete szerint maximumos az összefüggés (SiO</a:t>
            </a:r>
            <a:r>
              <a:rPr lang="hu-HU" baseline="-25000" dirty="0" smtClean="0"/>
              <a:t>2</a:t>
            </a:r>
            <a:r>
              <a:rPr lang="hu-HU" dirty="0" smtClean="0"/>
              <a:t> oldódása)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5955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kör">
  <a:themeElements>
    <a:clrScheme name="Áramkör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Áramkör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ramkör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TM04033919[[fn=Áramkör]]</Template>
  <TotalTime>696</TotalTime>
  <Words>396</Words>
  <Application>Microsoft Office PowerPoint</Application>
  <PresentationFormat>Szélesvásznú</PresentationFormat>
  <Paragraphs>85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20" baseType="lpstr">
      <vt:lpstr>Arial</vt:lpstr>
      <vt:lpstr>Cambria Math</vt:lpstr>
      <vt:lpstr>Trebuchet MS</vt:lpstr>
      <vt:lpstr>Tw Cen MT</vt:lpstr>
      <vt:lpstr>Áramkör</vt:lpstr>
      <vt:lpstr>Pórusos üvegek</vt:lpstr>
      <vt:lpstr>Előállítási módszerek</vt:lpstr>
      <vt:lpstr>VYCOR eljárás</vt:lpstr>
      <vt:lpstr>Pórusos VYCOR üveg (PVG)</vt:lpstr>
      <vt:lpstr>Szabályozott pórusú üveg (CPG)</vt:lpstr>
      <vt:lpstr>Szol-gél eljárás</vt:lpstr>
      <vt:lpstr>Egyéb eljárások</vt:lpstr>
      <vt:lpstr>Pórusos üvegek jellemzése</vt:lpstr>
      <vt:lpstr>Pórustérfogat</vt:lpstr>
      <vt:lpstr>Pórusméret</vt:lpstr>
      <vt:lpstr>Pórus-méreteloszlás</vt:lpstr>
      <vt:lpstr>Fajlagos felület</vt:lpstr>
      <vt:lpstr>Alkalmazási lehetőségek</vt:lpstr>
      <vt:lpstr>Köszönöm a figyelmet!</vt:lpstr>
      <vt:lpstr>Feldolgozást segítő kérdések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Pórusos üvegek</dc:title>
  <dc:creator>Windows-felhasználó</dc:creator>
  <cp:lastModifiedBy>Windows-felhasználó</cp:lastModifiedBy>
  <cp:revision>7</cp:revision>
  <dcterms:created xsi:type="dcterms:W3CDTF">2019-11-27T09:12:55Z</dcterms:created>
  <dcterms:modified xsi:type="dcterms:W3CDTF">2019-12-02T15:16:33Z</dcterms:modified>
</cp:coreProperties>
</file>