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5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653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670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0941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3627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2840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8862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74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9656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461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740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858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385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470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81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109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07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893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83903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Pórusos üvegek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Készítette: Szarka Bertalan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135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Pórusméret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Kvalitatív összefüggést sokáig kerestek az átmérő és a hőkezelés hőmérséklete és ideje között</a:t>
            </a:r>
          </a:p>
          <a:p>
            <a:r>
              <a:rPr lang="hu-HU" dirty="0" smtClean="0"/>
              <a:t>Csak paraméteres összefüggés kapható</a:t>
            </a:r>
          </a:p>
          <a:p>
            <a:r>
              <a:rPr lang="hu-HU" dirty="0" smtClean="0"/>
              <a:t>Egyéb tényezők is befolyásolják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artalom helye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endParaRPr lang="hu-HU" dirty="0" smtClean="0"/>
              </a:p>
              <a:p>
                <a:r>
                  <a:rPr lang="hu-HU" dirty="0"/>
                  <a:t>r</a:t>
                </a:r>
                <a:r>
                  <a:rPr lang="hu-HU" dirty="0" smtClean="0"/>
                  <a:t>: pórus sugara (</a:t>
                </a:r>
                <a:r>
                  <a:rPr lang="hu-HU" dirty="0"/>
                  <a:t>Ǻ</a:t>
                </a:r>
                <a:r>
                  <a:rPr lang="hu-HU" dirty="0" smtClean="0"/>
                  <a:t>)</a:t>
                </a:r>
              </a:p>
              <a:p>
                <a:r>
                  <a:rPr lang="hu-HU" dirty="0" smtClean="0"/>
                  <a:t>T: hőkezelés hőmérséklete (K)</a:t>
                </a:r>
              </a:p>
              <a:p>
                <a:r>
                  <a:rPr lang="hu-HU" dirty="0"/>
                  <a:t>t</a:t>
                </a:r>
                <a:r>
                  <a:rPr lang="hu-HU" dirty="0" smtClean="0"/>
                  <a:t>: hőkezelés ideje (h)</a:t>
                </a:r>
              </a:p>
              <a:p>
                <a:r>
                  <a:rPr lang="hu-HU" dirty="0" smtClean="0"/>
                  <a:t>k, m, n: paraméterek</a:t>
                </a:r>
              </a:p>
              <a:p>
                <a:pPr marL="0" indent="0">
                  <a:buNone/>
                </a:pPr>
                <a:endParaRPr lang="hu-HU" dirty="0"/>
              </a:p>
            </p:txBody>
          </p:sp>
        </mc:Choice>
        <mc:Fallback xmlns="">
          <p:sp>
            <p:nvSpPr>
              <p:cNvPr id="4" name="Tartalom hely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211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74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Pórus-méreteloszlás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Homogén eloszlásra törekednek, fő minőségi jellemző</a:t>
            </a:r>
          </a:p>
          <a:p>
            <a:r>
              <a:rPr lang="hu-HU" dirty="0" smtClean="0"/>
              <a:t>Nincs általános módszer</a:t>
            </a:r>
          </a:p>
          <a:p>
            <a:r>
              <a:rPr lang="hu-HU" dirty="0" smtClean="0"/>
              <a:t>Általában szélesebb, mint kristályos </a:t>
            </a:r>
            <a:r>
              <a:rPr lang="hu-HU" dirty="0" err="1" smtClean="0"/>
              <a:t>szilika</a:t>
            </a:r>
            <a:r>
              <a:rPr lang="hu-HU" dirty="0" smtClean="0"/>
              <a:t> esetében (</a:t>
            </a:r>
            <a:r>
              <a:rPr lang="hu-HU" dirty="0" err="1" smtClean="0"/>
              <a:t>zeolit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Gyakori módszerek jellemzésre</a:t>
            </a:r>
          </a:p>
          <a:p>
            <a:pPr lvl="1"/>
            <a:r>
              <a:rPr lang="hu-HU" dirty="0" err="1" smtClean="0"/>
              <a:t>Higany-porozimetria</a:t>
            </a:r>
            <a:endParaRPr lang="hu-HU" dirty="0" smtClean="0"/>
          </a:p>
          <a:p>
            <a:pPr lvl="1"/>
            <a:r>
              <a:rPr lang="hu-HU" dirty="0" smtClean="0"/>
              <a:t>Elektron mikroszkópia</a:t>
            </a:r>
          </a:p>
          <a:p>
            <a:pPr lvl="1"/>
            <a:r>
              <a:rPr lang="hu-HU" dirty="0" smtClean="0"/>
              <a:t>Molekuláris szondák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417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Fajlagos felület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Más adszorbensekhez viszonyítva kisebb (</a:t>
            </a:r>
            <a:r>
              <a:rPr lang="hu-HU" dirty="0" err="1" smtClean="0"/>
              <a:t>max</a:t>
            </a:r>
            <a:r>
              <a:rPr lang="hu-HU" dirty="0" smtClean="0"/>
              <a:t>. 300 m</a:t>
            </a:r>
            <a:r>
              <a:rPr lang="hu-HU" baseline="30000" dirty="0" smtClean="0"/>
              <a:t>2</a:t>
            </a:r>
            <a:r>
              <a:rPr lang="hu-HU" dirty="0" smtClean="0"/>
              <a:t>/g)</a:t>
            </a:r>
          </a:p>
          <a:p>
            <a:r>
              <a:rPr lang="hu-HU" dirty="0" err="1" smtClean="0"/>
              <a:t>Kolloidális</a:t>
            </a:r>
            <a:r>
              <a:rPr lang="hu-HU" dirty="0" smtClean="0"/>
              <a:t> </a:t>
            </a:r>
            <a:r>
              <a:rPr lang="hu-HU" dirty="0" err="1" smtClean="0"/>
              <a:t>szilika</a:t>
            </a:r>
            <a:r>
              <a:rPr lang="hu-HU" dirty="0" smtClean="0"/>
              <a:t>, és a belső falak adják a fajlagos felületet</a:t>
            </a:r>
          </a:p>
          <a:p>
            <a:r>
              <a:rPr lang="hu-HU" dirty="0" smtClean="0"/>
              <a:t>Általában a BET modellt alkalmazzák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Hőkezelés hőmérsékletével, és idejével a fajlagos felület csökken</a:t>
            </a:r>
          </a:p>
          <a:p>
            <a:r>
              <a:rPr lang="hu-HU" dirty="0" smtClean="0"/>
              <a:t>Nagy pórusok kialakulásával csökken a fajlagos felület</a:t>
            </a:r>
          </a:p>
          <a:p>
            <a:r>
              <a:rPr lang="hu-HU" dirty="0" smtClean="0"/>
              <a:t>Kolloid SiO</a:t>
            </a:r>
            <a:r>
              <a:rPr lang="hu-HU" baseline="-25000" dirty="0" smtClean="0"/>
              <a:t>2</a:t>
            </a:r>
            <a:r>
              <a:rPr lang="hu-HU" dirty="0" smtClean="0"/>
              <a:t> kioldása is csökkenti a fajlagos felületet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4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Alkalmazási lehetőségek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Adszorbens (gázok, folyadékok, polimerek)</a:t>
            </a:r>
          </a:p>
          <a:p>
            <a:r>
              <a:rPr lang="hu-HU" dirty="0" smtClean="0"/>
              <a:t>Ioncserélő hatás a visszamaradó bórsav miatt, nagyobb alkáli ionok jól megköthetők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Kromatográfiában állófázisként alkalmazhatók, könnyen módosítható a felületük</a:t>
            </a:r>
          </a:p>
          <a:p>
            <a:r>
              <a:rPr lang="hu-HU" dirty="0" smtClean="0"/>
              <a:t>Szilárd fázisú biokémiában gyakran </a:t>
            </a:r>
            <a:r>
              <a:rPr lang="hu-HU" dirty="0" smtClean="0"/>
              <a:t>alkalmazzák</a:t>
            </a:r>
            <a:r>
              <a:rPr lang="hu-HU" dirty="0" smtClean="0"/>
              <a:t>, jó </a:t>
            </a:r>
            <a:r>
              <a:rPr lang="hu-HU" dirty="0" err="1" smtClean="0"/>
              <a:t>hidrolitikus</a:t>
            </a:r>
            <a:r>
              <a:rPr lang="hu-HU" dirty="0" smtClean="0"/>
              <a:t> ellenállásuk miatt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0910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831850" y="885955"/>
            <a:ext cx="10515600" cy="2852737"/>
          </a:xfrm>
        </p:spPr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277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Előállítási módszerek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019" y="1765306"/>
            <a:ext cx="4878387" cy="3505059"/>
          </a:xfrm>
        </p:spPr>
      </p:pic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1141413" y="1698926"/>
            <a:ext cx="5181600" cy="4351338"/>
          </a:xfrm>
        </p:spPr>
        <p:txBody>
          <a:bodyPr/>
          <a:lstStyle/>
          <a:p>
            <a:r>
              <a:rPr lang="hu-HU" dirty="0" smtClean="0"/>
              <a:t>Első előállítási módszer: VYCOR eljárás (1936)</a:t>
            </a:r>
          </a:p>
          <a:p>
            <a:r>
              <a:rPr lang="hu-HU" dirty="0" smtClean="0"/>
              <a:t>Szol-gél eljárások</a:t>
            </a:r>
          </a:p>
          <a:p>
            <a:r>
              <a:rPr lang="hu-HU" dirty="0" err="1" smtClean="0"/>
              <a:t>Üvegszinterelés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007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VYCOR 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Megfelelő összetételű </a:t>
            </a:r>
            <a:r>
              <a:rPr lang="hu-HU" dirty="0" err="1" smtClean="0"/>
              <a:t>nátrium-boroszilikát</a:t>
            </a:r>
            <a:r>
              <a:rPr lang="hu-HU" dirty="0" smtClean="0"/>
              <a:t> üveg</a:t>
            </a:r>
          </a:p>
          <a:p>
            <a:r>
              <a:rPr lang="hu-HU" dirty="0" smtClean="0"/>
              <a:t>Hőkezelés hatására </a:t>
            </a:r>
            <a:r>
              <a:rPr lang="hu-HU" dirty="0" err="1" smtClean="0"/>
              <a:t>fázisszeparáció</a:t>
            </a:r>
            <a:endParaRPr lang="hu-HU" dirty="0" smtClean="0"/>
          </a:p>
          <a:p>
            <a:r>
              <a:rPr lang="hu-HU" dirty="0" smtClean="0"/>
              <a:t>Savas kioldás</a:t>
            </a:r>
          </a:p>
          <a:p>
            <a:r>
              <a:rPr lang="hu-HU" dirty="0" err="1" smtClean="0"/>
              <a:t>Szinterelés</a:t>
            </a:r>
            <a:r>
              <a:rPr lang="hu-HU" dirty="0" smtClean="0"/>
              <a:t> tömör üveggé</a:t>
            </a:r>
            <a:endParaRPr lang="hu-HU" dirty="0"/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012" y="2249488"/>
            <a:ext cx="2969589" cy="3541712"/>
          </a:xfrm>
        </p:spPr>
      </p:pic>
    </p:spTree>
    <p:extLst>
      <p:ext uri="{BB962C8B-B14F-4D97-AF65-F5344CB8AC3E}">
        <p14:creationId xmlns:p14="http://schemas.microsoft.com/office/powerpoint/2010/main" val="133455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Pórusos VYCOR üveg (PVG)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Csak megfelelő összetételű üvegből lehetséges</a:t>
            </a:r>
          </a:p>
          <a:p>
            <a:r>
              <a:rPr lang="hu-HU" dirty="0" smtClean="0"/>
              <a:t>Magas SiO</a:t>
            </a:r>
            <a:r>
              <a:rPr lang="hu-HU" baseline="-25000" dirty="0" smtClean="0"/>
              <a:t>2</a:t>
            </a:r>
            <a:r>
              <a:rPr lang="hu-HU" dirty="0" smtClean="0"/>
              <a:t> tartalom szükséges, különben a kapilláris erők miatt a szerkezet összetörik</a:t>
            </a:r>
          </a:p>
          <a:p>
            <a:r>
              <a:rPr lang="hu-HU" dirty="0" smtClean="0"/>
              <a:t>Sok befolyásoló paraméter</a:t>
            </a:r>
          </a:p>
          <a:p>
            <a:pPr lvl="1"/>
            <a:r>
              <a:rPr lang="hu-HU" dirty="0" smtClean="0"/>
              <a:t>Olvadék hűtése</a:t>
            </a:r>
          </a:p>
          <a:p>
            <a:pPr lvl="1"/>
            <a:r>
              <a:rPr lang="hu-HU" dirty="0" smtClean="0"/>
              <a:t>Hőkezelés hőmérséklete</a:t>
            </a:r>
          </a:p>
          <a:p>
            <a:pPr lvl="1"/>
            <a:r>
              <a:rPr lang="hu-HU" dirty="0"/>
              <a:t>Ö</a:t>
            </a:r>
            <a:r>
              <a:rPr lang="hu-HU" dirty="0" smtClean="0"/>
              <a:t>sszetétel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624347"/>
            <a:ext cx="4875213" cy="2791993"/>
          </a:xfrm>
        </p:spPr>
      </p:pic>
    </p:spTree>
    <p:extLst>
      <p:ext uri="{BB962C8B-B14F-4D97-AF65-F5344CB8AC3E}">
        <p14:creationId xmlns:p14="http://schemas.microsoft.com/office/powerpoint/2010/main" val="382993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Szabályozott pórusú üveg (CPG)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Hőkezelés sorát a </a:t>
            </a:r>
            <a:r>
              <a:rPr lang="hu-HU" dirty="0" err="1" smtClean="0"/>
              <a:t>borátban</a:t>
            </a:r>
            <a:r>
              <a:rPr lang="hu-HU" dirty="0" smtClean="0"/>
              <a:t> gazdag fázis oldja a vázanyagot, kolloid méretű kiválásként mutatkozik meg</a:t>
            </a:r>
          </a:p>
          <a:p>
            <a:r>
              <a:rPr lang="hu-HU" dirty="0" smtClean="0"/>
              <a:t>Hasonló a VYCOR eljáráshoz</a:t>
            </a:r>
          </a:p>
          <a:p>
            <a:r>
              <a:rPr lang="hu-HU" dirty="0" smtClean="0"/>
              <a:t>Utolsó lépésként lúgos kioldás a kolloid </a:t>
            </a:r>
            <a:r>
              <a:rPr lang="hu-HU" dirty="0" err="1" smtClean="0"/>
              <a:t>szilika</a:t>
            </a:r>
            <a:r>
              <a:rPr lang="hu-HU" dirty="0" smtClean="0"/>
              <a:t> kioldására</a:t>
            </a:r>
          </a:p>
          <a:p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389" y="2249488"/>
            <a:ext cx="3448834" cy="3541712"/>
          </a:xfrm>
        </p:spPr>
      </p:pic>
    </p:spTree>
    <p:extLst>
      <p:ext uri="{BB962C8B-B14F-4D97-AF65-F5344CB8AC3E}">
        <p14:creationId xmlns:p14="http://schemas.microsoft.com/office/powerpoint/2010/main" val="21253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Szol-gél 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Fém-alkoxidok</a:t>
            </a:r>
            <a:r>
              <a:rPr lang="hu-HU" dirty="0" smtClean="0"/>
              <a:t> hidrolízise, majd polimerizációja</a:t>
            </a:r>
          </a:p>
          <a:p>
            <a:r>
              <a:rPr lang="hu-HU" dirty="0" smtClean="0"/>
              <a:t>Hátrány:</a:t>
            </a:r>
          </a:p>
          <a:p>
            <a:pPr lvl="1"/>
            <a:r>
              <a:rPr lang="hu-HU" dirty="0" smtClean="0"/>
              <a:t>Kevésbé </a:t>
            </a:r>
            <a:r>
              <a:rPr lang="hu-HU" dirty="0" err="1" smtClean="0"/>
              <a:t>monodiszperz</a:t>
            </a:r>
            <a:endParaRPr lang="hu-HU" dirty="0" smtClean="0"/>
          </a:p>
          <a:p>
            <a:r>
              <a:rPr lang="hu-HU" dirty="0" smtClean="0"/>
              <a:t>Előnyök:</a:t>
            </a:r>
          </a:p>
          <a:p>
            <a:pPr lvl="1"/>
            <a:r>
              <a:rPr lang="hu-HU" dirty="0" smtClean="0"/>
              <a:t>Jól befolyásolható paraméterek</a:t>
            </a:r>
          </a:p>
          <a:p>
            <a:pPr lvl="1"/>
            <a:r>
              <a:rPr lang="hu-HU" dirty="0" smtClean="0"/>
              <a:t>Nagy tisztaságú SiO</a:t>
            </a:r>
            <a:r>
              <a:rPr lang="hu-HU" baseline="-25000" dirty="0" smtClean="0"/>
              <a:t>2</a:t>
            </a:r>
          </a:p>
          <a:p>
            <a:pPr lvl="1"/>
            <a:r>
              <a:rPr lang="hu-HU" dirty="0" smtClean="0"/>
              <a:t>Szobahőmérsékletű reakciók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5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Egyéb eljárások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Foszforgyártás salakanyagából a </a:t>
            </a:r>
            <a:r>
              <a:rPr lang="hu-HU" dirty="0" err="1" smtClean="0"/>
              <a:t>VYCOR-hoz</a:t>
            </a:r>
            <a:r>
              <a:rPr lang="hu-HU" dirty="0" smtClean="0"/>
              <a:t> hasonlóan előállítható</a:t>
            </a:r>
          </a:p>
          <a:p>
            <a:r>
              <a:rPr lang="hu-HU" dirty="0" smtClean="0"/>
              <a:t>Olcsó alapanyagként szolgálhat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Ferromágneses üvegek</a:t>
            </a:r>
          </a:p>
          <a:p>
            <a:r>
              <a:rPr lang="hu-HU" dirty="0" smtClean="0"/>
              <a:t>Szintén VYCOR eljáráson alapul</a:t>
            </a:r>
          </a:p>
          <a:p>
            <a:r>
              <a:rPr lang="hu-HU" dirty="0" smtClean="0"/>
              <a:t>Magnetitet juttatnak a rendszerbe</a:t>
            </a:r>
          </a:p>
          <a:p>
            <a:r>
              <a:rPr lang="hu-HU" dirty="0" smtClean="0"/>
              <a:t>Mikroelektronikai lapanyagként szolgálhat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022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Pórusos üvegek jellemzése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Sok technika alkalmazható, </a:t>
            </a:r>
            <a:r>
              <a:rPr lang="hu-HU" dirty="0" err="1" smtClean="0"/>
              <a:t>pl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SAXS</a:t>
            </a:r>
          </a:p>
          <a:p>
            <a:pPr lvl="1"/>
            <a:r>
              <a:rPr lang="hu-HU" dirty="0" smtClean="0"/>
              <a:t>NMR</a:t>
            </a:r>
          </a:p>
          <a:p>
            <a:pPr lvl="1"/>
            <a:r>
              <a:rPr lang="hu-HU" dirty="0" smtClean="0"/>
              <a:t>Inverz </a:t>
            </a:r>
            <a:r>
              <a:rPr lang="hu-HU" dirty="0" err="1" smtClean="0"/>
              <a:t>gélpermeációs</a:t>
            </a:r>
            <a:r>
              <a:rPr lang="hu-HU" dirty="0" smtClean="0"/>
              <a:t> kromatográfia</a:t>
            </a:r>
          </a:p>
          <a:p>
            <a:pPr lvl="1"/>
            <a:r>
              <a:rPr lang="hu-HU" dirty="0" smtClean="0"/>
              <a:t>Adszorpciós módszerek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21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Pórustérfogat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Kis pórusméret esetén </a:t>
            </a:r>
            <a:br>
              <a:rPr lang="hu-HU" dirty="0" smtClean="0"/>
            </a:br>
            <a:r>
              <a:rPr lang="hu-HU" dirty="0" smtClean="0"/>
              <a:t>(d &lt;0,5 nm) víz vagy etanol adszorpció</a:t>
            </a:r>
          </a:p>
          <a:p>
            <a:r>
              <a:rPr lang="hu-HU" dirty="0" smtClean="0"/>
              <a:t>Nagyobb pórusméret esetén N</a:t>
            </a:r>
            <a:r>
              <a:rPr lang="hu-HU" baseline="-25000" dirty="0" smtClean="0"/>
              <a:t>2</a:t>
            </a:r>
            <a:r>
              <a:rPr lang="hu-HU" dirty="0" smtClean="0"/>
              <a:t> adszorpció</a:t>
            </a:r>
          </a:p>
          <a:p>
            <a:r>
              <a:rPr lang="hu-HU" dirty="0" smtClean="0"/>
              <a:t>0,08-0,30 cm</a:t>
            </a:r>
            <a:r>
              <a:rPr lang="hu-HU" baseline="30000" dirty="0" smtClean="0"/>
              <a:t>3</a:t>
            </a:r>
            <a:r>
              <a:rPr lang="hu-HU" dirty="0" smtClean="0"/>
              <a:t>/g között változik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Pórustérfogatot az összetétel, és a hőkezelés határozza meg elsősorban</a:t>
            </a:r>
          </a:p>
          <a:p>
            <a:r>
              <a:rPr lang="hu-HU" dirty="0" smtClean="0"/>
              <a:t>Hőkezelés hőmérséklete szerint maximumos az összefüggés (SiO</a:t>
            </a:r>
            <a:r>
              <a:rPr lang="hu-HU" baseline="-25000" dirty="0" smtClean="0"/>
              <a:t>2</a:t>
            </a:r>
            <a:r>
              <a:rPr lang="hu-HU" dirty="0" smtClean="0"/>
              <a:t> oldódása)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955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Áramkör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Áramkör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ramkör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TM04033919[[fn=Áramkör]]</Template>
  <TotalTime>695</TotalTime>
  <Words>331</Words>
  <Application>Microsoft Office PowerPoint</Application>
  <PresentationFormat>Szélesvásznú</PresentationFormat>
  <Paragraphs>79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Trebuchet MS</vt:lpstr>
      <vt:lpstr>Tw Cen MT</vt:lpstr>
      <vt:lpstr>Áramkör</vt:lpstr>
      <vt:lpstr>Pórusos üvegek</vt:lpstr>
      <vt:lpstr>Előállítási módszerek</vt:lpstr>
      <vt:lpstr>VYCOR eljárás</vt:lpstr>
      <vt:lpstr>Pórusos VYCOR üveg (PVG)</vt:lpstr>
      <vt:lpstr>Szabályozott pórusú üveg (CPG)</vt:lpstr>
      <vt:lpstr>Szol-gél eljárás</vt:lpstr>
      <vt:lpstr>Egyéb eljárások</vt:lpstr>
      <vt:lpstr>Pórusos üvegek jellemzése</vt:lpstr>
      <vt:lpstr>Pórustérfogat</vt:lpstr>
      <vt:lpstr>Pórusméret</vt:lpstr>
      <vt:lpstr>Pórus-méreteloszlás</vt:lpstr>
      <vt:lpstr>Fajlagos felület</vt:lpstr>
      <vt:lpstr>Alkalmazási lehetőségek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Pórusos üvegek</dc:title>
  <dc:creator>Windows-felhasználó</dc:creator>
  <cp:lastModifiedBy>Windows-felhasználó</cp:lastModifiedBy>
  <cp:revision>6</cp:revision>
  <dcterms:created xsi:type="dcterms:W3CDTF">2019-11-27T09:12:55Z</dcterms:created>
  <dcterms:modified xsi:type="dcterms:W3CDTF">2019-12-02T09:09:17Z</dcterms:modified>
</cp:coreProperties>
</file>