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A4AA51-4064-454F-99B2-68A86BD2802A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D2B99D-9021-4D13-8E48-E83EF6C5AD24}">
      <dgm:prSet/>
      <dgm:spPr/>
      <dgm:t>
        <a:bodyPr/>
        <a:lstStyle/>
        <a:p>
          <a:r>
            <a:rPr lang="en-US" dirty="0" err="1"/>
            <a:t>Alkáli</a:t>
          </a:r>
          <a:r>
            <a:rPr lang="en-US" dirty="0"/>
            <a:t> </a:t>
          </a:r>
          <a:r>
            <a:rPr lang="en-US" dirty="0" err="1"/>
            <a:t>tüzelőanyagcella</a:t>
          </a:r>
          <a:r>
            <a:rPr lang="en-US" dirty="0"/>
            <a:t> AFC</a:t>
          </a:r>
        </a:p>
      </dgm:t>
    </dgm:pt>
    <dgm:pt modelId="{3E0D133F-EE03-4239-AFD1-C6B9C5D88D11}" type="parTrans" cxnId="{846E40CD-46D6-4675-B632-95CF9E71EFBD}">
      <dgm:prSet/>
      <dgm:spPr/>
      <dgm:t>
        <a:bodyPr/>
        <a:lstStyle/>
        <a:p>
          <a:endParaRPr lang="en-US"/>
        </a:p>
      </dgm:t>
    </dgm:pt>
    <dgm:pt modelId="{129D56E1-4B8B-4D7B-AAE9-5E2FB38A3183}" type="sibTrans" cxnId="{846E40CD-46D6-4675-B632-95CF9E71EFBD}">
      <dgm:prSet/>
      <dgm:spPr/>
      <dgm:t>
        <a:bodyPr/>
        <a:lstStyle/>
        <a:p>
          <a:endParaRPr lang="en-US"/>
        </a:p>
      </dgm:t>
    </dgm:pt>
    <dgm:pt modelId="{31A236F7-D3E6-4B59-9201-FE5E35D89E76}">
      <dgm:prSet/>
      <dgm:spPr/>
      <dgm:t>
        <a:bodyPr/>
        <a:lstStyle/>
        <a:p>
          <a:r>
            <a:rPr lang="en-US" dirty="0" err="1"/>
            <a:t>Polimer</a:t>
          </a:r>
          <a:r>
            <a:rPr lang="en-US" dirty="0"/>
            <a:t> </a:t>
          </a:r>
          <a:r>
            <a:rPr lang="en-US" dirty="0" err="1"/>
            <a:t>elektrolit</a:t>
          </a:r>
          <a:r>
            <a:rPr lang="en-US" dirty="0"/>
            <a:t> </a:t>
          </a:r>
          <a:r>
            <a:rPr lang="en-US" dirty="0" err="1"/>
            <a:t>membrános</a:t>
          </a:r>
          <a:r>
            <a:rPr lang="en-US" dirty="0"/>
            <a:t> </a:t>
          </a:r>
          <a:r>
            <a:rPr lang="en-US" dirty="0" err="1"/>
            <a:t>tüzelőanyagcella</a:t>
          </a:r>
          <a:r>
            <a:rPr lang="en-US" dirty="0"/>
            <a:t>  PEMFC</a:t>
          </a:r>
        </a:p>
      </dgm:t>
    </dgm:pt>
    <dgm:pt modelId="{8DE61C6E-7291-40A6-BC05-C66C34A88F63}" type="parTrans" cxnId="{9CE1AB4A-A2AC-41E4-9762-639E2CEFFFF5}">
      <dgm:prSet/>
      <dgm:spPr/>
      <dgm:t>
        <a:bodyPr/>
        <a:lstStyle/>
        <a:p>
          <a:endParaRPr lang="en-US"/>
        </a:p>
      </dgm:t>
    </dgm:pt>
    <dgm:pt modelId="{222F4E66-4246-4445-A4A0-3A7F45736322}" type="sibTrans" cxnId="{9CE1AB4A-A2AC-41E4-9762-639E2CEFFFF5}">
      <dgm:prSet/>
      <dgm:spPr/>
      <dgm:t>
        <a:bodyPr/>
        <a:lstStyle/>
        <a:p>
          <a:endParaRPr lang="en-US"/>
        </a:p>
      </dgm:t>
    </dgm:pt>
    <dgm:pt modelId="{B5880DB3-401C-454E-AE2D-2641703F418D}">
      <dgm:prSet/>
      <dgm:spPr/>
      <dgm:t>
        <a:bodyPr/>
        <a:lstStyle/>
        <a:p>
          <a:r>
            <a:rPr lang="en-US"/>
            <a:t>Foszforsavas tüzelőanyagcella PAFC</a:t>
          </a:r>
        </a:p>
      </dgm:t>
    </dgm:pt>
    <dgm:pt modelId="{5C25E0DE-6AC3-425D-8FC2-560504061CEE}" type="parTrans" cxnId="{F571BB62-29F7-4CF0-971F-089013E18C64}">
      <dgm:prSet/>
      <dgm:spPr/>
      <dgm:t>
        <a:bodyPr/>
        <a:lstStyle/>
        <a:p>
          <a:endParaRPr lang="en-US"/>
        </a:p>
      </dgm:t>
    </dgm:pt>
    <dgm:pt modelId="{FD48E59E-F41A-4BEA-B5D7-87F138A005F0}" type="sibTrans" cxnId="{F571BB62-29F7-4CF0-971F-089013E18C64}">
      <dgm:prSet/>
      <dgm:spPr/>
      <dgm:t>
        <a:bodyPr/>
        <a:lstStyle/>
        <a:p>
          <a:endParaRPr lang="en-US"/>
        </a:p>
      </dgm:t>
    </dgm:pt>
    <dgm:pt modelId="{EFDD0CD2-0E71-4F83-BCB9-D98CC4395BB2}">
      <dgm:prSet/>
      <dgm:spPr/>
      <dgm:t>
        <a:bodyPr/>
        <a:lstStyle/>
        <a:p>
          <a:r>
            <a:rPr lang="en-US"/>
            <a:t>Karbonát olvadékos tüzelőanyagcella MCFC</a:t>
          </a:r>
        </a:p>
      </dgm:t>
    </dgm:pt>
    <dgm:pt modelId="{6DAD6F2B-1322-412F-9EF5-F1496C4A67FB}" type="parTrans" cxnId="{BF9CF1AD-B6B1-4F27-A428-576F4C8ECDBA}">
      <dgm:prSet/>
      <dgm:spPr/>
      <dgm:t>
        <a:bodyPr/>
        <a:lstStyle/>
        <a:p>
          <a:endParaRPr lang="en-US"/>
        </a:p>
      </dgm:t>
    </dgm:pt>
    <dgm:pt modelId="{DEC0F849-F713-44F5-AA6F-CD6B23370E05}" type="sibTrans" cxnId="{BF9CF1AD-B6B1-4F27-A428-576F4C8ECDBA}">
      <dgm:prSet/>
      <dgm:spPr/>
      <dgm:t>
        <a:bodyPr/>
        <a:lstStyle/>
        <a:p>
          <a:endParaRPr lang="en-US"/>
        </a:p>
      </dgm:t>
    </dgm:pt>
    <dgm:pt modelId="{CE569D69-E69E-42E8-A030-CB58F2301A3D}">
      <dgm:prSet/>
      <dgm:spPr/>
      <dgm:t>
        <a:bodyPr/>
        <a:lstStyle/>
        <a:p>
          <a:r>
            <a:rPr lang="en-US"/>
            <a:t>Szilárd oxidos tüzelőanyagcella SOFC</a:t>
          </a:r>
        </a:p>
      </dgm:t>
    </dgm:pt>
    <dgm:pt modelId="{A8E23247-4B44-4F6A-B660-DABF6D8233F4}" type="parTrans" cxnId="{DC076BD7-9249-458D-BE81-574EE2DE5062}">
      <dgm:prSet/>
      <dgm:spPr/>
      <dgm:t>
        <a:bodyPr/>
        <a:lstStyle/>
        <a:p>
          <a:endParaRPr lang="en-US"/>
        </a:p>
      </dgm:t>
    </dgm:pt>
    <dgm:pt modelId="{E4B78B5A-DA5E-4825-8B21-8F1A8B82EF77}" type="sibTrans" cxnId="{DC076BD7-9249-458D-BE81-574EE2DE5062}">
      <dgm:prSet/>
      <dgm:spPr/>
      <dgm:t>
        <a:bodyPr/>
        <a:lstStyle/>
        <a:p>
          <a:endParaRPr lang="en-US"/>
        </a:p>
      </dgm:t>
    </dgm:pt>
    <dgm:pt modelId="{56564F8C-B424-4E05-B117-EA60D96D3B54}" type="pres">
      <dgm:prSet presAssocID="{79A4AA51-4064-454F-99B2-68A86BD2802A}" presName="linear" presStyleCnt="0">
        <dgm:presLayoutVars>
          <dgm:animLvl val="lvl"/>
          <dgm:resizeHandles val="exact"/>
        </dgm:presLayoutVars>
      </dgm:prSet>
      <dgm:spPr/>
    </dgm:pt>
    <dgm:pt modelId="{49C23E41-1A1C-4882-A124-D92FAAF7AE69}" type="pres">
      <dgm:prSet presAssocID="{54D2B99D-9021-4D13-8E48-E83EF6C5AD2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EDE7B8D-0252-4B67-9F69-128C130DB443}" type="pres">
      <dgm:prSet presAssocID="{129D56E1-4B8B-4D7B-AAE9-5E2FB38A3183}" presName="spacer" presStyleCnt="0"/>
      <dgm:spPr/>
    </dgm:pt>
    <dgm:pt modelId="{A8820FF3-A839-4DAE-8189-D2BD10DE9C7D}" type="pres">
      <dgm:prSet presAssocID="{31A236F7-D3E6-4B59-9201-FE5E35D89E7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5C42626-6F21-47BE-8E5D-2CA9A439D3A9}" type="pres">
      <dgm:prSet presAssocID="{222F4E66-4246-4445-A4A0-3A7F45736322}" presName="spacer" presStyleCnt="0"/>
      <dgm:spPr/>
    </dgm:pt>
    <dgm:pt modelId="{4B1484E5-A66F-45AC-B7CE-B8EF620295A3}" type="pres">
      <dgm:prSet presAssocID="{B5880DB3-401C-454E-AE2D-2641703F418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0CEA8AC-97DB-4936-8A3A-92296CD86A9B}" type="pres">
      <dgm:prSet presAssocID="{FD48E59E-F41A-4BEA-B5D7-87F138A005F0}" presName="spacer" presStyleCnt="0"/>
      <dgm:spPr/>
    </dgm:pt>
    <dgm:pt modelId="{E0773DE7-6155-4E04-AF8F-2AE8282222E3}" type="pres">
      <dgm:prSet presAssocID="{EFDD0CD2-0E71-4F83-BCB9-D98CC4395BB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BA01346-23B9-4A96-9D7A-B070B7908997}" type="pres">
      <dgm:prSet presAssocID="{DEC0F849-F713-44F5-AA6F-CD6B23370E05}" presName="spacer" presStyleCnt="0"/>
      <dgm:spPr/>
    </dgm:pt>
    <dgm:pt modelId="{34A18A8F-51F7-413B-AA40-5B3F777A767B}" type="pres">
      <dgm:prSet presAssocID="{CE569D69-E69E-42E8-A030-CB58F2301A3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571BB62-29F7-4CF0-971F-089013E18C64}" srcId="{79A4AA51-4064-454F-99B2-68A86BD2802A}" destId="{B5880DB3-401C-454E-AE2D-2641703F418D}" srcOrd="2" destOrd="0" parTransId="{5C25E0DE-6AC3-425D-8FC2-560504061CEE}" sibTransId="{FD48E59E-F41A-4BEA-B5D7-87F138A005F0}"/>
    <dgm:cxn modelId="{9CE1AB4A-A2AC-41E4-9762-639E2CEFFFF5}" srcId="{79A4AA51-4064-454F-99B2-68A86BD2802A}" destId="{31A236F7-D3E6-4B59-9201-FE5E35D89E76}" srcOrd="1" destOrd="0" parTransId="{8DE61C6E-7291-40A6-BC05-C66C34A88F63}" sibTransId="{222F4E66-4246-4445-A4A0-3A7F45736322}"/>
    <dgm:cxn modelId="{F1ED89A5-DC0F-4612-B4C1-A4E3ADF32BD5}" type="presOf" srcId="{31A236F7-D3E6-4B59-9201-FE5E35D89E76}" destId="{A8820FF3-A839-4DAE-8189-D2BD10DE9C7D}" srcOrd="0" destOrd="0" presId="urn:microsoft.com/office/officeart/2005/8/layout/vList2"/>
    <dgm:cxn modelId="{BF9CF1AD-B6B1-4F27-A428-576F4C8ECDBA}" srcId="{79A4AA51-4064-454F-99B2-68A86BD2802A}" destId="{EFDD0CD2-0E71-4F83-BCB9-D98CC4395BB2}" srcOrd="3" destOrd="0" parTransId="{6DAD6F2B-1322-412F-9EF5-F1496C4A67FB}" sibTransId="{DEC0F849-F713-44F5-AA6F-CD6B23370E05}"/>
    <dgm:cxn modelId="{1A9C61B1-CAB3-4479-94BB-A75FC499D321}" type="presOf" srcId="{CE569D69-E69E-42E8-A030-CB58F2301A3D}" destId="{34A18A8F-51F7-413B-AA40-5B3F777A767B}" srcOrd="0" destOrd="0" presId="urn:microsoft.com/office/officeart/2005/8/layout/vList2"/>
    <dgm:cxn modelId="{1E45DEB7-A31F-42C7-922B-A42F84B7E1AC}" type="presOf" srcId="{54D2B99D-9021-4D13-8E48-E83EF6C5AD24}" destId="{49C23E41-1A1C-4882-A124-D92FAAF7AE69}" srcOrd="0" destOrd="0" presId="urn:microsoft.com/office/officeart/2005/8/layout/vList2"/>
    <dgm:cxn modelId="{846E40CD-46D6-4675-B632-95CF9E71EFBD}" srcId="{79A4AA51-4064-454F-99B2-68A86BD2802A}" destId="{54D2B99D-9021-4D13-8E48-E83EF6C5AD24}" srcOrd="0" destOrd="0" parTransId="{3E0D133F-EE03-4239-AFD1-C6B9C5D88D11}" sibTransId="{129D56E1-4B8B-4D7B-AAE9-5E2FB38A3183}"/>
    <dgm:cxn modelId="{DDD386CE-3DFC-4372-AE53-E3209CAA42BF}" type="presOf" srcId="{B5880DB3-401C-454E-AE2D-2641703F418D}" destId="{4B1484E5-A66F-45AC-B7CE-B8EF620295A3}" srcOrd="0" destOrd="0" presId="urn:microsoft.com/office/officeart/2005/8/layout/vList2"/>
    <dgm:cxn modelId="{DC076BD7-9249-458D-BE81-574EE2DE5062}" srcId="{79A4AA51-4064-454F-99B2-68A86BD2802A}" destId="{CE569D69-E69E-42E8-A030-CB58F2301A3D}" srcOrd="4" destOrd="0" parTransId="{A8E23247-4B44-4F6A-B660-DABF6D8233F4}" sibTransId="{E4B78B5A-DA5E-4825-8B21-8F1A8B82EF77}"/>
    <dgm:cxn modelId="{01E006F7-6492-4EB1-9305-21FC4937CF74}" type="presOf" srcId="{EFDD0CD2-0E71-4F83-BCB9-D98CC4395BB2}" destId="{E0773DE7-6155-4E04-AF8F-2AE8282222E3}" srcOrd="0" destOrd="0" presId="urn:microsoft.com/office/officeart/2005/8/layout/vList2"/>
    <dgm:cxn modelId="{7A16E6F8-A9E2-469C-B831-D4756677AC9E}" type="presOf" srcId="{79A4AA51-4064-454F-99B2-68A86BD2802A}" destId="{56564F8C-B424-4E05-B117-EA60D96D3B54}" srcOrd="0" destOrd="0" presId="urn:microsoft.com/office/officeart/2005/8/layout/vList2"/>
    <dgm:cxn modelId="{AEF6DDA1-837E-43D1-8519-593572031E6E}" type="presParOf" srcId="{56564F8C-B424-4E05-B117-EA60D96D3B54}" destId="{49C23E41-1A1C-4882-A124-D92FAAF7AE69}" srcOrd="0" destOrd="0" presId="urn:microsoft.com/office/officeart/2005/8/layout/vList2"/>
    <dgm:cxn modelId="{9044F224-4692-46B5-B51E-A00B19694BD1}" type="presParOf" srcId="{56564F8C-B424-4E05-B117-EA60D96D3B54}" destId="{7EDE7B8D-0252-4B67-9F69-128C130DB443}" srcOrd="1" destOrd="0" presId="urn:microsoft.com/office/officeart/2005/8/layout/vList2"/>
    <dgm:cxn modelId="{C81DBBA0-D8C4-415D-BF5D-E2AC54204BC1}" type="presParOf" srcId="{56564F8C-B424-4E05-B117-EA60D96D3B54}" destId="{A8820FF3-A839-4DAE-8189-D2BD10DE9C7D}" srcOrd="2" destOrd="0" presId="urn:microsoft.com/office/officeart/2005/8/layout/vList2"/>
    <dgm:cxn modelId="{0A14939E-36D0-4A95-8465-02850B5F9955}" type="presParOf" srcId="{56564F8C-B424-4E05-B117-EA60D96D3B54}" destId="{B5C42626-6F21-47BE-8E5D-2CA9A439D3A9}" srcOrd="3" destOrd="0" presId="urn:microsoft.com/office/officeart/2005/8/layout/vList2"/>
    <dgm:cxn modelId="{B428E9B9-A38E-4B85-AF20-EB8F9B95B3E3}" type="presParOf" srcId="{56564F8C-B424-4E05-B117-EA60D96D3B54}" destId="{4B1484E5-A66F-45AC-B7CE-B8EF620295A3}" srcOrd="4" destOrd="0" presId="urn:microsoft.com/office/officeart/2005/8/layout/vList2"/>
    <dgm:cxn modelId="{3BC708C9-2864-4332-91FF-38441229AA94}" type="presParOf" srcId="{56564F8C-B424-4E05-B117-EA60D96D3B54}" destId="{60CEA8AC-97DB-4936-8A3A-92296CD86A9B}" srcOrd="5" destOrd="0" presId="urn:microsoft.com/office/officeart/2005/8/layout/vList2"/>
    <dgm:cxn modelId="{7356E9E2-D35C-4EA3-AC63-1E946C17205D}" type="presParOf" srcId="{56564F8C-B424-4E05-B117-EA60D96D3B54}" destId="{E0773DE7-6155-4E04-AF8F-2AE8282222E3}" srcOrd="6" destOrd="0" presId="urn:microsoft.com/office/officeart/2005/8/layout/vList2"/>
    <dgm:cxn modelId="{4837545D-D4D9-4774-9A60-364F2D8F2DCF}" type="presParOf" srcId="{56564F8C-B424-4E05-B117-EA60D96D3B54}" destId="{3BA01346-23B9-4A96-9D7A-B070B7908997}" srcOrd="7" destOrd="0" presId="urn:microsoft.com/office/officeart/2005/8/layout/vList2"/>
    <dgm:cxn modelId="{54B62DC7-04DC-45FB-AE25-405BC02040A2}" type="presParOf" srcId="{56564F8C-B424-4E05-B117-EA60D96D3B54}" destId="{34A18A8F-51F7-413B-AA40-5B3F777A767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23E41-1A1C-4882-A124-D92FAAF7AE69}">
      <dsp:nvSpPr>
        <dsp:cNvPr id="0" name=""/>
        <dsp:cNvSpPr/>
      </dsp:nvSpPr>
      <dsp:spPr>
        <a:xfrm>
          <a:off x="0" y="6826"/>
          <a:ext cx="10515600" cy="7915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Alkáli</a:t>
          </a:r>
          <a:r>
            <a:rPr lang="en-US" sz="3300" kern="1200" dirty="0"/>
            <a:t> </a:t>
          </a:r>
          <a:r>
            <a:rPr lang="en-US" sz="3300" kern="1200" dirty="0" err="1"/>
            <a:t>tüzelőanyagcella</a:t>
          </a:r>
          <a:r>
            <a:rPr lang="en-US" sz="3300" kern="1200" dirty="0"/>
            <a:t> AFC</a:t>
          </a:r>
        </a:p>
      </dsp:txBody>
      <dsp:txXfrm>
        <a:off x="38638" y="45464"/>
        <a:ext cx="10438324" cy="714229"/>
      </dsp:txXfrm>
    </dsp:sp>
    <dsp:sp modelId="{A8820FF3-A839-4DAE-8189-D2BD10DE9C7D}">
      <dsp:nvSpPr>
        <dsp:cNvPr id="0" name=""/>
        <dsp:cNvSpPr/>
      </dsp:nvSpPr>
      <dsp:spPr>
        <a:xfrm>
          <a:off x="0" y="893371"/>
          <a:ext cx="10515600" cy="7915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Polimer</a:t>
          </a:r>
          <a:r>
            <a:rPr lang="en-US" sz="3300" kern="1200" dirty="0"/>
            <a:t> </a:t>
          </a:r>
          <a:r>
            <a:rPr lang="en-US" sz="3300" kern="1200" dirty="0" err="1"/>
            <a:t>elektrolit</a:t>
          </a:r>
          <a:r>
            <a:rPr lang="en-US" sz="3300" kern="1200" dirty="0"/>
            <a:t> </a:t>
          </a:r>
          <a:r>
            <a:rPr lang="en-US" sz="3300" kern="1200" dirty="0" err="1"/>
            <a:t>membrános</a:t>
          </a:r>
          <a:r>
            <a:rPr lang="en-US" sz="3300" kern="1200" dirty="0"/>
            <a:t> </a:t>
          </a:r>
          <a:r>
            <a:rPr lang="en-US" sz="3300" kern="1200" dirty="0" err="1"/>
            <a:t>tüzelőanyagcella</a:t>
          </a:r>
          <a:r>
            <a:rPr lang="en-US" sz="3300" kern="1200" dirty="0"/>
            <a:t>  PEMFC</a:t>
          </a:r>
        </a:p>
      </dsp:txBody>
      <dsp:txXfrm>
        <a:off x="38638" y="932009"/>
        <a:ext cx="10438324" cy="714229"/>
      </dsp:txXfrm>
    </dsp:sp>
    <dsp:sp modelId="{4B1484E5-A66F-45AC-B7CE-B8EF620295A3}">
      <dsp:nvSpPr>
        <dsp:cNvPr id="0" name=""/>
        <dsp:cNvSpPr/>
      </dsp:nvSpPr>
      <dsp:spPr>
        <a:xfrm>
          <a:off x="0" y="1779916"/>
          <a:ext cx="10515600" cy="7915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Foszforsavas tüzelőanyagcella PAFC</a:t>
          </a:r>
        </a:p>
      </dsp:txBody>
      <dsp:txXfrm>
        <a:off x="38638" y="1818554"/>
        <a:ext cx="10438324" cy="714229"/>
      </dsp:txXfrm>
    </dsp:sp>
    <dsp:sp modelId="{E0773DE7-6155-4E04-AF8F-2AE8282222E3}">
      <dsp:nvSpPr>
        <dsp:cNvPr id="0" name=""/>
        <dsp:cNvSpPr/>
      </dsp:nvSpPr>
      <dsp:spPr>
        <a:xfrm>
          <a:off x="0" y="2666461"/>
          <a:ext cx="10515600" cy="7915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Karbonát olvadékos tüzelőanyagcella MCFC</a:t>
          </a:r>
        </a:p>
      </dsp:txBody>
      <dsp:txXfrm>
        <a:off x="38638" y="2705099"/>
        <a:ext cx="10438324" cy="714229"/>
      </dsp:txXfrm>
    </dsp:sp>
    <dsp:sp modelId="{34A18A8F-51F7-413B-AA40-5B3F777A767B}">
      <dsp:nvSpPr>
        <dsp:cNvPr id="0" name=""/>
        <dsp:cNvSpPr/>
      </dsp:nvSpPr>
      <dsp:spPr>
        <a:xfrm>
          <a:off x="0" y="3553006"/>
          <a:ext cx="10515600" cy="7915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Szilárd oxidos tüzelőanyagcella SOFC</a:t>
          </a:r>
        </a:p>
      </dsp:txBody>
      <dsp:txXfrm>
        <a:off x="38638" y="3591644"/>
        <a:ext cx="10438324" cy="714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1606DD4-1952-4408-8393-39F1BFD7E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CFD2513-4FED-4305-AD3B-1D263A31A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FF9C74D-5C80-4D42-9208-61947224C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43FE-86DE-400D-8397-13EC3DEE8F6A}" type="datetimeFigureOut">
              <a:rPr lang="hu-HU" smtClean="0"/>
              <a:t>2019. 12. 08.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8AAEEEF-6AF3-4A5A-A34E-7BD2A3523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3C8A9A3-B3C1-47A3-AFDA-7A101D94E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9EB0-E10F-427B-9D50-4E03202C49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4016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B170F88-0CBF-4E58-A835-B25C2B487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8D8D885-8BCC-4A5B-9E9C-B10B965390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B99CEDF-FFBA-418A-94AD-86DCACC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43FE-86DE-400D-8397-13EC3DEE8F6A}" type="datetimeFigureOut">
              <a:rPr lang="hu-HU" smtClean="0"/>
              <a:t>2019. 12. 08.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1C9AC97-64A3-4243-AAB6-5BC1F6394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5D0BE4B-ABB2-44D0-9881-9D6FD9129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9EB0-E10F-427B-9D50-4E03202C49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460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05427FBD-EF14-4300-94FA-22395B7B6A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397C172-F914-44E4-9545-A37A84FD40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848C447-EF87-4290-A2DC-2A42759D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43FE-86DE-400D-8397-13EC3DEE8F6A}" type="datetimeFigureOut">
              <a:rPr lang="hu-HU" smtClean="0"/>
              <a:t>2019. 12. 08.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D15B511-3321-4DF5-A252-C2684698B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855C121-17B8-449D-82DB-18AB5E0F2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9EB0-E10F-427B-9D50-4E03202C49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7374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B328B61-B2BF-4573-AC51-361F14D9D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DD20947-5622-4601-A1ED-7F353FFA7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E1BE35C-C0C9-43B9-B37F-0CF125594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43FE-86DE-400D-8397-13EC3DEE8F6A}" type="datetimeFigureOut">
              <a:rPr lang="hu-HU" smtClean="0"/>
              <a:t>2019. 12. 08.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94D3DEA-E5A3-4608-AE1D-F1FE444F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FA664E1-DB7E-4DC7-B047-7E4951BFA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9EB0-E10F-427B-9D50-4E03202C49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823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EFFD97C-865D-4182-9BBE-0D0EF8CF5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F301A26-5EC4-4D1B-91AA-EA034D85A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D3B9FFC-0BB2-4D0D-AF4D-42B246D69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43FE-86DE-400D-8397-13EC3DEE8F6A}" type="datetimeFigureOut">
              <a:rPr lang="hu-HU" smtClean="0"/>
              <a:t>2019. 12. 08.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6C247A5-9AF0-4AD3-ACC5-98C4A0199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AA1B04E-EE0B-4870-A917-93F7F4E57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9EB0-E10F-427B-9D50-4E03202C49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2726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EA911F6-ED30-4015-B30C-41620BA76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08C6274-DF28-4EC9-9F65-52E713B057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D74F6B2-5630-4450-9885-257D8D6A0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0B84F32-0197-41CD-A5C2-0E77E58FF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43FE-86DE-400D-8397-13EC3DEE8F6A}" type="datetimeFigureOut">
              <a:rPr lang="hu-HU" smtClean="0"/>
              <a:t>2019. 12. 08.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BA335BD-415C-4092-8C99-AC3556100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14BCAFB8-916E-44EF-8D08-EC7D16A42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9EB0-E10F-427B-9D50-4E03202C49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856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88CC4E3-F930-419E-B27C-E0A499CD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6502CCD-16DF-4920-AF76-3766D4854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AE19637-3F84-4066-BCF2-5989FCDEF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8531B693-63C6-44F0-BBB4-9DBA5C6B3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BB3299DC-167F-4CED-B917-349E027C71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26575D96-8834-488E-B9BE-73264D3B8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43FE-86DE-400D-8397-13EC3DEE8F6A}" type="datetimeFigureOut">
              <a:rPr lang="hu-HU" smtClean="0"/>
              <a:t>2019. 12. 08.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7A1BC121-6AAC-4C16-ABE3-B52F9BDCB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60BF1F63-85E9-4469-808D-353BBB115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9EB0-E10F-427B-9D50-4E03202C49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756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5EE7211-81D5-4E3C-B2A2-1A2D460A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7DC43AB9-213A-4A29-B96B-E74FE766C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43FE-86DE-400D-8397-13EC3DEE8F6A}" type="datetimeFigureOut">
              <a:rPr lang="hu-HU" smtClean="0"/>
              <a:t>2019. 12. 08.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E68153BD-1B81-448C-B311-1F557351B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C938C18E-7B89-4710-969B-8C6E8CB4F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9EB0-E10F-427B-9D50-4E03202C49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950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156900BF-1264-4F69-9D0E-D5394029C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43FE-86DE-400D-8397-13EC3DEE8F6A}" type="datetimeFigureOut">
              <a:rPr lang="hu-HU" smtClean="0"/>
              <a:t>2019. 12. 08.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75FCDBF0-4BC0-4CAC-97AA-9AD3EB116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0708393E-DB0B-410C-955B-01FE12F22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9EB0-E10F-427B-9D50-4E03202C49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684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E32D620-44E0-4EA9-A263-E2E56906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46944A4-253E-4174-BA0B-5D3F2B463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19E9D88-258F-45E4-BD5F-9F29F7CEF4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FA60724-2EE1-426B-9662-82C8874D9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43FE-86DE-400D-8397-13EC3DEE8F6A}" type="datetimeFigureOut">
              <a:rPr lang="hu-HU" smtClean="0"/>
              <a:t>2019. 12. 08.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D17B760-F71E-4D1A-9C2E-D794A7890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1E1E209-8321-4AF5-B46D-E11AB2BE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9EB0-E10F-427B-9D50-4E03202C49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761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688E12A-7AFC-4190-A585-7A14EE2CD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C9E1D93B-1E16-4668-AAB0-7ADEF558B3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E17458B-B773-413E-BAE3-11E2B1FB7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BFDA7CD-A36A-430B-9184-084782419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43FE-86DE-400D-8397-13EC3DEE8F6A}" type="datetimeFigureOut">
              <a:rPr lang="hu-HU" smtClean="0"/>
              <a:t>2019. 12. 08.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FE5ED70-C0A7-41A6-A73D-B6A2350DE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FDFA390-C168-4780-8C39-A2E0C33E1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9EB0-E10F-427B-9D50-4E03202C49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408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3876E20C-CCE7-4712-904B-BE541E4D2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163389C-88AC-4A8C-BB46-B6C5EE190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5C36657-B715-4D2C-BA3D-9D928F0822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343FE-86DE-400D-8397-13EC3DEE8F6A}" type="datetimeFigureOut">
              <a:rPr lang="hu-HU" smtClean="0"/>
              <a:t>2019. 12. 08.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9241332-366A-4F8E-9CAA-BD8E42D4C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EA6943F-BD88-442E-930B-369C0FD34C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A9EB0-E10F-427B-9D50-4E03202C49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17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555DC8-C200-41DF-A7B0-E998F2DF43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Pórusos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anygok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üzemanyag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cellákban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D33D246-4723-4809-8ACB-096D253AD9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31062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>
            <a:extLst>
              <a:ext uri="{FF2B5EF4-FFF2-40B4-BE49-F238E27FC236}">
                <a16:creationId xmlns:a16="http://schemas.microsoft.com/office/drawing/2014/main" id="{03A7B826-D34F-4FD8-B75D-C6FA9E396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468" y="451861"/>
            <a:ext cx="5157787" cy="823912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Poli</a:t>
            </a:r>
            <a:r>
              <a:rPr lang="en-US" dirty="0"/>
              <a:t>(</a:t>
            </a:r>
            <a:r>
              <a:rPr lang="en-US" dirty="0" err="1"/>
              <a:t>tetraflouretilién</a:t>
            </a:r>
            <a:r>
              <a:rPr lang="en-US" dirty="0"/>
              <a:t>)-be </a:t>
            </a:r>
            <a:r>
              <a:rPr lang="en-US" dirty="0" err="1"/>
              <a:t>ágyzott</a:t>
            </a:r>
            <a:r>
              <a:rPr lang="en-US" dirty="0"/>
              <a:t> </a:t>
            </a:r>
            <a:r>
              <a:rPr lang="en-US" dirty="0" err="1"/>
              <a:t>katalizátorok</a:t>
            </a:r>
            <a:r>
              <a:rPr lang="en-US" dirty="0"/>
              <a:t> </a:t>
            </a:r>
            <a:r>
              <a:rPr lang="en-US" dirty="0" err="1"/>
              <a:t>gyártása</a:t>
            </a:r>
            <a:endParaRPr lang="en-US" dirty="0"/>
          </a:p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436A730-3943-4D7C-8CAB-08F37BBE2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2844"/>
            <a:ext cx="5644139" cy="4892313"/>
          </a:xfrm>
        </p:spPr>
        <p:txBody>
          <a:bodyPr>
            <a:normAutofit fontScale="32500" lnSpcReduction="20000"/>
          </a:bodyPr>
          <a:lstStyle/>
          <a:p>
            <a:pPr lvl="0" algn="just">
              <a:spcBef>
                <a:spcPts val="600"/>
              </a:spcBef>
            </a:pPr>
            <a:r>
              <a:rPr lang="hu-HU" sz="6200" dirty="0"/>
              <a:t>20 m/m % </a:t>
            </a:r>
            <a:r>
              <a:rPr lang="hu-HU" sz="6200" dirty="0" err="1"/>
              <a:t>Pt</a:t>
            </a:r>
            <a:r>
              <a:rPr lang="hu-HU" sz="6200" dirty="0"/>
              <a:t>/C katalizátor szemcsét mechanikusan elkevernek az oldószerben</a:t>
            </a:r>
            <a:endParaRPr lang="en-US" sz="6200" dirty="0"/>
          </a:p>
          <a:p>
            <a:pPr lvl="0" algn="just">
              <a:spcBef>
                <a:spcPts val="600"/>
              </a:spcBef>
            </a:pPr>
            <a:r>
              <a:rPr lang="hu-HU" sz="6200" dirty="0"/>
              <a:t>PTFE emulziót adagolnak a rendszer amíg az a térfogat 30% nem teszi ki. </a:t>
            </a:r>
            <a:endParaRPr lang="en-US" sz="6200" dirty="0"/>
          </a:p>
          <a:p>
            <a:pPr lvl="0" algn="just">
              <a:spcBef>
                <a:spcPts val="600"/>
              </a:spcBef>
            </a:pPr>
            <a:r>
              <a:rPr lang="hu-HU" sz="6200" dirty="0"/>
              <a:t>Hídképző és </a:t>
            </a:r>
            <a:r>
              <a:rPr lang="hu-HU" sz="6200" dirty="0" err="1"/>
              <a:t>peptizáló</a:t>
            </a:r>
            <a:r>
              <a:rPr lang="hu-HU" sz="6200" dirty="0"/>
              <a:t> adalékokat adnak hozzá majd kevertetik a rendszert. </a:t>
            </a:r>
            <a:endParaRPr lang="en-US" sz="6200" dirty="0"/>
          </a:p>
          <a:p>
            <a:pPr lvl="0" algn="just">
              <a:spcBef>
                <a:spcPts val="600"/>
              </a:spcBef>
            </a:pPr>
            <a:r>
              <a:rPr lang="hu-HU" sz="6200" dirty="0"/>
              <a:t>Az elegyet vízhatlan szénpapírra viszik fel</a:t>
            </a:r>
            <a:endParaRPr lang="en-US" sz="6200" dirty="0"/>
          </a:p>
          <a:p>
            <a:pPr lvl="0" algn="just">
              <a:spcBef>
                <a:spcPts val="600"/>
              </a:spcBef>
            </a:pPr>
            <a:r>
              <a:rPr lang="hu-HU" sz="6200" dirty="0"/>
              <a:t>Az elektródokat szárítják 24 órát, majd fél órát 225°C </a:t>
            </a:r>
            <a:r>
              <a:rPr lang="hu-HU" sz="6200" dirty="0" err="1"/>
              <a:t>hőkezelik</a:t>
            </a:r>
            <a:endParaRPr lang="en-US" sz="6200" dirty="0"/>
          </a:p>
          <a:p>
            <a:pPr lvl="0" algn="just">
              <a:spcBef>
                <a:spcPts val="600"/>
              </a:spcBef>
            </a:pPr>
            <a:r>
              <a:rPr lang="hu-HU" sz="6200" dirty="0"/>
              <a:t>Az elektródokat feltekerik és </a:t>
            </a:r>
            <a:r>
              <a:rPr lang="hu-HU" sz="6200" dirty="0" err="1"/>
              <a:t>szinterelik</a:t>
            </a:r>
            <a:r>
              <a:rPr lang="hu-HU" sz="6200" dirty="0"/>
              <a:t> 350°C-on fél órán keresztül</a:t>
            </a:r>
            <a:endParaRPr lang="en-US" sz="6200" dirty="0"/>
          </a:p>
          <a:p>
            <a:pPr lvl="0" algn="just">
              <a:spcBef>
                <a:spcPts val="600"/>
              </a:spcBef>
            </a:pPr>
            <a:r>
              <a:rPr lang="hu-HU" sz="6200" dirty="0"/>
              <a:t>Az 5 tömegszázalékos </a:t>
            </a:r>
            <a:r>
              <a:rPr lang="hu-HU" sz="6200" dirty="0" err="1"/>
              <a:t>Nafton</a:t>
            </a:r>
            <a:r>
              <a:rPr lang="hu-HU" sz="6200" dirty="0"/>
              <a:t> oldattal átitatják az elektródot, majd 80°C-on szárítják egy órát</a:t>
            </a:r>
            <a:endParaRPr lang="en-US" sz="6200" dirty="0"/>
          </a:p>
          <a:p>
            <a:pPr lvl="0" algn="just">
              <a:spcBef>
                <a:spcPts val="600"/>
              </a:spcBef>
            </a:pPr>
            <a:r>
              <a:rPr lang="hu-HU" sz="6200" dirty="0"/>
              <a:t>Forró préseléssel rögzítik az elektród szerkezetet 145°C-on 3 percig közel 200 bar nyomáson.</a:t>
            </a:r>
            <a:endParaRPr lang="en-US" sz="6200" dirty="0"/>
          </a:p>
          <a:p>
            <a:endParaRPr lang="hu-HU" dirty="0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52D2F578-91E8-4D1F-87FC-BB62E45F0E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500713"/>
            <a:ext cx="5157786" cy="72620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Vékonyréteg</a:t>
            </a:r>
            <a:r>
              <a:rPr lang="en-US" dirty="0"/>
              <a:t> </a:t>
            </a:r>
            <a:r>
              <a:rPr lang="en-US" dirty="0" err="1"/>
              <a:t>módszerrel</a:t>
            </a:r>
            <a:r>
              <a:rPr lang="en-US" dirty="0"/>
              <a:t> </a:t>
            </a:r>
            <a:r>
              <a:rPr lang="en-US" dirty="0" err="1"/>
              <a:t>készült</a:t>
            </a:r>
            <a:r>
              <a:rPr lang="en-US" dirty="0"/>
              <a:t> </a:t>
            </a:r>
            <a:r>
              <a:rPr lang="en-US" dirty="0" err="1"/>
              <a:t>katalizátorok</a:t>
            </a:r>
            <a:r>
              <a:rPr lang="en-US" dirty="0"/>
              <a:t> </a:t>
            </a:r>
            <a:r>
              <a:rPr lang="en-US" dirty="0" err="1"/>
              <a:t>gyártása</a:t>
            </a:r>
            <a:endParaRPr lang="en-US" dirty="0"/>
          </a:p>
          <a:p>
            <a:endParaRPr lang="hu-HU" dirty="0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CDD87FC-B4C3-4AA8-9C97-2C6DB71F1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2723" y="890697"/>
            <a:ext cx="5644139" cy="4892312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r>
              <a:rPr lang="hu-HU" sz="2000" dirty="0"/>
              <a:t>%-os </a:t>
            </a:r>
            <a:r>
              <a:rPr lang="hu-HU" sz="2000" dirty="0" err="1"/>
              <a:t>perfuorosulfonát</a:t>
            </a:r>
            <a:r>
              <a:rPr lang="hu-HU" sz="2000" dirty="0"/>
              <a:t> </a:t>
            </a:r>
            <a:r>
              <a:rPr lang="hu-HU" sz="2000" dirty="0" err="1"/>
              <a:t>ionomer</a:t>
            </a:r>
            <a:r>
              <a:rPr lang="hu-HU" sz="2000" dirty="0"/>
              <a:t> oldatát 20 m/m% </a:t>
            </a:r>
            <a:r>
              <a:rPr lang="hu-HU" sz="2000" dirty="0" err="1"/>
              <a:t>Pt</a:t>
            </a:r>
            <a:r>
              <a:rPr lang="hu-HU" sz="2000" dirty="0"/>
              <a:t>/C katalizátorral elegyítik 1:3 </a:t>
            </a:r>
            <a:r>
              <a:rPr lang="hu-HU" sz="2000" dirty="0" err="1"/>
              <a:t>ionomer</a:t>
            </a:r>
            <a:r>
              <a:rPr lang="hu-HU" sz="2000" dirty="0"/>
              <a:t>/</a:t>
            </a:r>
            <a:r>
              <a:rPr lang="hu-HU" sz="2000" dirty="0" err="1"/>
              <a:t>katilzátor</a:t>
            </a:r>
            <a:r>
              <a:rPr lang="hu-HU" sz="2000" dirty="0"/>
              <a:t> arányban</a:t>
            </a:r>
            <a:endParaRPr lang="en-US" sz="2000" dirty="0"/>
          </a:p>
          <a:p>
            <a:pPr algn="just">
              <a:spcBef>
                <a:spcPts val="600"/>
              </a:spcBef>
            </a:pPr>
            <a:r>
              <a:rPr lang="hu-HU" sz="2000" dirty="0"/>
              <a:t>Vizet és </a:t>
            </a:r>
            <a:r>
              <a:rPr lang="hu-HU" sz="2000" dirty="0" err="1"/>
              <a:t>glycerolt</a:t>
            </a:r>
            <a:r>
              <a:rPr lang="hu-HU" sz="2000" dirty="0"/>
              <a:t> adnak a rendszerhez, hogy a </a:t>
            </a:r>
            <a:r>
              <a:rPr lang="hu-HU" sz="2000" dirty="0" err="1"/>
              <a:t>víz:szén:glycerol</a:t>
            </a:r>
            <a:r>
              <a:rPr lang="hu-HU" sz="2000" dirty="0"/>
              <a:t> arány 1:5:20 legyen.</a:t>
            </a:r>
            <a:endParaRPr lang="en-US" sz="2000" dirty="0"/>
          </a:p>
          <a:p>
            <a:pPr algn="just">
              <a:spcBef>
                <a:spcPts val="600"/>
              </a:spcBef>
            </a:pPr>
            <a:r>
              <a:rPr lang="hu-HU" sz="2000" dirty="0"/>
              <a:t>Az elegyet ultrahanggal kevertetik, amíg egyenletes eloszlást, és megfelelő viszkozitást érnek el.</a:t>
            </a:r>
            <a:endParaRPr lang="en-US" sz="2000" dirty="0"/>
          </a:p>
          <a:p>
            <a:pPr algn="just">
              <a:spcBef>
                <a:spcPts val="600"/>
              </a:spcBef>
            </a:pPr>
            <a:r>
              <a:rPr lang="hu-HU" sz="2000" dirty="0"/>
              <a:t> Nátrium-hidroxidban való áztatással a </a:t>
            </a:r>
            <a:r>
              <a:rPr lang="hu-HU" sz="2000" dirty="0" err="1"/>
              <a:t>ionomer</a:t>
            </a:r>
            <a:r>
              <a:rPr lang="hu-HU" sz="2000" dirty="0"/>
              <a:t> membránjának ionjait kicserélik nátrium ionokra, majd kiszárítják a membránt.</a:t>
            </a:r>
            <a:endParaRPr lang="en-US" sz="2000" dirty="0"/>
          </a:p>
          <a:p>
            <a:pPr algn="just">
              <a:spcBef>
                <a:spcPts val="600"/>
              </a:spcBef>
            </a:pPr>
            <a:r>
              <a:rPr lang="hu-HU" sz="2000" dirty="0"/>
              <a:t>Az össze kevert víz-szén-</a:t>
            </a:r>
            <a:r>
              <a:rPr lang="hu-HU" sz="2000" dirty="0" err="1"/>
              <a:t>glycerol</a:t>
            </a:r>
            <a:r>
              <a:rPr lang="hu-HU" sz="2000" dirty="0"/>
              <a:t> </a:t>
            </a:r>
            <a:r>
              <a:rPr lang="hu-HU" sz="2000" dirty="0" err="1"/>
              <a:t>elgyet</a:t>
            </a:r>
            <a:r>
              <a:rPr lang="hu-HU" sz="2000" dirty="0"/>
              <a:t> felviszik a membrán egyik oldalára. Álltalában két réteg szükséges a megfelelő bevonat előállításához.</a:t>
            </a:r>
            <a:endParaRPr lang="en-US" sz="2000" dirty="0"/>
          </a:p>
          <a:p>
            <a:pPr algn="just">
              <a:spcBef>
                <a:spcPts val="600"/>
              </a:spcBef>
            </a:pPr>
            <a:r>
              <a:rPr lang="hu-HU" sz="2000" dirty="0"/>
              <a:t>A membránt vákuumban 160°C </a:t>
            </a:r>
            <a:r>
              <a:rPr lang="hu-HU" sz="2000" dirty="0" err="1"/>
              <a:t>on</a:t>
            </a:r>
            <a:r>
              <a:rPr lang="hu-HU" sz="2000" dirty="0"/>
              <a:t> szárítják.</a:t>
            </a:r>
            <a:endParaRPr lang="en-US" sz="2000" dirty="0"/>
          </a:p>
          <a:p>
            <a:pPr algn="just">
              <a:spcBef>
                <a:spcPts val="600"/>
              </a:spcBef>
            </a:pPr>
            <a:r>
              <a:rPr lang="hu-HU" sz="2000" dirty="0"/>
              <a:t>Az elkészült rendszert </a:t>
            </a:r>
            <a:r>
              <a:rPr lang="hu-HU" sz="2000" dirty="0" err="1"/>
              <a:t>protonálják</a:t>
            </a:r>
            <a:r>
              <a:rPr lang="hu-HU" sz="2000" dirty="0"/>
              <a:t> 0,1M-os kénsavoldatban, majd áztatják ioncserélt vízben.</a:t>
            </a:r>
            <a:endParaRPr lang="en-US" sz="2000" dirty="0"/>
          </a:p>
          <a:p>
            <a:pPr algn="just">
              <a:spcBef>
                <a:spcPts val="600"/>
              </a:spcBef>
            </a:pPr>
            <a:r>
              <a:rPr lang="hu-HU" sz="2000" dirty="0"/>
              <a:t>A szénpapírt/szövetet a bevonatra helyezik, hogy létrehozzák a gázdiffúziós bevonatot.</a:t>
            </a:r>
            <a:endParaRPr lang="en-US" sz="2000" dirty="0"/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843570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9803895-892F-489D-AD61-6D2B13E8D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SOFC </a:t>
            </a:r>
            <a:r>
              <a:rPr lang="en-US" dirty="0" err="1"/>
              <a:t>elektródok</a:t>
            </a:r>
            <a:r>
              <a:rPr lang="en-US" dirty="0"/>
              <a:t> </a:t>
            </a:r>
            <a:r>
              <a:rPr lang="en-US" dirty="0" err="1"/>
              <a:t>gyártása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3B8EE1B-1A07-4A8F-B18D-FFA8AEBBE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Spray </a:t>
            </a:r>
            <a:r>
              <a:rPr lang="en-US" dirty="0" err="1"/>
              <a:t>technológia</a:t>
            </a:r>
            <a:endParaRPr lang="en-US" dirty="0"/>
          </a:p>
          <a:p>
            <a:r>
              <a:rPr lang="en-US" dirty="0" err="1"/>
              <a:t>Szallagöntés</a:t>
            </a:r>
            <a:endParaRPr lang="en-US" dirty="0"/>
          </a:p>
          <a:p>
            <a:r>
              <a:rPr lang="en-US" dirty="0" err="1"/>
              <a:t>Szinterelés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Általános</a:t>
            </a:r>
            <a:r>
              <a:rPr lang="en-US" dirty="0"/>
              <a:t> </a:t>
            </a:r>
            <a:r>
              <a:rPr lang="en-US" dirty="0" err="1"/>
              <a:t>részecskeméret</a:t>
            </a:r>
            <a:r>
              <a:rPr lang="en-US" dirty="0"/>
              <a:t> 0,2-5 </a:t>
            </a:r>
            <a:r>
              <a:rPr lang="en-US" dirty="0" err="1"/>
              <a:t>mikrométeres</a:t>
            </a:r>
            <a:r>
              <a:rPr lang="en-US" dirty="0"/>
              <a:t> </a:t>
            </a:r>
            <a:r>
              <a:rPr lang="en-US" dirty="0" err="1"/>
              <a:t>tartomány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a </a:t>
            </a:r>
            <a:r>
              <a:rPr lang="en-US" dirty="0" err="1"/>
              <a:t>porozitás</a:t>
            </a:r>
            <a:r>
              <a:rPr lang="en-US" dirty="0"/>
              <a:t> 30-40 %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4697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6A1E62-3374-4496-B352-4D30D50EB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Jellemzési</a:t>
            </a:r>
            <a:r>
              <a:rPr lang="en-US" dirty="0"/>
              <a:t> </a:t>
            </a:r>
            <a:r>
              <a:rPr lang="en-US" dirty="0" err="1"/>
              <a:t>módszerek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BAFEEAB-364A-46A1-8C81-66513DFB1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Optikia</a:t>
            </a:r>
            <a:r>
              <a:rPr lang="en-US" dirty="0"/>
              <a:t> </a:t>
            </a:r>
            <a:r>
              <a:rPr lang="en-US" dirty="0" err="1"/>
              <a:t>mikroszkópia</a:t>
            </a:r>
            <a:endParaRPr lang="en-US" dirty="0"/>
          </a:p>
          <a:p>
            <a:r>
              <a:rPr lang="en-US" dirty="0"/>
              <a:t>SEM</a:t>
            </a:r>
          </a:p>
          <a:p>
            <a:r>
              <a:rPr lang="en-US" dirty="0"/>
              <a:t>EDX</a:t>
            </a:r>
          </a:p>
          <a:p>
            <a:r>
              <a:rPr lang="en-US" dirty="0" err="1"/>
              <a:t>Hőkép</a:t>
            </a:r>
            <a:r>
              <a:rPr lang="en-US" dirty="0"/>
              <a:t> </a:t>
            </a:r>
            <a:r>
              <a:rPr lang="en-US" dirty="0" err="1"/>
              <a:t>felvétel</a:t>
            </a:r>
            <a:endParaRPr lang="en-US" dirty="0"/>
          </a:p>
          <a:p>
            <a:r>
              <a:rPr lang="en-US" dirty="0" err="1"/>
              <a:t>Porozimetriás</a:t>
            </a:r>
            <a:r>
              <a:rPr lang="en-US" dirty="0"/>
              <a:t> </a:t>
            </a:r>
            <a:r>
              <a:rPr lang="en-US" dirty="0" err="1"/>
              <a:t>módszerek</a:t>
            </a:r>
            <a:endParaRPr lang="en-US" dirty="0"/>
          </a:p>
          <a:p>
            <a:r>
              <a:rPr lang="en-US" dirty="0"/>
              <a:t>ATR</a:t>
            </a:r>
          </a:p>
          <a:p>
            <a:r>
              <a:rPr lang="en-US" dirty="0"/>
              <a:t>DOD, SOH+CH </a:t>
            </a:r>
            <a:r>
              <a:rPr lang="en-US" dirty="0" err="1"/>
              <a:t>mérések</a:t>
            </a:r>
            <a:endParaRPr lang="en-US" dirty="0"/>
          </a:p>
          <a:p>
            <a:r>
              <a:rPr lang="en-US" dirty="0" err="1"/>
              <a:t>Degradációs</a:t>
            </a:r>
            <a:r>
              <a:rPr lang="en-US" dirty="0"/>
              <a:t> </a:t>
            </a:r>
            <a:r>
              <a:rPr lang="en-US" dirty="0" err="1"/>
              <a:t>mérések</a:t>
            </a:r>
            <a:endParaRPr lang="en-US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1BB3E4E4-C59F-415D-B356-EE2014DC6C1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086" y="1690688"/>
            <a:ext cx="4125686" cy="42500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01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432A79-2899-4F54-BCD2-17C4DA964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Kérdések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B7E44FE-FDC6-4FD8-80B8-3550254A9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1771"/>
            <a:ext cx="10515600" cy="4351338"/>
          </a:xfrm>
        </p:spPr>
        <p:txBody>
          <a:bodyPr/>
          <a:lstStyle/>
          <a:p>
            <a:r>
              <a:rPr lang="en-US" dirty="0" err="1"/>
              <a:t>Miért</a:t>
            </a:r>
            <a:r>
              <a:rPr lang="en-US" dirty="0"/>
              <a:t> </a:t>
            </a:r>
            <a:r>
              <a:rPr lang="en-US" dirty="0" err="1"/>
              <a:t>környezetbarát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üzemanyag</a:t>
            </a:r>
            <a:r>
              <a:rPr lang="en-US" dirty="0"/>
              <a:t> </a:t>
            </a:r>
            <a:r>
              <a:rPr lang="en-US" dirty="0" err="1"/>
              <a:t>cella</a:t>
            </a:r>
            <a:r>
              <a:rPr lang="en-US" dirty="0"/>
              <a:t>?</a:t>
            </a:r>
          </a:p>
          <a:p>
            <a:r>
              <a:rPr lang="en-US" dirty="0"/>
              <a:t>Mire </a:t>
            </a:r>
            <a:r>
              <a:rPr lang="en-US" dirty="0" err="1"/>
              <a:t>használnak</a:t>
            </a:r>
            <a:r>
              <a:rPr lang="en-US" dirty="0"/>
              <a:t> </a:t>
            </a:r>
            <a:r>
              <a:rPr lang="en-US" dirty="0" err="1"/>
              <a:t>pórusos</a:t>
            </a:r>
            <a:r>
              <a:rPr lang="en-US" dirty="0"/>
              <a:t> </a:t>
            </a:r>
            <a:r>
              <a:rPr lang="en-US" dirty="0" err="1"/>
              <a:t>anyagokat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üzemanyag</a:t>
            </a:r>
            <a:r>
              <a:rPr lang="en-US" dirty="0"/>
              <a:t> </a:t>
            </a:r>
            <a:r>
              <a:rPr lang="en-US" dirty="0" err="1"/>
              <a:t>cellákban</a:t>
            </a:r>
            <a:r>
              <a:rPr lang="en-US" dirty="0"/>
              <a:t>?</a:t>
            </a:r>
          </a:p>
          <a:p>
            <a:r>
              <a:rPr lang="en-US" dirty="0"/>
              <a:t>Mi a </a:t>
            </a:r>
            <a:r>
              <a:rPr lang="en-US" dirty="0" err="1"/>
              <a:t>háromfázisú</a:t>
            </a:r>
            <a:r>
              <a:rPr lang="en-US" dirty="0"/>
              <a:t> </a:t>
            </a:r>
            <a:r>
              <a:rPr lang="en-US" dirty="0" err="1"/>
              <a:t>határréteg</a:t>
            </a:r>
            <a:r>
              <a:rPr lang="en-US" dirty="0"/>
              <a:t>, </a:t>
            </a:r>
            <a:r>
              <a:rPr lang="en-US" dirty="0" err="1"/>
              <a:t>hogyan</a:t>
            </a:r>
            <a:r>
              <a:rPr lang="en-US" dirty="0"/>
              <a:t> </a:t>
            </a:r>
            <a:r>
              <a:rPr lang="en-US" dirty="0" err="1"/>
              <a:t>lehet</a:t>
            </a:r>
            <a:r>
              <a:rPr lang="en-US" dirty="0"/>
              <a:t> </a:t>
            </a:r>
            <a:r>
              <a:rPr lang="en-US" dirty="0" err="1"/>
              <a:t>növelni</a:t>
            </a:r>
            <a:r>
              <a:rPr lang="en-US" dirty="0"/>
              <a:t> a </a:t>
            </a:r>
            <a:r>
              <a:rPr lang="en-US" dirty="0" err="1"/>
              <a:t>méretét</a:t>
            </a:r>
            <a:r>
              <a:rPr lang="en-US" dirty="0"/>
              <a:t>? </a:t>
            </a:r>
          </a:p>
          <a:p>
            <a:r>
              <a:rPr lang="en-US" dirty="0" err="1"/>
              <a:t>Milyen</a:t>
            </a:r>
            <a:r>
              <a:rPr lang="en-US" dirty="0"/>
              <a:t> </a:t>
            </a:r>
            <a:r>
              <a:rPr lang="en-US" dirty="0" err="1"/>
              <a:t>katalizátorokat</a:t>
            </a:r>
            <a:r>
              <a:rPr lang="en-US" dirty="0"/>
              <a:t> </a:t>
            </a:r>
            <a:r>
              <a:rPr lang="en-US" dirty="0" err="1"/>
              <a:t>használnak</a:t>
            </a:r>
            <a:r>
              <a:rPr lang="en-US" dirty="0"/>
              <a:t> a PEMFC ben? </a:t>
            </a:r>
          </a:p>
          <a:p>
            <a:r>
              <a:rPr lang="en-US" dirty="0"/>
              <a:t>SOFC </a:t>
            </a:r>
            <a:r>
              <a:rPr lang="en-US" dirty="0" err="1"/>
              <a:t>pórusos</a:t>
            </a:r>
            <a:r>
              <a:rPr lang="en-US" dirty="0"/>
              <a:t> </a:t>
            </a:r>
            <a:r>
              <a:rPr lang="en-US" dirty="0" err="1"/>
              <a:t>szerkezet</a:t>
            </a:r>
            <a:r>
              <a:rPr lang="en-US" dirty="0"/>
              <a:t> </a:t>
            </a:r>
            <a:r>
              <a:rPr lang="en-US" dirty="0" err="1"/>
              <a:t>erősítői</a:t>
            </a:r>
            <a:r>
              <a:rPr lang="en-US" dirty="0"/>
              <a:t> </a:t>
            </a:r>
            <a:r>
              <a:rPr lang="en-US" dirty="0" err="1"/>
              <a:t>milyen</a:t>
            </a:r>
            <a:r>
              <a:rPr lang="en-US" dirty="0"/>
              <a:t> </a:t>
            </a:r>
            <a:r>
              <a:rPr lang="en-US" dirty="0" err="1"/>
              <a:t>anyagokból</a:t>
            </a:r>
            <a:r>
              <a:rPr lang="en-US" dirty="0"/>
              <a:t> </a:t>
            </a:r>
            <a:r>
              <a:rPr lang="en-US" dirty="0" err="1"/>
              <a:t>készülhetnek</a:t>
            </a:r>
            <a:r>
              <a:rPr lang="en-US" dirty="0"/>
              <a:t>?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52876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B4074AB-A6A0-4FBB-80B1-D29CB865B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Üzemanyag cellák m</a:t>
            </a:r>
            <a:r>
              <a:rPr lang="hu-HU" sz="2800">
                <a:latin typeface="Times New Roman" panose="02020603050405020304" pitchFamily="18" charset="0"/>
                <a:cs typeface="Times New Roman" panose="02020603050405020304" pitchFamily="18" charset="0"/>
              </a:rPr>
              <a:t>ű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ködése</a:t>
            </a:r>
            <a:endParaRPr lang="hu-H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646DCA0-AA75-4329-ACF6-57F28E42C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/>
          </a:bodyPr>
          <a:lstStyle/>
          <a:p>
            <a:r>
              <a:rPr lang="pt-BR" sz="2000" dirty="0"/>
              <a:t>Az álltalános anód és katód reakciók:</a:t>
            </a:r>
          </a:p>
          <a:p>
            <a:r>
              <a:rPr lang="pt-BR" sz="2000" dirty="0"/>
              <a:t>Anódos reakció:</a:t>
            </a:r>
          </a:p>
          <a:p>
            <a:r>
              <a:rPr lang="pt-BR" sz="2000" dirty="0"/>
              <a:t> 2H</a:t>
            </a:r>
            <a:r>
              <a:rPr lang="pt-BR" sz="2000" baseline="-25000" dirty="0"/>
              <a:t>2</a:t>
            </a:r>
            <a:r>
              <a:rPr lang="pt-BR" sz="2000" dirty="0"/>
              <a:t> + 2 O</a:t>
            </a:r>
            <a:r>
              <a:rPr lang="pt-BR" sz="2000" baseline="30000" dirty="0"/>
              <a:t>2-</a:t>
            </a:r>
            <a:r>
              <a:rPr lang="pt-BR" sz="2000" dirty="0"/>
              <a:t> = 2H</a:t>
            </a:r>
            <a:r>
              <a:rPr lang="pt-BR" sz="2000" baseline="-25000" dirty="0"/>
              <a:t>2</a:t>
            </a:r>
            <a:r>
              <a:rPr lang="pt-BR" sz="2000" dirty="0"/>
              <a:t>O + 4 e</a:t>
            </a:r>
            <a:r>
              <a:rPr lang="pt-BR" sz="2000" baseline="30000" dirty="0"/>
              <a:t>-</a:t>
            </a:r>
          </a:p>
          <a:p>
            <a:r>
              <a:rPr lang="pt-BR" sz="2000" dirty="0"/>
              <a:t>Katód reakció:</a:t>
            </a:r>
          </a:p>
          <a:p>
            <a:r>
              <a:rPr lang="pt-BR" sz="2000" dirty="0"/>
              <a:t> O</a:t>
            </a:r>
            <a:r>
              <a:rPr lang="pt-BR" sz="2000" baseline="-25000" dirty="0"/>
              <a:t>2</a:t>
            </a:r>
            <a:r>
              <a:rPr lang="pt-BR" sz="2000" dirty="0"/>
              <a:t> + 4e</a:t>
            </a:r>
            <a:r>
              <a:rPr lang="pt-BR" sz="2000" baseline="30000" dirty="0"/>
              <a:t>- </a:t>
            </a:r>
            <a:r>
              <a:rPr lang="pt-BR" sz="2000" dirty="0"/>
              <a:t>= 2 O</a:t>
            </a:r>
            <a:r>
              <a:rPr lang="pt-BR" sz="2000" baseline="30000" dirty="0"/>
              <a:t>2-</a:t>
            </a:r>
          </a:p>
          <a:p>
            <a:r>
              <a:rPr lang="pt-BR" sz="2000" dirty="0"/>
              <a:t>Teljes cella reakció:</a:t>
            </a:r>
          </a:p>
          <a:p>
            <a:r>
              <a:rPr lang="pt-BR" sz="2000" dirty="0"/>
              <a:t> 2H</a:t>
            </a:r>
            <a:r>
              <a:rPr lang="pt-BR" sz="2000" baseline="-25000" dirty="0"/>
              <a:t>2</a:t>
            </a:r>
            <a:r>
              <a:rPr lang="pt-BR" sz="2000" dirty="0"/>
              <a:t> + O</a:t>
            </a:r>
            <a:r>
              <a:rPr lang="pt-BR" sz="2000" baseline="-25000" dirty="0"/>
              <a:t>2</a:t>
            </a:r>
            <a:r>
              <a:rPr lang="pt-BR" sz="2000" dirty="0"/>
              <a:t> = 2 H</a:t>
            </a:r>
            <a:r>
              <a:rPr lang="pt-BR" sz="2000" baseline="-25000" dirty="0"/>
              <a:t>2</a:t>
            </a:r>
            <a:r>
              <a:rPr lang="pt-BR" sz="2000" dirty="0"/>
              <a:t>O</a:t>
            </a:r>
          </a:p>
          <a:p>
            <a:endParaRPr lang="en-US" sz="2000" dirty="0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713B22F0-1B00-4C82-854C-2B52CFAB7F2B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650910" y="952309"/>
            <a:ext cx="7541090" cy="495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5589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3143EE4-A01F-4560-B76D-CB4D5330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Leggyakoríbb tüzelőanyagcella típusok</a:t>
            </a:r>
            <a:endParaRPr lang="hu-HU"/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8FA888E1-99D9-454D-B820-B44023BC39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0390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0768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03B463F-84F7-4EB5-A7D9-F368D0715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Pórusos</a:t>
            </a:r>
            <a:r>
              <a:rPr lang="en-US" b="1" dirty="0"/>
              <a:t> </a:t>
            </a:r>
            <a:r>
              <a:rPr lang="en-US" b="1" dirty="0" err="1"/>
              <a:t>anyagok</a:t>
            </a:r>
            <a:r>
              <a:rPr lang="en-US" b="1" dirty="0"/>
              <a:t> </a:t>
            </a:r>
            <a:r>
              <a:rPr lang="en-US" b="1" dirty="0" err="1"/>
              <a:t>szerepe</a:t>
            </a:r>
            <a:r>
              <a:rPr lang="en-US" b="1" dirty="0"/>
              <a:t> </a:t>
            </a:r>
            <a:r>
              <a:rPr lang="en-US" b="1" dirty="0" err="1"/>
              <a:t>az</a:t>
            </a:r>
            <a:r>
              <a:rPr lang="en-US" b="1" dirty="0"/>
              <a:t> </a:t>
            </a:r>
            <a:r>
              <a:rPr lang="en-US" b="1" dirty="0" err="1"/>
              <a:t>üzemanyagcella</a:t>
            </a:r>
            <a:r>
              <a:rPr lang="en-US" b="1" dirty="0"/>
              <a:t> </a:t>
            </a:r>
            <a:r>
              <a:rPr lang="en-US" b="1" dirty="0" err="1"/>
              <a:t>technológiában</a:t>
            </a:r>
            <a:br>
              <a:rPr lang="en-US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4E08A18-0F7B-40C4-AEE0-8DFED87B9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1"/>
            <a:r>
              <a:rPr lang="en-US" sz="3200" b="1" dirty="0" err="1"/>
              <a:t>Gáz</a:t>
            </a:r>
            <a:r>
              <a:rPr lang="en-US" sz="3200" b="1" dirty="0"/>
              <a:t> </a:t>
            </a:r>
            <a:r>
              <a:rPr lang="en-US" sz="3200" b="1" dirty="0" err="1"/>
              <a:t>diffúziós</a:t>
            </a:r>
            <a:r>
              <a:rPr lang="en-US" sz="3200" b="1" dirty="0"/>
              <a:t> </a:t>
            </a:r>
            <a:r>
              <a:rPr lang="en-US" sz="3200" b="1" dirty="0" err="1"/>
              <a:t>rétegként</a:t>
            </a:r>
            <a:r>
              <a:rPr lang="en-US" sz="3200" b="1" dirty="0"/>
              <a:t> </a:t>
            </a:r>
            <a:r>
              <a:rPr lang="en-US" sz="3200" b="1" dirty="0" err="1"/>
              <a:t>biztosítja</a:t>
            </a:r>
            <a:r>
              <a:rPr lang="en-US" sz="3200" b="1" dirty="0"/>
              <a:t> a </a:t>
            </a:r>
            <a:r>
              <a:rPr lang="en-US" sz="3200" b="1" dirty="0" err="1"/>
              <a:t>komponens</a:t>
            </a:r>
            <a:r>
              <a:rPr lang="en-US" sz="3200" b="1" dirty="0"/>
              <a:t> </a:t>
            </a:r>
            <a:r>
              <a:rPr lang="en-US" sz="3200" b="1" dirty="0" err="1"/>
              <a:t>diffúzióját</a:t>
            </a:r>
            <a:r>
              <a:rPr lang="en-US" sz="3200" b="1" dirty="0"/>
              <a:t> a </a:t>
            </a:r>
            <a:r>
              <a:rPr lang="en-US" sz="3200" b="1" dirty="0" err="1"/>
              <a:t>két</a:t>
            </a:r>
            <a:r>
              <a:rPr lang="en-US" sz="3200" b="1" dirty="0"/>
              <a:t> </a:t>
            </a:r>
            <a:r>
              <a:rPr lang="en-US" sz="3200" b="1" dirty="0" err="1"/>
              <a:t>elektródközött</a:t>
            </a:r>
            <a:r>
              <a:rPr lang="en-US" sz="3200" b="1" dirty="0"/>
              <a:t>, </a:t>
            </a:r>
            <a:r>
              <a:rPr lang="en-US" sz="3200" b="1" dirty="0" err="1"/>
              <a:t>miközpen</a:t>
            </a:r>
            <a:r>
              <a:rPr lang="en-US" sz="3200" b="1" dirty="0"/>
              <a:t> </a:t>
            </a:r>
            <a:r>
              <a:rPr lang="en-US" sz="3200" b="1" dirty="0" err="1"/>
              <a:t>áramszedő</a:t>
            </a:r>
            <a:r>
              <a:rPr lang="en-US" sz="3200" b="1" dirty="0"/>
              <a:t> </a:t>
            </a:r>
            <a:r>
              <a:rPr lang="en-US" sz="3200" b="1" dirty="0" err="1"/>
              <a:t>szerepet</a:t>
            </a:r>
            <a:r>
              <a:rPr lang="en-US" sz="3200" b="1" dirty="0"/>
              <a:t> is </a:t>
            </a:r>
            <a:r>
              <a:rPr lang="en-US" sz="3200" b="1" dirty="0" err="1"/>
              <a:t>betölt</a:t>
            </a:r>
            <a:r>
              <a:rPr lang="en-US" sz="3200" b="1" dirty="0"/>
              <a:t> </a:t>
            </a:r>
            <a:r>
              <a:rPr lang="en-US" sz="3200" b="1" dirty="0" err="1"/>
              <a:t>és</a:t>
            </a:r>
            <a:r>
              <a:rPr lang="en-US" sz="3200" b="1" dirty="0"/>
              <a:t> </a:t>
            </a:r>
            <a:r>
              <a:rPr lang="en-US" sz="3200" b="1" dirty="0" err="1"/>
              <a:t>segít</a:t>
            </a:r>
            <a:r>
              <a:rPr lang="en-US" sz="3200" b="1" dirty="0"/>
              <a:t> </a:t>
            </a:r>
            <a:r>
              <a:rPr lang="en-US" sz="3200" b="1" dirty="0" err="1"/>
              <a:t>szabályozni</a:t>
            </a:r>
            <a:r>
              <a:rPr lang="en-US" sz="3200" b="1" dirty="0"/>
              <a:t> a </a:t>
            </a:r>
            <a:r>
              <a:rPr lang="en-US" sz="3200" b="1" dirty="0" err="1"/>
              <a:t>cella</a:t>
            </a:r>
            <a:r>
              <a:rPr lang="en-US" sz="3200" b="1" dirty="0"/>
              <a:t> </a:t>
            </a:r>
            <a:r>
              <a:rPr lang="en-US" sz="3200" b="1" dirty="0" err="1"/>
              <a:t>víz</a:t>
            </a:r>
            <a:r>
              <a:rPr lang="en-US" sz="3200" b="1" dirty="0"/>
              <a:t> </a:t>
            </a:r>
            <a:r>
              <a:rPr lang="en-US" sz="3200" b="1" dirty="0" err="1"/>
              <a:t>háztartását</a:t>
            </a:r>
            <a:r>
              <a:rPr lang="en-US" sz="3200" b="1" dirty="0"/>
              <a:t>.</a:t>
            </a:r>
          </a:p>
          <a:p>
            <a:pPr lvl="1"/>
            <a:r>
              <a:rPr lang="en-US" sz="3200" b="1" dirty="0"/>
              <a:t>A </a:t>
            </a:r>
            <a:r>
              <a:rPr lang="en-US" sz="3200" b="1" dirty="0" err="1"/>
              <a:t>cella</a:t>
            </a:r>
            <a:r>
              <a:rPr lang="en-US" sz="3200" b="1" dirty="0"/>
              <a:t> </a:t>
            </a:r>
            <a:r>
              <a:rPr lang="en-US" sz="3200" b="1" dirty="0" err="1"/>
              <a:t>anódja</a:t>
            </a:r>
            <a:r>
              <a:rPr lang="en-US" sz="3200" b="1" dirty="0"/>
              <a:t> </a:t>
            </a:r>
            <a:r>
              <a:rPr lang="en-US" sz="3200" b="1" dirty="0" err="1"/>
              <a:t>és</a:t>
            </a:r>
            <a:r>
              <a:rPr lang="en-US" sz="3200" b="1" dirty="0"/>
              <a:t> </a:t>
            </a:r>
            <a:r>
              <a:rPr lang="en-US" sz="3200" b="1" dirty="0" err="1"/>
              <a:t>katódja</a:t>
            </a:r>
            <a:r>
              <a:rPr lang="en-US" sz="3200" b="1" dirty="0"/>
              <a:t> </a:t>
            </a:r>
            <a:r>
              <a:rPr lang="en-US" sz="3200" b="1" dirty="0" err="1"/>
              <a:t>pórusos</a:t>
            </a:r>
            <a:r>
              <a:rPr lang="en-US" sz="3200" b="1" dirty="0"/>
              <a:t> </a:t>
            </a:r>
            <a:r>
              <a:rPr lang="en-US" sz="3200" b="1" dirty="0" err="1"/>
              <a:t>anyagból</a:t>
            </a:r>
            <a:r>
              <a:rPr lang="en-US" sz="3200" b="1" dirty="0"/>
              <a:t> </a:t>
            </a:r>
            <a:r>
              <a:rPr lang="en-US" sz="3200" b="1" dirty="0" err="1"/>
              <a:t>készült</a:t>
            </a:r>
            <a:r>
              <a:rPr lang="en-US" sz="3200" b="1" dirty="0"/>
              <a:t>, </a:t>
            </a:r>
            <a:r>
              <a:rPr lang="en-US" sz="3200" b="1" dirty="0" err="1"/>
              <a:t>hogy</a:t>
            </a:r>
            <a:r>
              <a:rPr lang="en-US" sz="3200" b="1" dirty="0"/>
              <a:t> </a:t>
            </a:r>
            <a:r>
              <a:rPr lang="en-US" sz="3200" b="1" dirty="0" err="1"/>
              <a:t>az</a:t>
            </a:r>
            <a:r>
              <a:rPr lang="en-US" sz="3200" b="1" dirty="0"/>
              <a:t> </a:t>
            </a:r>
            <a:r>
              <a:rPr lang="en-US" sz="3200" b="1" dirty="0" err="1"/>
              <a:t>ionosan</a:t>
            </a:r>
            <a:r>
              <a:rPr lang="en-US" sz="3200" b="1" dirty="0"/>
              <a:t> </a:t>
            </a:r>
            <a:r>
              <a:rPr lang="en-US" sz="3200" b="1" dirty="0" err="1"/>
              <a:t>vezető</a:t>
            </a:r>
            <a:r>
              <a:rPr lang="en-US" sz="3200" b="1" dirty="0"/>
              <a:t> </a:t>
            </a:r>
            <a:r>
              <a:rPr lang="en-US" sz="3200" b="1" dirty="0" err="1"/>
              <a:t>felelüet</a:t>
            </a:r>
            <a:r>
              <a:rPr lang="en-US" sz="3200" b="1" dirty="0"/>
              <a:t> </a:t>
            </a:r>
            <a:r>
              <a:rPr lang="en-US" sz="3200" b="1" dirty="0" err="1"/>
              <a:t>az</a:t>
            </a:r>
            <a:r>
              <a:rPr lang="en-US" sz="3200" b="1" dirty="0"/>
              <a:t> </a:t>
            </a:r>
            <a:r>
              <a:rPr lang="en-US" sz="3200" b="1" dirty="0" err="1"/>
              <a:t>elektromosan</a:t>
            </a:r>
            <a:r>
              <a:rPr lang="en-US" sz="3200" b="1" dirty="0"/>
              <a:t> </a:t>
            </a:r>
            <a:r>
              <a:rPr lang="en-US" sz="3200" b="1" dirty="0" err="1"/>
              <a:t>vezető</a:t>
            </a:r>
            <a:r>
              <a:rPr lang="en-US" sz="3200" b="1" dirty="0"/>
              <a:t> </a:t>
            </a:r>
            <a:r>
              <a:rPr lang="en-US" sz="3200" b="1" dirty="0" err="1"/>
              <a:t>felület</a:t>
            </a:r>
            <a:r>
              <a:rPr lang="en-US" sz="3200" b="1" dirty="0"/>
              <a:t> </a:t>
            </a:r>
            <a:r>
              <a:rPr lang="en-US" sz="3200" b="1" dirty="0" err="1"/>
              <a:t>és</a:t>
            </a:r>
            <a:r>
              <a:rPr lang="en-US" sz="3200" b="1" dirty="0"/>
              <a:t> a </a:t>
            </a:r>
            <a:r>
              <a:rPr lang="en-US" sz="3200" b="1" dirty="0" err="1"/>
              <a:t>reakció</a:t>
            </a:r>
            <a:r>
              <a:rPr lang="en-US" sz="3200" b="1" dirty="0"/>
              <a:t> </a:t>
            </a:r>
            <a:r>
              <a:rPr lang="en-US" sz="3200" b="1" dirty="0" err="1"/>
              <a:t>felület</a:t>
            </a:r>
            <a:r>
              <a:rPr lang="en-US" sz="3200" b="1" dirty="0"/>
              <a:t> a </a:t>
            </a:r>
            <a:r>
              <a:rPr lang="en-US" sz="3200" b="1" dirty="0" err="1"/>
              <a:t>lehető</a:t>
            </a:r>
            <a:r>
              <a:rPr lang="en-US" sz="3200" b="1" dirty="0"/>
              <a:t> </a:t>
            </a:r>
            <a:r>
              <a:rPr lang="en-US" sz="3200" b="1" dirty="0" err="1"/>
              <a:t>legnagyobb</a:t>
            </a:r>
            <a:r>
              <a:rPr lang="en-US" sz="3200" b="1" dirty="0"/>
              <a:t> </a:t>
            </a:r>
            <a:r>
              <a:rPr lang="en-US" sz="3200" b="1" dirty="0" err="1"/>
              <a:t>legyen</a:t>
            </a:r>
            <a:r>
              <a:rPr lang="en-US" sz="3200" b="1" dirty="0"/>
              <a:t>. </a:t>
            </a:r>
          </a:p>
          <a:p>
            <a:pPr lvl="1"/>
            <a:r>
              <a:rPr lang="en-US" sz="3200" b="1" dirty="0" err="1"/>
              <a:t>Alkalmazott</a:t>
            </a:r>
            <a:r>
              <a:rPr lang="en-US" sz="3200" b="1" dirty="0"/>
              <a:t> </a:t>
            </a:r>
            <a:r>
              <a:rPr lang="en-US" sz="3200" b="1" dirty="0" err="1"/>
              <a:t>katalizárt</a:t>
            </a:r>
            <a:r>
              <a:rPr lang="en-US" sz="3200" b="1" dirty="0"/>
              <a:t> </a:t>
            </a:r>
            <a:r>
              <a:rPr lang="en-US" sz="3200" b="1" dirty="0" err="1"/>
              <a:t>szemcsék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31155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2EEF688-7150-4859-A425-824B85978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7308"/>
            <a:ext cx="9621982" cy="867930"/>
          </a:xfrm>
        </p:spPr>
        <p:txBody>
          <a:bodyPr/>
          <a:lstStyle/>
          <a:p>
            <a:r>
              <a:rPr lang="hu-HU" b="1" dirty="0"/>
              <a:t>A háromfázisú réteg feladatai: </a:t>
            </a:r>
            <a:endParaRPr lang="en-US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22400C8-71BE-450C-B730-BB75A16C1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707" y="1164648"/>
            <a:ext cx="10259291" cy="175866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hu-HU" b="1" dirty="0"/>
              <a:t>Elektron transzport biztosítása a reakció helye és az áramszedők között, elektromosan vezető fázison keresztül</a:t>
            </a:r>
            <a:endParaRPr lang="en-US" b="1" dirty="0"/>
          </a:p>
          <a:p>
            <a:pPr lvl="0"/>
            <a:r>
              <a:rPr lang="hu-HU" b="1" dirty="0"/>
              <a:t>Elektron csere (leadás/felvétel) a gázfázissal az elektród felületén, az ionos termékek kialakításához.</a:t>
            </a:r>
            <a:endParaRPr lang="en-US" b="1" dirty="0"/>
          </a:p>
          <a:p>
            <a:pPr lvl="0"/>
            <a:r>
              <a:rPr lang="hu-HU" b="1" dirty="0"/>
              <a:t>A keletkezet ionok elektrolithoz való eljuttatása az ionosan vezető fázison keresztül</a:t>
            </a:r>
            <a:r>
              <a:rPr lang="hu-HU" dirty="0"/>
              <a:t>. </a:t>
            </a:r>
            <a:endParaRPr lang="en-US" dirty="0"/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8F526BC4-C522-4A92-A1A1-3F297714FA3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90599" y="3062719"/>
            <a:ext cx="9940637" cy="343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053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BC51F3E-E78B-45B2-8ED3-7E5AB3AF1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Gázdiffúziós</a:t>
            </a:r>
            <a:r>
              <a:rPr lang="en-US" b="1" dirty="0"/>
              <a:t> </a:t>
            </a:r>
            <a:r>
              <a:rPr lang="en-US" b="1" dirty="0" err="1"/>
              <a:t>rétegek</a:t>
            </a:r>
            <a:r>
              <a:rPr lang="en-US" b="1" dirty="0"/>
              <a:t> a </a:t>
            </a:r>
            <a:r>
              <a:rPr lang="en-US" b="1" dirty="0" err="1"/>
              <a:t>polimerelektrolit</a:t>
            </a:r>
            <a:r>
              <a:rPr lang="en-US" b="1" dirty="0"/>
              <a:t> </a:t>
            </a:r>
            <a:r>
              <a:rPr lang="en-US" b="1" dirty="0" err="1"/>
              <a:t>membrános</a:t>
            </a:r>
            <a:r>
              <a:rPr lang="en-US" b="1" dirty="0"/>
              <a:t> </a:t>
            </a:r>
            <a:r>
              <a:rPr lang="en-US" b="1" dirty="0" err="1"/>
              <a:t>üzemanyagcellában</a:t>
            </a:r>
            <a:br>
              <a:rPr lang="en-US" b="1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2B62178-3106-4D99-8121-3E62B5C56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Általában</a:t>
            </a:r>
            <a:r>
              <a:rPr lang="en-US" dirty="0"/>
              <a:t> 75% </a:t>
            </a:r>
            <a:r>
              <a:rPr lang="en-US" dirty="0" err="1"/>
              <a:t>vagy</a:t>
            </a:r>
            <a:r>
              <a:rPr lang="en-US" dirty="0"/>
              <a:t> </a:t>
            </a:r>
            <a:r>
              <a:rPr lang="en-US" dirty="0" err="1"/>
              <a:t>magasabb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alkalmazott</a:t>
            </a:r>
            <a:r>
              <a:rPr lang="en-US" dirty="0"/>
              <a:t> </a:t>
            </a:r>
            <a:r>
              <a:rPr lang="en-US" dirty="0" err="1"/>
              <a:t>anyag</a:t>
            </a:r>
            <a:r>
              <a:rPr lang="en-US" dirty="0"/>
              <a:t> </a:t>
            </a:r>
            <a:r>
              <a:rPr lang="en-US" dirty="0" err="1"/>
              <a:t>porozitása</a:t>
            </a:r>
            <a:r>
              <a:rPr lang="en-US" dirty="0"/>
              <a:t>.</a:t>
            </a:r>
          </a:p>
          <a:p>
            <a:pPr algn="just"/>
            <a:r>
              <a:rPr lang="hu-HU" dirty="0"/>
              <a:t>A GDL-</a:t>
            </a:r>
            <a:r>
              <a:rPr lang="hu-HU" dirty="0" err="1"/>
              <a:t>nek</a:t>
            </a:r>
            <a:r>
              <a:rPr lang="hu-HU" dirty="0"/>
              <a:t> elektrokémiai korrózióval, illetve a cellában lévő meleg nagy páratartalmú redukáló és oxidáló környezettel, illetve nyomással szemben ellenállónak kell lennie. A leggyakrabban használt membrán alapanyag a szén/grafit. </a:t>
            </a:r>
            <a:endParaRPr lang="en-US" dirty="0"/>
          </a:p>
          <a:p>
            <a:pPr algn="just"/>
            <a:r>
              <a:rPr lang="en-US" dirty="0"/>
              <a:t>A GDL </a:t>
            </a:r>
            <a:r>
              <a:rPr lang="en-US" dirty="0" err="1"/>
              <a:t>álltalában</a:t>
            </a:r>
            <a:r>
              <a:rPr lang="en-US" dirty="0"/>
              <a:t> </a:t>
            </a:r>
            <a:r>
              <a:rPr lang="en-US" dirty="0" err="1"/>
              <a:t>optimális</a:t>
            </a:r>
            <a:r>
              <a:rPr lang="en-US" dirty="0"/>
              <a:t> </a:t>
            </a:r>
            <a:r>
              <a:rPr lang="en-US" dirty="0" err="1"/>
              <a:t>vastagsága</a:t>
            </a:r>
            <a:r>
              <a:rPr lang="en-US" dirty="0"/>
              <a:t> 100-400 µm. </a:t>
            </a:r>
          </a:p>
          <a:p>
            <a:pPr algn="just"/>
            <a:r>
              <a:rPr lang="en-US" dirty="0" err="1"/>
              <a:t>Anyaga:szénszál</a:t>
            </a:r>
            <a:r>
              <a:rPr lang="en-US" dirty="0"/>
              <a:t> </a:t>
            </a:r>
            <a:r>
              <a:rPr lang="en-US" dirty="0" err="1"/>
              <a:t>papírok</a:t>
            </a:r>
            <a:r>
              <a:rPr lang="en-US" dirty="0"/>
              <a:t>, </a:t>
            </a:r>
            <a:r>
              <a:rPr lang="en-US" dirty="0" err="1"/>
              <a:t>szövetek</a:t>
            </a:r>
            <a:r>
              <a:rPr lang="en-US" dirty="0"/>
              <a:t>, </a:t>
            </a:r>
            <a:r>
              <a:rPr lang="en-US" dirty="0" err="1"/>
              <a:t>hálók</a:t>
            </a:r>
            <a:r>
              <a:rPr lang="en-US" dirty="0"/>
              <a:t>, </a:t>
            </a:r>
            <a:r>
              <a:rPr lang="en-US" dirty="0" err="1"/>
              <a:t>illetve</a:t>
            </a:r>
            <a:r>
              <a:rPr lang="en-US" dirty="0"/>
              <a:t> </a:t>
            </a:r>
            <a:r>
              <a:rPr lang="en-US" dirty="0" err="1"/>
              <a:t>fém</a:t>
            </a:r>
            <a:r>
              <a:rPr lang="en-US" dirty="0"/>
              <a:t> </a:t>
            </a:r>
            <a:r>
              <a:rPr lang="en-US" dirty="0" err="1"/>
              <a:t>hálok</a:t>
            </a:r>
            <a:r>
              <a:rPr lang="en-US" dirty="0"/>
              <a:t>. A </a:t>
            </a:r>
            <a:r>
              <a:rPr lang="en-US" dirty="0" err="1"/>
              <a:t>leggyakrabban</a:t>
            </a:r>
            <a:r>
              <a:rPr lang="en-US" dirty="0"/>
              <a:t> </a:t>
            </a:r>
            <a:r>
              <a:rPr lang="en-US" dirty="0" err="1"/>
              <a:t>alkalmazott</a:t>
            </a:r>
            <a:r>
              <a:rPr lang="en-US" dirty="0"/>
              <a:t> GDL a </a:t>
            </a:r>
            <a:r>
              <a:rPr lang="en-US" dirty="0" err="1"/>
              <a:t>szénszálás</a:t>
            </a:r>
            <a:r>
              <a:rPr lang="en-US" dirty="0"/>
              <a:t> </a:t>
            </a:r>
            <a:r>
              <a:rPr lang="en-US" dirty="0" err="1"/>
              <a:t>papír</a:t>
            </a:r>
            <a:r>
              <a:rPr lang="en-US" dirty="0"/>
              <a:t>, </a:t>
            </a:r>
            <a:r>
              <a:rPr lang="en-US" dirty="0" err="1"/>
              <a:t>aminek</a:t>
            </a:r>
            <a:r>
              <a:rPr lang="en-US" dirty="0"/>
              <a:t> a </a:t>
            </a:r>
            <a:r>
              <a:rPr lang="en-US" dirty="0" err="1"/>
              <a:t>gyártása</a:t>
            </a:r>
            <a:r>
              <a:rPr lang="en-US" dirty="0"/>
              <a:t> </a:t>
            </a:r>
            <a:r>
              <a:rPr lang="en-US" dirty="0" err="1"/>
              <a:t>során</a:t>
            </a:r>
            <a:r>
              <a:rPr lang="en-US" dirty="0"/>
              <a:t> </a:t>
            </a:r>
            <a:r>
              <a:rPr lang="en-US" dirty="0" err="1"/>
              <a:t>polimerből</a:t>
            </a:r>
            <a:r>
              <a:rPr lang="en-US" dirty="0"/>
              <a:t> (</a:t>
            </a:r>
            <a:r>
              <a:rPr lang="en-US" dirty="0" err="1"/>
              <a:t>tipikusan</a:t>
            </a:r>
            <a:r>
              <a:rPr lang="en-US" dirty="0"/>
              <a:t> PAN) </a:t>
            </a:r>
            <a:r>
              <a:rPr lang="en-US" dirty="0" err="1"/>
              <a:t>indulnak</a:t>
            </a:r>
            <a:r>
              <a:rPr lang="en-US" dirty="0"/>
              <a:t> </a:t>
            </a:r>
            <a:r>
              <a:rPr lang="en-US" dirty="0" err="1"/>
              <a:t>ki</a:t>
            </a:r>
            <a:endParaRPr lang="en-US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1418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F916CD5-EBB6-46EE-939D-55FA918C4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GDL </a:t>
            </a:r>
            <a:r>
              <a:rPr lang="en-US" dirty="0" err="1"/>
              <a:t>gyártás</a:t>
            </a:r>
            <a:r>
              <a:rPr lang="en-US" dirty="0"/>
              <a:t> </a:t>
            </a:r>
            <a:r>
              <a:rPr lang="en-US" dirty="0" err="1"/>
              <a:t>lépései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B921CC9-F7B6-4565-B88F-52F67D97A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PAN </a:t>
            </a:r>
            <a:r>
              <a:rPr lang="en-US" dirty="0" err="1"/>
              <a:t>szál</a:t>
            </a:r>
            <a:r>
              <a:rPr lang="en-US" dirty="0"/>
              <a:t> </a:t>
            </a:r>
            <a:r>
              <a:rPr lang="en-US" dirty="0" err="1"/>
              <a:t>készítés</a:t>
            </a:r>
            <a:endParaRPr lang="en-US" dirty="0"/>
          </a:p>
          <a:p>
            <a:pPr algn="just"/>
            <a:r>
              <a:rPr lang="en-US" dirty="0"/>
              <a:t>1200°C </a:t>
            </a:r>
            <a:r>
              <a:rPr lang="en-US" dirty="0" err="1"/>
              <a:t>innert</a:t>
            </a:r>
            <a:r>
              <a:rPr lang="en-US" dirty="0"/>
              <a:t> </a:t>
            </a:r>
            <a:r>
              <a:rPr lang="en-US" dirty="0" err="1"/>
              <a:t>atmoszférán</a:t>
            </a:r>
            <a:r>
              <a:rPr lang="en-US" dirty="0"/>
              <a:t> </a:t>
            </a:r>
            <a:r>
              <a:rPr lang="en-US" dirty="0" err="1"/>
              <a:t>karbonizáció</a:t>
            </a:r>
            <a:endParaRPr lang="en-US" dirty="0"/>
          </a:p>
          <a:p>
            <a:pPr algn="just"/>
            <a:r>
              <a:rPr lang="en-US" dirty="0" err="1"/>
              <a:t>Szálak</a:t>
            </a:r>
            <a:r>
              <a:rPr lang="en-US" dirty="0"/>
              <a:t> </a:t>
            </a:r>
            <a:r>
              <a:rPr lang="en-US" dirty="0" err="1"/>
              <a:t>lappá</a:t>
            </a:r>
            <a:r>
              <a:rPr lang="en-US" dirty="0"/>
              <a:t> </a:t>
            </a:r>
            <a:r>
              <a:rPr lang="en-US" dirty="0" err="1"/>
              <a:t>hengerlése</a:t>
            </a:r>
            <a:endParaRPr lang="en-US" dirty="0"/>
          </a:p>
          <a:p>
            <a:pPr algn="just"/>
            <a:r>
              <a:rPr lang="en-US" dirty="0" err="1"/>
              <a:t>Lapok</a:t>
            </a:r>
            <a:r>
              <a:rPr lang="en-US" dirty="0"/>
              <a:t> </a:t>
            </a:r>
            <a:r>
              <a:rPr lang="en-US" dirty="0" err="1"/>
              <a:t>impregnálása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hengerlése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2000°C –on inert </a:t>
            </a:r>
            <a:r>
              <a:rPr lang="en-US" dirty="0" err="1"/>
              <a:t>atmoszférán</a:t>
            </a:r>
            <a:r>
              <a:rPr lang="en-US" dirty="0"/>
              <a:t> </a:t>
            </a:r>
            <a:r>
              <a:rPr lang="en-US" dirty="0" err="1"/>
              <a:t>szén-grafittá</a:t>
            </a:r>
            <a:r>
              <a:rPr lang="en-US" dirty="0"/>
              <a:t> </a:t>
            </a:r>
            <a:r>
              <a:rPr lang="en-US" dirty="0" err="1"/>
              <a:t>alakítása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Kapott</a:t>
            </a:r>
            <a:r>
              <a:rPr lang="en-US" dirty="0"/>
              <a:t> </a:t>
            </a:r>
            <a:r>
              <a:rPr lang="en-US" dirty="0" err="1"/>
              <a:t>pórus</a:t>
            </a:r>
            <a:r>
              <a:rPr lang="en-US" dirty="0"/>
              <a:t> </a:t>
            </a:r>
            <a:r>
              <a:rPr lang="en-US" dirty="0" err="1"/>
              <a:t>méret</a:t>
            </a:r>
            <a:r>
              <a:rPr lang="en-US" dirty="0"/>
              <a:t> 10-30 micrometer </a:t>
            </a:r>
            <a:r>
              <a:rPr lang="en-US" dirty="0" err="1"/>
              <a:t>között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r>
              <a:rPr lang="en-US" dirty="0" err="1"/>
              <a:t>Gyakran</a:t>
            </a:r>
            <a:r>
              <a:rPr lang="en-US" dirty="0"/>
              <a:t> </a:t>
            </a:r>
            <a:r>
              <a:rPr lang="en-US" dirty="0" err="1"/>
              <a:t>adalékolják</a:t>
            </a:r>
            <a:r>
              <a:rPr lang="en-US" dirty="0"/>
              <a:t> </a:t>
            </a:r>
            <a:r>
              <a:rPr lang="en-US" dirty="0" err="1"/>
              <a:t>őket</a:t>
            </a:r>
            <a:r>
              <a:rPr lang="en-US" dirty="0"/>
              <a:t> a </a:t>
            </a:r>
            <a:r>
              <a:rPr lang="en-US" dirty="0" err="1"/>
              <a:t>hidrofobítás</a:t>
            </a:r>
            <a:r>
              <a:rPr lang="en-US" dirty="0"/>
              <a:t> </a:t>
            </a:r>
            <a:r>
              <a:rPr lang="en-US" dirty="0" err="1"/>
              <a:t>növelésére</a:t>
            </a:r>
            <a:r>
              <a:rPr lang="en-US" dirty="0"/>
              <a:t>, de </a:t>
            </a:r>
            <a:r>
              <a:rPr lang="en-US" dirty="0" err="1"/>
              <a:t>ennek</a:t>
            </a:r>
            <a:r>
              <a:rPr lang="en-US" dirty="0"/>
              <a:t> </a:t>
            </a:r>
            <a:r>
              <a:rPr lang="en-US" dirty="0" err="1"/>
              <a:t>hátránya</a:t>
            </a:r>
            <a:r>
              <a:rPr lang="en-US" dirty="0"/>
              <a:t> a </a:t>
            </a:r>
            <a:r>
              <a:rPr lang="en-US" dirty="0" err="1"/>
              <a:t>porozitás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elektromos</a:t>
            </a:r>
            <a:r>
              <a:rPr lang="en-US" dirty="0"/>
              <a:t> </a:t>
            </a:r>
            <a:r>
              <a:rPr lang="en-US" dirty="0" err="1"/>
              <a:t>vezetés</a:t>
            </a:r>
            <a:r>
              <a:rPr lang="en-US" dirty="0"/>
              <a:t> </a:t>
            </a:r>
            <a:r>
              <a:rPr lang="en-US" dirty="0" err="1"/>
              <a:t>csökkenése</a:t>
            </a:r>
            <a:r>
              <a:rPr lang="en-US" dirty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3410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D670988-2953-460A-8F02-11C86D535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Pórusos</a:t>
            </a:r>
            <a:r>
              <a:rPr lang="en-US" dirty="0"/>
              <a:t> </a:t>
            </a:r>
            <a:r>
              <a:rPr lang="en-US" dirty="0" err="1"/>
              <a:t>szerkezet</a:t>
            </a:r>
            <a:r>
              <a:rPr lang="en-US" dirty="0"/>
              <a:t> </a:t>
            </a:r>
            <a:r>
              <a:rPr lang="en-US" dirty="0" err="1"/>
              <a:t>erősítők</a:t>
            </a:r>
            <a:r>
              <a:rPr lang="en-US" dirty="0"/>
              <a:t> SOFC-ban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0AFE336-C516-409D-9BFD-E84E03E37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Készülhet</a:t>
            </a:r>
            <a:r>
              <a:rPr lang="en-US" dirty="0"/>
              <a:t> </a:t>
            </a:r>
            <a:r>
              <a:rPr lang="en-US" dirty="0" err="1"/>
              <a:t>anód</a:t>
            </a:r>
            <a:r>
              <a:rPr lang="en-US" dirty="0"/>
              <a:t> anyagából (</a:t>
            </a:r>
            <a:r>
              <a:rPr lang="en-US" dirty="0" err="1"/>
              <a:t>kerámia-fém</a:t>
            </a:r>
            <a:r>
              <a:rPr lang="en-US" dirty="0"/>
              <a:t> </a:t>
            </a:r>
            <a:r>
              <a:rPr lang="en-US" dirty="0" err="1"/>
              <a:t>kompozit</a:t>
            </a:r>
            <a:r>
              <a:rPr lang="en-US" dirty="0"/>
              <a:t>) , </a:t>
            </a:r>
            <a:r>
              <a:rPr lang="en-US" dirty="0" err="1"/>
              <a:t>katód</a:t>
            </a:r>
            <a:r>
              <a:rPr lang="en-US" dirty="0"/>
              <a:t> anyagából (</a:t>
            </a:r>
            <a:r>
              <a:rPr lang="en-US" dirty="0" err="1"/>
              <a:t>stronciummal</a:t>
            </a:r>
            <a:r>
              <a:rPr lang="en-US" dirty="0"/>
              <a:t> </a:t>
            </a:r>
            <a:r>
              <a:rPr lang="en-US" dirty="0" err="1"/>
              <a:t>kevert</a:t>
            </a:r>
            <a:r>
              <a:rPr lang="en-US" dirty="0"/>
              <a:t> </a:t>
            </a:r>
            <a:r>
              <a:rPr lang="en-US" dirty="0" err="1"/>
              <a:t>lantán</a:t>
            </a:r>
            <a:r>
              <a:rPr lang="en-US" dirty="0"/>
              <a:t> </a:t>
            </a:r>
            <a:r>
              <a:rPr lang="en-US" dirty="0" err="1"/>
              <a:t>manganát</a:t>
            </a:r>
            <a:r>
              <a:rPr lang="en-US" dirty="0"/>
              <a:t>), </a:t>
            </a:r>
            <a:r>
              <a:rPr lang="en-US" dirty="0" err="1"/>
              <a:t>vagy</a:t>
            </a:r>
            <a:r>
              <a:rPr lang="en-US" dirty="0"/>
              <a:t> inert </a:t>
            </a:r>
            <a:r>
              <a:rPr lang="en-US" dirty="0" err="1"/>
              <a:t>kerámiából</a:t>
            </a:r>
            <a:r>
              <a:rPr lang="en-US" dirty="0"/>
              <a:t>.</a:t>
            </a:r>
          </a:p>
          <a:p>
            <a:r>
              <a:rPr lang="en-US" dirty="0" err="1"/>
              <a:t>Relatív</a:t>
            </a:r>
            <a:r>
              <a:rPr lang="en-US" dirty="0"/>
              <a:t> </a:t>
            </a:r>
            <a:r>
              <a:rPr lang="en-US" dirty="0" err="1"/>
              <a:t>sűrűs</a:t>
            </a:r>
            <a:r>
              <a:rPr lang="en-US" dirty="0"/>
              <a:t> </a:t>
            </a:r>
            <a:r>
              <a:rPr lang="en-US" dirty="0" err="1"/>
              <a:t>mikrostruktúra</a:t>
            </a:r>
            <a:r>
              <a:rPr lang="en-US" dirty="0"/>
              <a:t> 30-40% </a:t>
            </a:r>
            <a:r>
              <a:rPr lang="en-US" dirty="0" err="1"/>
              <a:t>közötti</a:t>
            </a:r>
            <a:r>
              <a:rPr lang="en-US" dirty="0"/>
              <a:t> </a:t>
            </a:r>
            <a:r>
              <a:rPr lang="en-US" dirty="0" err="1"/>
              <a:t>porozitás</a:t>
            </a:r>
            <a:endParaRPr lang="en-US" dirty="0"/>
          </a:p>
          <a:p>
            <a:r>
              <a:rPr lang="en-US" dirty="0" err="1"/>
              <a:t>Fő</a:t>
            </a:r>
            <a:r>
              <a:rPr lang="en-US" dirty="0"/>
              <a:t> </a:t>
            </a:r>
            <a:r>
              <a:rPr lang="en-US" dirty="0" err="1"/>
              <a:t>funkció</a:t>
            </a:r>
            <a:r>
              <a:rPr lang="en-US" dirty="0"/>
              <a:t> a </a:t>
            </a:r>
            <a:r>
              <a:rPr lang="en-US" dirty="0" err="1"/>
              <a:t>szerkezet</a:t>
            </a:r>
            <a:r>
              <a:rPr lang="en-US" dirty="0"/>
              <a:t> </a:t>
            </a:r>
            <a:r>
              <a:rPr lang="en-US" dirty="0" err="1"/>
              <a:t>erősítés</a:t>
            </a:r>
            <a:r>
              <a:rPr lang="en-US" dirty="0"/>
              <a:t>. </a:t>
            </a:r>
          </a:p>
          <a:p>
            <a:r>
              <a:rPr lang="en-US" dirty="0" err="1"/>
              <a:t>Gyártásuk</a:t>
            </a:r>
            <a:r>
              <a:rPr lang="en-US" dirty="0"/>
              <a:t> : </a:t>
            </a:r>
            <a:r>
              <a:rPr lang="en-US" dirty="0" err="1"/>
              <a:t>szallagöntéssel</a:t>
            </a:r>
            <a:r>
              <a:rPr lang="en-US" dirty="0"/>
              <a:t>, </a:t>
            </a:r>
            <a:r>
              <a:rPr lang="en-US" dirty="0" err="1"/>
              <a:t>kalanderezéssel</a:t>
            </a:r>
            <a:r>
              <a:rPr lang="en-US" dirty="0"/>
              <a:t>, </a:t>
            </a:r>
            <a:r>
              <a:rPr lang="en-US" dirty="0" err="1"/>
              <a:t>extrúzióval</a:t>
            </a:r>
            <a:r>
              <a:rPr lang="en-US" dirty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8541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4DA62C0-3A77-4A47-BCCA-C6118BB68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PEMFC </a:t>
            </a:r>
            <a:r>
              <a:rPr lang="en-US" dirty="0" err="1"/>
              <a:t>elektródok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BDE16AF-6D30-4153-81CC-7C0859341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Polielektrolit</a:t>
            </a:r>
            <a:r>
              <a:rPr lang="en-US" dirty="0"/>
              <a:t> </a:t>
            </a:r>
            <a:r>
              <a:rPr lang="en-US" dirty="0" err="1"/>
              <a:t>membránból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katalizátorból</a:t>
            </a:r>
            <a:r>
              <a:rPr lang="en-US" dirty="0"/>
              <a:t> </a:t>
            </a:r>
            <a:r>
              <a:rPr lang="en-US" dirty="0" err="1"/>
              <a:t>állnak</a:t>
            </a:r>
            <a:endParaRPr lang="en-US" dirty="0"/>
          </a:p>
          <a:p>
            <a:r>
              <a:rPr lang="en-US" dirty="0"/>
              <a:t>Az </a:t>
            </a:r>
            <a:r>
              <a:rPr lang="en-US" dirty="0" err="1"/>
              <a:t>alacsony</a:t>
            </a:r>
            <a:r>
              <a:rPr lang="en-US" dirty="0"/>
              <a:t> </a:t>
            </a:r>
            <a:r>
              <a:rPr lang="en-US" dirty="0" err="1"/>
              <a:t>üzemi</a:t>
            </a:r>
            <a:r>
              <a:rPr lang="en-US" dirty="0"/>
              <a:t> </a:t>
            </a:r>
            <a:r>
              <a:rPr lang="en-US" dirty="0" err="1"/>
              <a:t>hőmérséklet</a:t>
            </a:r>
            <a:r>
              <a:rPr lang="en-US" dirty="0"/>
              <a:t> </a:t>
            </a:r>
            <a:r>
              <a:rPr lang="en-US" dirty="0" err="1"/>
              <a:t>leszűkíti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alkalmazható</a:t>
            </a:r>
            <a:r>
              <a:rPr lang="en-US" dirty="0"/>
              <a:t> </a:t>
            </a:r>
            <a:r>
              <a:rPr lang="en-US" dirty="0" err="1"/>
              <a:t>katalizátorokat</a:t>
            </a:r>
            <a:r>
              <a:rPr lang="en-US" dirty="0"/>
              <a:t>, </a:t>
            </a:r>
            <a:r>
              <a:rPr lang="en-US" dirty="0" err="1"/>
              <a:t>leginkább</a:t>
            </a:r>
            <a:r>
              <a:rPr lang="en-US" dirty="0"/>
              <a:t> </a:t>
            </a:r>
            <a:r>
              <a:rPr lang="en-US" dirty="0" err="1"/>
              <a:t>nemesfémeket</a:t>
            </a:r>
            <a:r>
              <a:rPr lang="en-US" dirty="0"/>
              <a:t> </a:t>
            </a:r>
            <a:r>
              <a:rPr lang="en-US" dirty="0" err="1"/>
              <a:t>használnak</a:t>
            </a:r>
            <a:r>
              <a:rPr lang="en-US" dirty="0"/>
              <a:t>. </a:t>
            </a:r>
          </a:p>
          <a:p>
            <a:r>
              <a:rPr lang="en-US" dirty="0"/>
              <a:t>A </a:t>
            </a:r>
            <a:r>
              <a:rPr lang="en-US" dirty="0" err="1"/>
              <a:t>katalizátorok</a:t>
            </a:r>
            <a:r>
              <a:rPr lang="en-US" dirty="0"/>
              <a:t> </a:t>
            </a:r>
            <a:r>
              <a:rPr lang="en-US" dirty="0" err="1"/>
              <a:t>magas</a:t>
            </a:r>
            <a:r>
              <a:rPr lang="en-US" dirty="0"/>
              <a:t> </a:t>
            </a:r>
            <a:r>
              <a:rPr lang="en-US" dirty="0" err="1"/>
              <a:t>ára</a:t>
            </a:r>
            <a:r>
              <a:rPr lang="en-US" dirty="0"/>
              <a:t> </a:t>
            </a:r>
            <a:r>
              <a:rPr lang="en-US" dirty="0" err="1"/>
              <a:t>miatt</a:t>
            </a:r>
            <a:r>
              <a:rPr lang="en-US" dirty="0"/>
              <a:t> a </a:t>
            </a:r>
            <a:r>
              <a:rPr lang="en-US" dirty="0" err="1"/>
              <a:t>lehető</a:t>
            </a:r>
            <a:r>
              <a:rPr lang="en-US" dirty="0"/>
              <a:t> </a:t>
            </a:r>
            <a:r>
              <a:rPr lang="en-US" dirty="0" err="1"/>
              <a:t>legnagyobb</a:t>
            </a:r>
            <a:r>
              <a:rPr lang="en-US" dirty="0"/>
              <a:t> </a:t>
            </a:r>
            <a:r>
              <a:rPr lang="en-US" dirty="0" err="1"/>
              <a:t>fajlagos</a:t>
            </a:r>
            <a:r>
              <a:rPr lang="en-US" dirty="0"/>
              <a:t> </a:t>
            </a:r>
            <a:r>
              <a:rPr lang="en-US" dirty="0" err="1"/>
              <a:t>felűletű</a:t>
            </a:r>
            <a:r>
              <a:rPr lang="en-US" dirty="0"/>
              <a:t> </a:t>
            </a:r>
            <a:r>
              <a:rPr lang="en-US" dirty="0" err="1"/>
              <a:t>rendszer</a:t>
            </a:r>
            <a:r>
              <a:rPr lang="en-US" dirty="0"/>
              <a:t> </a:t>
            </a:r>
            <a:r>
              <a:rPr lang="en-US" dirty="0" err="1"/>
              <a:t>létrehozása</a:t>
            </a:r>
            <a:r>
              <a:rPr lang="en-US" dirty="0"/>
              <a:t> a </a:t>
            </a:r>
            <a:r>
              <a:rPr lang="en-US" dirty="0" err="1"/>
              <a:t>cél</a:t>
            </a:r>
            <a:r>
              <a:rPr lang="en-US" dirty="0"/>
              <a:t>. </a:t>
            </a:r>
          </a:p>
          <a:p>
            <a:r>
              <a:rPr lang="en-US" dirty="0"/>
              <a:t>A </a:t>
            </a:r>
            <a:r>
              <a:rPr lang="en-US" dirty="0" err="1"/>
              <a:t>katalizátor</a:t>
            </a:r>
            <a:r>
              <a:rPr lang="en-US" dirty="0"/>
              <a:t> </a:t>
            </a:r>
            <a:r>
              <a:rPr lang="en-US" dirty="0" err="1"/>
              <a:t>porozitásán</a:t>
            </a:r>
            <a:r>
              <a:rPr lang="en-US" dirty="0"/>
              <a:t> </a:t>
            </a:r>
            <a:r>
              <a:rPr lang="en-US" dirty="0" err="1"/>
              <a:t>múlik</a:t>
            </a:r>
            <a:r>
              <a:rPr lang="en-US" dirty="0"/>
              <a:t> a </a:t>
            </a:r>
            <a:r>
              <a:rPr lang="en-US" dirty="0" err="1"/>
              <a:t>háromfázisú</a:t>
            </a:r>
            <a:r>
              <a:rPr lang="en-US" dirty="0"/>
              <a:t> </a:t>
            </a:r>
            <a:r>
              <a:rPr lang="en-US" dirty="0" err="1"/>
              <a:t>határ</a:t>
            </a:r>
            <a:r>
              <a:rPr lang="en-US" dirty="0"/>
              <a:t> </a:t>
            </a:r>
            <a:r>
              <a:rPr lang="en-US" dirty="0" err="1"/>
              <a:t>réteg</a:t>
            </a:r>
            <a:r>
              <a:rPr lang="en-US" dirty="0"/>
              <a:t> </a:t>
            </a:r>
            <a:r>
              <a:rPr lang="en-US" dirty="0" err="1"/>
              <a:t>mérete</a:t>
            </a:r>
            <a:r>
              <a:rPr lang="en-US" dirty="0"/>
              <a:t>, </a:t>
            </a:r>
            <a:r>
              <a:rPr lang="en-US" dirty="0" err="1"/>
              <a:t>befolyásolja</a:t>
            </a:r>
            <a:r>
              <a:rPr lang="en-US" dirty="0"/>
              <a:t> a </a:t>
            </a:r>
            <a:r>
              <a:rPr lang="en-US" dirty="0" err="1"/>
              <a:t>reagnes</a:t>
            </a:r>
            <a:r>
              <a:rPr lang="en-US" dirty="0"/>
              <a:t> </a:t>
            </a:r>
            <a:r>
              <a:rPr lang="en-US" dirty="0" err="1"/>
              <a:t>áramlást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a </a:t>
            </a:r>
            <a:r>
              <a:rPr lang="en-US" dirty="0" err="1"/>
              <a:t>víz</a:t>
            </a:r>
            <a:r>
              <a:rPr lang="en-US" dirty="0"/>
              <a:t> </a:t>
            </a:r>
            <a:r>
              <a:rPr lang="en-US" dirty="0" err="1"/>
              <a:t>elvezetést</a:t>
            </a:r>
            <a:r>
              <a:rPr lang="en-US" dirty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26714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744</Words>
  <Application>Microsoft Office PowerPoint</Application>
  <PresentationFormat>Szélesvásznú</PresentationFormat>
  <Paragraphs>84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Office-téma</vt:lpstr>
      <vt:lpstr>Pórusos anygok az üzemanyag cellákban</vt:lpstr>
      <vt:lpstr>Üzemanyag cellák működése</vt:lpstr>
      <vt:lpstr>Leggyakoríbb tüzelőanyagcella típusok</vt:lpstr>
      <vt:lpstr>Pórusos anyagok szerepe az üzemanyagcella technológiában </vt:lpstr>
      <vt:lpstr>A háromfázisú réteg feladatai: </vt:lpstr>
      <vt:lpstr>Gázdiffúziós rétegek a polimerelektrolit membrános üzemanyagcellában </vt:lpstr>
      <vt:lpstr>GDL gyártás lépései</vt:lpstr>
      <vt:lpstr>Pórusos szerkezet erősítők SOFC-ban</vt:lpstr>
      <vt:lpstr>PEMFC elektródok</vt:lpstr>
      <vt:lpstr>PowerPoint-bemutató</vt:lpstr>
      <vt:lpstr>SOFC elektródok gyártása</vt:lpstr>
      <vt:lpstr>Jellemzési módszerek</vt:lpstr>
      <vt:lpstr>Kérdések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Pórusos anygok az üzemanyag cellákban</dc:title>
  <dc:creator>Zsolt Szabó</dc:creator>
  <cp:lastModifiedBy>Zsolt Szabó</cp:lastModifiedBy>
  <cp:revision>18</cp:revision>
  <dcterms:created xsi:type="dcterms:W3CDTF">2019-11-27T09:20:55Z</dcterms:created>
  <dcterms:modified xsi:type="dcterms:W3CDTF">2019-12-08T17:47:09Z</dcterms:modified>
</cp:coreProperties>
</file>