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61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</p:sldIdLst>
  <p:sldSz cx="12192000" cy="6858000"/>
  <p:notesSz cx="6858000" cy="9144000"/>
  <p:custDataLst>
    <p:tags r:id="rId18"/>
  </p:custDataLst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1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7C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259"/>
      </p:cViewPr>
      <p:guideLst>
        <p:guide orient="horz" pos="2160"/>
        <p:guide pos="411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286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24E44999-CB87-4814-8862-D261A45C4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noProof="1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7E3E7176-8BE5-446F-BEE8-9265740F54B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3650A-76FC-46E2-9FFC-08846D835407}" type="datetime1">
              <a:rPr lang="hu-HU" noProof="1" smtClean="0"/>
              <a:t>2019. 12. 06.</a:t>
            </a:fld>
            <a:endParaRPr lang="hu-HU" noProof="1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DD950029-E359-4367-AF77-5B418A1202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noProof="1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92FDCDEF-262D-47D5-B2FE-6438E9012D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AB20B-0999-4C8F-95F6-44A93D09B93A}" type="slidenum">
              <a:rPr lang="hu-HU" noProof="1" smtClean="0"/>
              <a:t>‹#›</a:t>
            </a:fld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38615832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noProof="1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A0AF249-5D31-44EF-BCE6-3D8D2ED7CA8E}" type="datetime1">
              <a:rPr lang="hu-HU" noProof="1" smtClean="0"/>
              <a:t>2019. 12. 06.</a:t>
            </a:fld>
            <a:endParaRPr lang="hu-HU" noProof="1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u-HU" noProof="1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-HU" noProof="1"/>
              <a:t>Mintaszöveg szerkesztése</a:t>
            </a:r>
          </a:p>
          <a:p>
            <a:pPr lvl="1" rtl="0"/>
            <a:r>
              <a:rPr lang="hu-HU" noProof="1"/>
              <a:t>Második szint</a:t>
            </a:r>
          </a:p>
          <a:p>
            <a:pPr lvl="2" rtl="0"/>
            <a:r>
              <a:rPr lang="hu-HU" noProof="1"/>
              <a:t>Harmadik szint</a:t>
            </a:r>
          </a:p>
          <a:p>
            <a:pPr lvl="3" rtl="0"/>
            <a:r>
              <a:rPr lang="hu-HU" noProof="1"/>
              <a:t>Negyedik szint</a:t>
            </a:r>
          </a:p>
          <a:p>
            <a:pPr lvl="4" rtl="0"/>
            <a:r>
              <a:rPr lang="hu-HU" noProof="1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noProof="1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F4D86DC-9249-455E-8E04-D51A0B02A85F}" type="slidenum">
              <a:rPr lang="hu-HU" noProof="1" dirty="0" smtClean="0"/>
              <a:t>‹#›</a:t>
            </a:fld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674516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u-HU" noProof="1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F4D86DC-9249-455E-8E04-D51A0B02A85F}" type="slidenum">
              <a:rPr lang="hu-HU" noProof="1" smtClean="0"/>
              <a:t>1</a:t>
            </a:fld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2577872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noProof="1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F4D86DC-9249-455E-8E04-D51A0B02A85F}" type="slidenum">
              <a:rPr lang="hu-HU" noProof="1" dirty="0" smtClean="0"/>
              <a:t>2</a:t>
            </a:fld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3562816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u-HU" noProof="1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F4D86DC-9249-455E-8E04-D51A0B02A85F}" type="slidenum">
              <a:rPr lang="hu-HU" noProof="1" smtClean="0"/>
              <a:t>11</a:t>
            </a:fld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2571527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Csoport 6">
            <a:extLst>
              <a:ext uri="{FF2B5EF4-FFF2-40B4-BE49-F238E27FC236}">
                <a16:creationId xmlns:a16="http://schemas.microsoft.com/office/drawing/2014/main" id="{94840A57-ED45-4577-A6C3-6E8A2A7C7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982913" y="-574675"/>
            <a:ext cx="6216650" cy="1935163"/>
            <a:chOff x="2982913" y="-574675"/>
            <a:chExt cx="6216650" cy="1935163"/>
          </a:xfrm>
        </p:grpSpPr>
        <p:sp>
          <p:nvSpPr>
            <p:cNvPr id="8" name="Vonallánc: 12. ábra">
              <a:extLst>
                <a:ext uri="{FF2B5EF4-FFF2-40B4-BE49-F238E27FC236}">
                  <a16:creationId xmlns:a16="http://schemas.microsoft.com/office/drawing/2014/main" id="{27C19608-955E-4979-AAD7-534C5FF661F9}"/>
                </a:ext>
              </a:extLst>
            </p:cNvPr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noProof="1"/>
            </a:p>
          </p:txBody>
        </p:sp>
        <p:sp>
          <p:nvSpPr>
            <p:cNvPr id="9" name="Vonallánc: 17. ábra">
              <a:extLst>
                <a:ext uri="{FF2B5EF4-FFF2-40B4-BE49-F238E27FC236}">
                  <a16:creationId xmlns:a16="http://schemas.microsoft.com/office/drawing/2014/main" id="{C85D7CDD-3B0F-4F6C-B050-0F2EF4B0E137}"/>
                </a:ext>
              </a:extLst>
            </p:cNvPr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noProof="1"/>
            </a:p>
          </p:txBody>
        </p:sp>
        <p:sp>
          <p:nvSpPr>
            <p:cNvPr id="10" name="Vonallánc: 15. ábra">
              <a:extLst>
                <a:ext uri="{FF2B5EF4-FFF2-40B4-BE49-F238E27FC236}">
                  <a16:creationId xmlns:a16="http://schemas.microsoft.com/office/drawing/2014/main" id="{F8689B7A-BE55-4367-ADC4-58EB6E53AE87}"/>
                </a:ext>
              </a:extLst>
            </p:cNvPr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noProof="1"/>
            </a:p>
          </p:txBody>
        </p:sp>
        <p:sp>
          <p:nvSpPr>
            <p:cNvPr id="11" name="Vonallánc: 10. ábra">
              <a:extLst>
                <a:ext uri="{FF2B5EF4-FFF2-40B4-BE49-F238E27FC236}">
                  <a16:creationId xmlns:a16="http://schemas.microsoft.com/office/drawing/2014/main" id="{06BBD61C-5472-4664-A66C-D0C974BAD725}"/>
                </a:ext>
              </a:extLst>
            </p:cNvPr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noProof="1"/>
            </a:p>
          </p:txBody>
        </p:sp>
        <p:sp>
          <p:nvSpPr>
            <p:cNvPr id="12" name="Vonallánc: 13. ábra">
              <a:extLst>
                <a:ext uri="{FF2B5EF4-FFF2-40B4-BE49-F238E27FC236}">
                  <a16:creationId xmlns:a16="http://schemas.microsoft.com/office/drawing/2014/main" id="{91B6E204-0BE4-463C-911E-AF3938617FD7}"/>
                </a:ext>
              </a:extLst>
            </p:cNvPr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noProof="1"/>
            </a:p>
          </p:txBody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2B695D73-111F-4E0A-B3EC-AD44D89CAD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255713"/>
            <a:ext cx="9144000" cy="2387600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ctr">
              <a:defRPr sz="4800"/>
            </a:lvl1pPr>
          </a:lstStyle>
          <a:p>
            <a:pPr rtl="0"/>
            <a:r>
              <a:rPr lang="hu-HU" noProof="1"/>
              <a:t>MESTERCÍM STÍLUSÁNAK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AF7F8827-A587-420C-8CA2-256B9F2B7C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u-HU" noProof="1"/>
              <a:t>Alcím mintájának szerkesztése</a:t>
            </a:r>
          </a:p>
        </p:txBody>
      </p:sp>
      <p:pic>
        <p:nvPicPr>
          <p:cNvPr id="13" name="Kép 12" descr="A PowerPoint emblémája">
            <a:extLst>
              <a:ext uri="{FF2B5EF4-FFF2-40B4-BE49-F238E27FC236}">
                <a16:creationId xmlns:a16="http://schemas.microsoft.com/office/drawing/2014/main" id="{0B454357-A4CF-4E5F-ACBE-F010393AB8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76590" y="5776320"/>
            <a:ext cx="2474189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907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5487A063-B7E8-41F0-B44C-CBAC34401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9D9557-97AA-46F2-B6D2-D8A1B3ACAC8C}" type="datetime1">
              <a:rPr lang="hu-HU" noProof="1" smtClean="0"/>
              <a:t>2019. 12. 06.</a:t>
            </a:fld>
            <a:endParaRPr lang="hu-HU" noProof="1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86125A8B-4E72-478E-913E-1FE1803D8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1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8C9F7F94-D56A-4F25-B310-06F1D7C0F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2537C2E-C92C-4AC8-B017-4CD647E6EBF4}" type="slidenum">
              <a:rPr lang="hu-HU" noProof="1" dirty="0" smtClean="0"/>
              <a:t>‹#›</a:t>
            </a:fld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2511581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lép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>
            <a:extLst>
              <a:ext uri="{FF2B5EF4-FFF2-40B4-BE49-F238E27FC236}">
                <a16:creationId xmlns:a16="http://schemas.microsoft.com/office/drawing/2014/main" id="{ABB2580B-041D-4851-8F8C-68136867413A}"/>
              </a:ext>
            </a:extLst>
          </p:cNvPr>
          <p:cNvSpPr/>
          <p:nvPr userDrawn="1"/>
        </p:nvSpPr>
        <p:spPr>
          <a:xfrm>
            <a:off x="11288256" y="-849"/>
            <a:ext cx="910600" cy="68588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1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15DAF249-F087-486D-9373-D1D96AC59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49"/>
            <a:ext cx="11375568" cy="6857999"/>
          </a:xfrm>
          <a:prstGeom prst="rect">
            <a:avLst/>
          </a:prstGeom>
        </p:spPr>
      </p:pic>
      <p:sp>
        <p:nvSpPr>
          <p:cNvPr id="7" name="Paralelogramma 28">
            <a:extLst>
              <a:ext uri="{FF2B5EF4-FFF2-40B4-BE49-F238E27FC236}">
                <a16:creationId xmlns:a16="http://schemas.microsoft.com/office/drawing/2014/main" id="{40BE2EAE-DEF8-4547-9314-D5CC0A644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2667427" y="-2639256"/>
            <a:ext cx="6857150" cy="12191999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sz="1400" noProof="1"/>
          </a:p>
        </p:txBody>
      </p:sp>
      <p:sp>
        <p:nvSpPr>
          <p:cNvPr id="9" name="Cím 8">
            <a:extLst>
              <a:ext uri="{FF2B5EF4-FFF2-40B4-BE49-F238E27FC236}">
                <a16:creationId xmlns:a16="http://schemas.microsoft.com/office/drawing/2014/main" id="{9425F7BC-88F1-4DEF-BE4F-66027E7783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41058" y="400051"/>
            <a:ext cx="5145560" cy="798512"/>
          </a:xfrm>
        </p:spPr>
        <p:txBody>
          <a:bodyPr rtlCol="0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hu-HU" noProof="1"/>
              <a:t>KIS CÍM</a:t>
            </a:r>
          </a:p>
        </p:txBody>
      </p:sp>
      <p:sp>
        <p:nvSpPr>
          <p:cNvPr id="11" name="Szöveg helye 10">
            <a:extLst>
              <a:ext uri="{FF2B5EF4-FFF2-40B4-BE49-F238E27FC236}">
                <a16:creationId xmlns:a16="http://schemas.microsoft.com/office/drawing/2014/main" id="{6148BE13-086D-417C-8DA0-B1FEC9F761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50708" y="1217613"/>
            <a:ext cx="4135910" cy="9715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hu-HU" noProof="1"/>
              <a:t>Mintaszöveg szerkesztése</a:t>
            </a:r>
          </a:p>
        </p:txBody>
      </p:sp>
      <p:grpSp>
        <p:nvGrpSpPr>
          <p:cNvPr id="24" name="Csoport 23">
            <a:extLst>
              <a:ext uri="{FF2B5EF4-FFF2-40B4-BE49-F238E27FC236}">
                <a16:creationId xmlns:a16="http://schemas.microsoft.com/office/drawing/2014/main" id="{0EFD3E4B-4FBF-493F-AD7A-B5E72CF3B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276407" y="0"/>
            <a:ext cx="9915593" cy="6858000"/>
            <a:chOff x="-6856" y="0"/>
            <a:chExt cx="9915593" cy="6858000"/>
          </a:xfrm>
        </p:grpSpPr>
        <p:sp>
          <p:nvSpPr>
            <p:cNvPr id="8" name="Paralelogramma 3">
              <a:extLst>
                <a:ext uri="{FF2B5EF4-FFF2-40B4-BE49-F238E27FC236}">
                  <a16:creationId xmlns:a16="http://schemas.microsoft.com/office/drawing/2014/main" id="{3B7727C9-7BD4-44DE-AB4D-DA388EC1790D}"/>
                </a:ext>
              </a:extLst>
            </p:cNvPr>
            <p:cNvSpPr/>
            <p:nvPr userDrawn="1"/>
          </p:nvSpPr>
          <p:spPr>
            <a:xfrm flipH="1">
              <a:off x="-6856" y="0"/>
              <a:ext cx="9915593" cy="6858000"/>
            </a:xfrm>
            <a:prstGeom prst="parallelogram">
              <a:avLst>
                <a:gd name="adj" fmla="val 92267"/>
              </a:avLst>
            </a:prstGeom>
            <a:gradFill>
              <a:gsLst>
                <a:gs pos="100000">
                  <a:srgbClr val="DE6346">
                    <a:alpha val="70000"/>
                  </a:srgbClr>
                </a:gs>
                <a:gs pos="0">
                  <a:srgbClr val="9F361D">
                    <a:alpha val="70000"/>
                  </a:srgbClr>
                </a:gs>
                <a:gs pos="73000">
                  <a:srgbClr val="D24726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noProof="1"/>
            </a:p>
          </p:txBody>
        </p:sp>
        <p:grpSp>
          <p:nvGrpSpPr>
            <p:cNvPr id="23" name="Csoport 22">
              <a:extLst>
                <a:ext uri="{FF2B5EF4-FFF2-40B4-BE49-F238E27FC236}">
                  <a16:creationId xmlns:a16="http://schemas.microsoft.com/office/drawing/2014/main" id="{01F9F0D4-886A-43C9-8B98-D75F3D123AD9}"/>
                </a:ext>
              </a:extLst>
            </p:cNvPr>
            <p:cNvGrpSpPr/>
            <p:nvPr userDrawn="1"/>
          </p:nvGrpSpPr>
          <p:grpSpPr>
            <a:xfrm flipH="1">
              <a:off x="1223136" y="1343920"/>
              <a:ext cx="4316824" cy="4477633"/>
              <a:chOff x="861186" y="1343920"/>
              <a:chExt cx="4316824" cy="4477633"/>
            </a:xfrm>
          </p:grpSpPr>
          <p:grpSp>
            <p:nvGrpSpPr>
              <p:cNvPr id="14" name="Csoport 13">
                <a:extLst>
                  <a:ext uri="{FF2B5EF4-FFF2-40B4-BE49-F238E27FC236}">
                    <a16:creationId xmlns:a16="http://schemas.microsoft.com/office/drawing/2014/main" id="{994A4E7F-BFC7-482F-A3ED-1094D73BE5C1}"/>
                  </a:ext>
                </a:extLst>
              </p:cNvPr>
              <p:cNvGrpSpPr/>
              <p:nvPr userDrawn="1"/>
            </p:nvGrpSpPr>
            <p:grpSpPr>
              <a:xfrm>
                <a:off x="4619831" y="1343920"/>
                <a:ext cx="558179" cy="468000"/>
                <a:chOff x="4388904" y="1577920"/>
                <a:chExt cx="558179" cy="468000"/>
              </a:xfrm>
            </p:grpSpPr>
            <p:sp>
              <p:nvSpPr>
                <p:cNvPr id="15" name="Ellipszis 25">
                  <a:extLst>
                    <a:ext uri="{FF2B5EF4-FFF2-40B4-BE49-F238E27FC236}">
                      <a16:creationId xmlns:a16="http://schemas.microsoft.com/office/drawing/2014/main" id="{76698BCA-19CB-41AE-BE78-374F5BA2E57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430571" y="1577920"/>
                  <a:ext cx="468000" cy="468000"/>
                </a:xfrm>
                <a:prstGeom prst="ellipse">
                  <a:avLst/>
                </a:prstGeom>
                <a:solidFill>
                  <a:srgbClr val="9F361D"/>
                </a:solidFill>
                <a:ln>
                  <a:noFill/>
                </a:ln>
                <a:effectLst>
                  <a:glow rad="101600">
                    <a:srgbClr val="9F361D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u-HU" noProof="1"/>
                </a:p>
              </p:txBody>
            </p:sp>
            <p:sp>
              <p:nvSpPr>
                <p:cNvPr id="16" name="Szövegdoboz 15" descr="1-es szám">
                  <a:extLst>
                    <a:ext uri="{FF2B5EF4-FFF2-40B4-BE49-F238E27FC236}">
                      <a16:creationId xmlns:a16="http://schemas.microsoft.com/office/drawing/2014/main" id="{506F61CE-8084-4FB8-8576-90DE19C61BBC}"/>
                    </a:ext>
                  </a:extLst>
                </p:cNvPr>
                <p:cNvSpPr txBox="1"/>
                <p:nvPr/>
              </p:nvSpPr>
              <p:spPr bwMode="blackWhite">
                <a:xfrm>
                  <a:off x="4388904" y="1616760"/>
                  <a:ext cx="558179" cy="369332"/>
                </a:xfrm>
                <a:prstGeom prst="rect">
                  <a:avLst/>
                </a:prstGeom>
                <a:noFill/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p:spPr>
              <p:txBody>
                <a:bodyPr wrap="square" rtlCol="0">
                  <a:spAutoFit/>
                </a:bodyPr>
                <a:lstStyle/>
                <a:p>
                  <a:pPr algn="ctr" rtl="0"/>
                  <a:r>
                    <a:rPr lang="hu-HU" b="1" noProof="1">
                      <a:solidFill>
                        <a:schemeClr val="bg1"/>
                      </a:solidFill>
                      <a:latin typeface="Century Gothic" panose="020B0502020202020204" pitchFamily="34" charset="0"/>
                      <a:cs typeface="Segoe UI Semibold" panose="020B0702040204020203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17" name="Csoport 16">
                <a:extLst>
                  <a:ext uri="{FF2B5EF4-FFF2-40B4-BE49-F238E27FC236}">
                    <a16:creationId xmlns:a16="http://schemas.microsoft.com/office/drawing/2014/main" id="{E48597ED-A5D8-4E38-81E8-8DC0AD6A3937}"/>
                  </a:ext>
                </a:extLst>
              </p:cNvPr>
              <p:cNvGrpSpPr/>
              <p:nvPr userDrawn="1"/>
            </p:nvGrpSpPr>
            <p:grpSpPr>
              <a:xfrm>
                <a:off x="861186" y="5353553"/>
                <a:ext cx="558179" cy="468000"/>
                <a:chOff x="799474" y="5451491"/>
                <a:chExt cx="558179" cy="468000"/>
              </a:xfrm>
            </p:grpSpPr>
            <p:sp>
              <p:nvSpPr>
                <p:cNvPr id="18" name="Ellipszis 25">
                  <a:extLst>
                    <a:ext uri="{FF2B5EF4-FFF2-40B4-BE49-F238E27FC236}">
                      <a16:creationId xmlns:a16="http://schemas.microsoft.com/office/drawing/2014/main" id="{5016EDD9-EDAC-4A14-9CBF-5959078A074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44564" y="5451491"/>
                  <a:ext cx="468000" cy="468000"/>
                </a:xfrm>
                <a:prstGeom prst="ellipse">
                  <a:avLst/>
                </a:prstGeom>
                <a:solidFill>
                  <a:srgbClr val="9F361D"/>
                </a:solidFill>
                <a:ln>
                  <a:noFill/>
                </a:ln>
                <a:effectLst>
                  <a:glow rad="101600">
                    <a:srgbClr val="9F361D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u-HU" noProof="1"/>
                </a:p>
              </p:txBody>
            </p:sp>
            <p:sp>
              <p:nvSpPr>
                <p:cNvPr id="19" name="Szövegdoboz 18" descr="3-as szám">
                  <a:extLst>
                    <a:ext uri="{FF2B5EF4-FFF2-40B4-BE49-F238E27FC236}">
                      <a16:creationId xmlns:a16="http://schemas.microsoft.com/office/drawing/2014/main" id="{A537EC38-EF5B-4E6E-98E2-F890B5E42938}"/>
                    </a:ext>
                  </a:extLst>
                </p:cNvPr>
                <p:cNvSpPr txBox="1"/>
                <p:nvPr/>
              </p:nvSpPr>
              <p:spPr bwMode="blackWhite">
                <a:xfrm>
                  <a:off x="799474" y="5489939"/>
                  <a:ext cx="5581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rtl="0"/>
                  <a:r>
                    <a:rPr lang="hu-HU" b="1" noProof="1">
                      <a:solidFill>
                        <a:schemeClr val="bg1"/>
                      </a:solidFill>
                      <a:latin typeface="Century Gothic" panose="020B0502020202020204" pitchFamily="34" charset="0"/>
                      <a:cs typeface="Segoe UI Semibold" panose="020B0702040204020203" pitchFamily="34" charset="0"/>
                    </a:rPr>
                    <a:t>3</a:t>
                  </a:r>
                </a:p>
              </p:txBody>
            </p:sp>
          </p:grpSp>
          <p:grpSp>
            <p:nvGrpSpPr>
              <p:cNvPr id="20" name="Csoport 19">
                <a:extLst>
                  <a:ext uri="{FF2B5EF4-FFF2-40B4-BE49-F238E27FC236}">
                    <a16:creationId xmlns:a16="http://schemas.microsoft.com/office/drawing/2014/main" id="{261EFACB-8BDE-4751-BADB-F72B5A5F6679}"/>
                  </a:ext>
                </a:extLst>
              </p:cNvPr>
              <p:cNvGrpSpPr/>
              <p:nvPr userDrawn="1"/>
            </p:nvGrpSpPr>
            <p:grpSpPr>
              <a:xfrm>
                <a:off x="2800323" y="3270611"/>
                <a:ext cx="558179" cy="468000"/>
                <a:chOff x="2686835" y="3386632"/>
                <a:chExt cx="558179" cy="468000"/>
              </a:xfrm>
            </p:grpSpPr>
            <p:sp>
              <p:nvSpPr>
                <p:cNvPr id="21" name="Ellipszis 25">
                  <a:extLst>
                    <a:ext uri="{FF2B5EF4-FFF2-40B4-BE49-F238E27FC236}">
                      <a16:creationId xmlns:a16="http://schemas.microsoft.com/office/drawing/2014/main" id="{C123EE02-6890-4623-975A-A512E7D3B95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731925" y="3386632"/>
                  <a:ext cx="468000" cy="468000"/>
                </a:xfrm>
                <a:prstGeom prst="ellipse">
                  <a:avLst/>
                </a:prstGeom>
                <a:solidFill>
                  <a:srgbClr val="9F361D"/>
                </a:solidFill>
                <a:ln>
                  <a:noFill/>
                </a:ln>
                <a:effectLst>
                  <a:glow rad="101600">
                    <a:srgbClr val="9F361D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u-HU" noProof="1"/>
                </a:p>
              </p:txBody>
            </p:sp>
            <p:sp>
              <p:nvSpPr>
                <p:cNvPr id="22" name="Szövegdoboz 21" descr="2-es szám">
                  <a:extLst>
                    <a:ext uri="{FF2B5EF4-FFF2-40B4-BE49-F238E27FC236}">
                      <a16:creationId xmlns:a16="http://schemas.microsoft.com/office/drawing/2014/main" id="{5850A4F0-C7C0-4DA2-A958-6C4289944D4A}"/>
                    </a:ext>
                  </a:extLst>
                </p:cNvPr>
                <p:cNvSpPr txBox="1"/>
                <p:nvPr/>
              </p:nvSpPr>
              <p:spPr bwMode="blackWhite">
                <a:xfrm>
                  <a:off x="2686835" y="3418440"/>
                  <a:ext cx="5581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rtl="0"/>
                  <a:r>
                    <a:rPr lang="hu-HU" b="1" noProof="1">
                      <a:solidFill>
                        <a:schemeClr val="bg1"/>
                      </a:solidFill>
                      <a:latin typeface="Century Gothic" panose="020B0502020202020204" pitchFamily="34" charset="0"/>
                      <a:cs typeface="Segoe UI Semibold" panose="020B0702040204020203" pitchFamily="34" charset="0"/>
                    </a:rPr>
                    <a:t>2</a:t>
                  </a:r>
                </a:p>
              </p:txBody>
            </p:sp>
          </p:grpSp>
        </p:grpSp>
      </p:grpSp>
      <p:sp>
        <p:nvSpPr>
          <p:cNvPr id="13" name="Szöveg helye 12">
            <a:extLst>
              <a:ext uri="{FF2B5EF4-FFF2-40B4-BE49-F238E27FC236}">
                <a16:creationId xmlns:a16="http://schemas.microsoft.com/office/drawing/2014/main" id="{3F5DBF9D-19BF-4838-ACC4-D041EC29D3B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3555" y="419100"/>
            <a:ext cx="2914650" cy="798513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/>
            </a:lvl1pPr>
          </a:lstStyle>
          <a:p>
            <a:pPr lvl="0" rtl="0"/>
            <a:r>
              <a:rPr lang="hu-HU" noProof="1"/>
              <a:t>Ide kerülnek a lépések:</a:t>
            </a:r>
          </a:p>
        </p:txBody>
      </p:sp>
      <p:sp>
        <p:nvSpPr>
          <p:cNvPr id="27" name="Szöveg helye 10">
            <a:extLst>
              <a:ext uri="{FF2B5EF4-FFF2-40B4-BE49-F238E27FC236}">
                <a16:creationId xmlns:a16="http://schemas.microsoft.com/office/drawing/2014/main" id="{34A318E2-038D-4EC3-9C69-CDCB53824B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85220" y="5335777"/>
            <a:ext cx="2871537" cy="133773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hu-HU" noProof="1"/>
              <a:t>Mintaszöveg szerkesztése</a:t>
            </a:r>
          </a:p>
        </p:txBody>
      </p:sp>
      <p:sp>
        <p:nvSpPr>
          <p:cNvPr id="28" name="Szöveg helye 10">
            <a:extLst>
              <a:ext uri="{FF2B5EF4-FFF2-40B4-BE49-F238E27FC236}">
                <a16:creationId xmlns:a16="http://schemas.microsoft.com/office/drawing/2014/main" id="{800C0921-0E2A-4C67-860D-623087D48E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39169" y="3361659"/>
            <a:ext cx="2871537" cy="133773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hu-HU" noProof="1"/>
              <a:t>Mintaszöveg szerkesztése</a:t>
            </a:r>
          </a:p>
        </p:txBody>
      </p:sp>
      <p:sp>
        <p:nvSpPr>
          <p:cNvPr id="29" name="Szöveg helye 10">
            <a:extLst>
              <a:ext uri="{FF2B5EF4-FFF2-40B4-BE49-F238E27FC236}">
                <a16:creationId xmlns:a16="http://schemas.microsoft.com/office/drawing/2014/main" id="{F08FCE70-FA2D-482A-A164-4D0C4D6A33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41293" y="1420093"/>
            <a:ext cx="2871537" cy="133773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hu-HU" noProof="1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016456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lépés alternatí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>
            <a:extLst>
              <a:ext uri="{FF2B5EF4-FFF2-40B4-BE49-F238E27FC236}">
                <a16:creationId xmlns:a16="http://schemas.microsoft.com/office/drawing/2014/main" id="{ABB2580B-041D-4851-8F8C-68136867413A}"/>
              </a:ext>
            </a:extLst>
          </p:cNvPr>
          <p:cNvSpPr/>
          <p:nvPr userDrawn="1"/>
        </p:nvSpPr>
        <p:spPr>
          <a:xfrm>
            <a:off x="11288256" y="-849"/>
            <a:ext cx="910600" cy="68588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1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15DAF249-F087-486D-9373-D1D96AC598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49"/>
            <a:ext cx="11375568" cy="6857999"/>
          </a:xfrm>
          <a:prstGeom prst="rect">
            <a:avLst/>
          </a:prstGeom>
        </p:spPr>
      </p:pic>
      <p:sp>
        <p:nvSpPr>
          <p:cNvPr id="7" name="Paralelogramma 28">
            <a:extLst>
              <a:ext uri="{FF2B5EF4-FFF2-40B4-BE49-F238E27FC236}">
                <a16:creationId xmlns:a16="http://schemas.microsoft.com/office/drawing/2014/main" id="{40BE2EAE-DEF8-4547-9314-D5CC0A644219}"/>
              </a:ext>
            </a:extLst>
          </p:cNvPr>
          <p:cNvSpPr/>
          <p:nvPr userDrawn="1"/>
        </p:nvSpPr>
        <p:spPr>
          <a:xfrm rot="5400000">
            <a:off x="2667425" y="-2667425"/>
            <a:ext cx="6857150" cy="12191999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sz="1400" noProof="1"/>
          </a:p>
        </p:txBody>
      </p:sp>
      <p:sp>
        <p:nvSpPr>
          <p:cNvPr id="9" name="Cím 8">
            <a:extLst>
              <a:ext uri="{FF2B5EF4-FFF2-40B4-BE49-F238E27FC236}">
                <a16:creationId xmlns:a16="http://schemas.microsoft.com/office/drawing/2014/main" id="{9425F7BC-88F1-4DEF-BE4F-66027E7783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5026" y="400051"/>
            <a:ext cx="5145560" cy="798512"/>
          </a:xfrm>
        </p:spPr>
        <p:txBody>
          <a:bodyPr rtlCol="0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hu-HU" noProof="1"/>
              <a:t>KIS CÍM</a:t>
            </a:r>
          </a:p>
        </p:txBody>
      </p:sp>
      <p:sp>
        <p:nvSpPr>
          <p:cNvPr id="11" name="Szöveg helye 10">
            <a:extLst>
              <a:ext uri="{FF2B5EF4-FFF2-40B4-BE49-F238E27FC236}">
                <a16:creationId xmlns:a16="http://schemas.microsoft.com/office/drawing/2014/main" id="{6148BE13-086D-417C-8DA0-B1FEC9F761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5026" y="1217613"/>
            <a:ext cx="4135910" cy="9715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hu-HU" noProof="1"/>
              <a:t>Mintaszöveg szerkesztése</a:t>
            </a:r>
          </a:p>
        </p:txBody>
      </p:sp>
      <p:sp>
        <p:nvSpPr>
          <p:cNvPr id="8" name="Paralelogramma 3">
            <a:extLst>
              <a:ext uri="{FF2B5EF4-FFF2-40B4-BE49-F238E27FC236}">
                <a16:creationId xmlns:a16="http://schemas.microsoft.com/office/drawing/2014/main" id="{3B7727C9-7BD4-44DE-AB4D-DA388EC1790D}"/>
              </a:ext>
            </a:extLst>
          </p:cNvPr>
          <p:cNvSpPr/>
          <p:nvPr userDrawn="1"/>
        </p:nvSpPr>
        <p:spPr>
          <a:xfrm>
            <a:off x="-28643" y="0"/>
            <a:ext cx="9915593" cy="6858000"/>
          </a:xfrm>
          <a:prstGeom prst="parallelogram">
            <a:avLst>
              <a:gd name="adj" fmla="val 92267"/>
            </a:avLst>
          </a:prstGeom>
          <a:gradFill>
            <a:gsLst>
              <a:gs pos="100000">
                <a:srgbClr val="DE6346">
                  <a:alpha val="70000"/>
                </a:srgbClr>
              </a:gs>
              <a:gs pos="0">
                <a:srgbClr val="9F361D">
                  <a:alpha val="70000"/>
                </a:srgbClr>
              </a:gs>
              <a:gs pos="73000">
                <a:srgbClr val="D24726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noProof="1"/>
          </a:p>
        </p:txBody>
      </p:sp>
      <p:grpSp>
        <p:nvGrpSpPr>
          <p:cNvPr id="23" name="Csoport 22">
            <a:extLst>
              <a:ext uri="{FF2B5EF4-FFF2-40B4-BE49-F238E27FC236}">
                <a16:creationId xmlns:a16="http://schemas.microsoft.com/office/drawing/2014/main" id="{01F9F0D4-886A-43C9-8B98-D75F3D123AD9}"/>
              </a:ext>
            </a:extLst>
          </p:cNvPr>
          <p:cNvGrpSpPr/>
          <p:nvPr userDrawn="1"/>
        </p:nvGrpSpPr>
        <p:grpSpPr>
          <a:xfrm>
            <a:off x="853063" y="1343920"/>
            <a:ext cx="4316824" cy="4477633"/>
            <a:chOff x="861186" y="1343920"/>
            <a:chExt cx="4316824" cy="4477633"/>
          </a:xfrm>
        </p:grpSpPr>
        <p:grpSp>
          <p:nvGrpSpPr>
            <p:cNvPr id="14" name="Csoport 13">
              <a:extLst>
                <a:ext uri="{FF2B5EF4-FFF2-40B4-BE49-F238E27FC236}">
                  <a16:creationId xmlns:a16="http://schemas.microsoft.com/office/drawing/2014/main" id="{994A4E7F-BFC7-482F-A3ED-1094D73BE5C1}"/>
                </a:ext>
              </a:extLst>
            </p:cNvPr>
            <p:cNvGrpSpPr/>
            <p:nvPr userDrawn="1"/>
          </p:nvGrpSpPr>
          <p:grpSpPr>
            <a:xfrm>
              <a:off x="4619831" y="1343920"/>
              <a:ext cx="558179" cy="468000"/>
              <a:chOff x="4388904" y="1577920"/>
              <a:chExt cx="558179" cy="468000"/>
            </a:xfrm>
          </p:grpSpPr>
          <p:sp>
            <p:nvSpPr>
              <p:cNvPr id="15" name="Ellipszis 25">
                <a:extLst>
                  <a:ext uri="{FF2B5EF4-FFF2-40B4-BE49-F238E27FC236}">
                    <a16:creationId xmlns:a16="http://schemas.microsoft.com/office/drawing/2014/main" id="{76698BCA-19CB-41AE-BE78-374F5BA2E57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30571" y="1577920"/>
                <a:ext cx="468000" cy="468000"/>
              </a:xfrm>
              <a:prstGeom prst="ellipse">
                <a:avLst/>
              </a:prstGeom>
              <a:solidFill>
                <a:srgbClr val="9F361D"/>
              </a:solidFill>
              <a:ln>
                <a:noFill/>
              </a:ln>
              <a:effectLst>
                <a:glow rad="101600">
                  <a:srgbClr val="9F361D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noProof="1"/>
              </a:p>
            </p:txBody>
          </p:sp>
          <p:sp>
            <p:nvSpPr>
              <p:cNvPr id="16" name="Szövegdoboz 15" descr="1-es szám">
                <a:extLst>
                  <a:ext uri="{FF2B5EF4-FFF2-40B4-BE49-F238E27FC236}">
                    <a16:creationId xmlns:a16="http://schemas.microsoft.com/office/drawing/2014/main" id="{506F61CE-8084-4FB8-8576-90DE19C61BBC}"/>
                  </a:ext>
                </a:extLst>
              </p:cNvPr>
              <p:cNvSpPr txBox="1"/>
              <p:nvPr/>
            </p:nvSpPr>
            <p:spPr bwMode="blackWhite">
              <a:xfrm>
                <a:off x="4388904" y="1616760"/>
                <a:ext cx="558179" cy="369332"/>
              </a:xfrm>
              <a:prstGeom prst="rect">
                <a:avLst/>
              </a:prstGeom>
              <a:noFill/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hu-HU" b="1" noProof="1">
                    <a:solidFill>
                      <a:schemeClr val="bg1"/>
                    </a:solidFill>
                    <a:latin typeface="Century Gothic" panose="020B0502020202020204" pitchFamily="34" charset="0"/>
                    <a:cs typeface="Segoe UI Semibold" panose="020B0702040204020203" pitchFamily="34" charset="0"/>
                  </a:rPr>
                  <a:t>1</a:t>
                </a:r>
              </a:p>
            </p:txBody>
          </p:sp>
        </p:grpSp>
        <p:grpSp>
          <p:nvGrpSpPr>
            <p:cNvPr id="17" name="Csoport 16">
              <a:extLst>
                <a:ext uri="{FF2B5EF4-FFF2-40B4-BE49-F238E27FC236}">
                  <a16:creationId xmlns:a16="http://schemas.microsoft.com/office/drawing/2014/main" id="{E48597ED-A5D8-4E38-81E8-8DC0AD6A3937}"/>
                </a:ext>
              </a:extLst>
            </p:cNvPr>
            <p:cNvGrpSpPr/>
            <p:nvPr userDrawn="1"/>
          </p:nvGrpSpPr>
          <p:grpSpPr>
            <a:xfrm>
              <a:off x="861186" y="5353553"/>
              <a:ext cx="558179" cy="468000"/>
              <a:chOff x="799474" y="5451491"/>
              <a:chExt cx="558179" cy="468000"/>
            </a:xfrm>
          </p:grpSpPr>
          <p:sp>
            <p:nvSpPr>
              <p:cNvPr id="18" name="Ellipszis 25">
                <a:extLst>
                  <a:ext uri="{FF2B5EF4-FFF2-40B4-BE49-F238E27FC236}">
                    <a16:creationId xmlns:a16="http://schemas.microsoft.com/office/drawing/2014/main" id="{5016EDD9-EDAC-4A14-9CBF-5959078A074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44564" y="5451491"/>
                <a:ext cx="468000" cy="468000"/>
              </a:xfrm>
              <a:prstGeom prst="ellipse">
                <a:avLst/>
              </a:prstGeom>
              <a:solidFill>
                <a:srgbClr val="9F361D"/>
              </a:solidFill>
              <a:ln>
                <a:noFill/>
              </a:ln>
              <a:effectLst>
                <a:glow rad="101600">
                  <a:srgbClr val="9F361D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noProof="1"/>
              </a:p>
            </p:txBody>
          </p:sp>
          <p:sp>
            <p:nvSpPr>
              <p:cNvPr id="19" name="Szövegdoboz 18" descr="3-as szám">
                <a:extLst>
                  <a:ext uri="{FF2B5EF4-FFF2-40B4-BE49-F238E27FC236}">
                    <a16:creationId xmlns:a16="http://schemas.microsoft.com/office/drawing/2014/main" id="{A537EC38-EF5B-4E6E-98E2-F890B5E42938}"/>
                  </a:ext>
                </a:extLst>
              </p:cNvPr>
              <p:cNvSpPr txBox="1"/>
              <p:nvPr/>
            </p:nvSpPr>
            <p:spPr bwMode="blackWhite">
              <a:xfrm>
                <a:off x="799474" y="5489939"/>
                <a:ext cx="558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hu-HU" b="1" noProof="1">
                    <a:solidFill>
                      <a:schemeClr val="bg1"/>
                    </a:solidFill>
                    <a:latin typeface="Century Gothic" panose="020B0502020202020204" pitchFamily="34" charset="0"/>
                    <a:cs typeface="Segoe UI Semibold" panose="020B0702040204020203" pitchFamily="34" charset="0"/>
                  </a:rPr>
                  <a:t>3</a:t>
                </a:r>
              </a:p>
            </p:txBody>
          </p:sp>
        </p:grpSp>
        <p:grpSp>
          <p:nvGrpSpPr>
            <p:cNvPr id="20" name="Csoport 19">
              <a:extLst>
                <a:ext uri="{FF2B5EF4-FFF2-40B4-BE49-F238E27FC236}">
                  <a16:creationId xmlns:a16="http://schemas.microsoft.com/office/drawing/2014/main" id="{261EFACB-8BDE-4751-BADB-F72B5A5F6679}"/>
                </a:ext>
              </a:extLst>
            </p:cNvPr>
            <p:cNvGrpSpPr/>
            <p:nvPr userDrawn="1"/>
          </p:nvGrpSpPr>
          <p:grpSpPr>
            <a:xfrm>
              <a:off x="2800323" y="3270611"/>
              <a:ext cx="558179" cy="468000"/>
              <a:chOff x="2686835" y="3386632"/>
              <a:chExt cx="558179" cy="468000"/>
            </a:xfrm>
          </p:grpSpPr>
          <p:sp>
            <p:nvSpPr>
              <p:cNvPr id="21" name="Ellipszis 25">
                <a:extLst>
                  <a:ext uri="{FF2B5EF4-FFF2-40B4-BE49-F238E27FC236}">
                    <a16:creationId xmlns:a16="http://schemas.microsoft.com/office/drawing/2014/main" id="{C123EE02-6890-4623-975A-A512E7D3B95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31925" y="3386632"/>
                <a:ext cx="468000" cy="468000"/>
              </a:xfrm>
              <a:prstGeom prst="ellipse">
                <a:avLst/>
              </a:prstGeom>
              <a:solidFill>
                <a:srgbClr val="9F361D"/>
              </a:solidFill>
              <a:ln>
                <a:noFill/>
              </a:ln>
              <a:effectLst>
                <a:glow rad="101600">
                  <a:srgbClr val="9F361D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noProof="1"/>
              </a:p>
            </p:txBody>
          </p:sp>
          <p:sp>
            <p:nvSpPr>
              <p:cNvPr id="22" name="Szövegdoboz 21" descr="2-es szám">
                <a:extLst>
                  <a:ext uri="{FF2B5EF4-FFF2-40B4-BE49-F238E27FC236}">
                    <a16:creationId xmlns:a16="http://schemas.microsoft.com/office/drawing/2014/main" id="{5850A4F0-C7C0-4DA2-A958-6C4289944D4A}"/>
                  </a:ext>
                </a:extLst>
              </p:cNvPr>
              <p:cNvSpPr txBox="1"/>
              <p:nvPr/>
            </p:nvSpPr>
            <p:spPr bwMode="blackWhite">
              <a:xfrm>
                <a:off x="2686835" y="3418440"/>
                <a:ext cx="558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hu-HU" b="1" noProof="1">
                    <a:solidFill>
                      <a:schemeClr val="bg1"/>
                    </a:solidFill>
                    <a:latin typeface="Century Gothic" panose="020B0502020202020204" pitchFamily="34" charset="0"/>
                    <a:cs typeface="Segoe UI Semibold" panose="020B0702040204020203" pitchFamily="34" charset="0"/>
                  </a:rPr>
                  <a:t>2</a:t>
                </a:r>
              </a:p>
            </p:txBody>
          </p:sp>
        </p:grpSp>
      </p:grpSp>
      <p:sp>
        <p:nvSpPr>
          <p:cNvPr id="13" name="Szöveg helye 12">
            <a:extLst>
              <a:ext uri="{FF2B5EF4-FFF2-40B4-BE49-F238E27FC236}">
                <a16:creationId xmlns:a16="http://schemas.microsoft.com/office/drawing/2014/main" id="{3F5DBF9D-19BF-4838-ACC4-D041EC29D3B9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923191" y="419100"/>
            <a:ext cx="2914650" cy="798513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/>
            </a:lvl1pPr>
          </a:lstStyle>
          <a:p>
            <a:pPr lvl="0" rtl="0"/>
            <a:r>
              <a:rPr lang="hu-HU" noProof="1"/>
              <a:t>Ide kerülnek a lépések:</a:t>
            </a:r>
          </a:p>
        </p:txBody>
      </p:sp>
      <p:sp>
        <p:nvSpPr>
          <p:cNvPr id="27" name="Szöveg helye 10">
            <a:extLst>
              <a:ext uri="{FF2B5EF4-FFF2-40B4-BE49-F238E27FC236}">
                <a16:creationId xmlns:a16="http://schemas.microsoft.com/office/drawing/2014/main" id="{34A318E2-038D-4EC3-9C69-CDCB53824BC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356431" y="5335777"/>
            <a:ext cx="2871537" cy="133773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hu-HU" noProof="1"/>
              <a:t>Mintaszöveg szerkesztése</a:t>
            </a:r>
          </a:p>
        </p:txBody>
      </p:sp>
      <p:sp>
        <p:nvSpPr>
          <p:cNvPr id="28" name="Szöveg helye 10">
            <a:extLst>
              <a:ext uri="{FF2B5EF4-FFF2-40B4-BE49-F238E27FC236}">
                <a16:creationId xmlns:a16="http://schemas.microsoft.com/office/drawing/2014/main" id="{800C0921-0E2A-4C67-860D-623087D48E58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3317799" y="3361659"/>
            <a:ext cx="2871537" cy="133773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hu-HU" noProof="1"/>
              <a:t>Mintaszöveg szerkesztése</a:t>
            </a:r>
          </a:p>
        </p:txBody>
      </p:sp>
      <p:sp>
        <p:nvSpPr>
          <p:cNvPr id="29" name="Szöveg helye 10">
            <a:extLst>
              <a:ext uri="{FF2B5EF4-FFF2-40B4-BE49-F238E27FC236}">
                <a16:creationId xmlns:a16="http://schemas.microsoft.com/office/drawing/2014/main" id="{F08FCE70-FA2D-482A-A164-4D0C4D6A3365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5175878" y="1420093"/>
            <a:ext cx="2871537" cy="133773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hu-HU" noProof="1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788997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ép 15">
            <a:extLst>
              <a:ext uri="{FF2B5EF4-FFF2-40B4-BE49-F238E27FC236}">
                <a16:creationId xmlns:a16="http://schemas.microsoft.com/office/drawing/2014/main" id="{6D6D913A-C186-4F8A-82A2-48D38C061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35074" y="980189"/>
            <a:ext cx="6857999" cy="4897623"/>
          </a:xfrm>
          <a:prstGeom prst="rect">
            <a:avLst/>
          </a:prstGeom>
        </p:spPr>
      </p:pic>
      <p:sp>
        <p:nvSpPr>
          <p:cNvPr id="15" name="Téglalap 14">
            <a:extLst>
              <a:ext uri="{FF2B5EF4-FFF2-40B4-BE49-F238E27FC236}">
                <a16:creationId xmlns:a16="http://schemas.microsoft.com/office/drawing/2014/main" id="{EA497B4B-92CE-4375-9EFC-1FCED23B3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08043" y="-7144"/>
            <a:ext cx="4883957" cy="6857998"/>
          </a:xfrm>
          <a:prstGeom prst="rect">
            <a:avLst/>
          </a:prstGeom>
          <a:solidFill>
            <a:srgbClr val="000000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sz="100" noProof="1"/>
          </a:p>
        </p:txBody>
      </p:sp>
      <p:grpSp>
        <p:nvGrpSpPr>
          <p:cNvPr id="8" name="Csoport 7">
            <a:extLst>
              <a:ext uri="{FF2B5EF4-FFF2-40B4-BE49-F238E27FC236}">
                <a16:creationId xmlns:a16="http://schemas.microsoft.com/office/drawing/2014/main" id="{29F6BF0A-340E-4923-AF94-305730065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6200000" flipH="1">
            <a:off x="-2712790" y="2451892"/>
            <a:ext cx="6216650" cy="1935163"/>
            <a:chOff x="2982913" y="-574675"/>
            <a:chExt cx="6216650" cy="1935163"/>
          </a:xfrm>
        </p:grpSpPr>
        <p:sp>
          <p:nvSpPr>
            <p:cNvPr id="9" name="Vonallánc: 12. ábra">
              <a:extLst>
                <a:ext uri="{FF2B5EF4-FFF2-40B4-BE49-F238E27FC236}">
                  <a16:creationId xmlns:a16="http://schemas.microsoft.com/office/drawing/2014/main" id="{EDBA056C-5C3C-483A-ADBB-6ECE967BF9FC}"/>
                </a:ext>
              </a:extLst>
            </p:cNvPr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00" noProof="1"/>
            </a:p>
          </p:txBody>
        </p:sp>
        <p:sp>
          <p:nvSpPr>
            <p:cNvPr id="10" name="Vonallánc: 17. ábra">
              <a:extLst>
                <a:ext uri="{FF2B5EF4-FFF2-40B4-BE49-F238E27FC236}">
                  <a16:creationId xmlns:a16="http://schemas.microsoft.com/office/drawing/2014/main" id="{C8A6DF64-EFDA-4FDC-95F2-CA9E904935A9}"/>
                </a:ext>
              </a:extLst>
            </p:cNvPr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00" noProof="1"/>
            </a:p>
          </p:txBody>
        </p:sp>
        <p:sp>
          <p:nvSpPr>
            <p:cNvPr id="11" name="Vonallánc: 15. ábra">
              <a:extLst>
                <a:ext uri="{FF2B5EF4-FFF2-40B4-BE49-F238E27FC236}">
                  <a16:creationId xmlns:a16="http://schemas.microsoft.com/office/drawing/2014/main" id="{05041C2C-ACC8-4BF3-B916-0896FA1039FB}"/>
                </a:ext>
              </a:extLst>
            </p:cNvPr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00" noProof="1"/>
            </a:p>
          </p:txBody>
        </p:sp>
        <p:sp>
          <p:nvSpPr>
            <p:cNvPr id="12" name="Vonallánc: 10. ábra">
              <a:extLst>
                <a:ext uri="{FF2B5EF4-FFF2-40B4-BE49-F238E27FC236}">
                  <a16:creationId xmlns:a16="http://schemas.microsoft.com/office/drawing/2014/main" id="{DC952B2D-D957-40DF-9D4E-84F7C8140911}"/>
                </a:ext>
              </a:extLst>
            </p:cNvPr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00" noProof="1"/>
            </a:p>
          </p:txBody>
        </p:sp>
        <p:sp>
          <p:nvSpPr>
            <p:cNvPr id="13" name="Vonallánc: 13. ábra">
              <a:extLst>
                <a:ext uri="{FF2B5EF4-FFF2-40B4-BE49-F238E27FC236}">
                  <a16:creationId xmlns:a16="http://schemas.microsoft.com/office/drawing/2014/main" id="{42223152-ED82-47B8-AA28-8E45BF4F6FDB}"/>
                </a:ext>
              </a:extLst>
            </p:cNvPr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00" noProof="1"/>
            </a:p>
          </p:txBody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CC046739-1F33-449F-A734-551C236736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2034651" y="2598008"/>
            <a:ext cx="5955956" cy="1600200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ctr">
              <a:defRPr sz="3600"/>
            </a:lvl1pPr>
          </a:lstStyle>
          <a:p>
            <a:pPr rtl="0"/>
            <a:r>
              <a:rPr lang="hu-HU" noProof="1"/>
              <a:t>MESTERCÍM STÍLUSÁNAK SZERKESZTÉSE KATTINTÁSSAL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5F87EE7-5848-4A7E-8CDC-C84A4100E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7858" y="420130"/>
            <a:ext cx="5438826" cy="5955956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hu-HU" noProof="1"/>
              <a:t>Mintaszöveg szerkesztése</a:t>
            </a:r>
          </a:p>
          <a:p>
            <a:pPr lvl="1" rtl="0"/>
            <a:r>
              <a:rPr lang="hu-HU" noProof="1"/>
              <a:t>Második szint</a:t>
            </a:r>
          </a:p>
          <a:p>
            <a:pPr lvl="2" rtl="0"/>
            <a:r>
              <a:rPr lang="hu-HU" noProof="1"/>
              <a:t>Harmadik szint</a:t>
            </a:r>
          </a:p>
          <a:p>
            <a:pPr lvl="3" rtl="0"/>
            <a:r>
              <a:rPr lang="hu-HU" noProof="1"/>
              <a:t>Negyedik szint</a:t>
            </a:r>
          </a:p>
          <a:p>
            <a:pPr lvl="4" rtl="0"/>
            <a:r>
              <a:rPr lang="hu-HU" noProof="1"/>
              <a:t>Ötödik szint</a:t>
            </a:r>
          </a:p>
        </p:txBody>
      </p:sp>
      <p:sp>
        <p:nvSpPr>
          <p:cNvPr id="18" name="Szöveg helye 17">
            <a:extLst>
              <a:ext uri="{FF2B5EF4-FFF2-40B4-BE49-F238E27FC236}">
                <a16:creationId xmlns:a16="http://schemas.microsoft.com/office/drawing/2014/main" id="{7C2A2BF6-6B6F-4FDE-9C94-76A56291F7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40842" y="1089395"/>
            <a:ext cx="3657600" cy="5286692"/>
          </a:xfrm>
        </p:spPr>
        <p:txBody>
          <a:bodyPr rtlCol="0"/>
          <a:lstStyle>
            <a:lvl1pPr marL="0" indent="0">
              <a:buFont typeface="Century Gothic" panose="020B0502020202020204" pitchFamily="34" charset="0"/>
              <a:buChar char=" "/>
              <a:defRPr sz="1400"/>
            </a:lvl1pPr>
            <a:lvl2pPr marL="223838" indent="-163513">
              <a:buClr>
                <a:schemeClr val="bg1"/>
              </a:buClr>
              <a:buFont typeface="Century Gothic" panose="020B0502020202020204" pitchFamily="34" charset="0"/>
              <a:buChar char="&gt;"/>
              <a:defRPr sz="1400"/>
            </a:lvl2pPr>
            <a:lvl3pPr marL="0" indent="0">
              <a:spcBef>
                <a:spcPts val="2400"/>
              </a:spcBef>
              <a:buFont typeface="Century Gothic" panose="020B0502020202020204" pitchFamily="34" charset="0"/>
              <a:buChar char=" "/>
              <a:defRPr sz="1400"/>
            </a:lvl3pPr>
          </a:lstStyle>
          <a:p>
            <a:pPr lvl="0" rtl="0"/>
            <a:r>
              <a:rPr lang="hu-HU" noProof="1"/>
              <a:t>Mintaszöveg szerkesztése</a:t>
            </a:r>
          </a:p>
          <a:p>
            <a:pPr lvl="1" rtl="0"/>
            <a:r>
              <a:rPr lang="hu-HU" noProof="1"/>
              <a:t>Második szint</a:t>
            </a:r>
          </a:p>
          <a:p>
            <a:pPr lvl="2" rtl="0"/>
            <a:r>
              <a:rPr lang="hu-HU" noProof="1"/>
              <a:t>Harmadik szint</a:t>
            </a:r>
          </a:p>
        </p:txBody>
      </p:sp>
      <p:cxnSp>
        <p:nvCxnSpPr>
          <p:cNvPr id="19" name="Egyenes összekötő 24">
            <a:extLst>
              <a:ext uri="{FF2B5EF4-FFF2-40B4-BE49-F238E27FC236}">
                <a16:creationId xmlns:a16="http://schemas.microsoft.com/office/drawing/2014/main" id="{B3938D53-967E-448F-8242-8981B708525E}"/>
              </a:ext>
            </a:extLst>
          </p:cNvPr>
          <p:cNvCxnSpPr>
            <a:cxnSpLocks/>
          </p:cNvCxnSpPr>
          <p:nvPr userDrawn="1"/>
        </p:nvCxnSpPr>
        <p:spPr>
          <a:xfrm flipH="1">
            <a:off x="7301596" y="-423"/>
            <a:ext cx="13668" cy="6858423"/>
          </a:xfrm>
          <a:prstGeom prst="line">
            <a:avLst/>
          </a:prstGeom>
          <a:ln w="28575">
            <a:solidFill>
              <a:srgbClr val="9F361D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398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C300AE21-3EF4-4016-A377-C1F84210F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6733" cy="6842789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id="{42C0D740-CFC6-474B-AA47-789146626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206733" cy="6858000"/>
          </a:xfrm>
          <a:prstGeom prst="rect">
            <a:avLst/>
          </a:prstGeom>
          <a:solidFill>
            <a:srgbClr val="00000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sz="100" noProof="1"/>
          </a:p>
        </p:txBody>
      </p:sp>
      <p:grpSp>
        <p:nvGrpSpPr>
          <p:cNvPr id="10" name="Csoport 9">
            <a:extLst>
              <a:ext uri="{FF2B5EF4-FFF2-40B4-BE49-F238E27FC236}">
                <a16:creationId xmlns:a16="http://schemas.microsoft.com/office/drawing/2014/main" id="{7105DCB4-B5F3-4093-A18D-14AC00022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664025" y="1843967"/>
            <a:ext cx="211015" cy="5006440"/>
            <a:chOff x="6664025" y="1843967"/>
            <a:chExt cx="211015" cy="5006440"/>
          </a:xfrm>
        </p:grpSpPr>
        <p:cxnSp>
          <p:nvCxnSpPr>
            <p:cNvPr id="11" name="Egyenes összekötő 24">
              <a:extLst>
                <a:ext uri="{FF2B5EF4-FFF2-40B4-BE49-F238E27FC236}">
                  <a16:creationId xmlns:a16="http://schemas.microsoft.com/office/drawing/2014/main" id="{9D622328-32D2-48BE-BE48-E20E4D2770BD}"/>
                </a:ext>
              </a:extLst>
            </p:cNvPr>
            <p:cNvCxnSpPr>
              <a:cxnSpLocks/>
            </p:cNvCxnSpPr>
            <p:nvPr/>
          </p:nvCxnSpPr>
          <p:spPr>
            <a:xfrm>
              <a:off x="6768172" y="2026407"/>
              <a:ext cx="777" cy="4824000"/>
            </a:xfrm>
            <a:prstGeom prst="line">
              <a:avLst/>
            </a:prstGeom>
            <a:ln w="28575">
              <a:solidFill>
                <a:srgbClr val="9F36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Ellipszis 25">
              <a:extLst>
                <a:ext uri="{FF2B5EF4-FFF2-40B4-BE49-F238E27FC236}">
                  <a16:creationId xmlns:a16="http://schemas.microsoft.com/office/drawing/2014/main" id="{018BA51A-7B76-4EEB-A0C9-847FAD3535A4}"/>
                </a:ext>
              </a:extLst>
            </p:cNvPr>
            <p:cNvSpPr/>
            <p:nvPr/>
          </p:nvSpPr>
          <p:spPr>
            <a:xfrm>
              <a:off x="6664025" y="1843967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noProof="1"/>
            </a:p>
          </p:txBody>
        </p:sp>
      </p:grpSp>
      <p:sp>
        <p:nvSpPr>
          <p:cNvPr id="4" name="Szöveg helye 3">
            <a:extLst>
              <a:ext uri="{FF2B5EF4-FFF2-40B4-BE49-F238E27FC236}">
                <a16:creationId xmlns:a16="http://schemas.microsoft.com/office/drawing/2014/main" id="{E0F076A3-68F3-44B3-A396-9AD3AB00F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12274" y="2026406"/>
            <a:ext cx="4136491" cy="4393445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1"/>
              <a:t>Mintaszöveg szerkesztése</a:t>
            </a:r>
          </a:p>
        </p:txBody>
      </p:sp>
      <p:grpSp>
        <p:nvGrpSpPr>
          <p:cNvPr id="13" name="Csoport 12">
            <a:extLst>
              <a:ext uri="{FF2B5EF4-FFF2-40B4-BE49-F238E27FC236}">
                <a16:creationId xmlns:a16="http://schemas.microsoft.com/office/drawing/2014/main" id="{1E079420-586F-4241-8C4B-7F975FA29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6200000" flipH="1">
            <a:off x="-2723676" y="2451892"/>
            <a:ext cx="6216650" cy="1935163"/>
            <a:chOff x="2982913" y="-574675"/>
            <a:chExt cx="6216650" cy="1935163"/>
          </a:xfrm>
        </p:grpSpPr>
        <p:sp>
          <p:nvSpPr>
            <p:cNvPr id="14" name="Vonallánc: 12. ábra">
              <a:extLst>
                <a:ext uri="{FF2B5EF4-FFF2-40B4-BE49-F238E27FC236}">
                  <a16:creationId xmlns:a16="http://schemas.microsoft.com/office/drawing/2014/main" id="{7D4FA2E5-B76B-46E4-A9F9-D3A4F16AE985}"/>
                </a:ext>
              </a:extLst>
            </p:cNvPr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00" noProof="1"/>
            </a:p>
          </p:txBody>
        </p:sp>
        <p:sp>
          <p:nvSpPr>
            <p:cNvPr id="15" name="Vonallánc: 17. ábra">
              <a:extLst>
                <a:ext uri="{FF2B5EF4-FFF2-40B4-BE49-F238E27FC236}">
                  <a16:creationId xmlns:a16="http://schemas.microsoft.com/office/drawing/2014/main" id="{AF8A5FC5-DA44-4DC9-BE1D-E197C2FEE718}"/>
                </a:ext>
              </a:extLst>
            </p:cNvPr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00" noProof="1"/>
            </a:p>
          </p:txBody>
        </p:sp>
        <p:sp>
          <p:nvSpPr>
            <p:cNvPr id="16" name="Vonallánc: 15. ábra">
              <a:extLst>
                <a:ext uri="{FF2B5EF4-FFF2-40B4-BE49-F238E27FC236}">
                  <a16:creationId xmlns:a16="http://schemas.microsoft.com/office/drawing/2014/main" id="{417543D0-FB8E-45DF-A0E5-77677BB5D2C4}"/>
                </a:ext>
              </a:extLst>
            </p:cNvPr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00" noProof="1"/>
            </a:p>
          </p:txBody>
        </p:sp>
        <p:sp>
          <p:nvSpPr>
            <p:cNvPr id="17" name="Vonallánc: 10. ábra">
              <a:extLst>
                <a:ext uri="{FF2B5EF4-FFF2-40B4-BE49-F238E27FC236}">
                  <a16:creationId xmlns:a16="http://schemas.microsoft.com/office/drawing/2014/main" id="{90773D28-8713-4BC5-8C28-12EFA9D642E4}"/>
                </a:ext>
              </a:extLst>
            </p:cNvPr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00" noProof="1"/>
            </a:p>
          </p:txBody>
        </p:sp>
        <p:sp>
          <p:nvSpPr>
            <p:cNvPr id="18" name="Vonallánc: 13. ábra">
              <a:extLst>
                <a:ext uri="{FF2B5EF4-FFF2-40B4-BE49-F238E27FC236}">
                  <a16:creationId xmlns:a16="http://schemas.microsoft.com/office/drawing/2014/main" id="{E5988930-A431-49B8-98E5-D19F5AD532DB}"/>
                </a:ext>
              </a:extLst>
            </p:cNvPr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00" noProof="1"/>
            </a:p>
          </p:txBody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C5BF968F-DC3B-47B0-A915-BC962A8121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500" y="247650"/>
            <a:ext cx="117919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noAutofit/>
          </a:bodyPr>
          <a:lstStyle>
            <a:lvl1pPr>
              <a:defRPr lang="en-US" sz="3600" dirty="0"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lvl="0" algn="ctr" rtl="0"/>
            <a:r>
              <a:rPr lang="hu-HU" noProof="1"/>
              <a:t>MESTERCÍM STÍLUSÁNAK SZERKESZTÉSE KATTINTÁSSAL</a:t>
            </a:r>
          </a:p>
        </p:txBody>
      </p:sp>
      <p:sp>
        <p:nvSpPr>
          <p:cNvPr id="3" name="Kép helyőrzője 2">
            <a:extLst>
              <a:ext uri="{FF2B5EF4-FFF2-40B4-BE49-F238E27FC236}">
                <a16:creationId xmlns:a16="http://schemas.microsoft.com/office/drawing/2014/main" id="{2073B4B5-F598-4588-AB55-17DD140BEE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1187" y="2026407"/>
            <a:ext cx="5957300" cy="4393444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 noProof="1"/>
              <a:t>Kép beszúrásához kattintson az ikonra</a:t>
            </a:r>
          </a:p>
        </p:txBody>
      </p:sp>
    </p:spTree>
    <p:extLst>
      <p:ext uri="{BB962C8B-B14F-4D97-AF65-F5344CB8AC3E}">
        <p14:creationId xmlns:p14="http://schemas.microsoft.com/office/powerpoint/2010/main" val="286460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65492B5-4202-4E05-955A-BCC88BCF9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hu-HU" noProof="1"/>
              <a:t>Mintacím stílusának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7B50F2F1-0BC2-4DA5-99FF-AC3AFB8AE8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u-HU" noProof="1"/>
              <a:t>Mintaszöveg szerkesztése</a:t>
            </a:r>
          </a:p>
          <a:p>
            <a:pPr lvl="1" rtl="0"/>
            <a:r>
              <a:rPr lang="hu-HU" noProof="1"/>
              <a:t>Második szint</a:t>
            </a:r>
          </a:p>
          <a:p>
            <a:pPr lvl="2" rtl="0"/>
            <a:r>
              <a:rPr lang="hu-HU" noProof="1"/>
              <a:t>Harmadik szint</a:t>
            </a:r>
          </a:p>
          <a:p>
            <a:pPr lvl="3" rtl="0"/>
            <a:r>
              <a:rPr lang="hu-HU" noProof="1"/>
              <a:t>Negyedik szint</a:t>
            </a:r>
          </a:p>
          <a:p>
            <a:pPr lvl="4" rtl="0"/>
            <a:r>
              <a:rPr lang="hu-HU" noProof="1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47BB791-2B25-469E-A2FB-030A20208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9BCBA4-0D3B-468B-AE26-1CF6D7C0B8A5}" type="datetime1">
              <a:rPr lang="hu-HU" noProof="1" smtClean="0"/>
              <a:t>2019. 12. 06.</a:t>
            </a:fld>
            <a:endParaRPr lang="hu-HU" noProof="1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107A826-7098-45C8-B7AF-F326A685C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1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98BA3E7-DD95-4E3C-8510-00C7127C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2537C2E-C92C-4AC8-B017-4CD647E6EBF4}" type="slidenum">
              <a:rPr lang="hu-HU" noProof="1" dirty="0" smtClean="0"/>
              <a:t>‹#›</a:t>
            </a:fld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2579115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17D59EE0-0BA2-496F-B99C-5F84840697A5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 rtlCol="0"/>
          <a:lstStyle/>
          <a:p>
            <a:pPr rtl="0"/>
            <a:r>
              <a:rPr lang="hu-HU" noProof="1"/>
              <a:t>Mintacím stílusának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16EE6E64-1F1C-4242-8541-3DEA5DB652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hu-HU" noProof="1"/>
              <a:t>Mintaszöveg szerkesztése</a:t>
            </a:r>
          </a:p>
          <a:p>
            <a:pPr lvl="1" rtl="0"/>
            <a:r>
              <a:rPr lang="hu-HU" noProof="1"/>
              <a:t>Második szint</a:t>
            </a:r>
          </a:p>
          <a:p>
            <a:pPr lvl="2" rtl="0"/>
            <a:r>
              <a:rPr lang="hu-HU" noProof="1"/>
              <a:t>Harmadik szint</a:t>
            </a:r>
          </a:p>
          <a:p>
            <a:pPr lvl="3" rtl="0"/>
            <a:r>
              <a:rPr lang="hu-HU" noProof="1"/>
              <a:t>Negyedik szint</a:t>
            </a:r>
          </a:p>
          <a:p>
            <a:pPr lvl="4" rtl="0"/>
            <a:r>
              <a:rPr lang="hu-HU" noProof="1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CCF158B-D8F2-44E0-A203-26B9C2164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F944B0-E435-4BAF-8848-A0053AAC1DA3}" type="datetime1">
              <a:rPr lang="hu-HU" noProof="1" smtClean="0"/>
              <a:t>2019. 12. 06.</a:t>
            </a:fld>
            <a:endParaRPr lang="hu-HU" noProof="1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509F92F-25D5-4883-B6E2-764273F62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1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B506F29-CD1B-4F5C-A56D-0E467465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2537C2E-C92C-4AC8-B017-4CD647E6EBF4}" type="slidenum">
              <a:rPr lang="hu-HU" noProof="1" dirty="0" smtClean="0"/>
              <a:t>‹#›</a:t>
            </a:fld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3245822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C1E15F3-6153-4920-9215-37FB6FEE62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hu-HU" noProof="1"/>
              <a:t>Mintacím stílusának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7773680-9C95-4B11-A93A-964E768D4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u-HU" noProof="1"/>
              <a:t>Mintaszöveg szerkesztése</a:t>
            </a:r>
          </a:p>
          <a:p>
            <a:pPr lvl="1" rtl="0"/>
            <a:r>
              <a:rPr lang="hu-HU" noProof="1"/>
              <a:t>Második szint</a:t>
            </a:r>
          </a:p>
          <a:p>
            <a:pPr lvl="2" rtl="0"/>
            <a:r>
              <a:rPr lang="hu-HU" noProof="1"/>
              <a:t>Harmadik szint</a:t>
            </a:r>
          </a:p>
          <a:p>
            <a:pPr lvl="3" rtl="0"/>
            <a:r>
              <a:rPr lang="hu-HU" noProof="1"/>
              <a:t>Negyedik szint</a:t>
            </a:r>
          </a:p>
          <a:p>
            <a:pPr lvl="4" rtl="0"/>
            <a:r>
              <a:rPr lang="hu-HU" noProof="1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1230B09-428D-49DB-A70F-9B5D5B643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5E0671-E4D3-43BA-A50E-B2EDF11E0A37}" type="datetime1">
              <a:rPr lang="hu-HU" noProof="1" smtClean="0"/>
              <a:t>2019. 12. 06.</a:t>
            </a:fld>
            <a:endParaRPr lang="hu-HU" noProof="1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61014F3-CC9D-4417-A30E-980283F40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1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FDA1EAA-1E73-4FD7-A64E-395483830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2537C2E-C92C-4AC8-B017-4CD647E6EBF4}" type="slidenum">
              <a:rPr lang="hu-HU" noProof="1" dirty="0" smtClean="0"/>
              <a:t>‹#›</a:t>
            </a:fld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1728926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78DC432-3ED5-4249-A6F4-B401195E7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hu-HU" noProof="1"/>
              <a:t>Mintacím stílusának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B5DB306-4D71-45DD-8F3E-4BA097C0E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1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1E781BC-C016-4DDC-B809-DEFFF125F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A31ED0-C0CB-4AF4-91BE-B645949E6585}" type="datetime1">
              <a:rPr lang="hu-HU" noProof="1" smtClean="0"/>
              <a:t>2019. 12. 06.</a:t>
            </a:fld>
            <a:endParaRPr lang="hu-HU" noProof="1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AAEDCB5-3A50-4889-A2E3-EF35E63BC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1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7E403CA-B97A-47FF-9E5A-713E611BF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2537C2E-C92C-4AC8-B017-4CD647E6EBF4}" type="slidenum">
              <a:rPr lang="hu-HU" noProof="1" dirty="0" smtClean="0"/>
              <a:t>‹#›</a:t>
            </a:fld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2604045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D76BCCB-3456-4052-A4E4-EA266DD583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hu-HU" noProof="1"/>
              <a:t>Mintacím stílusának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618EE68-9DBE-4064-9EFE-6831F07C8E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hu-HU" noProof="1"/>
              <a:t>Mintaszöveg szerkesztése</a:t>
            </a:r>
          </a:p>
          <a:p>
            <a:pPr lvl="1" rtl="0"/>
            <a:r>
              <a:rPr lang="hu-HU" noProof="1"/>
              <a:t>Második szint</a:t>
            </a:r>
          </a:p>
          <a:p>
            <a:pPr lvl="2" rtl="0"/>
            <a:r>
              <a:rPr lang="hu-HU" noProof="1"/>
              <a:t>Harmadik szint</a:t>
            </a:r>
          </a:p>
          <a:p>
            <a:pPr lvl="3" rtl="0"/>
            <a:r>
              <a:rPr lang="hu-HU" noProof="1"/>
              <a:t>Negyedik szint</a:t>
            </a:r>
          </a:p>
          <a:p>
            <a:pPr lvl="4" rtl="0"/>
            <a:r>
              <a:rPr lang="hu-HU" noProof="1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A9FC4AA-0528-44A7-A668-82566CA65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hu-HU" noProof="1"/>
              <a:t>Mintaszöveg szerkesztése</a:t>
            </a:r>
          </a:p>
          <a:p>
            <a:pPr lvl="1" rtl="0"/>
            <a:r>
              <a:rPr lang="hu-HU" noProof="1"/>
              <a:t>Második szint</a:t>
            </a:r>
          </a:p>
          <a:p>
            <a:pPr lvl="2" rtl="0"/>
            <a:r>
              <a:rPr lang="hu-HU" noProof="1"/>
              <a:t>Harmadik szint</a:t>
            </a:r>
          </a:p>
          <a:p>
            <a:pPr lvl="3" rtl="0"/>
            <a:r>
              <a:rPr lang="hu-HU" noProof="1"/>
              <a:t>Negyedik szint</a:t>
            </a:r>
          </a:p>
          <a:p>
            <a:pPr lvl="4" rtl="0"/>
            <a:r>
              <a:rPr lang="hu-HU" noProof="1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B95E6DA-294A-4BA2-9D6D-4FB5D9120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DBE9F8-E900-484D-A173-4B6BF95504AD}" type="datetime1">
              <a:rPr lang="hu-HU" noProof="1" smtClean="0"/>
              <a:t>2019. 12. 06.</a:t>
            </a:fld>
            <a:endParaRPr lang="hu-HU" noProof="1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5B14D15-996B-4F82-86E9-1CB9B772B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1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27D4331-BD36-4470-BD66-88E877C0E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2537C2E-C92C-4AC8-B017-4CD647E6EBF4}" type="slidenum">
              <a:rPr lang="hu-HU" noProof="1" dirty="0" smtClean="0"/>
              <a:t>‹#›</a:t>
            </a:fld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2350842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D1541A4-ADE5-467D-98FD-BC676FB645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hu-HU" noProof="1"/>
              <a:t>Mintacím stílusának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44C8244-8B7F-44F3-B790-7BF369A5D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1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8D953E4-37A4-4867-87B9-7AFE9A91BE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hu-HU" noProof="1"/>
              <a:t>Mintaszöveg szerkesztése</a:t>
            </a:r>
          </a:p>
          <a:p>
            <a:pPr lvl="1" rtl="0"/>
            <a:r>
              <a:rPr lang="hu-HU" noProof="1"/>
              <a:t>Második szint</a:t>
            </a:r>
          </a:p>
          <a:p>
            <a:pPr lvl="2" rtl="0"/>
            <a:r>
              <a:rPr lang="hu-HU" noProof="1"/>
              <a:t>Harmadik szint</a:t>
            </a:r>
          </a:p>
          <a:p>
            <a:pPr lvl="3" rtl="0"/>
            <a:r>
              <a:rPr lang="hu-HU" noProof="1"/>
              <a:t>Negyedik szint</a:t>
            </a:r>
          </a:p>
          <a:p>
            <a:pPr lvl="4" rtl="0"/>
            <a:r>
              <a:rPr lang="hu-HU" noProof="1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6FB24DA5-4DCA-4576-91E1-99C3DB97B8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1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1E4C1378-E382-4AA3-BAB8-83E617AB48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hu-HU" noProof="1"/>
              <a:t>Mintaszöveg szerkesztése</a:t>
            </a:r>
          </a:p>
          <a:p>
            <a:pPr lvl="1" rtl="0"/>
            <a:r>
              <a:rPr lang="hu-HU" noProof="1"/>
              <a:t>Második szint</a:t>
            </a:r>
          </a:p>
          <a:p>
            <a:pPr lvl="2" rtl="0"/>
            <a:r>
              <a:rPr lang="hu-HU" noProof="1"/>
              <a:t>Harmadik szint</a:t>
            </a:r>
          </a:p>
          <a:p>
            <a:pPr lvl="3" rtl="0"/>
            <a:r>
              <a:rPr lang="hu-HU" noProof="1"/>
              <a:t>Negyedik szint</a:t>
            </a:r>
          </a:p>
          <a:p>
            <a:pPr lvl="4" rtl="0"/>
            <a:r>
              <a:rPr lang="hu-HU" noProof="1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786E27DF-9480-4360-86F9-51F40AC7C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27C94B-2D2A-4CD8-89A9-F41C328BB244}" type="datetime1">
              <a:rPr lang="hu-HU" noProof="1" smtClean="0"/>
              <a:t>2019. 12. 06.</a:t>
            </a:fld>
            <a:endParaRPr lang="hu-HU" noProof="1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8FEF10D3-8F6F-4F83-9883-BC1C71C91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1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88898A3E-09E5-4135-B474-7F1AAA0A4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2537C2E-C92C-4AC8-B017-4CD647E6EBF4}" type="slidenum">
              <a:rPr lang="hu-HU" noProof="1" dirty="0" smtClean="0"/>
              <a:t>‹#›</a:t>
            </a:fld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35307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Csoport 5">
            <a:extLst>
              <a:ext uri="{FF2B5EF4-FFF2-40B4-BE49-F238E27FC236}">
                <a16:creationId xmlns:a16="http://schemas.microsoft.com/office/drawing/2014/main" id="{C0DA365B-2628-4BCE-9E67-2F0D16C47BD3}"/>
              </a:ext>
            </a:extLst>
          </p:cNvPr>
          <p:cNvGrpSpPr/>
          <p:nvPr userDrawn="1"/>
        </p:nvGrpSpPr>
        <p:grpSpPr>
          <a:xfrm>
            <a:off x="2982913" y="-574675"/>
            <a:ext cx="6216650" cy="1935163"/>
            <a:chOff x="2982913" y="-574675"/>
            <a:chExt cx="6216650" cy="1935163"/>
          </a:xfrm>
        </p:grpSpPr>
        <p:sp>
          <p:nvSpPr>
            <p:cNvPr id="7" name="Vonallánc: 12. ábra">
              <a:extLst>
                <a:ext uri="{FF2B5EF4-FFF2-40B4-BE49-F238E27FC236}">
                  <a16:creationId xmlns:a16="http://schemas.microsoft.com/office/drawing/2014/main" id="{1F2267F0-4480-4BD7-BD96-BEF5488A1F5E}"/>
                </a:ext>
              </a:extLst>
            </p:cNvPr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noProof="1"/>
            </a:p>
          </p:txBody>
        </p:sp>
        <p:sp>
          <p:nvSpPr>
            <p:cNvPr id="8" name="Vonallánc: 17. ábra">
              <a:extLst>
                <a:ext uri="{FF2B5EF4-FFF2-40B4-BE49-F238E27FC236}">
                  <a16:creationId xmlns:a16="http://schemas.microsoft.com/office/drawing/2014/main" id="{76B36DBC-DC07-4F87-90B2-0249EC01293E}"/>
                </a:ext>
              </a:extLst>
            </p:cNvPr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noProof="1"/>
            </a:p>
          </p:txBody>
        </p:sp>
        <p:sp>
          <p:nvSpPr>
            <p:cNvPr id="9" name="Vonallánc: 15. ábra">
              <a:extLst>
                <a:ext uri="{FF2B5EF4-FFF2-40B4-BE49-F238E27FC236}">
                  <a16:creationId xmlns:a16="http://schemas.microsoft.com/office/drawing/2014/main" id="{16D55E62-E1AE-4B3D-A734-C19E272D1572}"/>
                </a:ext>
              </a:extLst>
            </p:cNvPr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noProof="1"/>
            </a:p>
          </p:txBody>
        </p:sp>
        <p:sp>
          <p:nvSpPr>
            <p:cNvPr id="10" name="Vonallánc: 10. ábra">
              <a:extLst>
                <a:ext uri="{FF2B5EF4-FFF2-40B4-BE49-F238E27FC236}">
                  <a16:creationId xmlns:a16="http://schemas.microsoft.com/office/drawing/2014/main" id="{65A6F525-77E9-4B88-8E70-21DBA057EA63}"/>
                </a:ext>
              </a:extLst>
            </p:cNvPr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noProof="1"/>
            </a:p>
          </p:txBody>
        </p:sp>
        <p:sp>
          <p:nvSpPr>
            <p:cNvPr id="11" name="Vonallánc: 13. ábra">
              <a:extLst>
                <a:ext uri="{FF2B5EF4-FFF2-40B4-BE49-F238E27FC236}">
                  <a16:creationId xmlns:a16="http://schemas.microsoft.com/office/drawing/2014/main" id="{ACD258A8-5300-4D12-968F-5FEBDC16AE29}"/>
                </a:ext>
              </a:extLst>
            </p:cNvPr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noProof="1"/>
            </a:p>
          </p:txBody>
        </p:sp>
      </p:grpSp>
      <p:grpSp>
        <p:nvGrpSpPr>
          <p:cNvPr id="12" name="Csoport 11">
            <a:extLst>
              <a:ext uri="{FF2B5EF4-FFF2-40B4-BE49-F238E27FC236}">
                <a16:creationId xmlns:a16="http://schemas.microsoft.com/office/drawing/2014/main" id="{E039D421-3580-462F-85CF-DD9732A68A94}"/>
              </a:ext>
            </a:extLst>
          </p:cNvPr>
          <p:cNvGrpSpPr/>
          <p:nvPr userDrawn="1"/>
        </p:nvGrpSpPr>
        <p:grpSpPr>
          <a:xfrm>
            <a:off x="533563" y="1885850"/>
            <a:ext cx="211015" cy="4944470"/>
            <a:chOff x="533563" y="1885850"/>
            <a:chExt cx="211015" cy="4944470"/>
          </a:xfrm>
        </p:grpSpPr>
        <p:cxnSp>
          <p:nvCxnSpPr>
            <p:cNvPr id="13" name="Egyenes összekötő 24">
              <a:extLst>
                <a:ext uri="{FF2B5EF4-FFF2-40B4-BE49-F238E27FC236}">
                  <a16:creationId xmlns:a16="http://schemas.microsoft.com/office/drawing/2014/main" id="{DE8E9744-8CDB-421C-962A-44A5120AF055}"/>
                </a:ext>
              </a:extLst>
            </p:cNvPr>
            <p:cNvCxnSpPr>
              <a:cxnSpLocks/>
            </p:cNvCxnSpPr>
            <p:nvPr/>
          </p:nvCxnSpPr>
          <p:spPr>
            <a:xfrm>
              <a:off x="628962" y="1970320"/>
              <a:ext cx="0" cy="4860000"/>
            </a:xfrm>
            <a:prstGeom prst="line">
              <a:avLst/>
            </a:prstGeom>
            <a:ln w="28575">
              <a:solidFill>
                <a:srgbClr val="9F36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Ellipszis 25">
              <a:extLst>
                <a:ext uri="{FF2B5EF4-FFF2-40B4-BE49-F238E27FC236}">
                  <a16:creationId xmlns:a16="http://schemas.microsoft.com/office/drawing/2014/main" id="{C8931D30-63ED-42E9-BEDB-9DAED42116D2}"/>
                </a:ext>
              </a:extLst>
            </p:cNvPr>
            <p:cNvSpPr/>
            <p:nvPr/>
          </p:nvSpPr>
          <p:spPr>
            <a:xfrm>
              <a:off x="533563" y="1885850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noProof="1"/>
            </a:p>
          </p:txBody>
        </p:sp>
      </p:grpSp>
      <p:sp>
        <p:nvSpPr>
          <p:cNvPr id="15" name="Cím 14">
            <a:extLst>
              <a:ext uri="{FF2B5EF4-FFF2-40B4-BE49-F238E27FC236}">
                <a16:creationId xmlns:a16="http://schemas.microsoft.com/office/drawing/2014/main" id="{45EEAC38-1AB2-4532-9A19-2A4A95725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1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5279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137103A1-DF4D-40E5-A136-6F81F519B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84"/>
            <a:ext cx="12219634" cy="6850716"/>
          </a:xfrm>
          <a:prstGeom prst="rect">
            <a:avLst/>
          </a:prstGeom>
        </p:spPr>
      </p:pic>
      <p:sp>
        <p:nvSpPr>
          <p:cNvPr id="7" name="Téglalap 6">
            <a:extLst>
              <a:ext uri="{FF2B5EF4-FFF2-40B4-BE49-F238E27FC236}">
                <a16:creationId xmlns:a16="http://schemas.microsoft.com/office/drawing/2014/main" id="{18D119E2-27F0-4487-97B0-3946CF088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4"/>
            <a:ext cx="12219634" cy="6858000"/>
          </a:xfrm>
          <a:prstGeom prst="rect">
            <a:avLst/>
          </a:prstGeom>
          <a:solidFill>
            <a:schemeClr val="tx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1"/>
          </a:p>
        </p:txBody>
      </p:sp>
      <p:grpSp>
        <p:nvGrpSpPr>
          <p:cNvPr id="9" name="Csoport 8">
            <a:extLst>
              <a:ext uri="{FF2B5EF4-FFF2-40B4-BE49-F238E27FC236}">
                <a16:creationId xmlns:a16="http://schemas.microsoft.com/office/drawing/2014/main" id="{64590D09-FA3B-44CC-96EF-33D91DC4DD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982913" y="-574675"/>
            <a:ext cx="6216650" cy="1935163"/>
            <a:chOff x="2982913" y="-574675"/>
            <a:chExt cx="6216650" cy="1935163"/>
          </a:xfrm>
        </p:grpSpPr>
        <p:sp>
          <p:nvSpPr>
            <p:cNvPr id="10" name="Vonallánc: 12. ábra">
              <a:extLst>
                <a:ext uri="{FF2B5EF4-FFF2-40B4-BE49-F238E27FC236}">
                  <a16:creationId xmlns:a16="http://schemas.microsoft.com/office/drawing/2014/main" id="{94A02721-97E9-46DF-B841-E96AA5D8407F}"/>
                </a:ext>
              </a:extLst>
            </p:cNvPr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noProof="1"/>
            </a:p>
          </p:txBody>
        </p:sp>
        <p:sp>
          <p:nvSpPr>
            <p:cNvPr id="11" name="Vonallánc: 17. ábra">
              <a:extLst>
                <a:ext uri="{FF2B5EF4-FFF2-40B4-BE49-F238E27FC236}">
                  <a16:creationId xmlns:a16="http://schemas.microsoft.com/office/drawing/2014/main" id="{9CBD4741-3905-4C18-AF83-7B2862B6B4D6}"/>
                </a:ext>
              </a:extLst>
            </p:cNvPr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noProof="1"/>
            </a:p>
          </p:txBody>
        </p:sp>
        <p:sp>
          <p:nvSpPr>
            <p:cNvPr id="12" name="Vonallánc: 15. ábra">
              <a:extLst>
                <a:ext uri="{FF2B5EF4-FFF2-40B4-BE49-F238E27FC236}">
                  <a16:creationId xmlns:a16="http://schemas.microsoft.com/office/drawing/2014/main" id="{9FFBF496-E52B-4CCD-A98B-DAD2A160B55C}"/>
                </a:ext>
              </a:extLst>
            </p:cNvPr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noProof="1"/>
            </a:p>
          </p:txBody>
        </p:sp>
        <p:sp>
          <p:nvSpPr>
            <p:cNvPr id="13" name="Vonallánc: 10. ábra">
              <a:extLst>
                <a:ext uri="{FF2B5EF4-FFF2-40B4-BE49-F238E27FC236}">
                  <a16:creationId xmlns:a16="http://schemas.microsoft.com/office/drawing/2014/main" id="{032D964C-FD06-4C06-B517-6D08BB5431EC}"/>
                </a:ext>
              </a:extLst>
            </p:cNvPr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noProof="1"/>
            </a:p>
          </p:txBody>
        </p:sp>
        <p:sp>
          <p:nvSpPr>
            <p:cNvPr id="14" name="Vonallánc: 13. ábra">
              <a:extLst>
                <a:ext uri="{FF2B5EF4-FFF2-40B4-BE49-F238E27FC236}">
                  <a16:creationId xmlns:a16="http://schemas.microsoft.com/office/drawing/2014/main" id="{4D920134-19B1-4459-9D8B-1166D2DBD703}"/>
                </a:ext>
              </a:extLst>
            </p:cNvPr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noProof="1"/>
            </a:p>
          </p:txBody>
        </p:sp>
      </p:grpSp>
      <p:grpSp>
        <p:nvGrpSpPr>
          <p:cNvPr id="16" name="Csoport 15">
            <a:extLst>
              <a:ext uri="{FF2B5EF4-FFF2-40B4-BE49-F238E27FC236}">
                <a16:creationId xmlns:a16="http://schemas.microsoft.com/office/drawing/2014/main" id="{128083C5-58EB-4807-9B60-116294635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3563" y="1733444"/>
            <a:ext cx="211015" cy="5117787"/>
            <a:chOff x="533563" y="1733444"/>
            <a:chExt cx="211015" cy="5117787"/>
          </a:xfrm>
        </p:grpSpPr>
        <p:cxnSp>
          <p:nvCxnSpPr>
            <p:cNvPr id="17" name="Egyenes összekötő 24">
              <a:extLst>
                <a:ext uri="{FF2B5EF4-FFF2-40B4-BE49-F238E27FC236}">
                  <a16:creationId xmlns:a16="http://schemas.microsoft.com/office/drawing/2014/main" id="{DF34E1D4-A43E-4BE1-A890-D3ADB1CB4CAF}"/>
                </a:ext>
              </a:extLst>
            </p:cNvPr>
            <p:cNvCxnSpPr>
              <a:cxnSpLocks/>
            </p:cNvCxnSpPr>
            <p:nvPr/>
          </p:nvCxnSpPr>
          <p:spPr>
            <a:xfrm>
              <a:off x="628962" y="1883231"/>
              <a:ext cx="0" cy="4968000"/>
            </a:xfrm>
            <a:prstGeom prst="line">
              <a:avLst/>
            </a:prstGeom>
            <a:ln w="28575">
              <a:solidFill>
                <a:srgbClr val="9F36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Ellipszis 25">
              <a:extLst>
                <a:ext uri="{FF2B5EF4-FFF2-40B4-BE49-F238E27FC236}">
                  <a16:creationId xmlns:a16="http://schemas.microsoft.com/office/drawing/2014/main" id="{C2281663-16EA-4AFF-9606-50708C41AEC6}"/>
                </a:ext>
              </a:extLst>
            </p:cNvPr>
            <p:cNvSpPr/>
            <p:nvPr/>
          </p:nvSpPr>
          <p:spPr>
            <a:xfrm>
              <a:off x="533563" y="1733444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noProof="1"/>
            </a:p>
          </p:txBody>
        </p:sp>
      </p:grpSp>
      <p:sp>
        <p:nvSpPr>
          <p:cNvPr id="19" name="Cím 18">
            <a:extLst>
              <a:ext uri="{FF2B5EF4-FFF2-40B4-BE49-F238E27FC236}">
                <a16:creationId xmlns:a16="http://schemas.microsoft.com/office/drawing/2014/main" id="{905A2929-5718-4963-B98D-6EA11DCB8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1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80930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Kép 29" descr="Belső teret, asztalt megjelenítő kép&#10;&#10;A leírás teljesen megbízható">
            <a:extLst>
              <a:ext uri="{FF2B5EF4-FFF2-40B4-BE49-F238E27FC236}">
                <a16:creationId xmlns:a16="http://schemas.microsoft.com/office/drawing/2014/main" id="{448817BC-829F-446B-8111-48BB9B9675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9665" cy="6858000"/>
          </a:xfrm>
          <a:prstGeom prst="rect">
            <a:avLst/>
          </a:prstGeom>
        </p:spPr>
      </p:pic>
      <p:sp>
        <p:nvSpPr>
          <p:cNvPr id="7" name="Téglalap 6">
            <a:extLst>
              <a:ext uri="{FF2B5EF4-FFF2-40B4-BE49-F238E27FC236}">
                <a16:creationId xmlns:a16="http://schemas.microsoft.com/office/drawing/2014/main" id="{18D119E2-27F0-4487-97B0-3946CF088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9970" y="-23479"/>
            <a:ext cx="12219634" cy="6858000"/>
          </a:xfrm>
          <a:prstGeom prst="rect">
            <a:avLst/>
          </a:prstGeom>
          <a:solidFill>
            <a:schemeClr val="tx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1"/>
          </a:p>
        </p:txBody>
      </p:sp>
      <p:grpSp>
        <p:nvGrpSpPr>
          <p:cNvPr id="9" name="Csoport 8">
            <a:extLst>
              <a:ext uri="{FF2B5EF4-FFF2-40B4-BE49-F238E27FC236}">
                <a16:creationId xmlns:a16="http://schemas.microsoft.com/office/drawing/2014/main" id="{64590D09-FA3B-44CC-96EF-33D91DC4DD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986506" y="-602457"/>
            <a:ext cx="6216650" cy="1935163"/>
            <a:chOff x="2982913" y="-574675"/>
            <a:chExt cx="6216650" cy="1935163"/>
          </a:xfrm>
        </p:grpSpPr>
        <p:sp>
          <p:nvSpPr>
            <p:cNvPr id="10" name="Vonallánc: 12. ábra">
              <a:extLst>
                <a:ext uri="{FF2B5EF4-FFF2-40B4-BE49-F238E27FC236}">
                  <a16:creationId xmlns:a16="http://schemas.microsoft.com/office/drawing/2014/main" id="{94A02721-97E9-46DF-B841-E96AA5D8407F}"/>
                </a:ext>
              </a:extLst>
            </p:cNvPr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noProof="1"/>
            </a:p>
          </p:txBody>
        </p:sp>
        <p:sp>
          <p:nvSpPr>
            <p:cNvPr id="11" name="Vonallánc: 17. ábra">
              <a:extLst>
                <a:ext uri="{FF2B5EF4-FFF2-40B4-BE49-F238E27FC236}">
                  <a16:creationId xmlns:a16="http://schemas.microsoft.com/office/drawing/2014/main" id="{9CBD4741-3905-4C18-AF83-7B2862B6B4D6}"/>
                </a:ext>
              </a:extLst>
            </p:cNvPr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noProof="1"/>
            </a:p>
          </p:txBody>
        </p:sp>
        <p:sp>
          <p:nvSpPr>
            <p:cNvPr id="12" name="Vonallánc: 15. ábra">
              <a:extLst>
                <a:ext uri="{FF2B5EF4-FFF2-40B4-BE49-F238E27FC236}">
                  <a16:creationId xmlns:a16="http://schemas.microsoft.com/office/drawing/2014/main" id="{9FFBF496-E52B-4CCD-A98B-DAD2A160B55C}"/>
                </a:ext>
              </a:extLst>
            </p:cNvPr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noProof="1"/>
            </a:p>
          </p:txBody>
        </p:sp>
        <p:sp>
          <p:nvSpPr>
            <p:cNvPr id="13" name="Vonallánc: 10. ábra">
              <a:extLst>
                <a:ext uri="{FF2B5EF4-FFF2-40B4-BE49-F238E27FC236}">
                  <a16:creationId xmlns:a16="http://schemas.microsoft.com/office/drawing/2014/main" id="{032D964C-FD06-4C06-B517-6D08BB5431EC}"/>
                </a:ext>
              </a:extLst>
            </p:cNvPr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noProof="1"/>
            </a:p>
          </p:txBody>
        </p:sp>
        <p:sp>
          <p:nvSpPr>
            <p:cNvPr id="14" name="Vonallánc: 13. ábra">
              <a:extLst>
                <a:ext uri="{FF2B5EF4-FFF2-40B4-BE49-F238E27FC236}">
                  <a16:creationId xmlns:a16="http://schemas.microsoft.com/office/drawing/2014/main" id="{4D920134-19B1-4459-9D8B-1166D2DBD703}"/>
                </a:ext>
              </a:extLst>
            </p:cNvPr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noProof="1"/>
            </a:p>
          </p:txBody>
        </p:sp>
      </p:grpSp>
      <p:grpSp>
        <p:nvGrpSpPr>
          <p:cNvPr id="19" name="Csoport 18">
            <a:extLst>
              <a:ext uri="{FF2B5EF4-FFF2-40B4-BE49-F238E27FC236}">
                <a16:creationId xmlns:a16="http://schemas.microsoft.com/office/drawing/2014/main" id="{BA435ADD-3DA5-488B-901F-80987E4C4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664025" y="1985485"/>
            <a:ext cx="211015" cy="4880010"/>
            <a:chOff x="6664025" y="1985485"/>
            <a:chExt cx="211015" cy="4880010"/>
          </a:xfrm>
        </p:grpSpPr>
        <p:cxnSp>
          <p:nvCxnSpPr>
            <p:cNvPr id="20" name="Egyenes összekötő 24">
              <a:extLst>
                <a:ext uri="{FF2B5EF4-FFF2-40B4-BE49-F238E27FC236}">
                  <a16:creationId xmlns:a16="http://schemas.microsoft.com/office/drawing/2014/main" id="{5204A592-8C68-4CFA-907A-F19D90792A93}"/>
                </a:ext>
              </a:extLst>
            </p:cNvPr>
            <p:cNvCxnSpPr>
              <a:cxnSpLocks/>
            </p:cNvCxnSpPr>
            <p:nvPr/>
          </p:nvCxnSpPr>
          <p:spPr>
            <a:xfrm>
              <a:off x="6768172" y="2113495"/>
              <a:ext cx="777" cy="4752000"/>
            </a:xfrm>
            <a:prstGeom prst="line">
              <a:avLst/>
            </a:prstGeom>
            <a:ln w="28575">
              <a:solidFill>
                <a:srgbClr val="9F36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Ellipszis 25">
              <a:extLst>
                <a:ext uri="{FF2B5EF4-FFF2-40B4-BE49-F238E27FC236}">
                  <a16:creationId xmlns:a16="http://schemas.microsoft.com/office/drawing/2014/main" id="{28DD267A-7BED-4CDD-A8C6-BCB3BA7E115C}"/>
                </a:ext>
              </a:extLst>
            </p:cNvPr>
            <p:cNvSpPr/>
            <p:nvPr/>
          </p:nvSpPr>
          <p:spPr>
            <a:xfrm>
              <a:off x="6664025" y="1985485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noProof="1"/>
            </a:p>
          </p:txBody>
        </p:sp>
      </p:grpSp>
      <p:grpSp>
        <p:nvGrpSpPr>
          <p:cNvPr id="24" name="Csoport 23">
            <a:extLst>
              <a:ext uri="{FF2B5EF4-FFF2-40B4-BE49-F238E27FC236}">
                <a16:creationId xmlns:a16="http://schemas.microsoft.com/office/drawing/2014/main" id="{C4A5DD35-8E86-48A0-9E99-EC32FE854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13107" y="1983818"/>
            <a:ext cx="233210" cy="4850703"/>
            <a:chOff x="513107" y="1983818"/>
            <a:chExt cx="233210" cy="4850703"/>
          </a:xfrm>
        </p:grpSpPr>
        <p:grpSp>
          <p:nvGrpSpPr>
            <p:cNvPr id="25" name="Csoport 24">
              <a:extLst>
                <a:ext uri="{FF2B5EF4-FFF2-40B4-BE49-F238E27FC236}">
                  <a16:creationId xmlns:a16="http://schemas.microsoft.com/office/drawing/2014/main" id="{242094EE-7AAD-4966-A387-46F52C1A3321}"/>
                </a:ext>
              </a:extLst>
            </p:cNvPr>
            <p:cNvGrpSpPr/>
            <p:nvPr/>
          </p:nvGrpSpPr>
          <p:grpSpPr>
            <a:xfrm>
              <a:off x="522677" y="1983818"/>
              <a:ext cx="211015" cy="4850703"/>
              <a:chOff x="522677" y="1983818"/>
              <a:chExt cx="211015" cy="4850703"/>
            </a:xfrm>
          </p:grpSpPr>
          <p:cxnSp>
            <p:nvCxnSpPr>
              <p:cNvPr id="28" name="Egyenes összekötő 24">
                <a:extLst>
                  <a:ext uri="{FF2B5EF4-FFF2-40B4-BE49-F238E27FC236}">
                    <a16:creationId xmlns:a16="http://schemas.microsoft.com/office/drawing/2014/main" id="{F8A50289-0D7C-4CB6-B611-F1B59469F5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8962" y="2046521"/>
                <a:ext cx="0" cy="4788000"/>
              </a:xfrm>
              <a:prstGeom prst="line">
                <a:avLst/>
              </a:prstGeom>
              <a:ln w="28575">
                <a:solidFill>
                  <a:srgbClr val="9F361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Ellipszis 25">
                <a:extLst>
                  <a:ext uri="{FF2B5EF4-FFF2-40B4-BE49-F238E27FC236}">
                    <a16:creationId xmlns:a16="http://schemas.microsoft.com/office/drawing/2014/main" id="{ED9778AE-B266-4533-AFF5-015D5DB95FAF}"/>
                  </a:ext>
                </a:extLst>
              </p:cNvPr>
              <p:cNvSpPr/>
              <p:nvPr/>
            </p:nvSpPr>
            <p:spPr>
              <a:xfrm>
                <a:off x="522677" y="1983818"/>
                <a:ext cx="211015" cy="211015"/>
              </a:xfrm>
              <a:prstGeom prst="ellipse">
                <a:avLst/>
              </a:prstGeom>
              <a:solidFill>
                <a:srgbClr val="9F361D"/>
              </a:solidFill>
              <a:ln>
                <a:noFill/>
              </a:ln>
              <a:effectLst>
                <a:glow rad="101600">
                  <a:srgbClr val="9F361D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noProof="1"/>
              </a:p>
            </p:txBody>
          </p:sp>
        </p:grpSp>
        <p:sp>
          <p:nvSpPr>
            <p:cNvPr id="26" name="Ellipszis 25">
              <a:extLst>
                <a:ext uri="{FF2B5EF4-FFF2-40B4-BE49-F238E27FC236}">
                  <a16:creationId xmlns:a16="http://schemas.microsoft.com/office/drawing/2014/main" id="{B90273CC-5219-4CE8-80C8-BAD7F5A00FDA}"/>
                </a:ext>
              </a:extLst>
            </p:cNvPr>
            <p:cNvSpPr/>
            <p:nvPr/>
          </p:nvSpPr>
          <p:spPr>
            <a:xfrm>
              <a:off x="513107" y="3420882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noProof="1"/>
            </a:p>
          </p:txBody>
        </p:sp>
        <p:sp>
          <p:nvSpPr>
            <p:cNvPr id="27" name="Ellipszis 25">
              <a:extLst>
                <a:ext uri="{FF2B5EF4-FFF2-40B4-BE49-F238E27FC236}">
                  <a16:creationId xmlns:a16="http://schemas.microsoft.com/office/drawing/2014/main" id="{6362A1A3-959F-429A-959F-0A9201D7DD92}"/>
                </a:ext>
              </a:extLst>
            </p:cNvPr>
            <p:cNvSpPr/>
            <p:nvPr/>
          </p:nvSpPr>
          <p:spPr>
            <a:xfrm>
              <a:off x="535302" y="5455334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noProof="1"/>
            </a:p>
          </p:txBody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A185DC86-E263-4A34-85B6-3E9B74B80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1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81250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+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helyőrzője 2">
            <a:extLst>
              <a:ext uri="{FF2B5EF4-FFF2-40B4-BE49-F238E27FC236}">
                <a16:creationId xmlns:a16="http://schemas.microsoft.com/office/drawing/2014/main" id="{97FF772A-2519-497D-8276-4E705BD222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0374" y="0"/>
            <a:ext cx="9611625" cy="6858000"/>
          </a:xfrm>
          <a:prstGeom prst="rect">
            <a:avLst/>
          </a:prstGeom>
        </p:spPr>
      </p:pic>
      <p:sp>
        <p:nvSpPr>
          <p:cNvPr id="14" name="Téglalap 50">
            <a:extLst>
              <a:ext uri="{FF2B5EF4-FFF2-40B4-BE49-F238E27FC236}">
                <a16:creationId xmlns:a16="http://schemas.microsoft.com/office/drawing/2014/main" id="{C1EA4F75-7A14-4E4E-A3B8-54293D94FFEA}"/>
              </a:ext>
            </a:extLst>
          </p:cNvPr>
          <p:cNvSpPr/>
          <p:nvPr userDrawn="1"/>
        </p:nvSpPr>
        <p:spPr>
          <a:xfrm>
            <a:off x="2580374" y="-2381"/>
            <a:ext cx="9611628" cy="6858000"/>
          </a:xfrm>
          <a:prstGeom prst="rect">
            <a:avLst/>
          </a:prstGeom>
          <a:solidFill>
            <a:schemeClr val="tx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noProof="1"/>
          </a:p>
        </p:txBody>
      </p:sp>
      <p:grpSp>
        <p:nvGrpSpPr>
          <p:cNvPr id="6" name="Csoport 5">
            <a:extLst>
              <a:ext uri="{FF2B5EF4-FFF2-40B4-BE49-F238E27FC236}">
                <a16:creationId xmlns:a16="http://schemas.microsoft.com/office/drawing/2014/main" id="{E8E8743F-2E52-4860-9798-A13AA2B1A9FA}"/>
              </a:ext>
            </a:extLst>
          </p:cNvPr>
          <p:cNvGrpSpPr/>
          <p:nvPr userDrawn="1"/>
        </p:nvGrpSpPr>
        <p:grpSpPr>
          <a:xfrm rot="16200000">
            <a:off x="-2712402" y="2461418"/>
            <a:ext cx="6216650" cy="1935163"/>
            <a:chOff x="2982913" y="-574675"/>
            <a:chExt cx="6216650" cy="1935163"/>
          </a:xfrm>
        </p:grpSpPr>
        <p:sp>
          <p:nvSpPr>
            <p:cNvPr id="7" name="Vonallánc: 12. ábra">
              <a:extLst>
                <a:ext uri="{FF2B5EF4-FFF2-40B4-BE49-F238E27FC236}">
                  <a16:creationId xmlns:a16="http://schemas.microsoft.com/office/drawing/2014/main" id="{0B4C606D-CB17-4FF1-B300-8551BB9C7C52}"/>
                </a:ext>
              </a:extLst>
            </p:cNvPr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noProof="1"/>
            </a:p>
          </p:txBody>
        </p:sp>
        <p:sp>
          <p:nvSpPr>
            <p:cNvPr id="8" name="Vonallánc: 17. ábra">
              <a:extLst>
                <a:ext uri="{FF2B5EF4-FFF2-40B4-BE49-F238E27FC236}">
                  <a16:creationId xmlns:a16="http://schemas.microsoft.com/office/drawing/2014/main" id="{D20F56BD-D4E9-49D7-9636-6CB1E745F754}"/>
                </a:ext>
              </a:extLst>
            </p:cNvPr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noProof="1"/>
            </a:p>
          </p:txBody>
        </p:sp>
        <p:sp>
          <p:nvSpPr>
            <p:cNvPr id="9" name="Vonallánc: 15. ábra">
              <a:extLst>
                <a:ext uri="{FF2B5EF4-FFF2-40B4-BE49-F238E27FC236}">
                  <a16:creationId xmlns:a16="http://schemas.microsoft.com/office/drawing/2014/main" id="{EEC14485-F263-4BA9-B5C6-C6C2DA8B5560}"/>
                </a:ext>
              </a:extLst>
            </p:cNvPr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noProof="1"/>
            </a:p>
          </p:txBody>
        </p:sp>
        <p:sp>
          <p:nvSpPr>
            <p:cNvPr id="10" name="Vonallánc: 10. ábra">
              <a:extLst>
                <a:ext uri="{FF2B5EF4-FFF2-40B4-BE49-F238E27FC236}">
                  <a16:creationId xmlns:a16="http://schemas.microsoft.com/office/drawing/2014/main" id="{8D44ACC6-1029-45CC-B1FF-DCDEC55BBEBC}"/>
                </a:ext>
              </a:extLst>
            </p:cNvPr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noProof="1"/>
            </a:p>
          </p:txBody>
        </p:sp>
        <p:sp>
          <p:nvSpPr>
            <p:cNvPr id="11" name="Vonallánc: 13. ábra">
              <a:extLst>
                <a:ext uri="{FF2B5EF4-FFF2-40B4-BE49-F238E27FC236}">
                  <a16:creationId xmlns:a16="http://schemas.microsoft.com/office/drawing/2014/main" id="{640BDE84-9E6B-4DC1-B057-62246AD285B7}"/>
                </a:ext>
              </a:extLst>
            </p:cNvPr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noProof="1"/>
            </a:p>
          </p:txBody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A1D727FB-12F2-4B00-B9B4-2E85DBE8E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1345368" y="2655089"/>
            <a:ext cx="5652795" cy="1465563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3600"/>
            </a:lvl1pPr>
          </a:lstStyle>
          <a:p>
            <a:pPr rtl="0"/>
            <a:r>
              <a:rPr lang="hu-HU" noProof="1"/>
              <a:t>MESTERCÍM STÍLUSÁNAK SZERKESZTÉSE KATTINTÁSSAL</a:t>
            </a:r>
          </a:p>
        </p:txBody>
      </p:sp>
      <p:cxnSp>
        <p:nvCxnSpPr>
          <p:cNvPr id="15" name="Egyenes összekötő 14">
            <a:extLst>
              <a:ext uri="{FF2B5EF4-FFF2-40B4-BE49-F238E27FC236}">
                <a16:creationId xmlns:a16="http://schemas.microsoft.com/office/drawing/2014/main" id="{AE74B823-46AD-4B07-AE84-16F0BBC8FE2E}"/>
              </a:ext>
            </a:extLst>
          </p:cNvPr>
          <p:cNvCxnSpPr/>
          <p:nvPr userDrawn="1"/>
        </p:nvCxnSpPr>
        <p:spPr>
          <a:xfrm>
            <a:off x="5969975" y="2519320"/>
            <a:ext cx="0" cy="1819360"/>
          </a:xfrm>
          <a:prstGeom prst="line">
            <a:avLst/>
          </a:prstGeom>
          <a:ln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>
            <a:extLst>
              <a:ext uri="{FF2B5EF4-FFF2-40B4-BE49-F238E27FC236}">
                <a16:creationId xmlns:a16="http://schemas.microsoft.com/office/drawing/2014/main" id="{07E61A4E-1F41-4137-801F-C544DE0CAF4D}"/>
              </a:ext>
            </a:extLst>
          </p:cNvPr>
          <p:cNvCxnSpPr/>
          <p:nvPr userDrawn="1"/>
        </p:nvCxnSpPr>
        <p:spPr>
          <a:xfrm>
            <a:off x="8927119" y="2519320"/>
            <a:ext cx="0" cy="1819360"/>
          </a:xfrm>
          <a:prstGeom prst="line">
            <a:avLst/>
          </a:prstGeom>
          <a:ln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zöveg helye 17">
            <a:extLst>
              <a:ext uri="{FF2B5EF4-FFF2-40B4-BE49-F238E27FC236}">
                <a16:creationId xmlns:a16="http://schemas.microsoft.com/office/drawing/2014/main" id="{3C9CAFD8-EA4C-4E12-AA33-925E9BCE83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56581" y="2656923"/>
            <a:ext cx="2405647" cy="152388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hu-HU" noProof="1"/>
              <a:t>Mintaszöveg szerkesztése</a:t>
            </a:r>
          </a:p>
        </p:txBody>
      </p:sp>
      <p:sp>
        <p:nvSpPr>
          <p:cNvPr id="19" name="Szöveg helye 17">
            <a:extLst>
              <a:ext uri="{FF2B5EF4-FFF2-40B4-BE49-F238E27FC236}">
                <a16:creationId xmlns:a16="http://schemas.microsoft.com/office/drawing/2014/main" id="{EE33737E-752D-419F-8F18-E35609CCAD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5724" y="2656923"/>
            <a:ext cx="2405647" cy="152388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hu-HU" noProof="1"/>
              <a:t>Mintaszöveg szerkesztése</a:t>
            </a:r>
          </a:p>
        </p:txBody>
      </p:sp>
      <p:sp>
        <p:nvSpPr>
          <p:cNvPr id="21" name="Szöveg helye 17">
            <a:extLst>
              <a:ext uri="{FF2B5EF4-FFF2-40B4-BE49-F238E27FC236}">
                <a16:creationId xmlns:a16="http://schemas.microsoft.com/office/drawing/2014/main" id="{AE07EDA3-09AD-4BC4-92A5-720E8D8ECD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53248" y="2656923"/>
            <a:ext cx="2405647" cy="152388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hu-HU" noProof="1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42522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88C664A8-AB32-4E3B-8099-1CDE1F9BE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365125"/>
            <a:ext cx="117729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hu-HU" noProof="0"/>
              <a:t>MESTERCÍM STÍLUSÁNAK SZERKESZTÉSE KATTINTÁSSAL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0A21ECE-BC3B-4EBF-831C-507DA2140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8491683-D23C-4704-91BB-83D32A0E44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092639E4-C3EC-4F63-9216-8574CE5605E5}" type="datetime1">
              <a:rPr lang="hu-HU" noProof="0" smtClean="0"/>
              <a:t>2019. 12. 06.</a:t>
            </a:fld>
            <a:endParaRPr lang="hu-HU" noProof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802E818-6B60-4D24-9954-64A147DEA1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rtl="0"/>
            <a:endParaRPr lang="hu-HU" noProof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490C2BE-369C-4A16-8782-2C9D0F112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E2537C2E-C92C-4AC8-B017-4CD647E6EBF4}" type="slidenum">
              <a:rPr lang="hu-HU" noProof="0" smtClean="0"/>
              <a:pPr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668800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64" r:id="rId8"/>
    <p:sldLayoutId id="2147483660" r:id="rId9"/>
    <p:sldLayoutId id="2147483655" r:id="rId10"/>
    <p:sldLayoutId id="2147483662" r:id="rId11"/>
    <p:sldLayoutId id="2147483663" r:id="rId12"/>
    <p:sldLayoutId id="2147483656" r:id="rId13"/>
    <p:sldLayoutId id="2147483657" r:id="rId14"/>
    <p:sldLayoutId id="2147483658" r:id="rId15"/>
    <p:sldLayoutId id="2147483659" r:id="rId16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4E9DDD6-2306-4FF9-BE29-F7C86162E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7957" y="963976"/>
            <a:ext cx="10436086" cy="3111067"/>
          </a:xfrm>
        </p:spPr>
        <p:txBody>
          <a:bodyPr rtlCol="0">
            <a:normAutofit/>
          </a:bodyPr>
          <a:lstStyle/>
          <a:p>
            <a:pPr rtl="0"/>
            <a:r>
              <a:rPr lang="hu-HU" sz="5400" cap="small" dirty="0">
                <a:latin typeface="Century Gothic" panose="020B0502020202020204" pitchFamily="34" charset="0"/>
              </a:rPr>
              <a:t>Pórusos anyagok alkalmazása a gázelválasztásban</a:t>
            </a:r>
            <a:endParaRPr lang="en-US" sz="5400" cap="small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E608094-062C-4293-B229-27222199C3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3188" y="5640861"/>
            <a:ext cx="7083287" cy="1440602"/>
          </a:xfrm>
        </p:spPr>
        <p:txBody>
          <a:bodyPr rtlCol="0">
            <a:normAutofit/>
          </a:bodyPr>
          <a:lstStyle/>
          <a:p>
            <a:pPr rtl="0"/>
            <a:r>
              <a:rPr lang="hu-HU" dirty="0">
                <a:latin typeface="Century Gothic" panose="020B0502020202020204" pitchFamily="34" charset="0"/>
              </a:rPr>
              <a:t>Jancsi Ákos Dávid</a:t>
            </a:r>
          </a:p>
          <a:p>
            <a:pPr rtl="0"/>
            <a:r>
              <a:rPr lang="hu-HU" dirty="0" err="1">
                <a:latin typeface="Century Gothic" panose="020B0502020202020204" pitchFamily="34" charset="0"/>
              </a:rPr>
              <a:t>Budapesi</a:t>
            </a:r>
            <a:r>
              <a:rPr lang="hu-HU" dirty="0">
                <a:latin typeface="Century Gothic" panose="020B0502020202020204" pitchFamily="34" charset="0"/>
              </a:rPr>
              <a:t> Műszaki és Gazdaságtudományi Egyetem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52B378F-D6FA-4ABC-BD97-A808C0F57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07" y="5770420"/>
            <a:ext cx="3269263" cy="86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758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>
            <a:extLst>
              <a:ext uri="{FF2B5EF4-FFF2-40B4-BE49-F238E27FC236}">
                <a16:creationId xmlns:a16="http://schemas.microsoft.com/office/drawing/2014/main" id="{4A17CCF9-7222-46BF-966A-1BB78FDC1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74" y="73157"/>
            <a:ext cx="12122426" cy="1325563"/>
          </a:xfrm>
        </p:spPr>
        <p:txBody>
          <a:bodyPr rtlCol="0">
            <a:normAutofit fontScale="90000"/>
          </a:bodyPr>
          <a:lstStyle/>
          <a:p>
            <a:pPr rtl="0"/>
            <a:r>
              <a:rPr lang="hu-HU" sz="5400" cap="small" noProof="1">
                <a:latin typeface="Century Gothic" panose="020B0502020202020204" pitchFamily="34" charset="0"/>
              </a:rPr>
              <a:t>A legelterjedtebb adszorbensek pórusméret-eloszlásának összevetése</a:t>
            </a:r>
            <a:endParaRPr lang="hu-HU" sz="5400" cap="small" noProof="1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8E1BDA95-FD41-4CE9-8EBC-A19C679F9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267" y="1455375"/>
            <a:ext cx="6201040" cy="4884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29160C72-30CB-4D90-8245-C8FF90D36746}"/>
              </a:ext>
            </a:extLst>
          </p:cNvPr>
          <p:cNvSpPr/>
          <p:nvPr/>
        </p:nvSpPr>
        <p:spPr>
          <a:xfrm>
            <a:off x="3082787" y="6396335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j-lt"/>
              </a:rPr>
              <a:t>Yang, Ralph T.: Gas Separation by Absorption Processes, Series on Chemical Engineering, Vol. I, World Scientific Publishing Co., Singapore, 1997</a:t>
            </a:r>
            <a:endParaRPr lang="hu-HU" sz="1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87876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4E9DDD6-2306-4FF9-BE29-F7C86162E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7957" y="963976"/>
            <a:ext cx="10436086" cy="3111067"/>
          </a:xfrm>
        </p:spPr>
        <p:txBody>
          <a:bodyPr rtlCol="0">
            <a:normAutofit/>
          </a:bodyPr>
          <a:lstStyle/>
          <a:p>
            <a:pPr rtl="0"/>
            <a:r>
              <a:rPr lang="hu-HU" sz="7200" cap="small" dirty="0">
                <a:latin typeface="Century Gothic" panose="020B0502020202020204" pitchFamily="34" charset="0"/>
              </a:rPr>
              <a:t>Köszönöm a figyelmet!</a:t>
            </a:r>
            <a:endParaRPr lang="en-US" sz="7200" cap="small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52B378F-D6FA-4ABC-BD97-A808C0F57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07" y="5770420"/>
            <a:ext cx="3269263" cy="86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327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E98C624-5920-4035-8BC4-EB6A7CFB8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792"/>
            <a:ext cx="10515600" cy="1325563"/>
          </a:xfrm>
        </p:spPr>
        <p:txBody>
          <a:bodyPr rtlCol="0">
            <a:normAutofit/>
          </a:bodyPr>
          <a:lstStyle/>
          <a:p>
            <a:pPr rtl="0"/>
            <a:r>
              <a:rPr lang="hu-HU" sz="5400" cap="small" noProof="1">
                <a:latin typeface="Century Gothic" panose="020B0502020202020204" pitchFamily="34" charset="0"/>
              </a:rPr>
              <a:t>Gázelválasztás és módszerei</a:t>
            </a:r>
            <a:endParaRPr lang="hu-HU" sz="5400" cap="small" noProof="1"/>
          </a:p>
        </p:txBody>
      </p:sp>
      <p:sp>
        <p:nvSpPr>
          <p:cNvPr id="3" name="Felső szövegdoboz" descr="Kattintson a Térhatásúmodell-nézetek csoport jobb alsó sarkában található Térhatású modell formázása gombra. ">
            <a:extLst>
              <a:ext uri="{FF2B5EF4-FFF2-40B4-BE49-F238E27FC236}">
                <a16:creationId xmlns:a16="http://schemas.microsoft.com/office/drawing/2014/main" id="{516F9CD4-D83D-4C6F-BC87-8FD5815C5DC5}"/>
              </a:ext>
            </a:extLst>
          </p:cNvPr>
          <p:cNvSpPr txBox="1">
            <a:spLocks/>
          </p:cNvSpPr>
          <p:nvPr/>
        </p:nvSpPr>
        <p:spPr>
          <a:xfrm>
            <a:off x="1292087" y="1473873"/>
            <a:ext cx="10076270" cy="1462008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hu-HU" sz="2400" i="1" noProof="1">
                <a:solidFill>
                  <a:schemeClr val="bg1"/>
                </a:solidFill>
                <a:latin typeface="Century Gothic" panose="020B0502020202020204" pitchFamily="34" charset="0"/>
              </a:rPr>
              <a:t>Elválasztásnak</a:t>
            </a:r>
            <a:r>
              <a:rPr lang="hu-HU" sz="2400" noProof="1">
                <a:solidFill>
                  <a:schemeClr val="bg1"/>
                </a:solidFill>
                <a:latin typeface="Century Gothic" panose="020B0502020202020204" pitchFamily="34" charset="0"/>
              </a:rPr>
              <a:t> nevezzük azt a folyamatot, amely során anyagok keverékét két vagy több, egymástól összetételükben különböző termékké alakítunk át.</a:t>
            </a:r>
          </a:p>
        </p:txBody>
      </p:sp>
      <p:sp>
        <p:nvSpPr>
          <p:cNvPr id="6" name="Alsó szövegdoboz" descr="Ez megnyitja a Térhatású modell formázása munkaablakot a PowerPoint ablak jobb oldalán, ahol pontosabban módosíthatja a térhatású modell vízszintes, függőleges és mélységi forgatását.">
            <a:extLst>
              <a:ext uri="{FF2B5EF4-FFF2-40B4-BE49-F238E27FC236}">
                <a16:creationId xmlns:a16="http://schemas.microsoft.com/office/drawing/2014/main" id="{C688AD0E-8805-4810-AB75-3CA9A7FD9B36}"/>
              </a:ext>
            </a:extLst>
          </p:cNvPr>
          <p:cNvSpPr txBox="1"/>
          <p:nvPr/>
        </p:nvSpPr>
        <p:spPr>
          <a:xfrm>
            <a:off x="1292087" y="2736808"/>
            <a:ext cx="48834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hu-HU" sz="2400" noProof="1">
                <a:solidFill>
                  <a:schemeClr val="bg1"/>
                </a:solidFill>
              </a:rPr>
              <a:t>szorbensekkel/oldószerrel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endParaRPr lang="hu-HU" sz="2400" noProof="1">
              <a:solidFill>
                <a:schemeClr val="bg1"/>
              </a:solidFill>
            </a:endParaRPr>
          </a:p>
          <a:p>
            <a:pPr marL="342900" indent="-342900" rtl="0">
              <a:buFont typeface="Arial" panose="020B0604020202020204" pitchFamily="34" charset="0"/>
              <a:buChar char="•"/>
            </a:pPr>
            <a:endParaRPr lang="hu-HU" sz="2400" noProof="1">
              <a:solidFill>
                <a:schemeClr val="bg1"/>
              </a:solidFill>
            </a:endParaRPr>
          </a:p>
          <a:p>
            <a:pPr marL="342900" indent="-342900" rtl="0">
              <a:buFont typeface="Arial" panose="020B0604020202020204" pitchFamily="34" charset="0"/>
              <a:buChar char="•"/>
            </a:pPr>
            <a:endParaRPr lang="hu-HU" sz="2400" noProof="1">
              <a:solidFill>
                <a:schemeClr val="bg1"/>
              </a:solidFill>
            </a:endParaRPr>
          </a:p>
          <a:p>
            <a:pPr marL="342900" indent="-342900" rtl="0">
              <a:buFont typeface="Arial" panose="020B0604020202020204" pitchFamily="34" charset="0"/>
              <a:buChar char="•"/>
            </a:pPr>
            <a:endParaRPr lang="hu-HU" sz="2400" noProof="1">
              <a:solidFill>
                <a:schemeClr val="bg1"/>
              </a:solidFill>
            </a:endParaRPr>
          </a:p>
          <a:p>
            <a:pPr rtl="0"/>
            <a:endParaRPr lang="hu-HU" sz="2400" noProof="1">
              <a:solidFill>
                <a:schemeClr val="bg1"/>
              </a:solidFill>
            </a:endParaRPr>
          </a:p>
          <a:p>
            <a:pPr marL="342900" indent="-342900" rtl="0">
              <a:buFont typeface="Arial" panose="020B0604020202020204" pitchFamily="34" charset="0"/>
              <a:buChar char="•"/>
            </a:pPr>
            <a:endParaRPr lang="hu-HU" sz="2400" noProof="1">
              <a:solidFill>
                <a:schemeClr val="bg1"/>
              </a:solidFill>
            </a:endParaRP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hu-HU" sz="2400" noProof="1">
                <a:solidFill>
                  <a:schemeClr val="bg1"/>
                </a:solidFill>
              </a:rPr>
              <a:t>kriogén desztilláció</a:t>
            </a:r>
          </a:p>
          <a:p>
            <a:pPr rtl="0"/>
            <a:endParaRPr lang="hu-HU" sz="2400" noProof="1">
              <a:solidFill>
                <a:schemeClr val="bg1"/>
              </a:solidFill>
            </a:endParaRP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hu-HU" sz="2400" noProof="1">
                <a:solidFill>
                  <a:schemeClr val="bg1"/>
                </a:solidFill>
              </a:rPr>
              <a:t>membránokkal</a:t>
            </a:r>
          </a:p>
        </p:txBody>
      </p:sp>
      <p:sp>
        <p:nvSpPr>
          <p:cNvPr id="8" name="Díszítő pont">
            <a:extLst>
              <a:ext uri="{FF2B5EF4-FFF2-40B4-BE49-F238E27FC236}">
                <a16:creationId xmlns:a16="http://schemas.microsoft.com/office/drawing/2014/main" id="{2E1774B1-1D5E-4A85-AE2E-8D3F81F61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5302" y="4418619"/>
            <a:ext cx="211015" cy="211015"/>
          </a:xfrm>
          <a:prstGeom prst="ellipse">
            <a:avLst/>
          </a:prstGeom>
          <a:solidFill>
            <a:srgbClr val="9F361D"/>
          </a:solidFill>
          <a:ln>
            <a:noFill/>
          </a:ln>
          <a:effectLst>
            <a:glow rad="101600">
              <a:srgbClr val="9F361D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noProof="1"/>
          </a:p>
        </p:txBody>
      </p:sp>
      <p:sp>
        <p:nvSpPr>
          <p:cNvPr id="13" name="Alsó szövegdoboz" descr="Ez megnyitja a Térhatású modell formázása munkaablakot a PowerPoint ablak jobb oldalán, ahol pontosabban módosíthatja a térhatású modell vízszintes, függőleges és mélységi forgatását.">
            <a:extLst>
              <a:ext uri="{FF2B5EF4-FFF2-40B4-BE49-F238E27FC236}">
                <a16:creationId xmlns:a16="http://schemas.microsoft.com/office/drawing/2014/main" id="{3A66D310-8A7D-4267-A705-A7546500D248}"/>
              </a:ext>
            </a:extLst>
          </p:cNvPr>
          <p:cNvSpPr txBox="1"/>
          <p:nvPr/>
        </p:nvSpPr>
        <p:spPr>
          <a:xfrm>
            <a:off x="1517375" y="3306264"/>
            <a:ext cx="1067462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hu-HU" sz="2200" noProof="1">
                <a:solidFill>
                  <a:schemeClr val="bg1"/>
                </a:solidFill>
              </a:rPr>
              <a:t>nyomásingadozásos adszorpció (Pressure Swing Adsorption, PSA)</a:t>
            </a:r>
            <a:br>
              <a:rPr lang="hu-HU" sz="2200" noProof="1">
                <a:solidFill>
                  <a:schemeClr val="bg1"/>
                </a:solidFill>
              </a:rPr>
            </a:br>
            <a:endParaRPr lang="hu-HU" sz="2200" noProof="1">
              <a:solidFill>
                <a:schemeClr val="bg1"/>
              </a:solidFill>
            </a:endParaRP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hu-HU" sz="2200" noProof="1">
                <a:solidFill>
                  <a:schemeClr val="bg1"/>
                </a:solidFill>
              </a:rPr>
              <a:t>vákuumingadozásos adszorpció (Vacuum Swing Adsorption, VSA)</a:t>
            </a:r>
            <a:br>
              <a:rPr lang="hu-HU" sz="2200" noProof="1">
                <a:solidFill>
                  <a:schemeClr val="bg1"/>
                </a:solidFill>
              </a:rPr>
            </a:br>
            <a:endParaRPr lang="hu-HU" sz="2200" noProof="1">
              <a:solidFill>
                <a:schemeClr val="bg1"/>
              </a:solidFill>
            </a:endParaRP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hu-HU" sz="2200" noProof="1">
                <a:solidFill>
                  <a:schemeClr val="bg1"/>
                </a:solidFill>
              </a:rPr>
              <a:t>hőmérsékletingadozásos adszorpció (Temperature Swing Adsorption, TSA)</a:t>
            </a:r>
          </a:p>
        </p:txBody>
      </p:sp>
    </p:spTree>
    <p:extLst>
      <p:ext uri="{BB962C8B-B14F-4D97-AF65-F5344CB8AC3E}">
        <p14:creationId xmlns:p14="http://schemas.microsoft.com/office/powerpoint/2010/main" val="282035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>
            <a:extLst>
              <a:ext uri="{FF2B5EF4-FFF2-40B4-BE49-F238E27FC236}">
                <a16:creationId xmlns:a16="http://schemas.microsoft.com/office/drawing/2014/main" id="{46DFB1D3-005F-4BE9-A4AD-215226B8A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74" y="132792"/>
            <a:ext cx="12122426" cy="1325563"/>
          </a:xfrm>
        </p:spPr>
        <p:txBody>
          <a:bodyPr rtlCol="0">
            <a:normAutofit/>
          </a:bodyPr>
          <a:lstStyle/>
          <a:p>
            <a:pPr rtl="0"/>
            <a:r>
              <a:rPr lang="hu-HU" sz="4000" cap="small" noProof="1">
                <a:latin typeface="Century Gothic" panose="020B0502020202020204" pitchFamily="34" charset="0"/>
              </a:rPr>
              <a:t>Gázelválasztáshoz alkalmazott pórusos anyagok</a:t>
            </a:r>
            <a:endParaRPr lang="hu-HU" sz="4000" cap="small" noProof="1"/>
          </a:p>
        </p:txBody>
      </p:sp>
      <p:pic>
        <p:nvPicPr>
          <p:cNvPr id="1026" name="Picture 2" descr="Képtalálat a következőre: „activated carbon for gas separation”">
            <a:extLst>
              <a:ext uri="{FF2B5EF4-FFF2-40B4-BE49-F238E27FC236}">
                <a16:creationId xmlns:a16="http://schemas.microsoft.com/office/drawing/2014/main" id="{32569D57-3156-4899-89D0-F25F792E0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79" y="1314223"/>
            <a:ext cx="2696609" cy="1939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éptalálat a következőre: „carbon molecular sieve”">
            <a:extLst>
              <a:ext uri="{FF2B5EF4-FFF2-40B4-BE49-F238E27FC236}">
                <a16:creationId xmlns:a16="http://schemas.microsoft.com/office/drawing/2014/main" id="{FA8EE968-211D-49C1-925B-1E7C27827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902" y="1594324"/>
            <a:ext cx="3076014" cy="2067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éptalálat a következőre: „activated aluminium oxide”">
            <a:extLst>
              <a:ext uri="{FF2B5EF4-FFF2-40B4-BE49-F238E27FC236}">
                <a16:creationId xmlns:a16="http://schemas.microsoft.com/office/drawing/2014/main" id="{DD76A611-8BCB-48F8-8A77-1BAE0BDCA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293" y="1285875"/>
            <a:ext cx="2265985" cy="2265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éptalálat a következőre: „silica gel gas separation”">
            <a:extLst>
              <a:ext uri="{FF2B5EF4-FFF2-40B4-BE49-F238E27FC236}">
                <a16:creationId xmlns:a16="http://schemas.microsoft.com/office/drawing/2014/main" id="{816285FB-EB8D-4F51-AE0E-8398673D5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950" y="3915993"/>
            <a:ext cx="2390060" cy="2390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első szövegdoboz" descr="Kattintson a Térhatásúmodell-nézetek csoport jobb alsó sarkában található Térhatású modell formázása gombra. ">
            <a:extLst>
              <a:ext uri="{FF2B5EF4-FFF2-40B4-BE49-F238E27FC236}">
                <a16:creationId xmlns:a16="http://schemas.microsoft.com/office/drawing/2014/main" id="{4F9DC0B8-75E4-4DA5-8F3E-984329B2D758}"/>
              </a:ext>
            </a:extLst>
          </p:cNvPr>
          <p:cNvSpPr txBox="1">
            <a:spLocks/>
          </p:cNvSpPr>
          <p:nvPr/>
        </p:nvSpPr>
        <p:spPr>
          <a:xfrm>
            <a:off x="1703285" y="3344046"/>
            <a:ext cx="1882705" cy="383611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hu-HU" sz="2400" noProof="1">
                <a:solidFill>
                  <a:schemeClr val="bg1"/>
                </a:solidFill>
                <a:latin typeface="Century Gothic" panose="020B0502020202020204" pitchFamily="34" charset="0"/>
              </a:rPr>
              <a:t>aktív</a:t>
            </a:r>
            <a:r>
              <a:rPr lang="hu-HU" sz="2400" b="1" noProof="1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hu-HU" sz="2400" noProof="1">
                <a:solidFill>
                  <a:schemeClr val="bg1"/>
                </a:solidFill>
                <a:latin typeface="Century Gothic" panose="020B0502020202020204" pitchFamily="34" charset="0"/>
              </a:rPr>
              <a:t>szén</a:t>
            </a:r>
          </a:p>
        </p:txBody>
      </p:sp>
      <p:pic>
        <p:nvPicPr>
          <p:cNvPr id="1034" name="Picture 10" descr="Képtalálat a következőre: „zeolite 13x”">
            <a:extLst>
              <a:ext uri="{FF2B5EF4-FFF2-40B4-BE49-F238E27FC236}">
                <a16:creationId xmlns:a16="http://schemas.microsoft.com/office/drawing/2014/main" id="{63B5E86E-A3A0-44D6-BFCF-D9F1DF60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916" y="4145853"/>
            <a:ext cx="2390060" cy="2235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églalap 6">
            <a:extLst>
              <a:ext uri="{FF2B5EF4-FFF2-40B4-BE49-F238E27FC236}">
                <a16:creationId xmlns:a16="http://schemas.microsoft.com/office/drawing/2014/main" id="{67956650-8CF0-41B6-A4ED-9AE5A6D87F6C}"/>
              </a:ext>
            </a:extLst>
          </p:cNvPr>
          <p:cNvSpPr/>
          <p:nvPr/>
        </p:nvSpPr>
        <p:spPr>
          <a:xfrm>
            <a:off x="4989509" y="3698323"/>
            <a:ext cx="29564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>
                <a:solidFill>
                  <a:schemeClr val="bg1"/>
                </a:solidFill>
              </a:rPr>
              <a:t>szén molekulaszita</a:t>
            </a: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1A485C17-F33F-4A69-BFCC-A9BB044F942D}"/>
              </a:ext>
            </a:extLst>
          </p:cNvPr>
          <p:cNvSpPr/>
          <p:nvPr/>
        </p:nvSpPr>
        <p:spPr>
          <a:xfrm>
            <a:off x="8259483" y="3551860"/>
            <a:ext cx="39325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>
                <a:solidFill>
                  <a:schemeClr val="bg1"/>
                </a:solidFill>
              </a:rPr>
              <a:t>aktivált alumínium-oxid</a:t>
            </a:r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7FFF3AA8-DEF9-4EE8-A491-14E71FF7B9B3}"/>
              </a:ext>
            </a:extLst>
          </p:cNvPr>
          <p:cNvSpPr/>
          <p:nvPr/>
        </p:nvSpPr>
        <p:spPr>
          <a:xfrm>
            <a:off x="2644637" y="6306053"/>
            <a:ext cx="29564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err="1">
                <a:solidFill>
                  <a:schemeClr val="bg1"/>
                </a:solidFill>
              </a:rPr>
              <a:t>szilikagél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16" name="Téglalap 15">
            <a:extLst>
              <a:ext uri="{FF2B5EF4-FFF2-40B4-BE49-F238E27FC236}">
                <a16:creationId xmlns:a16="http://schemas.microsoft.com/office/drawing/2014/main" id="{69BAFAF4-C6F0-4672-8BDD-ACB03C645E68}"/>
              </a:ext>
            </a:extLst>
          </p:cNvPr>
          <p:cNvSpPr/>
          <p:nvPr/>
        </p:nvSpPr>
        <p:spPr>
          <a:xfrm>
            <a:off x="8747537" y="6306053"/>
            <a:ext cx="29564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err="1">
                <a:solidFill>
                  <a:schemeClr val="bg1"/>
                </a:solidFill>
              </a:rPr>
              <a:t>zeolit</a:t>
            </a:r>
            <a:endParaRPr lang="hu-H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6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>
            <a:extLst>
              <a:ext uri="{FF2B5EF4-FFF2-40B4-BE49-F238E27FC236}">
                <a16:creationId xmlns:a16="http://schemas.microsoft.com/office/drawing/2014/main" id="{39829ADE-6226-4910-A59E-875DFC75B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74" y="102974"/>
            <a:ext cx="12122426" cy="1325563"/>
          </a:xfrm>
        </p:spPr>
        <p:txBody>
          <a:bodyPr rtlCol="0">
            <a:normAutofit/>
          </a:bodyPr>
          <a:lstStyle/>
          <a:p>
            <a:pPr rtl="0"/>
            <a:r>
              <a:rPr lang="hu-HU" sz="5400" cap="small" noProof="1">
                <a:latin typeface="Century Gothic" panose="020B0502020202020204" pitchFamily="34" charset="0"/>
              </a:rPr>
              <a:t>Aktív szén</a:t>
            </a:r>
            <a:endParaRPr lang="hu-HU" sz="5400" cap="small" noProof="1"/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95D7BC45-7B6E-4BB3-8DA8-ABBD3FC97BC7}"/>
              </a:ext>
            </a:extLst>
          </p:cNvPr>
          <p:cNvSpPr/>
          <p:nvPr/>
        </p:nvSpPr>
        <p:spPr>
          <a:xfrm>
            <a:off x="1278834" y="2072813"/>
            <a:ext cx="10608365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b="1" i="1" noProof="1">
                <a:solidFill>
                  <a:schemeClr val="bg1"/>
                </a:solidFill>
                <a:latin typeface="Century Gothic" panose="020B0502020202020204" pitchFamily="34" charset="0"/>
              </a:rPr>
              <a:t>Gyártási folyamat:</a:t>
            </a:r>
          </a:p>
          <a:p>
            <a:pPr algn="just"/>
            <a:endParaRPr lang="hu-HU" sz="2400" noProof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hu-HU" sz="2400" noProof="1">
                <a:solidFill>
                  <a:schemeClr val="bg1"/>
                </a:solidFill>
                <a:latin typeface="Century Gothic" panose="020B0502020202020204" pitchFamily="34" charset="0"/>
              </a:rPr>
              <a:t>alapanyag előkészítése        granulálás        karbonizálás        gázosítás</a:t>
            </a:r>
          </a:p>
          <a:p>
            <a:pPr algn="just"/>
            <a:endParaRPr lang="hu-HU" sz="2400" noProof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/>
            <a:endParaRPr lang="hu-HU" sz="2400" b="1" i="1" noProof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hu-HU" sz="2400" b="1" i="1" noProof="1">
                <a:solidFill>
                  <a:schemeClr val="bg1"/>
                </a:solidFill>
                <a:latin typeface="Century Gothic" panose="020B0502020202020204" pitchFamily="34" charset="0"/>
              </a:rPr>
              <a:t>Alapanyagok:</a:t>
            </a:r>
          </a:p>
          <a:p>
            <a:pPr algn="just"/>
            <a:r>
              <a:rPr lang="hu-HU" sz="2400" noProof="1">
                <a:solidFill>
                  <a:schemeClr val="bg1"/>
                </a:solidFill>
                <a:latin typeface="Century Gothic" panose="020B0502020202020204" pitchFamily="34" charset="0"/>
              </a:rPr>
              <a:t>fa, tőzeg, kőolajkoksz, antracit, bitumenes szén stb.</a:t>
            </a:r>
          </a:p>
          <a:p>
            <a:pPr algn="just"/>
            <a:endParaRPr lang="hu-HU" sz="2400" noProof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/>
            <a:endParaRPr lang="hu-HU" sz="2400" noProof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hu-HU" sz="2400" b="1" i="1" noProof="1">
                <a:solidFill>
                  <a:schemeClr val="bg1"/>
                </a:solidFill>
                <a:latin typeface="Century Gothic" panose="020B0502020202020204" pitchFamily="34" charset="0"/>
              </a:rPr>
              <a:t>Gázosítás:</a:t>
            </a:r>
          </a:p>
          <a:p>
            <a:pPr algn="just"/>
            <a:r>
              <a:rPr lang="hu-HU" sz="2400" noProof="1">
                <a:solidFill>
                  <a:schemeClr val="bg1"/>
                </a:solidFill>
                <a:latin typeface="Century Gothic" panose="020B0502020202020204" pitchFamily="34" charset="0"/>
              </a:rPr>
              <a:t>enyhe oxidáló gázok, pl.: vízgőz, füstgáz, szén-dioxid, oxigén.</a:t>
            </a:r>
          </a:p>
          <a:p>
            <a:pPr algn="just"/>
            <a:endParaRPr lang="hu-HU" sz="2400" noProof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/>
            <a:endParaRPr lang="hu-HU" sz="2400" noProof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/>
            <a:endParaRPr lang="hu-HU" sz="2400" noProof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/>
            <a:endParaRPr lang="hu-HU" sz="2400" noProof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/>
            <a:endParaRPr lang="hu-HU" sz="2400" noProof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/>
            <a:endParaRPr lang="hu-HU" sz="2400" noProof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/>
            <a:endParaRPr lang="hu-HU" sz="2400" noProof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hu-HU" sz="2400" noProof="1">
                <a:solidFill>
                  <a:schemeClr val="bg1"/>
                </a:solidFill>
                <a:latin typeface="Century Gothic" panose="020B0502020202020204" pitchFamily="34" charset="0"/>
              </a:rPr>
              <a:t>  </a:t>
            </a:r>
          </a:p>
        </p:txBody>
      </p:sp>
      <p:sp>
        <p:nvSpPr>
          <p:cNvPr id="7" name="Nyíl: jobbra mutató 6">
            <a:extLst>
              <a:ext uri="{FF2B5EF4-FFF2-40B4-BE49-F238E27FC236}">
                <a16:creationId xmlns:a16="http://schemas.microsoft.com/office/drawing/2014/main" id="{67F1A64E-E9A0-4411-92D5-BBD7401B3433}"/>
              </a:ext>
            </a:extLst>
          </p:cNvPr>
          <p:cNvSpPr/>
          <p:nvPr/>
        </p:nvSpPr>
        <p:spPr>
          <a:xfrm>
            <a:off x="4939748" y="2991680"/>
            <a:ext cx="516836" cy="139148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Nyíl: jobbra mutató 7">
            <a:extLst>
              <a:ext uri="{FF2B5EF4-FFF2-40B4-BE49-F238E27FC236}">
                <a16:creationId xmlns:a16="http://schemas.microsoft.com/office/drawing/2014/main" id="{A3249674-304B-4128-91C4-DA437679DC38}"/>
              </a:ext>
            </a:extLst>
          </p:cNvPr>
          <p:cNvSpPr/>
          <p:nvPr/>
        </p:nvSpPr>
        <p:spPr>
          <a:xfrm>
            <a:off x="7116417" y="2991680"/>
            <a:ext cx="516836" cy="139148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Nyíl: jobbra mutató 8">
            <a:extLst>
              <a:ext uri="{FF2B5EF4-FFF2-40B4-BE49-F238E27FC236}">
                <a16:creationId xmlns:a16="http://schemas.microsoft.com/office/drawing/2014/main" id="{40BAE542-E401-4577-9710-1491D9773285}"/>
              </a:ext>
            </a:extLst>
          </p:cNvPr>
          <p:cNvSpPr/>
          <p:nvPr/>
        </p:nvSpPr>
        <p:spPr>
          <a:xfrm>
            <a:off x="9644270" y="2991680"/>
            <a:ext cx="516836" cy="139148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Bal oldali kapcsos zárójel 11">
            <a:extLst>
              <a:ext uri="{FF2B5EF4-FFF2-40B4-BE49-F238E27FC236}">
                <a16:creationId xmlns:a16="http://schemas.microsoft.com/office/drawing/2014/main" id="{8702A7E8-000E-4CAD-B1B6-1BE7B2BBC468}"/>
              </a:ext>
            </a:extLst>
          </p:cNvPr>
          <p:cNvSpPr/>
          <p:nvPr/>
        </p:nvSpPr>
        <p:spPr>
          <a:xfrm rot="16200000">
            <a:off x="9569726" y="1387923"/>
            <a:ext cx="149087" cy="3907997"/>
          </a:xfrm>
          <a:prstGeom prst="leftBrace">
            <a:avLst>
              <a:gd name="adj1" fmla="val 8333"/>
              <a:gd name="adj2" fmla="val 50492"/>
            </a:avLst>
          </a:prstGeom>
          <a:solidFill>
            <a:schemeClr val="accent1"/>
          </a:solidFill>
          <a:ln w="190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88AB60C4-E041-40D0-A64F-B77F5DA45A5F}"/>
              </a:ext>
            </a:extLst>
          </p:cNvPr>
          <p:cNvSpPr/>
          <p:nvPr/>
        </p:nvSpPr>
        <p:spPr>
          <a:xfrm>
            <a:off x="8924675" y="3524645"/>
            <a:ext cx="1809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noProof="1">
                <a:solidFill>
                  <a:schemeClr val="bg1"/>
                </a:solidFill>
                <a:latin typeface="Century Gothic" panose="020B0502020202020204" pitchFamily="34" charset="0"/>
              </a:rPr>
              <a:t>aktiválás</a:t>
            </a: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CE04E8E0-FCC8-48DA-9CCE-49F4A61E2207}"/>
              </a:ext>
            </a:extLst>
          </p:cNvPr>
          <p:cNvSpPr/>
          <p:nvPr/>
        </p:nvSpPr>
        <p:spPr>
          <a:xfrm>
            <a:off x="8107618" y="2575012"/>
            <a:ext cx="13756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400" noProof="1">
                <a:solidFill>
                  <a:schemeClr val="bg1"/>
                </a:solidFill>
                <a:latin typeface="Century Gothic" panose="020B0502020202020204" pitchFamily="34" charset="0"/>
              </a:rPr>
              <a:t>400-500 °C</a:t>
            </a:r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0DE0E29A-EA7A-431B-AD94-50D5E2F9BA9D}"/>
              </a:ext>
            </a:extLst>
          </p:cNvPr>
          <p:cNvSpPr/>
          <p:nvPr/>
        </p:nvSpPr>
        <p:spPr>
          <a:xfrm>
            <a:off x="10318503" y="2575011"/>
            <a:ext cx="17685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400" noProof="1">
                <a:solidFill>
                  <a:schemeClr val="bg1"/>
                </a:solidFill>
                <a:latin typeface="Century Gothic" panose="020B0502020202020204" pitchFamily="34" charset="0"/>
              </a:rPr>
              <a:t>800-1000 °C</a:t>
            </a:r>
          </a:p>
        </p:txBody>
      </p:sp>
    </p:spTree>
    <p:extLst>
      <p:ext uri="{BB962C8B-B14F-4D97-AF65-F5344CB8AC3E}">
        <p14:creationId xmlns:p14="http://schemas.microsoft.com/office/powerpoint/2010/main" val="3384337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>
            <a:extLst>
              <a:ext uri="{FF2B5EF4-FFF2-40B4-BE49-F238E27FC236}">
                <a16:creationId xmlns:a16="http://schemas.microsoft.com/office/drawing/2014/main" id="{2C0FE372-3CF4-446A-B5B8-5F01DA7A0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74" y="102974"/>
            <a:ext cx="12122426" cy="1325563"/>
          </a:xfrm>
        </p:spPr>
        <p:txBody>
          <a:bodyPr rtlCol="0">
            <a:normAutofit/>
          </a:bodyPr>
          <a:lstStyle/>
          <a:p>
            <a:pPr rtl="0"/>
            <a:r>
              <a:rPr lang="hu-HU" sz="5400" cap="small" noProof="1">
                <a:latin typeface="Century Gothic" panose="020B0502020202020204" pitchFamily="34" charset="0"/>
              </a:rPr>
              <a:t>Aktív szén</a:t>
            </a:r>
            <a:endParaRPr lang="hu-HU" sz="5400" cap="small" noProof="1"/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3A3EDF60-3CDE-4F31-BA72-24B95FF7F281}"/>
              </a:ext>
            </a:extLst>
          </p:cNvPr>
          <p:cNvSpPr/>
          <p:nvPr/>
        </p:nvSpPr>
        <p:spPr>
          <a:xfrm>
            <a:off x="901148" y="1531191"/>
            <a:ext cx="5549348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i="1" noProof="1">
                <a:solidFill>
                  <a:schemeClr val="bg1"/>
                </a:solidFill>
                <a:latin typeface="Century Gothic" panose="020B0502020202020204" pitchFamily="34" charset="0"/>
              </a:rPr>
              <a:t>Tulajdonságok: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b="1" i="1" noProof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noProof="1">
                <a:solidFill>
                  <a:schemeClr val="bg1"/>
                </a:solidFill>
                <a:latin typeface="Century Gothic" panose="020B0502020202020204" pitchFamily="34" charset="0"/>
              </a:rPr>
              <a:t>fajlagos felület: 300-4000 m</a:t>
            </a:r>
            <a:r>
              <a:rPr lang="hu-HU" sz="2400" baseline="30000" noProof="1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  <a:r>
              <a:rPr lang="hu-HU" sz="2400" noProof="1">
                <a:solidFill>
                  <a:schemeClr val="bg1"/>
                </a:solidFill>
                <a:latin typeface="Century Gothic" panose="020B0502020202020204" pitchFamily="34" charset="0"/>
              </a:rPr>
              <a:t>/g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noProof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noProof="1">
                <a:solidFill>
                  <a:schemeClr val="bg1"/>
                </a:solidFill>
                <a:latin typeface="Century Gothic" panose="020B0502020202020204" pitchFamily="34" charset="0"/>
              </a:rPr>
              <a:t>polimodális pórusméret-eloszlás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noProof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noProof="1">
                <a:solidFill>
                  <a:schemeClr val="bg1"/>
                </a:solidFill>
                <a:latin typeface="Century Gothic" panose="020B0502020202020204" pitchFamily="34" charset="0"/>
              </a:rPr>
              <a:t>nem, vagy csak enyhén poláris felület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noProof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noProof="1">
                <a:solidFill>
                  <a:schemeClr val="bg1"/>
                </a:solidFill>
                <a:latin typeface="Century Gothic" panose="020B0502020202020204" pitchFamily="34" charset="0"/>
              </a:rPr>
              <a:t>szükségtelen a nedvességeltávolítás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noProof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noProof="1">
                <a:solidFill>
                  <a:schemeClr val="bg1"/>
                </a:solidFill>
                <a:latin typeface="Century Gothic" panose="020B0502020202020204" pitchFamily="34" charset="0"/>
              </a:rPr>
              <a:t>alacsony kötéserősség</a:t>
            </a:r>
          </a:p>
          <a:p>
            <a:endParaRPr lang="hu-HU" sz="2400" noProof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hu-HU" sz="2400" noProof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hu-HU" sz="2400" noProof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hu-HU" sz="2400" noProof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hu-HU" sz="2400" noProof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hu-HU" sz="2400" noProof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hu-HU" sz="2400" noProof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hu-HU" sz="2400" noProof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hu-HU" sz="2400" noProof="1">
                <a:solidFill>
                  <a:schemeClr val="bg1"/>
                </a:solidFill>
                <a:latin typeface="Century Gothic" panose="020B0502020202020204" pitchFamily="34" charset="0"/>
              </a:rPr>
              <a:t>  </a:t>
            </a:r>
          </a:p>
        </p:txBody>
      </p:sp>
      <p:pic>
        <p:nvPicPr>
          <p:cNvPr id="2050" name="Picture 2" descr="Képtalálat a következőre: „activated carbon structure”">
            <a:extLst>
              <a:ext uri="{FF2B5EF4-FFF2-40B4-BE49-F238E27FC236}">
                <a16:creationId xmlns:a16="http://schemas.microsoft.com/office/drawing/2014/main" id="{F335AAEB-410E-4A8C-9B12-A782623893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9" r="9222"/>
          <a:stretch/>
        </p:blipFill>
        <p:spPr bwMode="auto">
          <a:xfrm>
            <a:off x="6200362" y="2004601"/>
            <a:ext cx="5655365" cy="3842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49C52959-F0F2-4D21-80C5-C3FE5864074D}"/>
              </a:ext>
            </a:extLst>
          </p:cNvPr>
          <p:cNvSpPr/>
          <p:nvPr/>
        </p:nvSpPr>
        <p:spPr>
          <a:xfrm>
            <a:off x="6450496" y="6020531"/>
            <a:ext cx="524123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100" dirty="0" err="1">
                <a:solidFill>
                  <a:schemeClr val="bg1"/>
                </a:solidFill>
                <a:latin typeface="+mj-lt"/>
              </a:rPr>
              <a:t>Celzard</a:t>
            </a:r>
            <a:r>
              <a:rPr lang="hu-HU" sz="1100" dirty="0">
                <a:solidFill>
                  <a:schemeClr val="bg1"/>
                </a:solidFill>
                <a:latin typeface="+mj-lt"/>
              </a:rPr>
              <a:t>, A., </a:t>
            </a:r>
            <a:r>
              <a:rPr lang="hu-HU" sz="1100" dirty="0" err="1">
                <a:solidFill>
                  <a:schemeClr val="bg1"/>
                </a:solidFill>
                <a:latin typeface="+mj-lt"/>
              </a:rPr>
              <a:t>Fierro</a:t>
            </a:r>
            <a:r>
              <a:rPr lang="hu-HU" sz="1100" dirty="0">
                <a:solidFill>
                  <a:schemeClr val="bg1"/>
                </a:solidFill>
                <a:latin typeface="+mj-lt"/>
              </a:rPr>
              <a:t>, V., </a:t>
            </a:r>
            <a:r>
              <a:rPr lang="hu-HU" sz="1100" dirty="0" err="1">
                <a:solidFill>
                  <a:schemeClr val="bg1"/>
                </a:solidFill>
                <a:latin typeface="+mj-lt"/>
              </a:rPr>
              <a:t>Marêché</a:t>
            </a:r>
            <a:r>
              <a:rPr lang="hu-HU" sz="1100" dirty="0">
                <a:solidFill>
                  <a:schemeClr val="bg1"/>
                </a:solidFill>
                <a:latin typeface="+mj-lt"/>
              </a:rPr>
              <a:t>, J. F., &amp; </a:t>
            </a:r>
            <a:r>
              <a:rPr lang="hu-HU" sz="1100" dirty="0" err="1">
                <a:solidFill>
                  <a:schemeClr val="bg1"/>
                </a:solidFill>
                <a:latin typeface="+mj-lt"/>
              </a:rPr>
              <a:t>Furdin</a:t>
            </a:r>
            <a:r>
              <a:rPr lang="hu-HU" sz="1100" dirty="0">
                <a:solidFill>
                  <a:schemeClr val="bg1"/>
                </a:solidFill>
                <a:latin typeface="+mj-lt"/>
              </a:rPr>
              <a:t>, G. (2007). Advanced </a:t>
            </a:r>
            <a:r>
              <a:rPr lang="hu-HU" sz="1100" dirty="0" err="1">
                <a:solidFill>
                  <a:schemeClr val="bg1"/>
                </a:solidFill>
                <a:latin typeface="+mj-lt"/>
              </a:rPr>
              <a:t>Preparative</a:t>
            </a:r>
            <a:r>
              <a:rPr lang="hu-HU" sz="1100" dirty="0">
                <a:solidFill>
                  <a:schemeClr val="bg1"/>
                </a:solidFill>
                <a:latin typeface="+mj-lt"/>
              </a:rPr>
              <a:t> </a:t>
            </a:r>
            <a:r>
              <a:rPr lang="hu-HU" sz="1100" dirty="0" err="1">
                <a:solidFill>
                  <a:schemeClr val="bg1"/>
                </a:solidFill>
                <a:latin typeface="+mj-lt"/>
              </a:rPr>
              <a:t>Strategies</a:t>
            </a:r>
            <a:r>
              <a:rPr lang="hu-HU" sz="1100" dirty="0">
                <a:solidFill>
                  <a:schemeClr val="bg1"/>
                </a:solidFill>
                <a:latin typeface="+mj-lt"/>
              </a:rPr>
              <a:t> </a:t>
            </a:r>
            <a:r>
              <a:rPr lang="hu-HU" sz="1100" dirty="0" err="1">
                <a:solidFill>
                  <a:schemeClr val="bg1"/>
                </a:solidFill>
                <a:latin typeface="+mj-lt"/>
              </a:rPr>
              <a:t>for</a:t>
            </a:r>
            <a:r>
              <a:rPr lang="hu-HU" sz="1100" dirty="0">
                <a:solidFill>
                  <a:schemeClr val="bg1"/>
                </a:solidFill>
                <a:latin typeface="+mj-lt"/>
              </a:rPr>
              <a:t> </a:t>
            </a:r>
            <a:r>
              <a:rPr lang="hu-HU" sz="1100" dirty="0" err="1">
                <a:solidFill>
                  <a:schemeClr val="bg1"/>
                </a:solidFill>
                <a:latin typeface="+mj-lt"/>
              </a:rPr>
              <a:t>Activated</a:t>
            </a:r>
            <a:r>
              <a:rPr lang="hu-HU" sz="1100" dirty="0">
                <a:solidFill>
                  <a:schemeClr val="bg1"/>
                </a:solidFill>
                <a:latin typeface="+mj-lt"/>
              </a:rPr>
              <a:t> </a:t>
            </a:r>
            <a:r>
              <a:rPr lang="hu-HU" sz="1100" dirty="0" err="1">
                <a:solidFill>
                  <a:schemeClr val="bg1"/>
                </a:solidFill>
                <a:latin typeface="+mj-lt"/>
              </a:rPr>
              <a:t>Carbons</a:t>
            </a:r>
            <a:r>
              <a:rPr lang="hu-HU" sz="1100" dirty="0">
                <a:solidFill>
                  <a:schemeClr val="bg1"/>
                </a:solidFill>
                <a:latin typeface="+mj-lt"/>
              </a:rPr>
              <a:t> </a:t>
            </a:r>
            <a:r>
              <a:rPr lang="hu-HU" sz="1100" dirty="0" err="1">
                <a:solidFill>
                  <a:schemeClr val="bg1"/>
                </a:solidFill>
                <a:latin typeface="+mj-lt"/>
              </a:rPr>
              <a:t>Designed</a:t>
            </a:r>
            <a:r>
              <a:rPr lang="hu-HU" sz="1100" dirty="0">
                <a:solidFill>
                  <a:schemeClr val="bg1"/>
                </a:solidFill>
                <a:latin typeface="+mj-lt"/>
              </a:rPr>
              <a:t> </a:t>
            </a:r>
            <a:r>
              <a:rPr lang="hu-HU" sz="1100" dirty="0" err="1">
                <a:solidFill>
                  <a:schemeClr val="bg1"/>
                </a:solidFill>
                <a:latin typeface="+mj-lt"/>
              </a:rPr>
              <a:t>for</a:t>
            </a:r>
            <a:r>
              <a:rPr lang="hu-HU" sz="1100" dirty="0">
                <a:solidFill>
                  <a:schemeClr val="bg1"/>
                </a:solidFill>
                <a:latin typeface="+mj-lt"/>
              </a:rPr>
              <a:t> </a:t>
            </a:r>
            <a:r>
              <a:rPr lang="hu-HU" sz="1100" dirty="0" err="1">
                <a:solidFill>
                  <a:schemeClr val="bg1"/>
                </a:solidFill>
                <a:latin typeface="+mj-lt"/>
              </a:rPr>
              <a:t>the</a:t>
            </a:r>
            <a:r>
              <a:rPr lang="hu-HU" sz="1100" dirty="0">
                <a:solidFill>
                  <a:schemeClr val="bg1"/>
                </a:solidFill>
                <a:latin typeface="+mj-lt"/>
              </a:rPr>
              <a:t> </a:t>
            </a:r>
            <a:r>
              <a:rPr lang="hu-HU" sz="1100" dirty="0" err="1">
                <a:solidFill>
                  <a:schemeClr val="bg1"/>
                </a:solidFill>
                <a:latin typeface="+mj-lt"/>
              </a:rPr>
              <a:t>Adsorptive</a:t>
            </a:r>
            <a:r>
              <a:rPr lang="hu-HU" sz="1100" dirty="0">
                <a:solidFill>
                  <a:schemeClr val="bg1"/>
                </a:solidFill>
                <a:latin typeface="+mj-lt"/>
              </a:rPr>
              <a:t> Storage of </a:t>
            </a:r>
            <a:r>
              <a:rPr lang="hu-HU" sz="1100" dirty="0" err="1">
                <a:solidFill>
                  <a:schemeClr val="bg1"/>
                </a:solidFill>
                <a:latin typeface="+mj-lt"/>
              </a:rPr>
              <a:t>Hydrogen</a:t>
            </a:r>
            <a:r>
              <a:rPr lang="hu-HU" sz="1100" dirty="0">
                <a:solidFill>
                  <a:schemeClr val="bg1"/>
                </a:solidFill>
                <a:latin typeface="+mj-lt"/>
              </a:rPr>
              <a:t>. </a:t>
            </a:r>
            <a:r>
              <a:rPr lang="hu-HU" sz="1100" dirty="0" err="1">
                <a:solidFill>
                  <a:schemeClr val="bg1"/>
                </a:solidFill>
                <a:latin typeface="+mj-lt"/>
              </a:rPr>
              <a:t>Adsorption</a:t>
            </a:r>
            <a:r>
              <a:rPr lang="hu-HU" sz="1100" dirty="0">
                <a:solidFill>
                  <a:schemeClr val="bg1"/>
                </a:solidFill>
                <a:latin typeface="+mj-lt"/>
              </a:rPr>
              <a:t> Science &amp; </a:t>
            </a:r>
            <a:r>
              <a:rPr lang="hu-HU" sz="1100" dirty="0" err="1">
                <a:solidFill>
                  <a:schemeClr val="bg1"/>
                </a:solidFill>
                <a:latin typeface="+mj-lt"/>
              </a:rPr>
              <a:t>Technology</a:t>
            </a:r>
            <a:r>
              <a:rPr lang="hu-HU" sz="1100" dirty="0">
                <a:solidFill>
                  <a:schemeClr val="bg1"/>
                </a:solidFill>
                <a:latin typeface="+mj-lt"/>
              </a:rPr>
              <a:t>, 25(3-4),</a:t>
            </a:r>
          </a:p>
        </p:txBody>
      </p:sp>
    </p:spTree>
    <p:extLst>
      <p:ext uri="{BB962C8B-B14F-4D97-AF65-F5344CB8AC3E}">
        <p14:creationId xmlns:p14="http://schemas.microsoft.com/office/powerpoint/2010/main" val="2990260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973C8062-CFF0-4D3A-899A-68FB4B05C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74" y="93035"/>
            <a:ext cx="12122426" cy="1325563"/>
          </a:xfrm>
        </p:spPr>
        <p:txBody>
          <a:bodyPr rtlCol="0">
            <a:normAutofit/>
          </a:bodyPr>
          <a:lstStyle/>
          <a:p>
            <a:pPr rtl="0"/>
            <a:r>
              <a:rPr lang="hu-HU" sz="5400" cap="small" noProof="1">
                <a:latin typeface="Century Gothic" panose="020B0502020202020204" pitchFamily="34" charset="0"/>
              </a:rPr>
              <a:t>Szén molekulaszita (cms)</a:t>
            </a:r>
            <a:endParaRPr lang="hu-HU" sz="5400" cap="small" noProof="1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124A6E71-16AA-4AEF-99EB-79E44295E0BC}"/>
              </a:ext>
            </a:extLst>
          </p:cNvPr>
          <p:cNvSpPr/>
          <p:nvPr/>
        </p:nvSpPr>
        <p:spPr>
          <a:xfrm>
            <a:off x="5067298" y="2232720"/>
            <a:ext cx="36807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b="1" u="sng" cap="small" noProof="1">
                <a:solidFill>
                  <a:schemeClr val="bg1"/>
                </a:solidFill>
                <a:latin typeface="Century Gothic" panose="020B0502020202020204" pitchFamily="34" charset="0"/>
              </a:rPr>
              <a:t>előállítási módszer</a:t>
            </a: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20E7BDA1-80A3-4A88-B584-F53A4EE4345B}"/>
              </a:ext>
            </a:extLst>
          </p:cNvPr>
          <p:cNvSpPr/>
          <p:nvPr/>
        </p:nvSpPr>
        <p:spPr>
          <a:xfrm>
            <a:off x="755374" y="1684392"/>
            <a:ext cx="552118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b="1" noProof="1">
                <a:solidFill>
                  <a:schemeClr val="bg1"/>
                </a:solidFill>
                <a:latin typeface="Century Gothic" panose="020B0502020202020204" pitchFamily="34" charset="0"/>
              </a:rPr>
              <a:t>CMS N2</a:t>
            </a:r>
          </a:p>
          <a:p>
            <a:pPr algn="ctr"/>
            <a:endParaRPr lang="hu-HU" sz="2400" b="1" i="1" noProof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hu-HU" sz="2400" b="1" i="1" noProof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hu-HU" sz="2200" noProof="1">
                <a:solidFill>
                  <a:schemeClr val="bg1"/>
                </a:solidFill>
                <a:latin typeface="Century Gothic" panose="020B0502020202020204" pitchFamily="34" charset="0"/>
              </a:rPr>
              <a:t>Aktív szén pórusainak bevonása karbonizált hőre keményedő polimerrel</a:t>
            </a:r>
          </a:p>
          <a:p>
            <a:pPr algn="just"/>
            <a:endParaRPr lang="hu-HU" sz="2400" noProof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/>
            <a:endParaRPr lang="hu-HU" sz="2400" noProof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hu-HU" sz="2200" noProof="1">
                <a:solidFill>
                  <a:schemeClr val="bg1"/>
                </a:solidFill>
                <a:latin typeface="Century Gothic" panose="020B0502020202020204" pitchFamily="34" charset="0"/>
              </a:rPr>
              <a:t>Nitrogén előállítása a levegőből</a:t>
            </a:r>
          </a:p>
          <a:p>
            <a:pPr algn="just"/>
            <a:endParaRPr lang="hu-HU" sz="2400" noProof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/>
            <a:endParaRPr lang="hu-HU" sz="2400" noProof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BDA1E571-0E45-4191-9B5F-3DB7DF8EF621}"/>
              </a:ext>
            </a:extLst>
          </p:cNvPr>
          <p:cNvSpPr/>
          <p:nvPr/>
        </p:nvSpPr>
        <p:spPr>
          <a:xfrm>
            <a:off x="6670813" y="1720840"/>
            <a:ext cx="5521187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b="1" noProof="1">
                <a:solidFill>
                  <a:schemeClr val="bg1"/>
                </a:solidFill>
                <a:latin typeface="Century Gothic" panose="020B0502020202020204" pitchFamily="34" charset="0"/>
              </a:rPr>
              <a:t>CMS H2</a:t>
            </a:r>
          </a:p>
          <a:p>
            <a:pPr algn="ctr"/>
            <a:endParaRPr lang="hu-HU" sz="2400" b="1" i="1" noProof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hu-HU" sz="2200" b="1" i="1" noProof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hu-HU" sz="2200" noProof="1">
                <a:solidFill>
                  <a:schemeClr val="bg1"/>
                </a:solidFill>
                <a:latin typeface="Century Gothic" panose="020B0502020202020204" pitchFamily="34" charset="0"/>
              </a:rPr>
              <a:t>   Polimerek (pl.: PVDC) karbonizálása</a:t>
            </a:r>
          </a:p>
          <a:p>
            <a:pPr algn="just"/>
            <a:endParaRPr lang="hu-HU" sz="2200" noProof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/>
            <a:endParaRPr lang="hu-HU" sz="2200" noProof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/>
            <a:endParaRPr lang="hu-HU" sz="2200" noProof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hu-HU" sz="2200" noProof="1">
                <a:solidFill>
                  <a:schemeClr val="bg1"/>
                </a:solidFill>
                <a:latin typeface="Century Gothic" panose="020B0502020202020204" pitchFamily="34" charset="0"/>
              </a:rPr>
              <a:t>   Hidrogén és hélium tisztítása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17728E0A-BCB9-41E0-85A4-C477FEB0BDCC}"/>
              </a:ext>
            </a:extLst>
          </p:cNvPr>
          <p:cNvSpPr/>
          <p:nvPr/>
        </p:nvSpPr>
        <p:spPr>
          <a:xfrm>
            <a:off x="5654263" y="3674872"/>
            <a:ext cx="36807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b="1" u="sng" cap="small" noProof="1">
                <a:solidFill>
                  <a:schemeClr val="bg1"/>
                </a:solidFill>
                <a:latin typeface="Century Gothic" panose="020B0502020202020204" pitchFamily="34" charset="0"/>
              </a:rPr>
              <a:t>alkalmazás</a:t>
            </a:r>
          </a:p>
          <a:p>
            <a:pPr algn="just"/>
            <a:endParaRPr lang="hu-HU" sz="2400" b="1" i="1" noProof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/>
            <a:endParaRPr lang="hu-HU" sz="2400" b="1" i="1" noProof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/>
            <a:endParaRPr lang="hu-HU" sz="2400" b="1" i="1" noProof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/>
            <a:endParaRPr lang="hu-HU" sz="2400" b="1" i="1" noProof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hu-HU" sz="2400" b="1" i="1" noProof="1">
                <a:solidFill>
                  <a:schemeClr val="bg1"/>
                </a:solidFill>
                <a:latin typeface="Century Gothic" panose="020B0502020202020204" pitchFamily="34" charset="0"/>
              </a:rPr>
              <a:t>  </a:t>
            </a:r>
            <a:r>
              <a:rPr lang="hu-HU" sz="2400" b="1" i="1" u="sng" cap="small" noProof="1">
                <a:solidFill>
                  <a:schemeClr val="bg1"/>
                </a:solidFill>
                <a:latin typeface="Century Gothic" panose="020B0502020202020204" pitchFamily="34" charset="0"/>
              </a:rPr>
              <a:t>s</a:t>
            </a:r>
            <a:r>
              <a:rPr lang="hu-HU" sz="2400" b="1" u="sng" cap="small" noProof="1">
                <a:solidFill>
                  <a:schemeClr val="bg1"/>
                </a:solidFill>
                <a:latin typeface="Century Gothic" panose="020B0502020202020204" pitchFamily="34" charset="0"/>
              </a:rPr>
              <a:t>zerkezet</a:t>
            </a:r>
          </a:p>
        </p:txBody>
      </p:sp>
      <p:pic>
        <p:nvPicPr>
          <p:cNvPr id="4098" name="Picture 2" descr="https://scontent-vie1-1.xx.fbcdn.net/v/t1.15752-9/79380379_2600835229985442_7683572264909930496_n.png?_nc_cat=110&amp;_nc_ohc=CNhMblB7lQAAQnlrRvagiXNuILvbNfhd-9_KI-FBf0Tx8P1GUFSTqTNjQ&amp;_nc_ht=scontent-vie1-1.xx&amp;oh=b1ad7ad6d01eb62b102d3fee08364f6e&amp;oe=5E6D4D56">
            <a:extLst>
              <a:ext uri="{FF2B5EF4-FFF2-40B4-BE49-F238E27FC236}">
                <a16:creationId xmlns:a16="http://schemas.microsoft.com/office/drawing/2014/main" id="{557362D1-52D7-4FC0-A2D5-0C6DA28E23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05"/>
          <a:stretch/>
        </p:blipFill>
        <p:spPr bwMode="auto">
          <a:xfrm>
            <a:off x="2341804" y="4751101"/>
            <a:ext cx="2482504" cy="1853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content-vie1-1.xx.fbcdn.net/v/t1.15752-9/79380379_2600835229985442_7683572264909930496_n.png?_nc_cat=110&amp;_nc_ohc=CNhMblB7lQAAQnlrRvagiXNuILvbNfhd-9_KI-FBf0Tx8P1GUFSTqTNjQ&amp;_nc_ht=scontent-vie1-1.xx&amp;oh=b1ad7ad6d01eb62b102d3fee08364f6e&amp;oe=5E6D4D56">
            <a:extLst>
              <a:ext uri="{FF2B5EF4-FFF2-40B4-BE49-F238E27FC236}">
                <a16:creationId xmlns:a16="http://schemas.microsoft.com/office/drawing/2014/main" id="{0669AF90-3232-426F-8460-D140EE1DCE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08"/>
          <a:stretch/>
        </p:blipFill>
        <p:spPr bwMode="auto">
          <a:xfrm>
            <a:off x="8055950" y="4751101"/>
            <a:ext cx="2558213" cy="1853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id="{E122F669-1F72-418E-8A5C-0EF10B56BE3F}"/>
              </a:ext>
            </a:extLst>
          </p:cNvPr>
          <p:cNvSpPr/>
          <p:nvPr/>
        </p:nvSpPr>
        <p:spPr>
          <a:xfrm>
            <a:off x="4002157" y="660440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 err="1">
                <a:solidFill>
                  <a:schemeClr val="bg1"/>
                </a:solidFill>
                <a:latin typeface="+mj-lt"/>
              </a:rPr>
              <a:t>Jüntgen</a:t>
            </a:r>
            <a:r>
              <a:rPr lang="de-DE" sz="1200" dirty="0">
                <a:solidFill>
                  <a:schemeClr val="bg1"/>
                </a:solidFill>
                <a:latin typeface="+mj-lt"/>
              </a:rPr>
              <a:t>, H., Knoblauch, K., and Harder, K. (1981) Fuel 60, 817.</a:t>
            </a:r>
            <a:endParaRPr lang="hu-HU" sz="12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19BAB9F2-B331-4F1F-832E-028DD5923590}"/>
              </a:ext>
            </a:extLst>
          </p:cNvPr>
          <p:cNvCxnSpPr>
            <a:cxnSpLocks/>
          </p:cNvCxnSpPr>
          <p:nvPr/>
        </p:nvCxnSpPr>
        <p:spPr>
          <a:xfrm>
            <a:off x="6554856" y="2735672"/>
            <a:ext cx="0" cy="8415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Egyenes összekötő 13">
            <a:extLst>
              <a:ext uri="{FF2B5EF4-FFF2-40B4-BE49-F238E27FC236}">
                <a16:creationId xmlns:a16="http://schemas.microsoft.com/office/drawing/2014/main" id="{0A37271C-E82E-4EBD-A9C5-CCD910668F7E}"/>
              </a:ext>
            </a:extLst>
          </p:cNvPr>
          <p:cNvCxnSpPr>
            <a:cxnSpLocks/>
          </p:cNvCxnSpPr>
          <p:nvPr/>
        </p:nvCxnSpPr>
        <p:spPr>
          <a:xfrm>
            <a:off x="6533321" y="4223944"/>
            <a:ext cx="0" cy="12461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Egyenes összekötő 16">
            <a:extLst>
              <a:ext uri="{FF2B5EF4-FFF2-40B4-BE49-F238E27FC236}">
                <a16:creationId xmlns:a16="http://schemas.microsoft.com/office/drawing/2014/main" id="{3CBBAF9F-32A4-48E3-B1CF-48571E6D9727}"/>
              </a:ext>
            </a:extLst>
          </p:cNvPr>
          <p:cNvCxnSpPr>
            <a:cxnSpLocks/>
          </p:cNvCxnSpPr>
          <p:nvPr/>
        </p:nvCxnSpPr>
        <p:spPr>
          <a:xfrm>
            <a:off x="6533321" y="5972996"/>
            <a:ext cx="0" cy="55842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Egyenes összekötő 18">
            <a:extLst>
              <a:ext uri="{FF2B5EF4-FFF2-40B4-BE49-F238E27FC236}">
                <a16:creationId xmlns:a16="http://schemas.microsoft.com/office/drawing/2014/main" id="{17351254-4CD8-4BD6-9F08-8E134FFD5BC2}"/>
              </a:ext>
            </a:extLst>
          </p:cNvPr>
          <p:cNvCxnSpPr>
            <a:cxnSpLocks/>
          </p:cNvCxnSpPr>
          <p:nvPr/>
        </p:nvCxnSpPr>
        <p:spPr>
          <a:xfrm>
            <a:off x="6541603" y="1603091"/>
            <a:ext cx="0" cy="55842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076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0A7ECCC7-39EB-444F-B84D-FF4074B7B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74" y="73157"/>
            <a:ext cx="12122426" cy="1325563"/>
          </a:xfrm>
        </p:spPr>
        <p:txBody>
          <a:bodyPr rtlCol="0">
            <a:normAutofit/>
          </a:bodyPr>
          <a:lstStyle/>
          <a:p>
            <a:pPr rtl="0"/>
            <a:r>
              <a:rPr lang="hu-HU" sz="5400" cap="small" noProof="1">
                <a:latin typeface="Century Gothic" panose="020B0502020202020204" pitchFamily="34" charset="0"/>
              </a:rPr>
              <a:t>Aktivált alumínium-oxid</a:t>
            </a:r>
            <a:endParaRPr lang="hu-HU" sz="5400" cap="small" noProof="1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094634D9-274C-4563-9CA5-AEB42CBA9C3C}"/>
              </a:ext>
            </a:extLst>
          </p:cNvPr>
          <p:cNvSpPr/>
          <p:nvPr/>
        </p:nvSpPr>
        <p:spPr>
          <a:xfrm>
            <a:off x="1099929" y="1781865"/>
            <a:ext cx="914731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hu-HU" sz="2400" b="1" i="1" noProof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hu-HU" sz="2400" b="1" i="1" noProof="1">
                <a:solidFill>
                  <a:schemeClr val="bg1"/>
                </a:solidFill>
                <a:latin typeface="Century Gothic" panose="020B0502020202020204" pitchFamily="34" charset="0"/>
              </a:rPr>
              <a:t>Előállíítása: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400" noProof="1">
                <a:solidFill>
                  <a:schemeClr val="bg1"/>
                </a:solidFill>
                <a:latin typeface="Century Gothic" panose="020B0502020202020204" pitchFamily="34" charset="0"/>
              </a:rPr>
              <a:t>alumínium-hidroxid termikus dehidratációja</a:t>
            </a:r>
          </a:p>
          <a:p>
            <a:pPr algn="just"/>
            <a:endParaRPr lang="hu-HU" sz="2400" noProof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hu-HU" sz="2400" b="1" i="1" noProof="1">
                <a:solidFill>
                  <a:schemeClr val="bg1"/>
                </a:solidFill>
                <a:latin typeface="Century Gothic" panose="020B0502020202020204" pitchFamily="34" charset="0"/>
              </a:rPr>
              <a:t>Tulajdonságai: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400" noProof="1">
                <a:solidFill>
                  <a:schemeClr val="bg1"/>
                </a:solidFill>
                <a:latin typeface="Century Gothic" panose="020B0502020202020204" pitchFamily="34" charset="0"/>
              </a:rPr>
              <a:t>fajlagos felület: 300-350 m</a:t>
            </a:r>
            <a:r>
              <a:rPr lang="hu-HU" sz="2400" baseline="30000" noProof="1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  <a:r>
              <a:rPr lang="hu-HU" sz="2400" noProof="1">
                <a:solidFill>
                  <a:schemeClr val="bg1"/>
                </a:solidFill>
                <a:latin typeface="Century Gothic" panose="020B0502020202020204" pitchFamily="34" charset="0"/>
              </a:rPr>
              <a:t>/g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400" noProof="1">
                <a:solidFill>
                  <a:schemeClr val="bg1"/>
                </a:solidFill>
                <a:latin typeface="Century Gothic" panose="020B0502020202020204" pitchFamily="34" charset="0"/>
              </a:rPr>
              <a:t>nagyon nagy hidrofilitás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400" noProof="1">
                <a:solidFill>
                  <a:schemeClr val="bg1"/>
                </a:solidFill>
                <a:latin typeface="Century Gothic" panose="020B0502020202020204" pitchFamily="34" charset="0"/>
              </a:rPr>
              <a:t>pórusszerkezete a hőkezelés körülményeitől függ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400" noProof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hu-HU" sz="2400" b="1" i="1" noProof="1">
                <a:solidFill>
                  <a:schemeClr val="bg1"/>
                </a:solidFill>
                <a:latin typeface="Century Gothic" panose="020B0502020202020204" pitchFamily="34" charset="0"/>
              </a:rPr>
              <a:t>Alkalmazása: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400" noProof="1">
                <a:solidFill>
                  <a:schemeClr val="bg1"/>
                </a:solidFill>
                <a:latin typeface="Century Gothic" panose="020B0502020202020204" pitchFamily="34" charset="0"/>
              </a:rPr>
              <a:t>ipari gázok szárítása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400" noProof="1">
                <a:solidFill>
                  <a:schemeClr val="bg1"/>
                </a:solidFill>
                <a:latin typeface="Century Gothic" panose="020B0502020202020204" pitchFamily="34" charset="0"/>
              </a:rPr>
              <a:t>kromatográfia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400" noProof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/>
            <a:endParaRPr lang="hu-HU" sz="2400" noProof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122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>
            <a:extLst>
              <a:ext uri="{FF2B5EF4-FFF2-40B4-BE49-F238E27FC236}">
                <a16:creationId xmlns:a16="http://schemas.microsoft.com/office/drawing/2014/main" id="{AAF631B1-4213-4EFD-ABAA-41792481D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74" y="73157"/>
            <a:ext cx="12122426" cy="1325563"/>
          </a:xfrm>
        </p:spPr>
        <p:txBody>
          <a:bodyPr rtlCol="0">
            <a:normAutofit/>
          </a:bodyPr>
          <a:lstStyle/>
          <a:p>
            <a:pPr rtl="0"/>
            <a:r>
              <a:rPr lang="hu-HU" sz="5400" cap="small" noProof="1">
                <a:latin typeface="Century Gothic" panose="020B0502020202020204" pitchFamily="34" charset="0"/>
              </a:rPr>
              <a:t>Szilikagél (SiO</a:t>
            </a:r>
            <a:r>
              <a:rPr lang="hu-HU" sz="5400" cap="small" baseline="-25000" noProof="1">
                <a:latin typeface="Century Gothic" panose="020B0502020202020204" pitchFamily="34" charset="0"/>
              </a:rPr>
              <a:t>2</a:t>
            </a:r>
            <a:r>
              <a:rPr lang="hu-HU" sz="5400" cap="small" noProof="1">
                <a:latin typeface="Century Gothic" panose="020B0502020202020204" pitchFamily="34" charset="0"/>
              </a:rPr>
              <a:t>)</a:t>
            </a:r>
            <a:endParaRPr lang="hu-HU" sz="5400" cap="small" noProof="1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5672CEE4-93F1-4950-82B2-1E221B1D68F8}"/>
              </a:ext>
            </a:extLst>
          </p:cNvPr>
          <p:cNvSpPr/>
          <p:nvPr/>
        </p:nvSpPr>
        <p:spPr>
          <a:xfrm>
            <a:off x="1070111" y="1067612"/>
            <a:ext cx="914731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hu-HU" sz="2400" b="1" i="1" noProof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hu-HU" sz="2400" b="1" i="1" noProof="1">
                <a:solidFill>
                  <a:schemeClr val="bg1"/>
                </a:solidFill>
                <a:latin typeface="Century Gothic" panose="020B0502020202020204" pitchFamily="34" charset="0"/>
              </a:rPr>
              <a:t>Előállíítása: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400" noProof="1">
                <a:solidFill>
                  <a:schemeClr val="bg1"/>
                </a:solidFill>
                <a:latin typeface="Century Gothic" panose="020B0502020202020204" pitchFamily="34" charset="0"/>
              </a:rPr>
              <a:t>kovasav (H</a:t>
            </a:r>
            <a:r>
              <a:rPr lang="hu-HU" sz="2400" baseline="-25000" noProof="1">
                <a:solidFill>
                  <a:schemeClr val="bg1"/>
                </a:solidFill>
                <a:latin typeface="Century Gothic" panose="020B0502020202020204" pitchFamily="34" charset="0"/>
              </a:rPr>
              <a:t>4</a:t>
            </a:r>
            <a:r>
              <a:rPr lang="hu-HU" sz="2400" noProof="1">
                <a:solidFill>
                  <a:schemeClr val="bg1"/>
                </a:solidFill>
                <a:latin typeface="Century Gothic" panose="020B0502020202020204" pitchFamily="34" charset="0"/>
              </a:rPr>
              <a:t>SiO</a:t>
            </a:r>
            <a:r>
              <a:rPr lang="hu-HU" sz="2400" baseline="-25000" noProof="1">
                <a:solidFill>
                  <a:schemeClr val="bg1"/>
                </a:solidFill>
                <a:latin typeface="Century Gothic" panose="020B0502020202020204" pitchFamily="34" charset="0"/>
              </a:rPr>
              <a:t>4</a:t>
            </a:r>
            <a:r>
              <a:rPr lang="hu-HU" sz="2400" noProof="1">
                <a:solidFill>
                  <a:schemeClr val="bg1"/>
                </a:solidFill>
                <a:latin typeface="Century Gothic" panose="020B0502020202020204" pitchFamily="34" charset="0"/>
              </a:rPr>
              <a:t>) polimerizációja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400" noProof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400" noProof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400" noProof="1">
                <a:solidFill>
                  <a:schemeClr val="bg1"/>
                </a:solidFill>
                <a:latin typeface="Century Gothic" panose="020B0502020202020204" pitchFamily="34" charset="0"/>
              </a:rPr>
              <a:t>szol-gél módszer</a:t>
            </a:r>
          </a:p>
          <a:p>
            <a:pPr algn="just"/>
            <a:endParaRPr lang="hu-HU" sz="2400" noProof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/>
            <a:endParaRPr lang="hu-HU" sz="2400" noProof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/>
            <a:endParaRPr lang="hu-HU" sz="2400" noProof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/>
            <a:endParaRPr lang="hu-HU" sz="2400" noProof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hu-HU" sz="2400" b="1" i="1" noProof="1">
                <a:solidFill>
                  <a:schemeClr val="bg1"/>
                </a:solidFill>
                <a:latin typeface="Century Gothic" panose="020B0502020202020204" pitchFamily="34" charset="0"/>
              </a:rPr>
              <a:t>Tulajdonságai: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4A5C3833-F8D7-4E34-A5BC-0336C23826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7378"/>
          <a:stretch/>
        </p:blipFill>
        <p:spPr>
          <a:xfrm>
            <a:off x="3594951" y="2393175"/>
            <a:ext cx="4721828" cy="346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4ECE8E84-35B5-4E21-871B-ECFD25FD9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456" y="3531166"/>
            <a:ext cx="3564813" cy="406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FBDF7C96-B7AC-456C-8B2E-1DE289D80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693" y="4122737"/>
            <a:ext cx="5742341" cy="406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EA04DF45-98A2-4CFD-A982-C232757FDDD3}"/>
              </a:ext>
            </a:extLst>
          </p:cNvPr>
          <p:cNvSpPr txBox="1"/>
          <p:nvPr/>
        </p:nvSpPr>
        <p:spPr>
          <a:xfrm>
            <a:off x="1070111" y="5371664"/>
            <a:ext cx="41379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u="sng" cap="small" dirty="0">
                <a:solidFill>
                  <a:schemeClr val="bg1"/>
                </a:solidFill>
                <a:latin typeface="Century Gothic" panose="020B0502020202020204" pitchFamily="34" charset="0"/>
              </a:rPr>
              <a:t>normál sűrűségű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fajlagos felület: 750-850 </a:t>
            </a:r>
            <a:r>
              <a:rPr lang="hu-HU" sz="2000" noProof="1">
                <a:solidFill>
                  <a:schemeClr val="bg1"/>
                </a:solidFill>
                <a:latin typeface="Century Gothic" panose="020B0502020202020204" pitchFamily="34" charset="0"/>
              </a:rPr>
              <a:t>m</a:t>
            </a:r>
            <a:r>
              <a:rPr lang="hu-HU" sz="2000" baseline="30000" noProof="1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  <a:r>
              <a:rPr lang="hu-HU" sz="2000" noProof="1">
                <a:solidFill>
                  <a:schemeClr val="bg1"/>
                </a:solidFill>
                <a:latin typeface="Century Gothic" panose="020B0502020202020204" pitchFamily="34" charset="0"/>
              </a:rPr>
              <a:t>/g</a:t>
            </a:r>
            <a:endParaRPr lang="hu-H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átlagos pórusátmérő: 22-26 </a:t>
            </a:r>
            <a:r>
              <a:rPr lang="fr-FR" dirty="0">
                <a:solidFill>
                  <a:schemeClr val="bg1"/>
                </a:solidFill>
              </a:rPr>
              <a:t>Å</a:t>
            </a:r>
            <a:endParaRPr lang="hu-H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CA629C49-EBA4-4825-A806-36C475A71F75}"/>
              </a:ext>
            </a:extLst>
          </p:cNvPr>
          <p:cNvSpPr txBox="1"/>
          <p:nvPr/>
        </p:nvSpPr>
        <p:spPr>
          <a:xfrm>
            <a:off x="6781800" y="5371664"/>
            <a:ext cx="44196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u="sng" cap="small" dirty="0">
                <a:solidFill>
                  <a:schemeClr val="bg1"/>
                </a:solidFill>
                <a:latin typeface="Century Gothic" panose="020B0502020202020204" pitchFamily="34" charset="0"/>
              </a:rPr>
              <a:t>alacsony sűrűségű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fajlagos felület: 300-350 </a:t>
            </a:r>
            <a:r>
              <a:rPr lang="hu-HU" sz="2000" noProof="1">
                <a:solidFill>
                  <a:schemeClr val="bg1"/>
                </a:solidFill>
                <a:latin typeface="Century Gothic" panose="020B0502020202020204" pitchFamily="34" charset="0"/>
              </a:rPr>
              <a:t>m</a:t>
            </a:r>
            <a:r>
              <a:rPr lang="hu-HU" sz="2000" baseline="30000" noProof="1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  <a:r>
              <a:rPr lang="hu-HU" sz="2000" noProof="1">
                <a:solidFill>
                  <a:schemeClr val="bg1"/>
                </a:solidFill>
                <a:latin typeface="Century Gothic" panose="020B0502020202020204" pitchFamily="34" charset="0"/>
              </a:rPr>
              <a:t>/g</a:t>
            </a:r>
            <a:endParaRPr lang="hu-H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átlagos pórusátmérő: 100-150 </a:t>
            </a:r>
            <a:r>
              <a:rPr lang="fr-FR" dirty="0">
                <a:solidFill>
                  <a:schemeClr val="bg1"/>
                </a:solidFill>
              </a:rPr>
              <a:t>Å</a:t>
            </a:r>
            <a:endParaRPr lang="hu-H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091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>
            <a:extLst>
              <a:ext uri="{FF2B5EF4-FFF2-40B4-BE49-F238E27FC236}">
                <a16:creationId xmlns:a16="http://schemas.microsoft.com/office/drawing/2014/main" id="{8C6BF0FD-3BE7-4D83-B50C-F995130E0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74" y="73157"/>
            <a:ext cx="12122426" cy="1325563"/>
          </a:xfrm>
        </p:spPr>
        <p:txBody>
          <a:bodyPr rtlCol="0">
            <a:normAutofit/>
          </a:bodyPr>
          <a:lstStyle/>
          <a:p>
            <a:pPr rtl="0"/>
            <a:r>
              <a:rPr lang="hu-HU" sz="5400" cap="small" noProof="1">
                <a:latin typeface="Century Gothic" panose="020B0502020202020204" pitchFamily="34" charset="0"/>
              </a:rPr>
              <a:t>Zeolitok</a:t>
            </a:r>
            <a:endParaRPr lang="hu-HU" sz="5400" cap="small" noProof="1"/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C93A520F-2430-48D2-B472-E1B42E1CD0AC}"/>
              </a:ext>
            </a:extLst>
          </p:cNvPr>
          <p:cNvSpPr/>
          <p:nvPr/>
        </p:nvSpPr>
        <p:spPr>
          <a:xfrm>
            <a:off x="1033670" y="1265030"/>
            <a:ext cx="1091316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hu-HU" sz="2400" b="1" i="1" noProof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hu-HU" sz="2400" b="1" i="1" noProof="1">
                <a:solidFill>
                  <a:schemeClr val="bg1"/>
                </a:solidFill>
                <a:latin typeface="Century Gothic" panose="020B0502020202020204" pitchFamily="34" charset="0"/>
              </a:rPr>
              <a:t>Kémiai összetétel: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400" noProof="1">
                <a:solidFill>
                  <a:schemeClr val="bg1"/>
                </a:solidFill>
                <a:latin typeface="Century Gothic" panose="020B0502020202020204" pitchFamily="34" charset="0"/>
              </a:rPr>
              <a:t>alkáli-vagy alkáliföldfémek kristályos alumínium-szilikátjai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400" noProof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/>
            <a:endParaRPr lang="hu-HU" sz="2400" noProof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hu-HU" sz="2400" b="1" i="1" noProof="1">
                <a:solidFill>
                  <a:schemeClr val="bg1"/>
                </a:solidFill>
                <a:latin typeface="Century Gothic" panose="020B0502020202020204" pitchFamily="34" charset="0"/>
              </a:rPr>
              <a:t>Előállítása:</a:t>
            </a:r>
          </a:p>
          <a:p>
            <a:pPr algn="just"/>
            <a:endParaRPr lang="hu-HU" sz="2400" b="1" i="1" noProof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/>
            <a:endParaRPr lang="hu-HU" sz="2400" b="1" i="1" noProof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/>
            <a:endParaRPr lang="hu-HU" sz="2400" b="1" i="1" noProof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/>
            <a:endParaRPr lang="hu-HU" sz="2400" b="1" i="1" noProof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hu-HU" sz="2400" b="1" i="1" noProof="1">
                <a:solidFill>
                  <a:schemeClr val="bg1"/>
                </a:solidFill>
                <a:latin typeface="Century Gothic" panose="020B0502020202020204" pitchFamily="34" charset="0"/>
              </a:rPr>
              <a:t>Tulajdonságai: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400" noProof="1">
                <a:solidFill>
                  <a:schemeClr val="bg1"/>
                </a:solidFill>
                <a:latin typeface="Century Gothic" panose="020B0502020202020204" pitchFamily="34" charset="0"/>
              </a:rPr>
              <a:t>fajlagos felület: 500-800 m</a:t>
            </a:r>
            <a:r>
              <a:rPr lang="hu-HU" sz="2400" baseline="30000" noProof="1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  <a:r>
              <a:rPr lang="hu-HU" sz="2400" noProof="1">
                <a:solidFill>
                  <a:schemeClr val="bg1"/>
                </a:solidFill>
                <a:latin typeface="Century Gothic" panose="020B0502020202020204" pitchFamily="34" charset="0"/>
              </a:rPr>
              <a:t>/g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400" noProof="1">
                <a:solidFill>
                  <a:schemeClr val="bg1"/>
                </a:solidFill>
                <a:latin typeface="Century Gothic" panose="020B0502020202020204" pitchFamily="34" charset="0"/>
              </a:rPr>
              <a:t>a szorpció nagy szelektivitással történik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400" noProof="1">
                <a:solidFill>
                  <a:schemeClr val="bg1"/>
                </a:solidFill>
                <a:latin typeface="Century Gothic" panose="020B0502020202020204" pitchFamily="34" charset="0"/>
              </a:rPr>
              <a:t>a pórusméretek az előállítás során nagy mértékben befolyásolhatók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18A99D9F-4B5F-4D13-9EDC-272B7A239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045" y="2590593"/>
            <a:ext cx="2893261" cy="434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0C9438D0-2115-4289-B574-1768081E8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5855" y="3558174"/>
            <a:ext cx="4739643" cy="1317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40F9B838-A580-4C64-AE34-44104CAD8E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8295" y="2782337"/>
            <a:ext cx="4279437" cy="2267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4874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-téma">
  <a:themeElements>
    <a:clrScheme name="Rosario">
      <a:dk1>
        <a:sysClr val="windowText" lastClr="000000"/>
      </a:dk1>
      <a:lt1>
        <a:sysClr val="window" lastClr="FFFFFF"/>
      </a:lt1>
      <a:dk2>
        <a:srgbClr val="060606"/>
      </a:dk2>
      <a:lt2>
        <a:srgbClr val="C7C9D1"/>
      </a:lt2>
      <a:accent1>
        <a:srgbClr val="D24726"/>
      </a:accent1>
      <a:accent2>
        <a:srgbClr val="9F361D"/>
      </a:accent2>
      <a:accent3>
        <a:srgbClr val="F2F2F2"/>
      </a:accent3>
      <a:accent4>
        <a:srgbClr val="FFC000"/>
      </a:accent4>
      <a:accent5>
        <a:srgbClr val="A5A5A5"/>
      </a:accent5>
      <a:accent6>
        <a:srgbClr val="595959"/>
      </a:accent6>
      <a:hlink>
        <a:srgbClr val="FFC000"/>
      </a:hlink>
      <a:folHlink>
        <a:srgbClr val="75271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465764_TF16411222.potx" id="{8D779EDE-EC33-483B-929B-298BA169497E}" vid="{7235062A-0423-44B0-BF8B-D6CCFDEFBC06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0FA0FAA1F40A48AFF9B83E7A8535C8" ma:contentTypeVersion="6" ma:contentTypeDescription="Create a new document." ma:contentTypeScope="" ma:versionID="a29564c4913de883a27ffdcfd458aeb5">
  <xsd:schema xmlns:xsd="http://www.w3.org/2001/XMLSchema" xmlns:xs="http://www.w3.org/2001/XMLSchema" xmlns:p="http://schemas.microsoft.com/office/2006/metadata/properties" xmlns:ns2="b348f026-0623-4e77-bd1b-15beed583077" xmlns:ns3="59f4de77-fb23-43c4-8afd-72bf968a030f" targetNamespace="http://schemas.microsoft.com/office/2006/metadata/properties" ma:root="true" ma:fieldsID="474b71ccdbfe1ec76872f436b686490d" ns2:_="" ns3:_="">
    <xsd:import namespace="b348f026-0623-4e77-bd1b-15beed583077"/>
    <xsd:import namespace="59f4de77-fb23-43c4-8afd-72bf968a03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48f026-0623-4e77-bd1b-15beed5830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f4de77-fb23-43c4-8afd-72bf968a030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2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3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5CA8FE-D82C-480E-ABF9-7B721C8E07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C9EF40-9368-4E43-9CE0-AE0749FAE236}">
  <ds:schemaRefs>
    <ds:schemaRef ds:uri="http://purl.org/dc/dcmitype/"/>
    <ds:schemaRef ds:uri="b348f026-0623-4e77-bd1b-15beed583077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59f4de77-fb23-43c4-8afd-72bf968a030f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C424DE4-F957-4388-9DA7-91BC1AE593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48f026-0623-4e77-bd1b-15beed583077"/>
    <ds:schemaRef ds:uri="59f4de77-fb23-43c4-8afd-72bf968a03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Térhatású modellek importálása</Template>
  <TotalTime>0</TotalTime>
  <Words>386</Words>
  <Application>Microsoft Office PowerPoint</Application>
  <PresentationFormat>Szélesvásznú</PresentationFormat>
  <Paragraphs>145</Paragraphs>
  <Slides>11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</vt:lpstr>
      <vt:lpstr>Office-téma</vt:lpstr>
      <vt:lpstr>Pórusos anyagok alkalmazása a gázelválasztásban</vt:lpstr>
      <vt:lpstr>Gázelválasztás és módszerei</vt:lpstr>
      <vt:lpstr>Gázelválasztáshoz alkalmazott pórusos anyagok</vt:lpstr>
      <vt:lpstr>Aktív szén</vt:lpstr>
      <vt:lpstr>Aktív szén</vt:lpstr>
      <vt:lpstr>Szén molekulaszita (cms)</vt:lpstr>
      <vt:lpstr>Aktivált alumínium-oxid</vt:lpstr>
      <vt:lpstr>Szilikagél (SiO2)</vt:lpstr>
      <vt:lpstr>Zeolitok</vt:lpstr>
      <vt:lpstr>A legelterjedtebb adszorbensek pórusméret-eloszlásának összevetése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2019-12-06T19:35:13Z</dcterms:created>
  <dcterms:modified xsi:type="dcterms:W3CDTF">2019-12-06T21:55:15Z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0x010100500FA0FAA1F40A48AFF9B83E7A8535C8</vt:lpwstr>
  </property>
</Properties>
</file>