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46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7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113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08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06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157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31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66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41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4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95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37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93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39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87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92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17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7729674-D46E-4B7C-B9F1-8450A8BCC52F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AFF88DD-8A58-4AC6-9E80-798EC5548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008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DE25F78-5393-4937-AC22-547AFC8B1690}"/>
              </a:ext>
            </a:extLst>
          </p:cNvPr>
          <p:cNvSpPr txBox="1"/>
          <p:nvPr/>
        </p:nvSpPr>
        <p:spPr>
          <a:xfrm>
            <a:off x="869429" y="2308485"/>
            <a:ext cx="1070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Pórusos anyagok orvosbiológiai alkalmazásra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AFB5513-C04E-4B62-AFCA-B93BFAEDC7FC}"/>
              </a:ext>
            </a:extLst>
          </p:cNvPr>
          <p:cNvSpPr txBox="1"/>
          <p:nvPr/>
        </p:nvSpPr>
        <p:spPr>
          <a:xfrm>
            <a:off x="619594" y="5682868"/>
            <a:ext cx="59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Galgóczi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Bálint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A527F7A-3FD0-4215-A020-5FD401EDB77E}"/>
              </a:ext>
            </a:extLst>
          </p:cNvPr>
          <p:cNvSpPr txBox="1"/>
          <p:nvPr/>
        </p:nvSpPr>
        <p:spPr>
          <a:xfrm>
            <a:off x="8574374" y="5651292"/>
            <a:ext cx="361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2019. 12. 09.</a:t>
            </a:r>
          </a:p>
        </p:txBody>
      </p:sp>
    </p:spTree>
    <p:extLst>
      <p:ext uri="{BB962C8B-B14F-4D97-AF65-F5344CB8AC3E}">
        <p14:creationId xmlns:p14="http://schemas.microsoft.com/office/powerpoint/2010/main" val="263700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2B3AF2B-4254-4A8B-892D-6AA4622C35E9}"/>
              </a:ext>
            </a:extLst>
          </p:cNvPr>
          <p:cNvSpPr txBox="1"/>
          <p:nvPr/>
        </p:nvSpPr>
        <p:spPr>
          <a:xfrm>
            <a:off x="579620" y="59965"/>
            <a:ext cx="1103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Kérdések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3B10D54-8853-49D8-A8C9-F37B7C44B25C}"/>
              </a:ext>
            </a:extLst>
          </p:cNvPr>
          <p:cNvSpPr txBox="1"/>
          <p:nvPr/>
        </p:nvSpPr>
        <p:spPr>
          <a:xfrm>
            <a:off x="714531" y="773593"/>
            <a:ext cx="9913495" cy="603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600" b="1" dirty="0">
                <a:latin typeface="Calibri" panose="020F0502020204030204" pitchFamily="34" charset="0"/>
                <a:cs typeface="Calibri" panose="020F0502020204030204" pitchFamily="34" charset="0"/>
              </a:rPr>
              <a:t>1. Milyen orvosbiológiai szempontból fontos tulajdonságai vannak a </a:t>
            </a:r>
            <a:r>
              <a:rPr lang="hu-HU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hidrogéleknek</a:t>
            </a:r>
            <a:r>
              <a:rPr lang="hu-HU" sz="2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hu-HU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 Miért előnyösebb kontaktlencsés gyógyszerhordozó rendszerek alkalmazása a hagyományos gyógyszerformák helyett? </a:t>
            </a:r>
          </a:p>
          <a:p>
            <a:pPr algn="just">
              <a:lnSpc>
                <a:spcPct val="150000"/>
              </a:lnSpc>
            </a:pPr>
            <a:r>
              <a:rPr lang="hu-HU" sz="2600" b="1" dirty="0">
                <a:latin typeface="Calibri" panose="020F0502020204030204" pitchFamily="34" charset="0"/>
                <a:cs typeface="Calibri" panose="020F0502020204030204" pitchFamily="34" charset="0"/>
              </a:rPr>
              <a:t>3. Miért előnyösebbek a kisebb pórusok a bennük elhelyezett hatóanyagok kioldódásának szempontjából? </a:t>
            </a:r>
          </a:p>
          <a:p>
            <a:pPr algn="just">
              <a:lnSpc>
                <a:spcPct val="150000"/>
              </a:lnSpc>
            </a:pPr>
            <a:r>
              <a:rPr lang="hu-HU" sz="2600" b="1" dirty="0">
                <a:latin typeface="Calibri" panose="020F0502020204030204" pitchFamily="34" charset="0"/>
                <a:cs typeface="Calibri" panose="020F0502020204030204" pitchFamily="34" charset="0"/>
              </a:rPr>
              <a:t>4. Milyen előnyös tulajdonságokat biztosít a pórusos szerkezet beültetett fémes anyagok esetén? </a:t>
            </a:r>
          </a:p>
          <a:p>
            <a:pPr algn="just">
              <a:lnSpc>
                <a:spcPct val="150000"/>
              </a:lnSpc>
            </a:pPr>
            <a:r>
              <a:rPr lang="hu-HU" sz="2600" b="1" dirty="0">
                <a:latin typeface="Calibri" panose="020F0502020204030204" pitchFamily="34" charset="0"/>
                <a:cs typeface="Calibri" panose="020F0502020204030204" pitchFamily="34" charset="0"/>
              </a:rPr>
              <a:t>5. Mely orvosi képalkotási technikák során alkalmaznak porózus anyagokat?</a:t>
            </a:r>
          </a:p>
        </p:txBody>
      </p:sp>
    </p:spTree>
    <p:extLst>
      <p:ext uri="{BB962C8B-B14F-4D97-AF65-F5344CB8AC3E}">
        <p14:creationId xmlns:p14="http://schemas.microsoft.com/office/powerpoint/2010/main" val="256832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68C50B70-7E85-4AD2-806D-9931475A025A}"/>
              </a:ext>
            </a:extLst>
          </p:cNvPr>
          <p:cNvSpPr txBox="1"/>
          <p:nvPr/>
        </p:nvSpPr>
        <p:spPr>
          <a:xfrm>
            <a:off x="1738859" y="314793"/>
            <a:ext cx="921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Anyagok csoportosítása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9CCB6A2-FB5C-4172-B797-F6B556131419}"/>
              </a:ext>
            </a:extLst>
          </p:cNvPr>
          <p:cNvSpPr txBox="1"/>
          <p:nvPr/>
        </p:nvSpPr>
        <p:spPr>
          <a:xfrm>
            <a:off x="674557" y="1289158"/>
            <a:ext cx="11302584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Lágy porózus anyagok: gélek, textíliák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Hidrogélek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regeneráló, gyógyító, </a:t>
            </a:r>
            <a:r>
              <a:rPr lang="hu-H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antimikrobiális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antitoxikus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biokompatibilitás</a:t>
            </a:r>
            <a:endParaRPr lang="hu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Fémes anyagok: implantátumok, protézisek, katéterek, csontpótlók, szívbillentyűk stb.</a:t>
            </a:r>
          </a:p>
        </p:txBody>
      </p:sp>
    </p:spTree>
    <p:extLst>
      <p:ext uri="{BB962C8B-B14F-4D97-AF65-F5344CB8AC3E}">
        <p14:creationId xmlns:p14="http://schemas.microsoft.com/office/powerpoint/2010/main" val="302145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8BBE215-2D68-4948-84D4-D9873B355B93}"/>
              </a:ext>
            </a:extLst>
          </p:cNvPr>
          <p:cNvSpPr txBox="1"/>
          <p:nvPr/>
        </p:nvSpPr>
        <p:spPr>
          <a:xfrm>
            <a:off x="1394085" y="194872"/>
            <a:ext cx="10133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Kontaktlencsék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72AB098-37C1-4F92-B8E5-1C497B244BB6}"/>
              </a:ext>
            </a:extLst>
          </p:cNvPr>
          <p:cNvSpPr txBox="1"/>
          <p:nvPr/>
        </p:nvSpPr>
        <p:spPr>
          <a:xfrm>
            <a:off x="344773" y="1572213"/>
            <a:ext cx="11602387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Alapötlet: XVI. század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megvalósítás: XIX. század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Fejlett követelmények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Porozitás – oxigénáteresztő-képesség összefüggés?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Gyógyszerhordozó rendszer!</a:t>
            </a:r>
          </a:p>
        </p:txBody>
      </p:sp>
    </p:spTree>
    <p:extLst>
      <p:ext uri="{BB962C8B-B14F-4D97-AF65-F5344CB8AC3E}">
        <p14:creationId xmlns:p14="http://schemas.microsoft.com/office/powerpoint/2010/main" val="87822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D7F8B6D-E495-4765-A162-7CD871699D91}"/>
              </a:ext>
            </a:extLst>
          </p:cNvPr>
          <p:cNvSpPr txBox="1"/>
          <p:nvPr/>
        </p:nvSpPr>
        <p:spPr>
          <a:xfrm>
            <a:off x="679554" y="449705"/>
            <a:ext cx="10927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További gyógyszerhordozó rendszerek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6194A0A-FAB5-4A3D-88C8-3FCEC0342370}"/>
              </a:ext>
            </a:extLst>
          </p:cNvPr>
          <p:cNvSpPr txBox="1"/>
          <p:nvPr/>
        </p:nvSpPr>
        <p:spPr>
          <a:xfrm>
            <a:off x="314793" y="1918741"/>
            <a:ext cx="1145248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Pórusok = töltőhelyek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Kémiai, biológiai ingerválasz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Kisebb pórusok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több hatóanyag, szabályozott leadás</a:t>
            </a:r>
            <a:endParaRPr lang="hu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4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946E39D-F496-4BC1-95CF-9BFDFA8E05ED}"/>
              </a:ext>
            </a:extLst>
          </p:cNvPr>
          <p:cNvSpPr txBox="1"/>
          <p:nvPr/>
        </p:nvSpPr>
        <p:spPr>
          <a:xfrm>
            <a:off x="644577" y="479685"/>
            <a:ext cx="11047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Sebgyógyítás, szöveti regeneráció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583DEB0-7788-49B6-80E4-A40F48477628}"/>
              </a:ext>
            </a:extLst>
          </p:cNvPr>
          <p:cNvSpPr txBox="1"/>
          <p:nvPr/>
        </p:nvSpPr>
        <p:spPr>
          <a:xfrm>
            <a:off x="989351" y="2098623"/>
            <a:ext cx="11047751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Fehérjék és </a:t>
            </a:r>
            <a:r>
              <a:rPr lang="hu-H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poliszacharidok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porózus szerkezete; </a:t>
            </a:r>
            <a:r>
              <a:rPr lang="hu-H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hidrogélek</a:t>
            </a:r>
            <a:endParaRPr lang="hu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Váladék felhalmozódás megakadályozása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Proliferáció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 pórusokban</a:t>
            </a:r>
          </a:p>
        </p:txBody>
      </p:sp>
    </p:spTree>
    <p:extLst>
      <p:ext uri="{BB962C8B-B14F-4D97-AF65-F5344CB8AC3E}">
        <p14:creationId xmlns:p14="http://schemas.microsoft.com/office/powerpoint/2010/main" val="196378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BA44454-0FDB-49A2-8AE5-D647D59624C4}"/>
              </a:ext>
            </a:extLst>
          </p:cNvPr>
          <p:cNvSpPr txBox="1"/>
          <p:nvPr/>
        </p:nvSpPr>
        <p:spPr>
          <a:xfrm>
            <a:off x="629587" y="404734"/>
            <a:ext cx="11047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Textíliák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5D3A29A-B215-4ED1-8E3C-ADE6EA933313}"/>
              </a:ext>
            </a:extLst>
          </p:cNvPr>
          <p:cNvSpPr txBox="1"/>
          <p:nvPr/>
        </p:nvSpPr>
        <p:spPr>
          <a:xfrm>
            <a:off x="329784" y="2053652"/>
            <a:ext cx="1175228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Sérvek kezelése, hasfal helyreállítása, máj rögzítése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Könnyű beépülés szöveti szinten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PP; PVF; poliészter/szénszál</a:t>
            </a:r>
          </a:p>
        </p:txBody>
      </p:sp>
    </p:spTree>
    <p:extLst>
      <p:ext uri="{BB962C8B-B14F-4D97-AF65-F5344CB8AC3E}">
        <p14:creationId xmlns:p14="http://schemas.microsoft.com/office/powerpoint/2010/main" val="397029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3E5F076-CE2B-41EA-AB34-C7959F04F4AE}"/>
              </a:ext>
            </a:extLst>
          </p:cNvPr>
          <p:cNvSpPr txBox="1"/>
          <p:nvPr/>
        </p:nvSpPr>
        <p:spPr>
          <a:xfrm>
            <a:off x="1124262" y="519712"/>
            <a:ext cx="9713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Fémes orvosbiológiai anyagok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430AA55-AE91-4B11-BF4C-B575D3838FD3}"/>
              </a:ext>
            </a:extLst>
          </p:cNvPr>
          <p:cNvSpPr txBox="1"/>
          <p:nvPr/>
        </p:nvSpPr>
        <p:spPr>
          <a:xfrm>
            <a:off x="0" y="1768839"/>
            <a:ext cx="12192000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Pórusok = hézagok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Csont és az implantátum között határréteg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Wolff-törvény  rugalmassági modulus összemérhető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Kvázi kompozitok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Ti-ötvözetek, rozsdamentes acél</a:t>
            </a:r>
            <a:endParaRPr lang="hu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2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3003DEA-8E24-4F15-9F7C-C323FE940441}"/>
              </a:ext>
            </a:extLst>
          </p:cNvPr>
          <p:cNvSpPr txBox="1"/>
          <p:nvPr/>
        </p:nvSpPr>
        <p:spPr>
          <a:xfrm>
            <a:off x="1334125" y="389744"/>
            <a:ext cx="10073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  <a:cs typeface="Calibri" panose="020F0502020204030204" pitchFamily="34" charset="0"/>
              </a:rPr>
              <a:t>Egyéb alkalmazások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25F94BD-C012-440E-87B7-CB5B21CC9BBA}"/>
              </a:ext>
            </a:extLst>
          </p:cNvPr>
          <p:cNvSpPr txBox="1"/>
          <p:nvPr/>
        </p:nvSpPr>
        <p:spPr>
          <a:xfrm>
            <a:off x="629587" y="2068643"/>
            <a:ext cx="10777928" cy="332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Képalkotási technika: kontrasztanyagok – PET, CT, MRI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Biológiai szenzorok: nagy fajlagos felület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szelektivitás, érzékenység </a:t>
            </a:r>
            <a:endParaRPr lang="hu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5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E04C40E-C7CD-46DE-961F-C018D876067B}"/>
              </a:ext>
            </a:extLst>
          </p:cNvPr>
          <p:cNvSpPr txBox="1"/>
          <p:nvPr/>
        </p:nvSpPr>
        <p:spPr>
          <a:xfrm>
            <a:off x="599607" y="2863120"/>
            <a:ext cx="11092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>
                <a:latin typeface="Calibri" panose="020F0502020204030204" pitchFamily="34" charset="0"/>
                <a:cs typeface="Calibri" panose="020F050202020403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57915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109</TotalTime>
  <Words>238</Words>
  <Application>Microsoft Office PowerPoint</Application>
  <PresentationFormat>Szélesvásznú</PresentationFormat>
  <Paragraphs>39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Szita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Bálint Galgóczi</dc:creator>
  <cp:lastModifiedBy>Bálint Galgóczi</cp:lastModifiedBy>
  <cp:revision>94</cp:revision>
  <dcterms:created xsi:type="dcterms:W3CDTF">2019-12-07T18:42:10Z</dcterms:created>
  <dcterms:modified xsi:type="dcterms:W3CDTF">2019-12-09T05:24:09Z</dcterms:modified>
</cp:coreProperties>
</file>