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15"/>
  </p:notes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340" r:id="rId9"/>
    <p:sldId id="341" r:id="rId10"/>
    <p:sldId id="344" r:id="rId11"/>
    <p:sldId id="343" r:id="rId12"/>
    <p:sldId id="345" r:id="rId13"/>
    <p:sldId id="34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232" autoAdjust="0"/>
  </p:normalViewPr>
  <p:slideViewPr>
    <p:cSldViewPr snapToGrid="0">
      <p:cViewPr>
        <p:scale>
          <a:sx n="81" d="100"/>
          <a:sy n="81" d="100"/>
        </p:scale>
        <p:origin x="75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DA29C-A8D6-4681-8E8B-924B6AF8A446}" type="datetimeFigureOut">
              <a:rPr lang="hu-HU" smtClean="0"/>
              <a:t>2019. 12. 09.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89E46-92DD-4761-83CB-C5655F1F9B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831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V%C3%A1ltoztathat%C3%B3_kapacit%C3%A1s%C3%BA_kondenz%C3%A1tor" TargetMode="External"/><Relationship Id="rId7" Type="http://schemas.openxmlformats.org/officeDocument/2006/relationships/hyperlink" Target="https://hu.wikipedia.org/wiki/Folyad%C3%A9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V%C3%A1kuum" TargetMode="External"/><Relationship Id="rId5" Type="http://schemas.openxmlformats.org/officeDocument/2006/relationships/hyperlink" Target="https://hu.wikipedia.org/wiki/G%C3%A1z" TargetMode="External"/><Relationship Id="rId4" Type="http://schemas.openxmlformats.org/officeDocument/2006/relationships/hyperlink" Target="https://hu.wikipedia.org/wiki/Leveg%C5%91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89E46-92DD-4761-83CB-C5655F1F9BA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5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Síkkondenzátort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méretek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miatt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kapacitásokra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jellemzően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20–500pF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tartományban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használnak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Változtatható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kapacitású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síkkondenzátor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például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áltoztatható kapacitású kondenzátor"/>
              </a:rPr>
              <a:t>forgókondenzátor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légtrimmer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Elméletileg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dielektrikumként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tetszőleges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elektromosan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szigetelő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akár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evegő"/>
              </a:rPr>
              <a:t>levegőt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áz"/>
              </a:rPr>
              <a:t>gázokat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Vákuum"/>
              </a:rPr>
              <a:t>légritka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Vákuum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Vákuum"/>
              </a:rPr>
              <a:t>teret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Folyadék"/>
              </a:rPr>
              <a:t>folyadékokat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is),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azonban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elektródák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közötti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állandó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{\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d,}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távolságot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biztosítani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Ellenkező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esetben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kondenzátor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kapacitásértéke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kapacitásérték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változását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kihasználják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például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kondenzátor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elektretmikrofonokban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89E46-92DD-4761-83CB-C5655F1F9BA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96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Az EDLC hagyományos kondenzátorral szembeni nagy energiasűrűsége a Debye-hossz nagyságrendekkel kisebb mivoltának tudható be. 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89E46-92DD-4761-83CB-C5655F1F9BA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165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, </a:t>
            </a:r>
            <a:r>
              <a:rPr lang="hu-HU" dirty="0"/>
              <a:t>egyesek szerint ez az anyag hozhatja el a szuperkondenzátorban használt elektródanyagok új generációját,</a:t>
            </a:r>
            <a:endParaRPr lang="en-US" dirty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89E46-92DD-4761-83CB-C5655F1F9BA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123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357EED-9F4E-45B0-BAFA-8523D983D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14170E2-3831-4C1A-87BB-FFED04ADB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47D2D3-719C-409A-803E-DDB4ECE4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7C4-6935-4BDE-8629-DCF3144C2122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697E3C-8E0A-4697-AFCB-24B6B97C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8BF10A-7571-4C13-8C51-745D8E68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3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BACBFE-CDF8-4922-A406-85D17C81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DFFC228-6DCC-45E4-A821-D4D17210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1AFC2B-2924-4754-87F9-1A862F74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55A-A794-4445-A7DE-6216840129A4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B2105E-EA63-4927-88C0-7E23C50C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A5E432-AD5A-474E-B59C-F2DC94E3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6B61CD7-9404-4347-9F6C-CAFEABDDB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69BF5D9-9497-465B-A341-AAAEE5DB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2D8AC3-2D3D-408D-A50B-D17FB064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9899-DB11-4866-BBA2-5B1E8736C268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603969-842F-4B9C-9A55-A22AAEC7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EE811F-98B7-4930-ABB5-30045895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9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7312C2-1BEA-4180-BDDD-550B1F7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10EF0E-8D7A-4F4B-940A-572370C5F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ED9F97-7C50-426E-B76E-A4BEB18B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12C8-3575-47A9-8E41-C4CDC8D2409A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989064-238D-45D1-AAB3-C51C0CA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801BFA-1415-49C6-B488-9B503424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3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2EFCB8-7028-4892-88B6-5D72D7AE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7B3C5D1-D01B-4043-B5A8-173253EC1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9AD9B3-8816-45FF-93CE-AB333F08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F621-55C7-4E55-A811-27246C7D4787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3379E5-BF0F-4941-8384-EFFFACE9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0A30F78-203A-4C39-95BD-86C10D54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6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842480-B375-4106-BB46-A911399E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BD1ECC-BB63-4EAD-A6CD-901AFEF40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0644AAD-8BF1-49EB-9C31-60B3E075D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51DC784-D1F4-4DD5-8E0B-3D341F16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7A1A-C622-4333-9085-2D9E7C000924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B036180-C6C2-48C1-A86B-EAF413DB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574E57D-15A5-4A2C-8E6B-0AD91EF6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7DEA59-3B3F-4567-8F08-A6F8DAB5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C7C6F5D-B979-4F31-8C73-D4B074699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19BF257-64E7-48E6-A178-42E8D081E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87CC124-AEE3-45DF-B392-B21DB9B80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F6EF16E-9085-4902-AA31-71E110C9B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8813AB3-3EF5-4759-80B5-B3339E57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1807-3351-4CF0-A2A9-8EB003C1C389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BEE6A5E-B7A0-48E2-B0D1-E0886BC2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6A87845-4FFE-4B71-8414-6F958A4F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7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B5F6A4-22FD-47AB-B1E2-E991005E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F49BFE0-13BE-4E03-8D25-0F121C4B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C8B-5ABC-4276-9FF1-DF3A5EE44784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A54441B-EC4F-4EDA-8673-37E3EACA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AE0CCA4-90AD-4FE1-A0D8-15A606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6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B03613E-E360-40D7-BD00-0B006204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928A-07C2-4DD7-8D14-69777D3990BC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C2B858C-F8D2-4DCA-B82C-E127C2E5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ED3FB1-73DC-42D7-BA8E-EEB6F5A8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0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9AEAA6-7B50-4540-9681-AB5A6FAD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8EE9CB-00E4-40D6-AE7B-BA1FD730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3F0C89B-4642-43A7-A991-9606373A7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F8977C-5C44-4D34-855B-4A0E6C83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1592-4085-4690-8A1F-988937935CC9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DD9C62-1DCA-4276-80A4-B32F9D27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F36C94C-7388-4B00-B4FB-AC4F5D18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ED811-4DEA-4F8B-9EB0-5244DC73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3FFF591-0484-4FBF-BF0C-FEF7D4252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24C4D1-A7AC-4356-AA24-313FCE3E6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E9B6A9-6FEF-4878-8C77-FA950A8E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F161-7E05-456B-A118-BF8D5A323C72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D8E61E0-CBA8-4E5B-811D-A514106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369E108-AD82-40AC-8B1F-D7EE494C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8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7D79E8A-6726-4A5B-9609-787E8C21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077C505-6D5C-4991-949C-11ECDF091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865F8E-1C6B-4815-9465-2C78EEE64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FF9E-38D9-433B-9508-9FF1DDC8032F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9C6149-016F-4F18-A5EC-CB8D091E8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DCDD83-EBD5-4CE7-BA35-D25E1B92F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4388E002-5B48-4194-8562-4F77EAFA2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167" y="4147720"/>
            <a:ext cx="9144000" cy="724010"/>
          </a:xfrm>
        </p:spPr>
        <p:txBody>
          <a:bodyPr/>
          <a:lstStyle/>
          <a:p>
            <a:r>
              <a:rPr lang="en-US" sz="1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201</a:t>
            </a:r>
            <a:r>
              <a:rPr lang="hu-HU" sz="1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9</a:t>
            </a:r>
            <a:r>
              <a:rPr lang="en-US" sz="1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. 12. 09</a:t>
            </a:r>
            <a:r>
              <a:rPr lang="hu-HU" sz="1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endParaRPr lang="en-US" sz="1600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4">
            <a:extLst>
              <a:ext uri="{FF2B5EF4-FFF2-40B4-BE49-F238E27FC236}">
                <a16:creationId xmlns:a16="http://schemas.microsoft.com/office/drawing/2014/main" id="{2FCDD539-CD12-4F46-BABA-C115118DA4D5}"/>
              </a:ext>
            </a:extLst>
          </p:cNvPr>
          <p:cNvSpPr txBox="1">
            <a:spLocks/>
          </p:cNvSpPr>
          <p:nvPr/>
        </p:nvSpPr>
        <p:spPr>
          <a:xfrm>
            <a:off x="3713030" y="1908039"/>
            <a:ext cx="4894274" cy="260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err="1">
                <a:latin typeface="Book Antiqua" panose="02040602050305030304" pitchFamily="18" charset="0"/>
                <a:cs typeface="Arial" panose="020B0604020202020204" pitchFamily="34" charset="0"/>
              </a:rPr>
              <a:t>Készítette</a:t>
            </a:r>
            <a:r>
              <a:rPr lang="en-US" sz="2000" i="1" dirty="0">
                <a:latin typeface="Book Antiqua" panose="02040602050305030304" pitchFamily="18" charset="0"/>
                <a:cs typeface="Arial" panose="020B0604020202020204" pitchFamily="34" charset="0"/>
              </a:rPr>
              <a:t>: Füredi Máté</a:t>
            </a:r>
          </a:p>
          <a:p>
            <a:endParaRPr lang="en-US" sz="1800" b="1" i="1" dirty="0">
              <a:latin typeface="Book Antiqua" panose="02040602050305030304" pitchFamily="18" charset="0"/>
            </a:endParaRPr>
          </a:p>
        </p:txBody>
      </p:sp>
      <p:sp>
        <p:nvSpPr>
          <p:cNvPr id="7" name="Cím 3">
            <a:extLst>
              <a:ext uri="{FF2B5EF4-FFF2-40B4-BE49-F238E27FC236}">
                <a16:creationId xmlns:a16="http://schemas.microsoft.com/office/drawing/2014/main" id="{1A606796-F1D2-4258-ACE1-ACC8354E4B0C}"/>
              </a:ext>
            </a:extLst>
          </p:cNvPr>
          <p:cNvSpPr txBox="1">
            <a:spLocks/>
          </p:cNvSpPr>
          <p:nvPr/>
        </p:nvSpPr>
        <p:spPr>
          <a:xfrm>
            <a:off x="128337" y="-382729"/>
            <a:ext cx="12063663" cy="1972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36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Pórusos anyagok a szuperkondenzátorokban</a:t>
            </a:r>
            <a:endParaRPr lang="en-US" sz="36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78C6B98-D541-47F6-AA5B-AD08E0977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92" y="5035735"/>
            <a:ext cx="32575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8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09A63F-B54F-4B06-8907-A0CBEA9D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3" y="0"/>
            <a:ext cx="10515600" cy="1325563"/>
          </a:xfrm>
        </p:spPr>
        <p:txBody>
          <a:bodyPr/>
          <a:lstStyle/>
          <a:p>
            <a:r>
              <a:rPr lang="en-US" dirty="0"/>
              <a:t>Grafén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3DEE0B-B45B-4014-80A2-E8CD8B79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05" y="1593246"/>
            <a:ext cx="6863499" cy="4351338"/>
          </a:xfrm>
        </p:spPr>
        <p:txBody>
          <a:bodyPr>
            <a:normAutofit/>
          </a:bodyPr>
          <a:lstStyle/>
          <a:p>
            <a:r>
              <a:rPr lang="en-US" dirty="0"/>
              <a:t>K</a:t>
            </a:r>
            <a:r>
              <a:rPr lang="hu-HU" dirty="0"/>
              <a:t>étdimenziós szén nanostruktúra, nagy fajlagos felülettel</a:t>
            </a:r>
            <a:r>
              <a:rPr lang="en-US" dirty="0"/>
              <a:t>. J</a:t>
            </a:r>
            <a:r>
              <a:rPr lang="hu-HU" dirty="0"/>
              <a:t>ó mechanikai, termikus és kémiai stabilitás, elektromos vezetőképesség</a:t>
            </a:r>
            <a:endParaRPr lang="en-US" dirty="0"/>
          </a:p>
          <a:p>
            <a:r>
              <a:rPr lang="hu-HU" dirty="0"/>
              <a:t>Grafén alapú elektródokkal akár </a:t>
            </a:r>
            <a:r>
              <a:rPr lang="hu-HU" b="1" dirty="0"/>
              <a:t>205 F/g </a:t>
            </a:r>
            <a:r>
              <a:rPr lang="hu-HU" dirty="0"/>
              <a:t>fajlagos kapacitás is elérhető vizes elektrolitban </a:t>
            </a:r>
            <a:r>
              <a:rPr lang="hu-HU" b="1" dirty="0"/>
              <a:t>10 kW/kg </a:t>
            </a:r>
            <a:r>
              <a:rPr lang="hu-HU" dirty="0"/>
              <a:t>teljesítmény-, és </a:t>
            </a:r>
            <a:r>
              <a:rPr lang="hu-HU" b="1" dirty="0"/>
              <a:t>28,5 </a:t>
            </a:r>
            <a:r>
              <a:rPr lang="hu-HU" b="1" dirty="0" err="1"/>
              <a:t>Wh</a:t>
            </a:r>
            <a:r>
              <a:rPr lang="hu-HU" b="1" dirty="0"/>
              <a:t>/kg </a:t>
            </a:r>
            <a:r>
              <a:rPr lang="hu-HU" dirty="0"/>
              <a:t>energiasűrűség mellett</a:t>
            </a:r>
            <a:endParaRPr lang="en-US" dirty="0"/>
          </a:p>
          <a:p>
            <a:r>
              <a:rPr lang="en-US" dirty="0"/>
              <a:t>A</a:t>
            </a:r>
            <a:r>
              <a:rPr lang="hu-HU" dirty="0" err="1"/>
              <a:t>lkalmazása</a:t>
            </a:r>
            <a:r>
              <a:rPr lang="hu-HU" dirty="0"/>
              <a:t> még gyerekcipőben </a:t>
            </a:r>
            <a:r>
              <a:rPr lang="en-US" dirty="0" err="1"/>
              <a:t>jár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DEC105C-3499-4FC4-86C2-E9587512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9B2513E-A461-46CA-BC61-592954BD9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16" y="3666830"/>
            <a:ext cx="3444368" cy="239485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A5345F-45AD-4BFF-9865-418C115F6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617" y="1055835"/>
            <a:ext cx="4528383" cy="213533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7233171-C2AE-4F7E-885F-3F6404CF95B6}"/>
              </a:ext>
            </a:extLst>
          </p:cNvPr>
          <p:cNvSpPr/>
          <p:nvPr/>
        </p:nvSpPr>
        <p:spPr>
          <a:xfrm>
            <a:off x="4322002" y="6212267"/>
            <a:ext cx="6096000" cy="616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6400" marR="0" indent="-4064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Y. Wang et al., “Supercapacitor Devices Based on Graphene Materials,” J. Phys. Chem., vol. 113, no. 30, pp. 13103–13107, 2009.</a:t>
            </a:r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7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497E6D-5694-4B24-8B06-B303DDAC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7561"/>
            <a:ext cx="11774078" cy="13255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hu-HU" dirty="0" err="1"/>
              <a:t>emplát</a:t>
            </a:r>
            <a:r>
              <a:rPr lang="en-US" dirty="0"/>
              <a:t>-</a:t>
            </a:r>
            <a:r>
              <a:rPr lang="hu-HU" dirty="0"/>
              <a:t>módszerrel előállított pórusos szén (TC</a:t>
            </a:r>
            <a:r>
              <a:rPr lang="en-US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8258F7-5E81-4CBC-9422-2C9F18C06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516"/>
            <a:ext cx="8229600" cy="551278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Sz</a:t>
            </a:r>
            <a:r>
              <a:rPr lang="hu-HU" dirty="0"/>
              <a:t>ű</a:t>
            </a:r>
            <a:r>
              <a:rPr lang="en-US" dirty="0"/>
              <a:t>k </a:t>
            </a:r>
            <a:r>
              <a:rPr lang="hu-HU" dirty="0"/>
              <a:t>pórusméreteloszlással, rendezett pórusstruktúrával, nagy fajlagos felülettel, és összekötött pórusrendszerrel rendelkező nanostruktúrált szén </a:t>
            </a:r>
            <a:endParaRPr lang="en-US" dirty="0"/>
          </a:p>
          <a:p>
            <a:r>
              <a:rPr lang="en-US" dirty="0" err="1"/>
              <a:t>Előállítás</a:t>
            </a:r>
            <a:r>
              <a:rPr lang="en-US" dirty="0"/>
              <a:t> </a:t>
            </a:r>
            <a:r>
              <a:rPr lang="en-US" dirty="0" err="1"/>
              <a:t>lépései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 </a:t>
            </a:r>
            <a:r>
              <a:rPr lang="en-US" dirty="0"/>
              <a:t>S</a:t>
            </a:r>
            <a:r>
              <a:rPr lang="hu-HU" dirty="0" err="1"/>
              <a:t>zén</a:t>
            </a:r>
            <a:r>
              <a:rPr lang="hu-HU" dirty="0"/>
              <a:t> </a:t>
            </a:r>
            <a:r>
              <a:rPr lang="hu-HU" dirty="0" err="1"/>
              <a:t>prekurzor</a:t>
            </a:r>
            <a:r>
              <a:rPr lang="hu-HU" dirty="0"/>
              <a:t> beágyazása történik a templát pórusaiba</a:t>
            </a:r>
            <a:endParaRPr lang="en-US" dirty="0"/>
          </a:p>
          <a:p>
            <a:pPr lvl="1"/>
            <a:r>
              <a:rPr lang="hu-HU" dirty="0"/>
              <a:t> </a:t>
            </a:r>
            <a:r>
              <a:rPr lang="en-US" dirty="0"/>
              <a:t>K</a:t>
            </a:r>
            <a:r>
              <a:rPr lang="hu-HU" dirty="0" err="1"/>
              <a:t>arbonizációs</a:t>
            </a:r>
            <a:r>
              <a:rPr lang="hu-HU" dirty="0"/>
              <a:t> kezelés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hu-HU" dirty="0"/>
              <a:t> templát eltávolítás</a:t>
            </a:r>
            <a:r>
              <a:rPr lang="en-US" dirty="0"/>
              <a:t>a</a:t>
            </a:r>
          </a:p>
          <a:p>
            <a:r>
              <a:rPr lang="en-US" dirty="0"/>
              <a:t>M</a:t>
            </a:r>
            <a:r>
              <a:rPr lang="hu-HU" dirty="0" err="1"/>
              <a:t>ind</a:t>
            </a:r>
            <a:r>
              <a:rPr lang="hu-HU" dirty="0"/>
              <a:t> </a:t>
            </a:r>
            <a:r>
              <a:rPr lang="hu-HU" dirty="0" err="1"/>
              <a:t>mikro</a:t>
            </a:r>
            <a:r>
              <a:rPr lang="hu-HU" dirty="0"/>
              <a:t>-, mind </a:t>
            </a:r>
            <a:r>
              <a:rPr lang="hu-HU" dirty="0" err="1"/>
              <a:t>mezo</a:t>
            </a:r>
            <a:r>
              <a:rPr lang="hu-HU" dirty="0"/>
              <a:t>-, mind makropórusos szerkezetek</a:t>
            </a:r>
            <a:endParaRPr lang="en-US" dirty="0"/>
          </a:p>
          <a:p>
            <a:r>
              <a:rPr lang="hu-HU" dirty="0"/>
              <a:t>Funkcionalizált mikropórusos szén állítható elő például </a:t>
            </a:r>
            <a:r>
              <a:rPr lang="hu-HU" dirty="0" err="1"/>
              <a:t>Zeolit</a:t>
            </a:r>
            <a:r>
              <a:rPr lang="hu-HU" dirty="0"/>
              <a:t> Y templátból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nagy (</a:t>
            </a:r>
            <a:r>
              <a:rPr lang="hu-HU" b="1" dirty="0"/>
              <a:t>300 F/g</a:t>
            </a:r>
            <a:r>
              <a:rPr lang="hu-HU" dirty="0"/>
              <a:t>) fajlagos kapacitással</a:t>
            </a:r>
            <a:endParaRPr lang="en-US" dirty="0"/>
          </a:p>
          <a:p>
            <a:pPr lvl="1"/>
            <a:r>
              <a:rPr lang="hu-HU" dirty="0"/>
              <a:t>víz közegű elektrolitban </a:t>
            </a:r>
            <a:endParaRPr lang="en-US" dirty="0"/>
          </a:p>
          <a:p>
            <a:r>
              <a:rPr lang="en-US" dirty="0" err="1"/>
              <a:t>Rendezett</a:t>
            </a:r>
            <a:r>
              <a:rPr lang="en-US" dirty="0"/>
              <a:t> </a:t>
            </a:r>
            <a:r>
              <a:rPr lang="hu-HU" dirty="0"/>
              <a:t>pórus</a:t>
            </a:r>
            <a:r>
              <a:rPr lang="en-US" dirty="0" err="1"/>
              <a:t>ainak</a:t>
            </a:r>
            <a:r>
              <a:rPr lang="en-US" dirty="0"/>
              <a:t> </a:t>
            </a:r>
            <a:r>
              <a:rPr lang="en-US" dirty="0" err="1"/>
              <a:t>köszönhetően</a:t>
            </a:r>
            <a:r>
              <a:rPr lang="hu-HU" dirty="0"/>
              <a:t> felhasználásuk, mint nagy energiasűrűséggel rendelkező elektródanyag előnyös</a:t>
            </a:r>
            <a:endParaRPr lang="en-US" dirty="0"/>
          </a:p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0C80245-9826-4732-AC1C-EC5335D3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E1949AA-168A-4DDC-9AA0-884275AE1D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58" y="772998"/>
            <a:ext cx="3503717" cy="47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A0B222EC-7386-4385-AF7D-9A53FD7AE119}"/>
              </a:ext>
            </a:extLst>
          </p:cNvPr>
          <p:cNvSpPr/>
          <p:nvPr/>
        </p:nvSpPr>
        <p:spPr>
          <a:xfrm>
            <a:off x="8610600" y="5612171"/>
            <a:ext cx="3771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L. L. Zhang and X. S. Zhao, “Carbon-based materials as supercapacitor electrodes,” Chem. Soc. Rev., vol. 38, no. 9, pp. 2520–2531, 2009.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5190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C2863-BB02-4B42-A1E7-E197A720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548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Köszönöm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A6F74A3-48C5-4A20-A9DB-C7146324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CB2EFF-C96B-48E7-9162-54EFAB43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2203"/>
            <a:ext cx="10515600" cy="1325563"/>
          </a:xfrm>
        </p:spPr>
        <p:txBody>
          <a:bodyPr/>
          <a:lstStyle/>
          <a:p>
            <a:r>
              <a:rPr lang="en-US" dirty="0" err="1"/>
              <a:t>Kérdések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09E2FB-8F3E-4ADA-A291-3FC1193B2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/>
              <a:t>1: Mi jellemző a kondenzátorok, szuperkondenzátorok és akkumulátorok energia-, és teljesítménysűrűségére?</a:t>
            </a:r>
            <a:endParaRPr lang="en-US" dirty="0"/>
          </a:p>
          <a:p>
            <a:pPr marL="0" indent="0">
              <a:buNone/>
            </a:pPr>
            <a:r>
              <a:rPr lang="hu-HU" i="1" dirty="0"/>
              <a:t>2: Hol hasznosíthatók pórusos anyagok egy szuperkondenzátorban?</a:t>
            </a:r>
            <a:endParaRPr lang="en-US" dirty="0"/>
          </a:p>
          <a:p>
            <a:pPr marL="0" indent="0">
              <a:buNone/>
            </a:pPr>
            <a:r>
              <a:rPr lang="hu-HU" i="1" dirty="0"/>
              <a:t>3: A pórusos anyag mely tulajdonságai vannak hatással a szuperkondenzátor kapacitására/energiasűrűségére?</a:t>
            </a:r>
            <a:endParaRPr lang="en-US" dirty="0"/>
          </a:p>
          <a:p>
            <a:pPr marL="0" indent="0">
              <a:buNone/>
            </a:pPr>
            <a:r>
              <a:rPr lang="hu-HU" i="1" dirty="0"/>
              <a:t>4: Szén nanocső, mint elektród: mi az előnye és hátránya aktív szénnel szemben?</a:t>
            </a:r>
            <a:endParaRPr lang="en-US" dirty="0"/>
          </a:p>
          <a:p>
            <a:pPr marL="0" indent="0">
              <a:buNone/>
            </a:pPr>
            <a:r>
              <a:rPr lang="hu-HU" i="1" dirty="0"/>
              <a:t>5: Közönséges aktív szén és templát</a:t>
            </a:r>
            <a:r>
              <a:rPr lang="en-US" i="1" dirty="0"/>
              <a:t>-</a:t>
            </a:r>
            <a:r>
              <a:rPr lang="hu-HU" i="1" dirty="0"/>
              <a:t>módszerrel előállított szén: melyik az előnyösebb?</a:t>
            </a:r>
            <a:endParaRPr lang="en-US" dirty="0"/>
          </a:p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6B43DEF-ED57-4575-B771-DA379EEB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3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BE84D5C-6A76-436B-8BEE-935AF0AB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BAC86AF-1BB7-4253-A608-2B2224A11045}"/>
              </a:ext>
            </a:extLst>
          </p:cNvPr>
          <p:cNvSpPr txBox="1">
            <a:spLocks/>
          </p:cNvSpPr>
          <p:nvPr/>
        </p:nvSpPr>
        <p:spPr>
          <a:xfrm>
            <a:off x="450842" y="336036"/>
            <a:ext cx="10515600" cy="100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Elektromos</a:t>
            </a:r>
            <a:r>
              <a:rPr lang="en-US" dirty="0"/>
              <a:t> e</a:t>
            </a:r>
            <a:r>
              <a:rPr lang="hu-HU" dirty="0" err="1"/>
              <a:t>nergiatároló</a:t>
            </a:r>
            <a:r>
              <a:rPr lang="en-US" dirty="0"/>
              <a:t>k </a:t>
            </a:r>
            <a:endParaRPr lang="hu-HU" dirty="0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7AD7B526-23FE-4535-9F53-30C86CA696F4}"/>
              </a:ext>
            </a:extLst>
          </p:cNvPr>
          <p:cNvSpPr txBox="1">
            <a:spLocks/>
          </p:cNvSpPr>
          <p:nvPr/>
        </p:nvSpPr>
        <p:spPr>
          <a:xfrm>
            <a:off x="450842" y="1513587"/>
            <a:ext cx="7958560" cy="4672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A hordozható elektronikai eszközök iránti gyorsan terjeszkedő piac és a hibrid elektromos járművek kifejlesztésének hatására folyamatosan növekvő és sürgős kereslet keletkezett környezetbarát, nagyteljesítményű </a:t>
            </a:r>
            <a:r>
              <a:rPr lang="en-US" sz="2400" dirty="0" err="1"/>
              <a:t>energiatárolók</a:t>
            </a:r>
            <a:r>
              <a:rPr lang="hu-HU" sz="2400" dirty="0"/>
              <a:t> iránt. </a:t>
            </a:r>
            <a:endParaRPr lang="en-US" sz="2400" dirty="0"/>
          </a:p>
          <a:p>
            <a:r>
              <a:rPr lang="hu-HU" sz="2400" dirty="0"/>
              <a:t>Hatalmas fejlődés jellemzi az energiatároló egységeket, részeket</a:t>
            </a:r>
          </a:p>
          <a:p>
            <a:r>
              <a:rPr lang="en-US" sz="2400" dirty="0" err="1"/>
              <a:t>Főbb</a:t>
            </a:r>
            <a:r>
              <a:rPr lang="en-US" sz="2400" dirty="0"/>
              <a:t> cs</a:t>
            </a:r>
            <a:r>
              <a:rPr lang="hu-HU" sz="2400" dirty="0" err="1"/>
              <a:t>oportj</a:t>
            </a:r>
            <a:r>
              <a:rPr lang="en-US" sz="2400" dirty="0"/>
              <a:t>ai</a:t>
            </a:r>
            <a:r>
              <a:rPr lang="hu-HU" sz="2400" dirty="0"/>
              <a:t>:</a:t>
            </a:r>
          </a:p>
          <a:p>
            <a:pPr lvl="1"/>
            <a:r>
              <a:rPr lang="en-US" sz="2000" dirty="0" err="1"/>
              <a:t>Galvánelemek</a:t>
            </a:r>
            <a:endParaRPr lang="en-US" sz="2000" dirty="0"/>
          </a:p>
          <a:p>
            <a:pPr lvl="1"/>
            <a:r>
              <a:rPr lang="hu-HU" sz="2000" dirty="0"/>
              <a:t>Akkumulátorok</a:t>
            </a:r>
            <a:endParaRPr lang="en-US" sz="2000" dirty="0"/>
          </a:p>
          <a:p>
            <a:pPr lvl="1"/>
            <a:r>
              <a:rPr lang="en-US" sz="2000" dirty="0"/>
              <a:t>(</a:t>
            </a:r>
            <a:r>
              <a:rPr lang="hu-HU" sz="2000" dirty="0"/>
              <a:t>Elektronikai</a:t>
            </a:r>
            <a:r>
              <a:rPr lang="en-US" sz="2000" dirty="0"/>
              <a:t>) </a:t>
            </a:r>
            <a:r>
              <a:rPr lang="en-US" sz="2000" dirty="0" err="1"/>
              <a:t>kondenzátorok</a:t>
            </a:r>
            <a:endParaRPr lang="en-US" sz="2000" dirty="0"/>
          </a:p>
          <a:p>
            <a:pPr lvl="1"/>
            <a:r>
              <a:rPr lang="hu-HU" sz="2000" dirty="0"/>
              <a:t>Szuperkondenzátorok</a:t>
            </a:r>
            <a:endParaRPr lang="en-US" sz="2000" dirty="0"/>
          </a:p>
        </p:txBody>
      </p:sp>
      <p:pic>
        <p:nvPicPr>
          <p:cNvPr id="1026" name="Picture 2" descr="Képtalálat a következőre: „lithium ion battery”">
            <a:extLst>
              <a:ext uri="{FF2B5EF4-FFF2-40B4-BE49-F238E27FC236}">
                <a16:creationId xmlns:a16="http://schemas.microsoft.com/office/drawing/2014/main" id="{3C92D5F6-B6F0-486A-AA6D-CC1C3E85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63" y="546449"/>
            <a:ext cx="2130341" cy="12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capacitor”">
            <a:extLst>
              <a:ext uri="{FF2B5EF4-FFF2-40B4-BE49-F238E27FC236}">
                <a16:creationId xmlns:a16="http://schemas.microsoft.com/office/drawing/2014/main" id="{913E5650-1C27-4533-83FC-9A3F614D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292" y="1887473"/>
            <a:ext cx="1825150" cy="182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supercapacitor”">
            <a:extLst>
              <a:ext uri="{FF2B5EF4-FFF2-40B4-BE49-F238E27FC236}">
                <a16:creationId xmlns:a16="http://schemas.microsoft.com/office/drawing/2014/main" id="{4AD5802A-AADD-45CF-8495-D86AC738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271" y="4007856"/>
            <a:ext cx="2359192" cy="23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5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1D1036F-075B-4201-AEB4-43FD604D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E5E9E5A-7A56-482E-BAAB-21612B01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280" y="-168126"/>
            <a:ext cx="6245271" cy="6748035"/>
          </a:xfrm>
          <a:prstGeom prst="rect">
            <a:avLst/>
          </a:prstGeo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8CD1B190-2581-4274-9B89-9554A734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25" y="979177"/>
            <a:ext cx="3977222" cy="4564280"/>
          </a:xfrm>
        </p:spPr>
        <p:txBody>
          <a:bodyPr>
            <a:normAutofit lnSpcReduction="10000"/>
          </a:bodyPr>
          <a:lstStyle/>
          <a:p>
            <a:r>
              <a:rPr lang="en-US" u="sng" dirty="0" err="1"/>
              <a:t>Fajlagos</a:t>
            </a:r>
            <a:r>
              <a:rPr lang="en-US" u="sng" dirty="0"/>
              <a:t> e</a:t>
            </a:r>
            <a:r>
              <a:rPr lang="hu-HU" u="sng" dirty="0" err="1"/>
              <a:t>nergia</a:t>
            </a:r>
            <a:r>
              <a:rPr lang="hu-HU" dirty="0"/>
              <a:t>:</a:t>
            </a:r>
            <a:endParaRPr lang="en-US" dirty="0"/>
          </a:p>
          <a:p>
            <a:pPr lvl="1"/>
            <a:r>
              <a:rPr lang="hu-HU" dirty="0"/>
              <a:t>jellemzi, hogy mekkora energiát képes tárolni a rendszer egységnyi tömegben</a:t>
            </a:r>
            <a:r>
              <a:rPr lang="en-US" dirty="0"/>
              <a:t> (</a:t>
            </a:r>
            <a:r>
              <a:rPr lang="en-US" dirty="0" err="1"/>
              <a:t>Wh</a:t>
            </a:r>
            <a:r>
              <a:rPr lang="en-US" dirty="0"/>
              <a:t>/kg)</a:t>
            </a:r>
          </a:p>
          <a:p>
            <a:r>
              <a:rPr lang="en-US" u="sng" dirty="0" err="1"/>
              <a:t>Fajlagos</a:t>
            </a:r>
            <a:r>
              <a:rPr lang="en-US" u="sng" dirty="0"/>
              <a:t> t</a:t>
            </a:r>
            <a:r>
              <a:rPr lang="hu-HU" u="sng" dirty="0" err="1"/>
              <a:t>eljesítmény</a:t>
            </a:r>
            <a:r>
              <a:rPr lang="hu-HU" dirty="0"/>
              <a:t>: </a:t>
            </a:r>
            <a:endParaRPr lang="en-US" dirty="0"/>
          </a:p>
          <a:p>
            <a:pPr lvl="1"/>
            <a:r>
              <a:rPr lang="hu-HU" dirty="0"/>
              <a:t>jellemzi, hogy milyen gyorsan képes leadni energiát az </a:t>
            </a:r>
            <a:r>
              <a:rPr lang="en-US" dirty="0" err="1"/>
              <a:t>egységnyi</a:t>
            </a:r>
            <a:r>
              <a:rPr lang="en-US" dirty="0"/>
              <a:t> </a:t>
            </a:r>
            <a:r>
              <a:rPr lang="en-US" dirty="0" err="1"/>
              <a:t>tömegű</a:t>
            </a:r>
            <a:r>
              <a:rPr lang="hu-HU" dirty="0"/>
              <a:t> rendszer</a:t>
            </a:r>
            <a:r>
              <a:rPr lang="en-US" dirty="0"/>
              <a:t> (W/kg)</a:t>
            </a:r>
          </a:p>
          <a:p>
            <a:pPr lvl="1"/>
            <a:endParaRPr lang="en-US" dirty="0"/>
          </a:p>
          <a:p>
            <a:r>
              <a:rPr lang="hu-HU" dirty="0"/>
              <a:t>A kettő </a:t>
            </a:r>
            <a:r>
              <a:rPr lang="en-US" dirty="0" err="1"/>
              <a:t>ritkán</a:t>
            </a:r>
            <a:r>
              <a:rPr lang="en-US" dirty="0"/>
              <a:t> </a:t>
            </a:r>
            <a:r>
              <a:rPr lang="hu-HU" dirty="0"/>
              <a:t>jár együtt</a:t>
            </a:r>
          </a:p>
          <a:p>
            <a:endParaRPr lang="hu-HU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C7B7F541-2AB7-411D-A0EC-96AAF0D7843D}"/>
              </a:ext>
            </a:extLst>
          </p:cNvPr>
          <p:cNvSpPr txBox="1">
            <a:spLocks/>
          </p:cNvSpPr>
          <p:nvPr/>
        </p:nvSpPr>
        <p:spPr>
          <a:xfrm>
            <a:off x="-84843" y="-143088"/>
            <a:ext cx="10515600" cy="100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</a:t>
            </a:r>
            <a:r>
              <a:rPr lang="hu-HU" dirty="0" err="1"/>
              <a:t>nergiatároló</a:t>
            </a:r>
            <a:r>
              <a:rPr lang="en-US" dirty="0"/>
              <a:t>k </a:t>
            </a:r>
            <a:r>
              <a:rPr lang="en-US" dirty="0" err="1"/>
              <a:t>jellemzői</a:t>
            </a:r>
            <a:r>
              <a:rPr lang="en-US" dirty="0"/>
              <a:t> </a:t>
            </a:r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49C9A5F6-9DC6-4C5B-8424-E4EDFFC45501}"/>
              </a:ext>
            </a:extLst>
          </p:cNvPr>
          <p:cNvSpPr/>
          <p:nvPr/>
        </p:nvSpPr>
        <p:spPr>
          <a:xfrm>
            <a:off x="3386430" y="6469805"/>
            <a:ext cx="37275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P. Simon, Nat. Mater., vol. 7, pp. 845–854, 2008.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5667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0D54C3F-3BA3-425F-A56D-CD84173C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18D8F76E-EE64-4D8D-94CE-5EB7F243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58" y="2141038"/>
            <a:ext cx="7099169" cy="1771081"/>
          </a:xfrm>
        </p:spPr>
        <p:txBody>
          <a:bodyPr/>
          <a:lstStyle/>
          <a:p>
            <a:r>
              <a:rPr lang="en-US" dirty="0" err="1"/>
              <a:t>Síkkondenzátor</a:t>
            </a:r>
            <a:r>
              <a:rPr lang="en-US" dirty="0"/>
              <a:t>: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párhuzamos</a:t>
            </a:r>
            <a:r>
              <a:rPr lang="en-US" dirty="0"/>
              <a:t> </a:t>
            </a:r>
            <a:r>
              <a:rPr lang="en-US" dirty="0" err="1"/>
              <a:t>fémlemezből</a:t>
            </a:r>
            <a:r>
              <a:rPr lang="en-US" dirty="0"/>
              <a:t> (</a:t>
            </a:r>
            <a:r>
              <a:rPr lang="en-US" dirty="0" err="1"/>
              <a:t>fegyverzet</a:t>
            </a:r>
            <a:r>
              <a:rPr lang="en-US" dirty="0"/>
              <a:t>) </a:t>
            </a:r>
            <a:r>
              <a:rPr lang="en-US" dirty="0" err="1"/>
              <a:t>áll</a:t>
            </a:r>
            <a:r>
              <a:rPr lang="en-US" dirty="0"/>
              <a:t>, </a:t>
            </a:r>
            <a:r>
              <a:rPr lang="en-US" dirty="0" err="1"/>
              <a:t>közöttük</a:t>
            </a:r>
            <a:r>
              <a:rPr lang="en-US" dirty="0"/>
              <a:t> </a:t>
            </a:r>
            <a:r>
              <a:rPr lang="en-US" dirty="0" err="1"/>
              <a:t>elektromos</a:t>
            </a:r>
            <a:r>
              <a:rPr lang="en-US" dirty="0"/>
              <a:t> </a:t>
            </a:r>
            <a:r>
              <a:rPr lang="en-US" dirty="0" err="1"/>
              <a:t>szigetelőanyag</a:t>
            </a:r>
            <a:endParaRPr lang="en-US" dirty="0"/>
          </a:p>
          <a:p>
            <a:r>
              <a:rPr lang="en-US" dirty="0" err="1"/>
              <a:t>Fonto</a:t>
            </a:r>
            <a:r>
              <a:rPr lang="hu-HU" dirty="0" err="1"/>
              <a:t>sabb</a:t>
            </a:r>
            <a:r>
              <a:rPr lang="hu-HU" dirty="0"/>
              <a:t> jellemző</a:t>
            </a:r>
            <a:r>
              <a:rPr lang="en-US" dirty="0" err="1"/>
              <a:t>i</a:t>
            </a:r>
            <a:r>
              <a:rPr lang="hu-HU" dirty="0"/>
              <a:t>:</a:t>
            </a:r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3D0DC05-E9BF-458F-861C-5808E3F5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627" y="731435"/>
            <a:ext cx="4924610" cy="4371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9481968-205A-45C3-9FF0-09B7B9293771}"/>
                  </a:ext>
                </a:extLst>
              </p:cNvPr>
              <p:cNvSpPr txBox="1"/>
              <p:nvPr/>
            </p:nvSpPr>
            <p:spPr>
              <a:xfrm>
                <a:off x="4237739" y="4584450"/>
                <a:ext cx="150297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9481968-205A-45C3-9FF0-09B7B9293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739" y="4584450"/>
                <a:ext cx="1502976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>
            <a:extLst>
              <a:ext uri="{FF2B5EF4-FFF2-40B4-BE49-F238E27FC236}">
                <a16:creationId xmlns:a16="http://schemas.microsoft.com/office/drawing/2014/main" id="{005444AF-4D0C-4E51-9EAE-6A583BFC677A}"/>
              </a:ext>
            </a:extLst>
          </p:cNvPr>
          <p:cNvSpPr txBox="1"/>
          <p:nvPr/>
        </p:nvSpPr>
        <p:spPr>
          <a:xfrm>
            <a:off x="517982" y="4184340"/>
            <a:ext cx="22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1. Kapacitás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ACA4455-7A7B-4617-A0D7-1E98D2DB0C07}"/>
              </a:ext>
            </a:extLst>
          </p:cNvPr>
          <p:cNvSpPr txBox="1"/>
          <p:nvPr/>
        </p:nvSpPr>
        <p:spPr>
          <a:xfrm>
            <a:off x="3305052" y="4184340"/>
            <a:ext cx="33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2. Maximális tárolható energia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08E7979E-C816-4AD2-A995-340D6B50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3" y="-111651"/>
            <a:ext cx="10515600" cy="838524"/>
          </a:xfrm>
        </p:spPr>
        <p:txBody>
          <a:bodyPr/>
          <a:lstStyle/>
          <a:p>
            <a:r>
              <a:rPr lang="en-US" dirty="0" err="1"/>
              <a:t>Hagyományos</a:t>
            </a:r>
            <a:r>
              <a:rPr lang="en-US" dirty="0"/>
              <a:t> </a:t>
            </a:r>
            <a:r>
              <a:rPr lang="en-US" dirty="0" err="1"/>
              <a:t>kondenzátor</a:t>
            </a:r>
            <a:endParaRPr lang="hu-HU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00480300-3BAB-4EE9-9DA2-718EC744A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82" y="4584450"/>
            <a:ext cx="1207123" cy="560686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2508281-B8F0-490A-B278-AAC9D0B78F79}"/>
              </a:ext>
            </a:extLst>
          </p:cNvPr>
          <p:cNvSpPr/>
          <p:nvPr/>
        </p:nvSpPr>
        <p:spPr>
          <a:xfrm>
            <a:off x="8174467" y="4933167"/>
            <a:ext cx="4074770" cy="339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400" marR="0" indent="-4064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C.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Ellenbogen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“Supercapacitors Review,” no. March, 2006.</a:t>
            </a:r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9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542EA22-BD2C-4ED7-88B1-FD62EFB8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81" y="2708844"/>
            <a:ext cx="1513689" cy="70308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4BAA28B-702C-4F42-B7C1-87C0E4719B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11" y="3877108"/>
            <a:ext cx="4381868" cy="202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3B2B93C-D83C-44F0-B2D2-62C33D1BC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220" y="9028"/>
            <a:ext cx="4086281" cy="3192576"/>
          </a:xfrm>
          <a:prstGeom prst="rect">
            <a:avLst/>
          </a:prstGeom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id="{C42BE394-7B9D-431F-8FAE-87F801B3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4" y="1594799"/>
            <a:ext cx="6599548" cy="512254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/>
              <a:t>Egyaránt</a:t>
            </a:r>
            <a:r>
              <a:rPr lang="hu-HU" sz="2400" dirty="0"/>
              <a:t> nagy </a:t>
            </a:r>
            <a:r>
              <a:rPr lang="en-US" sz="2400" dirty="0" err="1"/>
              <a:t>energia</a:t>
            </a:r>
            <a:r>
              <a:rPr lang="en-US" sz="2400" dirty="0"/>
              <a:t>-</a:t>
            </a:r>
            <a:r>
              <a:rPr lang="hu-HU" sz="2400" dirty="0"/>
              <a:t> és </a:t>
            </a:r>
            <a:r>
              <a:rPr lang="en-US" sz="2400" dirty="0" err="1"/>
              <a:t>teljesítménysűrűség</a:t>
            </a:r>
            <a:endParaRPr lang="en-US" sz="2400" dirty="0"/>
          </a:p>
          <a:p>
            <a:r>
              <a:rPr lang="en-US" sz="2400" dirty="0"/>
              <a:t>T</a:t>
            </a:r>
            <a:r>
              <a:rPr lang="hu-HU" sz="2400" dirty="0"/>
              <a:t>öltések az elektródok és elektrolit között kialakuló kettősrétegen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</a:t>
            </a:r>
            <a:r>
              <a:rPr lang="hu-HU" sz="2400" dirty="0"/>
              <a:t>z energiatárolás mechanizmusa alapján elektromos kettős réteg kondenzátoroknak (EDLC) is szokás nevezni. Legfőbb részei:</a:t>
            </a:r>
          </a:p>
          <a:p>
            <a:pPr lvl="1"/>
            <a:r>
              <a:rPr lang="hu-HU" sz="2000" dirty="0"/>
              <a:t>Elektród: fém kollektor és aktív rész</a:t>
            </a:r>
          </a:p>
          <a:p>
            <a:pPr lvl="1"/>
            <a:r>
              <a:rPr lang="hu-HU" sz="2000" dirty="0"/>
              <a:t>Szeparátor</a:t>
            </a:r>
            <a:endParaRPr lang="en-US" sz="2000" dirty="0"/>
          </a:p>
          <a:p>
            <a:pPr lvl="1"/>
            <a:r>
              <a:rPr lang="hu-HU" sz="2000" dirty="0"/>
              <a:t>Elektrolit</a:t>
            </a:r>
            <a:r>
              <a:rPr lang="en-US" sz="2000" dirty="0"/>
              <a:t>: </a:t>
            </a:r>
            <a:r>
              <a:rPr lang="en-US" sz="2000" dirty="0" err="1"/>
              <a:t>vizes</a:t>
            </a:r>
            <a:r>
              <a:rPr lang="en-US" sz="2000" dirty="0"/>
              <a:t> 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szerves</a:t>
            </a:r>
            <a:r>
              <a:rPr lang="en-US" sz="2000" dirty="0"/>
              <a:t> </a:t>
            </a:r>
            <a:r>
              <a:rPr lang="en-US" sz="2000" dirty="0" err="1"/>
              <a:t>közegű</a:t>
            </a:r>
            <a:endParaRPr lang="hu-HU" sz="2000" dirty="0"/>
          </a:p>
          <a:p>
            <a:pPr lvl="1"/>
            <a:endParaRPr lang="hu-HU" sz="2000" dirty="0"/>
          </a:p>
          <a:p>
            <a:r>
              <a:rPr lang="hu-HU" sz="2400" dirty="0"/>
              <a:t>Rendkívül előnyös tulajdonságokkal rendelkeznek, ötvözve az akkumulátorok és a kondenzátorok pozitívumait</a:t>
            </a:r>
          </a:p>
        </p:txBody>
      </p:sp>
      <p:sp>
        <p:nvSpPr>
          <p:cNvPr id="18" name="Nyíl: lefelé mutató 17">
            <a:extLst>
              <a:ext uri="{FF2B5EF4-FFF2-40B4-BE49-F238E27FC236}">
                <a16:creationId xmlns:a16="http://schemas.microsoft.com/office/drawing/2014/main" id="{531F863B-E4EE-4093-B3B4-24DE3AF13C45}"/>
              </a:ext>
            </a:extLst>
          </p:cNvPr>
          <p:cNvSpPr/>
          <p:nvPr/>
        </p:nvSpPr>
        <p:spPr>
          <a:xfrm>
            <a:off x="839162" y="2536936"/>
            <a:ext cx="650240" cy="985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ím 1">
            <a:extLst>
              <a:ext uri="{FF2B5EF4-FFF2-40B4-BE49-F238E27FC236}">
                <a16:creationId xmlns:a16="http://schemas.microsoft.com/office/drawing/2014/main" id="{3EA496E6-46E0-40A8-9798-39A70643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3" y="-111651"/>
            <a:ext cx="10515600" cy="838524"/>
          </a:xfrm>
        </p:spPr>
        <p:txBody>
          <a:bodyPr/>
          <a:lstStyle/>
          <a:p>
            <a:r>
              <a:rPr lang="en-US" dirty="0" err="1"/>
              <a:t>Szuperkondenzátor</a:t>
            </a:r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E373624-E65A-4D46-A02B-430A0562E57D}"/>
              </a:ext>
            </a:extLst>
          </p:cNvPr>
          <p:cNvSpPr/>
          <p:nvPr/>
        </p:nvSpPr>
        <p:spPr>
          <a:xfrm>
            <a:off x="7742915" y="6006671"/>
            <a:ext cx="485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L. L. Zhang and X. S. Zhao, “Carbon-based materials as supercapacitor electrodes,” Chem. Soc. Rev., vol. 38, no. 9, pp. 2520–2531, 2009.</a:t>
            </a:r>
            <a:endParaRPr lang="en-US" sz="1200" i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5C96A25-5DF9-409E-9E6C-26897D9F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F47087C-773A-42FF-B7F0-7E2BD32BB402}"/>
              </a:ext>
            </a:extLst>
          </p:cNvPr>
          <p:cNvSpPr/>
          <p:nvPr/>
        </p:nvSpPr>
        <p:spPr>
          <a:xfrm>
            <a:off x="8131360" y="3029696"/>
            <a:ext cx="4074770" cy="339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400" marR="0" indent="-4064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C.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Ellenbogen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“Supercapacitors Review,” no. March, 2006.</a:t>
            </a:r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4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63BCE67-3A22-4AEF-957E-E31641F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FF652BA7-C664-4E28-924D-BDAF832F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6" y="133544"/>
            <a:ext cx="10515600" cy="838524"/>
          </a:xfrm>
        </p:spPr>
        <p:txBody>
          <a:bodyPr/>
          <a:lstStyle/>
          <a:p>
            <a:r>
              <a:rPr lang="hu-HU" dirty="0"/>
              <a:t>Elektród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0E70A4FE-C93C-4738-A4AD-0CA8841E2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58" y="1383037"/>
            <a:ext cx="10515600" cy="4973313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Szuperkondenzátorok elektródjai két részből épülnek fel: egy nagy vezetőképességet biztosító fémből, és ennek a felszínét borító vékony bevonatból</a:t>
            </a:r>
            <a:endParaRPr lang="en-US" dirty="0"/>
          </a:p>
          <a:p>
            <a:r>
              <a:rPr lang="hu-HU" dirty="0"/>
              <a:t>Erre a célra szinte kizárólag szénmódosulatokat használnak, kívánatos fizikai és kémiai tulajdonságok elérhetők. </a:t>
            </a:r>
            <a:endParaRPr lang="en-US" dirty="0"/>
          </a:p>
          <a:p>
            <a:r>
              <a:rPr lang="en-US" dirty="0" err="1"/>
              <a:t>Legfontosabb</a:t>
            </a:r>
            <a:r>
              <a:rPr lang="en-US" dirty="0"/>
              <a:t> </a:t>
            </a:r>
            <a:r>
              <a:rPr lang="en-US" dirty="0" err="1"/>
              <a:t>sz</a:t>
            </a:r>
            <a:r>
              <a:rPr lang="hu-HU" dirty="0" err="1"/>
              <a:t>empont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Nagy elektromos vezetés</a:t>
            </a:r>
          </a:p>
          <a:p>
            <a:pPr lvl="1"/>
            <a:r>
              <a:rPr lang="hu-HU" dirty="0"/>
              <a:t>Nagy fajlagos felület</a:t>
            </a:r>
            <a:r>
              <a:rPr lang="en-US" dirty="0"/>
              <a:t>, </a:t>
            </a:r>
            <a:r>
              <a:rPr lang="hu-HU" dirty="0"/>
              <a:t>kontrollálható porozitás</a:t>
            </a:r>
            <a:endParaRPr lang="en-US" dirty="0"/>
          </a:p>
          <a:p>
            <a:pPr lvl="1"/>
            <a:r>
              <a:rPr lang="hu-HU" dirty="0"/>
              <a:t>alacsony költségek</a:t>
            </a:r>
            <a:endParaRPr lang="en-US" dirty="0"/>
          </a:p>
          <a:p>
            <a:pPr lvl="1"/>
            <a:r>
              <a:rPr lang="hu-HU" dirty="0"/>
              <a:t>fizikai forma változtathatósága (por, szálak, aerogélek, kompozitok, lapok, csövek stb.)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hu-HU" dirty="0" err="1"/>
              <a:t>ermikus</a:t>
            </a:r>
            <a:r>
              <a:rPr lang="hu-HU" dirty="0"/>
              <a:t> stabilitás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hu-HU" dirty="0" err="1"/>
              <a:t>llenállás</a:t>
            </a:r>
            <a:r>
              <a:rPr lang="hu-HU" dirty="0"/>
              <a:t> korrózióval szemben </a:t>
            </a:r>
          </a:p>
          <a:p>
            <a:r>
              <a:rPr lang="hu-HU" dirty="0"/>
              <a:t>A nagy aktív felület szempontjából fontos az átlagos pórusméret és a pórusméret eloszlás</a:t>
            </a:r>
          </a:p>
          <a:p>
            <a:r>
              <a:rPr lang="hu-HU" dirty="0"/>
              <a:t>A különböző méretű pórusoknak eltérő szerepe van:</a:t>
            </a:r>
          </a:p>
          <a:p>
            <a:pPr lvl="1"/>
            <a:r>
              <a:rPr lang="hu-HU" dirty="0" err="1"/>
              <a:t>Makropórusok</a:t>
            </a:r>
            <a:r>
              <a:rPr lang="hu-HU" dirty="0"/>
              <a:t>: ionok általi nedvesíthetőség biztosítása</a:t>
            </a:r>
          </a:p>
          <a:p>
            <a:pPr lvl="1"/>
            <a:r>
              <a:rPr lang="hu-HU" dirty="0" err="1"/>
              <a:t>Mezopórusok</a:t>
            </a:r>
            <a:r>
              <a:rPr lang="hu-HU" dirty="0"/>
              <a:t>: ionok tárolásához szükséges aktív felület kialakítása</a:t>
            </a:r>
          </a:p>
          <a:p>
            <a:pPr lvl="1"/>
            <a:r>
              <a:rPr lang="hu-HU" dirty="0"/>
              <a:t>Mikropórusok: kisebb mértékben hozzájárulnak a nagy aktív felülethez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26929A9-1EB6-40B5-BCEA-D6BED253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558" y="3298751"/>
            <a:ext cx="1229204" cy="5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3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96ED1EC-F5BD-4456-A5DB-E3DB9B28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6154625D-4D04-4655-96F5-635CA5553572}"/>
              </a:ext>
            </a:extLst>
          </p:cNvPr>
          <p:cNvSpPr txBox="1">
            <a:spLocks/>
          </p:cNvSpPr>
          <p:nvPr/>
        </p:nvSpPr>
        <p:spPr>
          <a:xfrm>
            <a:off x="0" y="-865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Elektród</a:t>
            </a:r>
            <a:r>
              <a:rPr lang="en-US" dirty="0"/>
              <a:t> </a:t>
            </a:r>
            <a:r>
              <a:rPr lang="en-US" dirty="0" err="1"/>
              <a:t>típusok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4E9A564-A93B-440C-8052-9093E03B67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29" y="1238989"/>
            <a:ext cx="8855471" cy="27541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artalom helye 2">
            <a:extLst>
              <a:ext uri="{FF2B5EF4-FFF2-40B4-BE49-F238E27FC236}">
                <a16:creationId xmlns:a16="http://schemas.microsoft.com/office/drawing/2014/main" id="{484273D6-DCA9-44D2-9292-A40CCD1EFEF0}"/>
              </a:ext>
            </a:extLst>
          </p:cNvPr>
          <p:cNvSpPr txBox="1">
            <a:spLocks/>
          </p:cNvSpPr>
          <p:nvPr/>
        </p:nvSpPr>
        <p:spPr>
          <a:xfrm>
            <a:off x="0" y="1413697"/>
            <a:ext cx="3403076" cy="4672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Főbb</a:t>
            </a:r>
            <a:r>
              <a:rPr lang="en-US" sz="2400" dirty="0"/>
              <a:t> </a:t>
            </a:r>
            <a:r>
              <a:rPr lang="en-US" sz="2400" dirty="0" err="1"/>
              <a:t>típusok</a:t>
            </a:r>
            <a:r>
              <a:rPr lang="hu-HU" sz="2400" dirty="0"/>
              <a:t>:</a:t>
            </a:r>
          </a:p>
          <a:p>
            <a:pPr lvl="1"/>
            <a:r>
              <a:rPr lang="en-US" sz="2000" dirty="0" err="1"/>
              <a:t>Aktív</a:t>
            </a:r>
            <a:r>
              <a:rPr lang="en-US" sz="2000" dirty="0"/>
              <a:t> </a:t>
            </a:r>
            <a:r>
              <a:rPr lang="en-US" sz="2000" dirty="0" err="1"/>
              <a:t>szén</a:t>
            </a:r>
            <a:r>
              <a:rPr lang="en-US" sz="2000" dirty="0"/>
              <a:t> (AC)</a:t>
            </a:r>
          </a:p>
          <a:p>
            <a:pPr lvl="1"/>
            <a:r>
              <a:rPr lang="en-US" sz="2000" dirty="0" err="1"/>
              <a:t>Szén</a:t>
            </a:r>
            <a:r>
              <a:rPr lang="en-US" sz="2000" dirty="0"/>
              <a:t> nanocső (CNT)</a:t>
            </a:r>
          </a:p>
          <a:p>
            <a:pPr lvl="1"/>
            <a:r>
              <a:rPr lang="en-US" sz="2000" dirty="0"/>
              <a:t>Grafén</a:t>
            </a:r>
          </a:p>
          <a:p>
            <a:pPr lvl="1"/>
            <a:r>
              <a:rPr lang="en-US" sz="2000" dirty="0" err="1"/>
              <a:t>Templátolt</a:t>
            </a:r>
            <a:r>
              <a:rPr lang="en-US" sz="2000" dirty="0"/>
              <a:t> </a:t>
            </a:r>
            <a:r>
              <a:rPr lang="en-US" sz="2000" dirty="0" err="1"/>
              <a:t>pórusos</a:t>
            </a:r>
            <a:r>
              <a:rPr lang="en-US" sz="2000" dirty="0"/>
              <a:t> </a:t>
            </a:r>
            <a:r>
              <a:rPr lang="en-US" sz="2000" dirty="0" err="1"/>
              <a:t>szén</a:t>
            </a:r>
            <a:r>
              <a:rPr lang="en-US" sz="2000" dirty="0"/>
              <a:t> (TC)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4BE22C87-49FE-47BA-8C3F-559BD4E3BB25}"/>
              </a:ext>
            </a:extLst>
          </p:cNvPr>
          <p:cNvSpPr/>
          <p:nvPr/>
        </p:nvSpPr>
        <p:spPr>
          <a:xfrm>
            <a:off x="7340339" y="4526657"/>
            <a:ext cx="485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L. L. Zhang and X. S. Zhao, “Carbon-based materials as supercapacitor electrodes,” Chem. Soc. Rev., vol. 38, no. 9, pp. 2520–2531, 2009.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970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B3F7CB-8B8A-40AA-BD1F-B8C455D3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/>
              <a:t>Aktív</a:t>
            </a:r>
            <a:r>
              <a:rPr lang="hu-HU" dirty="0"/>
              <a:t> szén</a:t>
            </a:r>
            <a:r>
              <a:rPr lang="en-US" dirty="0"/>
              <a:t>, mint </a:t>
            </a:r>
            <a:r>
              <a:rPr lang="hu-HU" dirty="0"/>
              <a:t>elektród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A4424B-34E7-4C1C-A07A-9C7780E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86" y="1791258"/>
            <a:ext cx="10515600" cy="4930217"/>
          </a:xfrm>
        </p:spPr>
        <p:txBody>
          <a:bodyPr>
            <a:normAutofit/>
          </a:bodyPr>
          <a:lstStyle/>
          <a:p>
            <a:r>
              <a:rPr lang="en-US" sz="2000" dirty="0"/>
              <a:t>E</a:t>
            </a:r>
            <a:r>
              <a:rPr lang="hu-HU" sz="2000" dirty="0" err="1"/>
              <a:t>lőállít</a:t>
            </a:r>
            <a:r>
              <a:rPr lang="en-US" sz="2000" dirty="0" err="1"/>
              <a:t>ható</a:t>
            </a:r>
            <a:r>
              <a:rPr lang="hu-HU" sz="2000" dirty="0"/>
              <a:t> viszonylag olcsó</a:t>
            </a:r>
            <a:r>
              <a:rPr lang="en-US" sz="2000" dirty="0"/>
              <a:t> </a:t>
            </a:r>
            <a:r>
              <a:rPr lang="hu-HU" sz="2000" dirty="0"/>
              <a:t>anyagokból (például fa, koksz, dióhéj).</a:t>
            </a:r>
            <a:endParaRPr lang="en-US" sz="2000" dirty="0"/>
          </a:p>
          <a:p>
            <a:r>
              <a:rPr lang="en-US" sz="2000" dirty="0"/>
              <a:t>Nagy </a:t>
            </a:r>
            <a:r>
              <a:rPr lang="hu-HU" sz="2000" dirty="0"/>
              <a:t>fajlagos felület</a:t>
            </a:r>
            <a:r>
              <a:rPr lang="en-US" sz="2000" dirty="0"/>
              <a:t> (</a:t>
            </a:r>
            <a:r>
              <a:rPr lang="hu-HU" sz="2000" dirty="0"/>
              <a:t>3000 m</a:t>
            </a:r>
            <a:r>
              <a:rPr lang="hu-HU" sz="2000" baseline="30000" dirty="0"/>
              <a:t>2</a:t>
            </a:r>
            <a:r>
              <a:rPr lang="hu-HU" sz="2000" dirty="0"/>
              <a:t>/g </a:t>
            </a:r>
            <a:r>
              <a:rPr lang="en-US" sz="2000" dirty="0"/>
              <a:t>)</a:t>
            </a:r>
          </a:p>
          <a:p>
            <a:r>
              <a:rPr lang="en-US" sz="2000" dirty="0"/>
              <a:t>A</a:t>
            </a:r>
            <a:r>
              <a:rPr lang="hu-HU" sz="2000" dirty="0"/>
              <a:t>z aktiválás módjával</a:t>
            </a:r>
            <a:r>
              <a:rPr lang="en-US" sz="2000" dirty="0"/>
              <a:t> </a:t>
            </a:r>
            <a:r>
              <a:rPr lang="en-US" sz="2000" dirty="0" err="1"/>
              <a:t>megválasztásával</a:t>
            </a:r>
            <a:r>
              <a:rPr lang="en-US" sz="2000" dirty="0"/>
              <a:t> </a:t>
            </a:r>
            <a:r>
              <a:rPr lang="hu-HU" sz="2000" dirty="0"/>
              <a:t>széles tartományban változtatható pórusméretének</a:t>
            </a:r>
            <a:r>
              <a:rPr lang="en-US" sz="2000" dirty="0"/>
              <a:t>:</a:t>
            </a:r>
          </a:p>
          <a:p>
            <a:pPr lvl="1"/>
            <a:r>
              <a:rPr lang="en-US" sz="1800" b="1" dirty="0"/>
              <a:t>F</a:t>
            </a:r>
            <a:r>
              <a:rPr lang="hu-HU" sz="1800" b="1" dirty="0" err="1"/>
              <a:t>izikai</a:t>
            </a:r>
            <a:r>
              <a:rPr lang="hu-HU" sz="1800" b="1" dirty="0"/>
              <a:t> aktiválás </a:t>
            </a:r>
            <a:r>
              <a:rPr lang="hu-HU" sz="1800" dirty="0"/>
              <a:t>magas hőmérsékleten (700-1200 °C), oxidáló gázok (vízgőz, szén-dioxid, levegő) mellett </a:t>
            </a:r>
            <a:endParaRPr lang="en-US" sz="1800" dirty="0"/>
          </a:p>
          <a:p>
            <a:pPr lvl="1"/>
            <a:r>
              <a:rPr lang="en-US" sz="1800" b="1" dirty="0"/>
              <a:t>K</a:t>
            </a:r>
            <a:r>
              <a:rPr lang="hu-HU" sz="1800" b="1" dirty="0" err="1"/>
              <a:t>émiai</a:t>
            </a:r>
            <a:r>
              <a:rPr lang="hu-HU" sz="1800" b="1" dirty="0"/>
              <a:t> aktiválás </a:t>
            </a:r>
            <a:r>
              <a:rPr lang="hu-HU" sz="1800" dirty="0"/>
              <a:t>alacsonyabb hőmérsékleten (400-700 °C) aktiváló ágensek (foszforsav, kálium-hidroxid, cink-klorid) segítségével</a:t>
            </a:r>
            <a:endParaRPr lang="en-US" sz="1800" dirty="0"/>
          </a:p>
          <a:p>
            <a:r>
              <a:rPr lang="en-US" sz="2000" dirty="0"/>
              <a:t>P</a:t>
            </a:r>
            <a:r>
              <a:rPr lang="hu-HU" sz="2000" dirty="0" err="1"/>
              <a:t>órusméreteloszlása</a:t>
            </a:r>
            <a:r>
              <a:rPr lang="hu-HU" sz="2000" dirty="0"/>
              <a:t> legtöbb esetben széles, </a:t>
            </a:r>
            <a:r>
              <a:rPr lang="hu-HU" sz="2000" dirty="0" err="1"/>
              <a:t>mikro</a:t>
            </a:r>
            <a:r>
              <a:rPr lang="hu-HU" sz="2000" dirty="0"/>
              <a:t>-, </a:t>
            </a:r>
            <a:r>
              <a:rPr lang="hu-HU" sz="2000" dirty="0" err="1"/>
              <a:t>mezo</a:t>
            </a:r>
            <a:r>
              <a:rPr lang="hu-HU" sz="2000" dirty="0"/>
              <a:t>-, és ma</a:t>
            </a:r>
            <a:r>
              <a:rPr lang="en-US" sz="2000" dirty="0"/>
              <a:t>k</a:t>
            </a:r>
            <a:r>
              <a:rPr lang="hu-HU" sz="2000" dirty="0" err="1"/>
              <a:t>ropórusokat</a:t>
            </a:r>
            <a:r>
              <a:rPr lang="hu-HU" sz="2000" dirty="0"/>
              <a:t> is tartalmaz. </a:t>
            </a:r>
            <a:endParaRPr lang="en-US" sz="2000" dirty="0"/>
          </a:p>
          <a:p>
            <a:r>
              <a:rPr lang="en-US" sz="2000" dirty="0"/>
              <a:t>A </a:t>
            </a:r>
            <a:r>
              <a:rPr lang="hu-HU" sz="2000" dirty="0"/>
              <a:t>túlzott aktiválás nagy pórustérfogathoz vezet, ami csökkenti az elektromos vezetőképességet. </a:t>
            </a:r>
            <a:r>
              <a:rPr lang="en-US" sz="2000" dirty="0"/>
              <a:t>O</a:t>
            </a:r>
            <a:r>
              <a:rPr lang="hu-HU" sz="2000" dirty="0" err="1"/>
              <a:t>ptimális</a:t>
            </a:r>
            <a:r>
              <a:rPr lang="hu-HU" sz="2000" dirty="0"/>
              <a:t> pórusméret EDLC alkalmazáshoz</a:t>
            </a:r>
            <a:r>
              <a:rPr lang="en-US" sz="2000" dirty="0"/>
              <a:t>:</a:t>
            </a:r>
          </a:p>
          <a:p>
            <a:pPr lvl="1"/>
            <a:r>
              <a:rPr lang="hu-HU" sz="1800" dirty="0"/>
              <a:t>0,7 nm vizes elektrolit</a:t>
            </a:r>
            <a:endParaRPr lang="en-US" sz="1800" dirty="0"/>
          </a:p>
          <a:p>
            <a:pPr lvl="1"/>
            <a:r>
              <a:rPr lang="hu-HU" sz="1800" dirty="0"/>
              <a:t>0,8 nm szerves elektrolit esetén. </a:t>
            </a:r>
            <a:endParaRPr lang="en-US" sz="1800" dirty="0"/>
          </a:p>
          <a:p>
            <a:r>
              <a:rPr lang="en-US" sz="2000" dirty="0"/>
              <a:t>S</a:t>
            </a:r>
            <a:r>
              <a:rPr lang="hu-HU" sz="2000" dirty="0" err="1"/>
              <a:t>zuperkondenzátor</a:t>
            </a:r>
            <a:r>
              <a:rPr lang="hu-HU" sz="2000" dirty="0"/>
              <a:t> fajlagos kapacitása</a:t>
            </a:r>
            <a:r>
              <a:rPr lang="en-US" sz="2000" dirty="0"/>
              <a:t>:</a:t>
            </a:r>
          </a:p>
          <a:p>
            <a:pPr lvl="1"/>
            <a:r>
              <a:rPr lang="hu-HU" sz="1800" b="1" dirty="0"/>
              <a:t>100-300 F/g</a:t>
            </a:r>
            <a:r>
              <a:rPr lang="hu-HU" sz="1800" dirty="0"/>
              <a:t> közötti érték vizes elektrolitban</a:t>
            </a:r>
            <a:endParaRPr lang="en-US" sz="1800" dirty="0"/>
          </a:p>
          <a:p>
            <a:pPr lvl="1"/>
            <a:r>
              <a:rPr lang="en-US" sz="1800" b="1" dirty="0"/>
              <a:t>1</a:t>
            </a:r>
            <a:r>
              <a:rPr lang="hu-HU" sz="1800" b="1" dirty="0"/>
              <a:t>50 F/g </a:t>
            </a:r>
            <a:r>
              <a:rPr lang="hu-HU" sz="1800" dirty="0"/>
              <a:t>alatti érték szerves elektrolitban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B243AA-9A96-4D76-9459-A483AD45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5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FE5D97-FE93-4BBC-8C04-34F2EB4D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7" y="136525"/>
            <a:ext cx="10515600" cy="13255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hu-HU" dirty="0" err="1"/>
              <a:t>zén</a:t>
            </a:r>
            <a:r>
              <a:rPr lang="hu-HU" dirty="0"/>
              <a:t> nanocsövek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BF2F48-074D-4D8E-93D0-9844E45D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77" y="1579210"/>
            <a:ext cx="7711911" cy="502897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Különleges</a:t>
            </a:r>
            <a:r>
              <a:rPr lang="hu-HU" dirty="0"/>
              <a:t>, csőszerű </a:t>
            </a:r>
            <a:r>
              <a:rPr lang="hu-HU" dirty="0" err="1"/>
              <a:t>struktúr</a:t>
            </a:r>
            <a:r>
              <a:rPr lang="en-US" dirty="0" err="1"/>
              <a:t>ák</a:t>
            </a:r>
            <a:endParaRPr lang="en-US" dirty="0"/>
          </a:p>
          <a:p>
            <a:r>
              <a:rPr lang="en-US" dirty="0"/>
              <a:t>K</a:t>
            </a:r>
            <a:r>
              <a:rPr lang="hu-HU" dirty="0" err="1"/>
              <a:t>edvező</a:t>
            </a:r>
            <a:r>
              <a:rPr lang="hu-HU" dirty="0"/>
              <a:t> elektromos tulajdonság</a:t>
            </a:r>
            <a:r>
              <a:rPr lang="en-US" dirty="0"/>
              <a:t>, </a:t>
            </a:r>
            <a:r>
              <a:rPr lang="en-US" dirty="0" err="1"/>
              <a:t>emiatt</a:t>
            </a:r>
            <a:r>
              <a:rPr lang="en-US" dirty="0"/>
              <a:t> </a:t>
            </a:r>
            <a:r>
              <a:rPr lang="hu-HU" dirty="0"/>
              <a:t>kiemelkedő</a:t>
            </a:r>
            <a:r>
              <a:rPr lang="en-US" dirty="0"/>
              <a:t> </a:t>
            </a:r>
            <a:r>
              <a:rPr lang="en-US" dirty="0" err="1"/>
              <a:t>teljesítménys</a:t>
            </a:r>
            <a:r>
              <a:rPr lang="hu-HU" dirty="0"/>
              <a:t>ű</a:t>
            </a:r>
            <a:r>
              <a:rPr lang="en-US" dirty="0"/>
              <a:t>r</a:t>
            </a:r>
            <a:r>
              <a:rPr lang="hu-HU" dirty="0"/>
              <a:t>ű</a:t>
            </a:r>
            <a:r>
              <a:rPr lang="en-US" dirty="0" err="1"/>
              <a:t>ség</a:t>
            </a:r>
            <a:r>
              <a:rPr lang="hu-HU" dirty="0"/>
              <a:t>. </a:t>
            </a:r>
            <a:endParaRPr lang="en-US" dirty="0"/>
          </a:p>
          <a:p>
            <a:r>
              <a:rPr lang="hu-HU" dirty="0"/>
              <a:t>A szén nanocsöveket általában két kategóriába sorolják: </a:t>
            </a:r>
            <a:endParaRPr lang="en-US" dirty="0"/>
          </a:p>
          <a:p>
            <a:pPr lvl="1"/>
            <a:r>
              <a:rPr lang="hu-HU" dirty="0"/>
              <a:t>egyfalú (SWNT)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hu-HU" dirty="0" err="1"/>
              <a:t>öbbfalú</a:t>
            </a:r>
            <a:r>
              <a:rPr lang="hu-HU" dirty="0"/>
              <a:t> (MWNT). </a:t>
            </a:r>
            <a:endParaRPr lang="en-US" dirty="0"/>
          </a:p>
          <a:p>
            <a:r>
              <a:rPr lang="en-US" dirty="0"/>
              <a:t>N</a:t>
            </a:r>
            <a:r>
              <a:rPr lang="hu-HU" dirty="0"/>
              <a:t>agymértékű mechanikai ellenálló képességük, és nyitott csőszerű hálózatuknak köszönhetően más aktív pórusos anyagok mellett is felhasználhatok a tulajdonságuk javítása érdekében. </a:t>
            </a:r>
            <a:endParaRPr lang="en-US" dirty="0"/>
          </a:p>
          <a:p>
            <a:r>
              <a:rPr lang="en-US" dirty="0" err="1"/>
              <a:t>Kis</a:t>
            </a:r>
            <a:r>
              <a:rPr lang="en-US" dirty="0"/>
              <a:t> </a:t>
            </a:r>
            <a:r>
              <a:rPr lang="hu-HU" dirty="0"/>
              <a:t>fajlagos felület</a:t>
            </a:r>
            <a:r>
              <a:rPr lang="en-US" dirty="0" err="1"/>
              <a:t>ük</a:t>
            </a:r>
            <a:r>
              <a:rPr lang="hu-HU" dirty="0"/>
              <a:t>(500 m</a:t>
            </a:r>
            <a:r>
              <a:rPr lang="hu-HU" baseline="30000" dirty="0"/>
              <a:t>2</a:t>
            </a:r>
            <a:r>
              <a:rPr lang="hu-HU" dirty="0"/>
              <a:t>/g)</a:t>
            </a:r>
            <a:r>
              <a:rPr lang="en-US" dirty="0"/>
              <a:t>, </a:t>
            </a:r>
            <a:r>
              <a:rPr lang="en-US" dirty="0" err="1"/>
              <a:t>ezáltal</a:t>
            </a:r>
            <a:r>
              <a:rPr lang="en-US" dirty="0"/>
              <a:t> </a:t>
            </a:r>
            <a:r>
              <a:rPr lang="en-US" dirty="0" err="1"/>
              <a:t>kisebb</a:t>
            </a:r>
            <a:r>
              <a:rPr lang="en-US" dirty="0"/>
              <a:t> </a:t>
            </a:r>
            <a:r>
              <a:rPr lang="hu-HU" dirty="0"/>
              <a:t>fajlagos kapacitás (</a:t>
            </a:r>
            <a:r>
              <a:rPr lang="hu-HU" b="1" dirty="0"/>
              <a:t>10</a:t>
            </a:r>
            <a:r>
              <a:rPr lang="en-US" b="1" dirty="0"/>
              <a:t>0</a:t>
            </a:r>
            <a:r>
              <a:rPr lang="hu-HU" b="1" dirty="0"/>
              <a:t> F/g</a:t>
            </a:r>
            <a:r>
              <a:rPr lang="hu-HU" dirty="0"/>
              <a:t>) </a:t>
            </a:r>
            <a:endParaRPr lang="en-US" dirty="0"/>
          </a:p>
          <a:p>
            <a:r>
              <a:rPr lang="hu-HU" dirty="0"/>
              <a:t>Teljesítménysűrűsége </a:t>
            </a:r>
            <a:r>
              <a:rPr lang="hu-HU" b="1" dirty="0"/>
              <a:t>8 kW/kg </a:t>
            </a:r>
            <a:r>
              <a:rPr lang="hu-HU" dirty="0"/>
              <a:t>körüli érték.</a:t>
            </a:r>
            <a:endParaRPr lang="en-US" dirty="0"/>
          </a:p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6B5272-1D8B-4526-ABD5-6B85C509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A56B402-3606-43A4-98EC-D0B5C24011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27" y="1462088"/>
            <a:ext cx="2613333" cy="3650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60F40495-95C9-410B-98E3-9048E793AAB4}"/>
              </a:ext>
            </a:extLst>
          </p:cNvPr>
          <p:cNvSpPr/>
          <p:nvPr/>
        </p:nvSpPr>
        <p:spPr>
          <a:xfrm>
            <a:off x="8248454" y="5236830"/>
            <a:ext cx="4374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L. L. Zhang and X. S. Zhao, “Carbon-based materials as supercapacitor electrodes,” Chem. Soc. Rev., vol. 38, no. 9, pp. 2520–2531, 2009.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0043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5491</TotalTime>
  <Words>1115</Words>
  <Application>Microsoft Office PowerPoint</Application>
  <PresentationFormat>Szélesvásznú</PresentationFormat>
  <Paragraphs>127</Paragraphs>
  <Slides>13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Cambria Math</vt:lpstr>
      <vt:lpstr>Times New Roman</vt:lpstr>
      <vt:lpstr>Office-téma</vt:lpstr>
      <vt:lpstr>PowerPoint-bemutató</vt:lpstr>
      <vt:lpstr>PowerPoint-bemutató</vt:lpstr>
      <vt:lpstr>PowerPoint-bemutató</vt:lpstr>
      <vt:lpstr>Hagyományos kondenzátor</vt:lpstr>
      <vt:lpstr>Szuperkondenzátor</vt:lpstr>
      <vt:lpstr>Elektród</vt:lpstr>
      <vt:lpstr>PowerPoint-bemutató</vt:lpstr>
      <vt:lpstr>Aktív szén, mint elektród</vt:lpstr>
      <vt:lpstr>Szén nanocsövek</vt:lpstr>
      <vt:lpstr>Grafén</vt:lpstr>
      <vt:lpstr>Templát-módszerrel előállított pórusos szén (TC)</vt:lpstr>
      <vt:lpstr>Köszönöm a figyelmet!</vt:lpstr>
      <vt:lpstr>Kérdések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FM</dc:creator>
  <cp:lastModifiedBy>Máté Füredi</cp:lastModifiedBy>
  <cp:revision>245</cp:revision>
  <dcterms:created xsi:type="dcterms:W3CDTF">2018-09-24T21:12:08Z</dcterms:created>
  <dcterms:modified xsi:type="dcterms:W3CDTF">2019-12-09T10:45:23Z</dcterms:modified>
</cp:coreProperties>
</file>