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0" r:id="rId3"/>
    <p:sldId id="257" r:id="rId4"/>
    <p:sldId id="358" r:id="rId5"/>
    <p:sldId id="327" r:id="rId6"/>
    <p:sldId id="309" r:id="rId7"/>
    <p:sldId id="361" r:id="rId8"/>
    <p:sldId id="326" r:id="rId9"/>
    <p:sldId id="259" r:id="rId10"/>
    <p:sldId id="261" r:id="rId11"/>
    <p:sldId id="362" r:id="rId12"/>
    <p:sldId id="363" r:id="rId13"/>
    <p:sldId id="364" r:id="rId14"/>
    <p:sldId id="365" r:id="rId15"/>
    <p:sldId id="313" r:id="rId16"/>
    <p:sldId id="314" r:id="rId17"/>
    <p:sldId id="315" r:id="rId18"/>
    <p:sldId id="316" r:id="rId19"/>
    <p:sldId id="317" r:id="rId20"/>
    <p:sldId id="318" r:id="rId21"/>
    <p:sldId id="355" r:id="rId22"/>
    <p:sldId id="356" r:id="rId23"/>
    <p:sldId id="319" r:id="rId24"/>
    <p:sldId id="345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44" r:id="rId33"/>
    <p:sldId id="348" r:id="rId34"/>
    <p:sldId id="350" r:id="rId35"/>
    <p:sldId id="351" r:id="rId36"/>
    <p:sldId id="328" r:id="rId37"/>
    <p:sldId id="320" r:id="rId38"/>
    <p:sldId id="343" r:id="rId39"/>
    <p:sldId id="359" r:id="rId40"/>
    <p:sldId id="360" r:id="rId41"/>
    <p:sldId id="321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060" autoAdjust="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8FF6-91ED-4FB2-8A45-B2DF05C17606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5675-26AF-4C76-B664-F06428E3AC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66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98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Később adták a GLSP kategóriát az NIH </a:t>
            </a:r>
            <a:r>
              <a:rPr lang="hu-HU" dirty="0" err="1" smtClean="0"/>
              <a:t>guidelinehoz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06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61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Biosafety Manual (3rd Edition). 1. General Principles, p. 1, World Health Organization, Geneva, 2004 </a:t>
            </a:r>
            <a:endParaRPr lang="hu-H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= Egészségügyi Világszervezet</a:t>
            </a: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Egészségügyi Világszervezetnek, azaz a WHO-nak kiemelkedő hatása van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biobiztonság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containment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nemzetközi szabályozására. Ez a szervezet a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mirkobákat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négyféle veszélyességi csoportba sorolja.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8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48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61/1999. (XII. 1.) EüM (Egészségügyi Minisztérium) rendelet a biológiai tényezők hatásának kitett munkavállalók egészségének védelméről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06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96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C5675-26AF-4C76-B664-F06428E3AC82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199CD3-FB56-4EA5-A37F-D74110F86A6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FD80B3-17EF-470D-85CF-3593CBE3FB4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i="1" dirty="0" err="1" smtClean="0">
                <a:solidFill>
                  <a:schemeClr val="accent1">
                    <a:lumMod val="50000"/>
                  </a:schemeClr>
                </a:solidFill>
              </a:rPr>
              <a:t>Biobiztonság</a:t>
            </a:r>
            <a:r>
              <a:rPr lang="hu-HU" b="1" i="1" dirty="0" smtClean="0">
                <a:solidFill>
                  <a:schemeClr val="accent1">
                    <a:lumMod val="50000"/>
                  </a:schemeClr>
                </a:solidFill>
              </a:rPr>
              <a:t> és elszigetelés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sz="3100" b="1" i="1" dirty="0">
                <a:solidFill>
                  <a:srgbClr val="92D050"/>
                </a:solidFill>
              </a:rPr>
              <a:t>(</a:t>
            </a:r>
            <a:r>
              <a:rPr lang="hu-HU" sz="3100" b="1" i="1" dirty="0" err="1">
                <a:solidFill>
                  <a:srgbClr val="92D050"/>
                </a:solidFill>
              </a:rPr>
              <a:t>Biosafety</a:t>
            </a:r>
            <a:r>
              <a:rPr lang="hu-HU" sz="3100" b="1" i="1" dirty="0">
                <a:solidFill>
                  <a:srgbClr val="92D050"/>
                </a:solidFill>
              </a:rPr>
              <a:t> and </a:t>
            </a:r>
            <a:r>
              <a:rPr lang="hu-HU" sz="3100" b="1" i="1" dirty="0" err="1">
                <a:solidFill>
                  <a:srgbClr val="92D050"/>
                </a:solidFill>
              </a:rPr>
              <a:t>containment</a:t>
            </a:r>
            <a:r>
              <a:rPr lang="hu-HU" sz="3100" b="1" i="1" dirty="0" smtClean="0">
                <a:solidFill>
                  <a:srgbClr val="92D050"/>
                </a:solidFill>
              </a:rPr>
              <a:t>)</a:t>
            </a:r>
            <a:endParaRPr lang="hu-HU" sz="3100" b="1" i="1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309803" cy="1260629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92D050"/>
                </a:solidFill>
              </a:rPr>
              <a:t>Készítette: </a:t>
            </a:r>
          </a:p>
          <a:p>
            <a:pPr algn="ctr"/>
            <a:r>
              <a:rPr lang="hu-HU" b="1" dirty="0" smtClean="0">
                <a:solidFill>
                  <a:srgbClr val="92D050"/>
                </a:solidFill>
              </a:rPr>
              <a:t>Kara Brigitta</a:t>
            </a:r>
          </a:p>
          <a:p>
            <a:pPr algn="ctr"/>
            <a:r>
              <a:rPr lang="hu-HU" b="1" dirty="0" smtClean="0">
                <a:solidFill>
                  <a:srgbClr val="92D050"/>
                </a:solidFill>
              </a:rPr>
              <a:t>Hajdu Zsófia Nóra</a:t>
            </a:r>
            <a:endParaRPr lang="hu-H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Irányelvek és szabályozás: 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Szabályozás több szinten (központi, állami, helyi)</a:t>
            </a:r>
          </a:p>
          <a:p>
            <a:r>
              <a:rPr lang="hu-HU" u="sng" dirty="0" smtClean="0"/>
              <a:t>5 fő központi szervezet:</a:t>
            </a:r>
          </a:p>
          <a:p>
            <a:pPr lvl="1"/>
            <a:r>
              <a:rPr lang="hu-HU" sz="2400" dirty="0" smtClean="0"/>
              <a:t>Amerikai Élelmiszer és Gyógyszerügyi Hatóság</a:t>
            </a:r>
          </a:p>
          <a:p>
            <a:pPr lvl="1">
              <a:buNone/>
            </a:pPr>
            <a:r>
              <a:rPr lang="hu-HU" sz="2400" dirty="0" smtClean="0"/>
              <a:t>	</a:t>
            </a:r>
            <a:r>
              <a:rPr lang="hu-HU" sz="2100" i="1" dirty="0" smtClean="0"/>
              <a:t>(</a:t>
            </a:r>
            <a:r>
              <a:rPr lang="hu-HU" sz="2100" i="1" dirty="0" err="1" smtClean="0"/>
              <a:t>FDA</a:t>
            </a:r>
            <a:r>
              <a:rPr lang="hu-HU" sz="2100" i="1" dirty="0" smtClean="0"/>
              <a:t> - </a:t>
            </a:r>
            <a:r>
              <a:rPr lang="hu-HU" sz="2100" i="1" dirty="0" err="1" smtClean="0"/>
              <a:t>Food</a:t>
            </a:r>
            <a:r>
              <a:rPr lang="hu-HU" sz="2100" i="1" dirty="0" smtClean="0"/>
              <a:t> and </a:t>
            </a:r>
            <a:r>
              <a:rPr lang="hu-HU" sz="2100" i="1" dirty="0" err="1" smtClean="0"/>
              <a:t>Drug</a:t>
            </a:r>
            <a:r>
              <a:rPr lang="hu-HU" sz="2100" i="1" dirty="0" smtClean="0"/>
              <a:t> </a:t>
            </a:r>
            <a:r>
              <a:rPr lang="hu-HU" sz="2100" i="1" dirty="0" err="1" smtClean="0"/>
              <a:t>Administration</a:t>
            </a:r>
            <a:r>
              <a:rPr lang="hu-HU" sz="2100" i="1" dirty="0" smtClean="0"/>
              <a:t>)</a:t>
            </a:r>
            <a:endParaRPr lang="hu-HU" sz="2400" i="1" dirty="0" smtClean="0"/>
          </a:p>
          <a:p>
            <a:pPr lvl="1"/>
            <a:r>
              <a:rPr lang="hu-HU" sz="2400" dirty="0" smtClean="0"/>
              <a:t>Amerikai Környezetvédelmi Hivatal</a:t>
            </a:r>
          </a:p>
          <a:p>
            <a:pPr lvl="2">
              <a:buNone/>
            </a:pPr>
            <a:r>
              <a:rPr lang="hu-HU" sz="2100" i="1" dirty="0" smtClean="0"/>
              <a:t>(</a:t>
            </a:r>
            <a:r>
              <a:rPr lang="hu-HU" sz="2100" i="1" dirty="0" err="1" smtClean="0"/>
              <a:t>EPA</a:t>
            </a:r>
            <a:r>
              <a:rPr lang="hu-HU" sz="2100" i="1" dirty="0" smtClean="0"/>
              <a:t> - </a:t>
            </a:r>
            <a:r>
              <a:rPr lang="hu-HU" sz="2100" i="1" dirty="0" err="1" smtClean="0"/>
              <a:t>Environmental</a:t>
            </a:r>
            <a:r>
              <a:rPr lang="hu-HU" sz="2100" i="1" dirty="0" smtClean="0"/>
              <a:t> </a:t>
            </a:r>
            <a:r>
              <a:rPr lang="hu-HU" sz="2100" i="1" dirty="0" err="1" smtClean="0"/>
              <a:t>Protection</a:t>
            </a:r>
            <a:r>
              <a:rPr lang="hu-HU" sz="2100" i="1" dirty="0" smtClean="0"/>
              <a:t> </a:t>
            </a:r>
            <a:r>
              <a:rPr lang="hu-HU" sz="2100" i="1" dirty="0" err="1" smtClean="0"/>
              <a:t>Agency</a:t>
            </a:r>
            <a:r>
              <a:rPr lang="hu-HU" sz="2100" i="1" dirty="0" smtClean="0"/>
              <a:t> )</a:t>
            </a:r>
          </a:p>
          <a:p>
            <a:pPr lvl="1"/>
            <a:r>
              <a:rPr lang="hu-HU" sz="2400" dirty="0" smtClean="0"/>
              <a:t>USA Mezőgazdasági Minisztérium</a:t>
            </a:r>
          </a:p>
          <a:p>
            <a:pPr lvl="1">
              <a:buNone/>
            </a:pPr>
            <a:r>
              <a:rPr lang="hu-HU" sz="2400" dirty="0" smtClean="0"/>
              <a:t>	</a:t>
            </a:r>
            <a:r>
              <a:rPr lang="hu-HU" sz="2100" i="1" dirty="0" smtClean="0"/>
              <a:t>(</a:t>
            </a:r>
            <a:r>
              <a:rPr lang="hu-HU" sz="2100" i="1" dirty="0" err="1" smtClean="0"/>
              <a:t>USDA</a:t>
            </a:r>
            <a:r>
              <a:rPr lang="hu-HU" sz="2100" i="1" dirty="0" smtClean="0"/>
              <a:t> - United </a:t>
            </a:r>
            <a:r>
              <a:rPr lang="hu-HU" sz="2100" i="1" dirty="0" err="1" smtClean="0"/>
              <a:t>States</a:t>
            </a:r>
            <a:r>
              <a:rPr lang="hu-HU" sz="2100" i="1" dirty="0" smtClean="0"/>
              <a:t> </a:t>
            </a:r>
            <a:r>
              <a:rPr lang="hu-HU" sz="2100" i="1" dirty="0" err="1" smtClean="0"/>
              <a:t>Department</a:t>
            </a:r>
            <a:r>
              <a:rPr lang="hu-HU" sz="2100" i="1" dirty="0" smtClean="0"/>
              <a:t> of </a:t>
            </a:r>
            <a:r>
              <a:rPr lang="hu-HU" sz="2100" i="1" dirty="0" err="1" smtClean="0"/>
              <a:t>Agriculture</a:t>
            </a:r>
            <a:r>
              <a:rPr lang="hu-HU" sz="2100" i="1" dirty="0" smtClean="0"/>
              <a:t>)</a:t>
            </a:r>
            <a:endParaRPr lang="hu-HU" sz="2400" i="1" dirty="0" smtClean="0"/>
          </a:p>
          <a:p>
            <a:pPr lvl="1"/>
            <a:r>
              <a:rPr lang="hu-HU" sz="2400" dirty="0" smtClean="0"/>
              <a:t>Nemzeti Egészségügyi Intézet </a:t>
            </a:r>
          </a:p>
          <a:p>
            <a:pPr lvl="1">
              <a:buNone/>
            </a:pPr>
            <a:r>
              <a:rPr lang="hu-HU" sz="2400" dirty="0" smtClean="0"/>
              <a:t>	</a:t>
            </a:r>
            <a:r>
              <a:rPr lang="hu-HU" sz="2100" i="1" dirty="0" smtClean="0"/>
              <a:t>(</a:t>
            </a:r>
            <a:r>
              <a:rPr lang="hu-HU" sz="2100" i="1" dirty="0" err="1" smtClean="0"/>
              <a:t>NIH</a:t>
            </a:r>
            <a:r>
              <a:rPr lang="hu-HU" sz="2100" i="1" dirty="0" smtClean="0"/>
              <a:t> - National </a:t>
            </a:r>
            <a:r>
              <a:rPr lang="hu-HU" sz="2100" i="1" dirty="0" err="1" smtClean="0"/>
              <a:t>Institutes</a:t>
            </a:r>
            <a:r>
              <a:rPr lang="hu-HU" sz="2100" i="1" dirty="0" smtClean="0"/>
              <a:t> of Health)</a:t>
            </a:r>
            <a:endParaRPr lang="hu-HU" sz="2400" i="1" dirty="0" smtClean="0"/>
          </a:p>
          <a:p>
            <a:pPr lvl="1"/>
            <a:r>
              <a:rPr lang="hu-HU" sz="2400" dirty="0" smtClean="0"/>
              <a:t>Munkahelyi Biztonsági és Egészségvédelmi Ügynökség</a:t>
            </a:r>
          </a:p>
          <a:p>
            <a:pPr marL="627063" lvl="2" indent="0">
              <a:buNone/>
            </a:pPr>
            <a:r>
              <a:rPr lang="hu-HU" sz="2100" i="1" dirty="0" smtClean="0"/>
              <a:t>(</a:t>
            </a:r>
            <a:r>
              <a:rPr lang="hu-HU" sz="2100" i="1" dirty="0" err="1" smtClean="0"/>
              <a:t>OSHA</a:t>
            </a:r>
            <a:r>
              <a:rPr lang="hu-HU" sz="2100" i="1" dirty="0" smtClean="0"/>
              <a:t> - </a:t>
            </a:r>
            <a:r>
              <a:rPr lang="hu-HU" sz="2100" i="1" dirty="0" err="1" smtClean="0"/>
              <a:t>Occupational</a:t>
            </a:r>
            <a:r>
              <a:rPr lang="hu-HU" sz="2100" i="1" dirty="0" smtClean="0"/>
              <a:t> </a:t>
            </a:r>
            <a:r>
              <a:rPr lang="hu-HU" sz="2100" i="1" dirty="0" err="1" smtClean="0"/>
              <a:t>Safety</a:t>
            </a:r>
            <a:r>
              <a:rPr lang="hu-HU" sz="2100" i="1" dirty="0" smtClean="0"/>
              <a:t> and Health </a:t>
            </a:r>
            <a:r>
              <a:rPr lang="hu-HU" sz="2100" i="1" dirty="0" err="1" smtClean="0"/>
              <a:t>Administration</a:t>
            </a:r>
            <a:r>
              <a:rPr lang="hu-HU" sz="2100" i="1" dirty="0" smtClean="0"/>
              <a:t>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2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Nemzeti Egészségügyi Intézet </a:t>
            </a:r>
            <a:r>
              <a:rPr lang="hu-HU" dirty="0" smtClean="0"/>
              <a:t>(NIH) irányelvek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hu-HU" u="sng" dirty="0" smtClean="0"/>
              <a:t>NIH </a:t>
            </a:r>
            <a:r>
              <a:rPr lang="hu-HU" u="sng" dirty="0" err="1" smtClean="0"/>
              <a:t>Guidelines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u="sng" dirty="0" smtClean="0"/>
              <a:t> </a:t>
            </a:r>
            <a:r>
              <a:rPr lang="hu-HU" u="sng" dirty="0" err="1" smtClean="0"/>
              <a:t>Recombinant</a:t>
            </a:r>
            <a:r>
              <a:rPr lang="hu-HU" u="sng" dirty="0" smtClean="0"/>
              <a:t> DNA Research:</a:t>
            </a:r>
            <a:r>
              <a:rPr lang="hu-HU" dirty="0" smtClean="0"/>
              <a:t> a </a:t>
            </a:r>
            <a:r>
              <a:rPr lang="hu-HU" dirty="0" err="1" smtClean="0"/>
              <a:t>biobiztonság</a:t>
            </a:r>
            <a:r>
              <a:rPr lang="hu-HU" dirty="0" smtClean="0"/>
              <a:t> és </a:t>
            </a:r>
            <a:r>
              <a:rPr lang="hu-HU" dirty="0" err="1" smtClean="0"/>
              <a:t>containment</a:t>
            </a:r>
            <a:r>
              <a:rPr lang="hu-HU" dirty="0" smtClean="0"/>
              <a:t> gyakorlati megvalósításának alapjai</a:t>
            </a:r>
          </a:p>
          <a:p>
            <a:pPr lvl="1"/>
            <a:r>
              <a:rPr lang="hu-HU" dirty="0" smtClean="0"/>
              <a:t>Mind szándékos kiengedés körülményei, mind </a:t>
            </a:r>
            <a:r>
              <a:rPr lang="hu-HU" dirty="0" err="1" smtClean="0"/>
              <a:t>containment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Patogén mikroorganizmusokkal történő orvosi kutatások alapján fejlesztették ki</a:t>
            </a:r>
          </a:p>
          <a:p>
            <a:pPr lvl="1"/>
            <a:r>
              <a:rPr lang="hu-HU" dirty="0" smtClean="0"/>
              <a:t>További kutatások, tapasztalatok </a:t>
            </a:r>
            <a:r>
              <a:rPr lang="hu-HU" dirty="0" smtClean="0">
                <a:sym typeface="Wingdings" pitchFamily="2" charset="2"/>
              </a:rPr>
              <a:t> előírások felülvizsgálata és enyhítése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2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Nemzeti Egészségügyi Intézet (NIH) irányelvek II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608512"/>
          </a:xfrm>
        </p:spPr>
        <p:txBody>
          <a:bodyPr>
            <a:normAutofit fontScale="85000" lnSpcReduction="20000"/>
          </a:bodyPr>
          <a:lstStyle/>
          <a:p>
            <a:pPr marL="342900" lvl="1"/>
            <a:r>
              <a:rPr lang="hu-HU" sz="2400" dirty="0"/>
              <a:t>A munkahelyeket be kell sorolni </a:t>
            </a:r>
            <a:r>
              <a:rPr lang="hu-HU" sz="2400" dirty="0" err="1"/>
              <a:t>biobiztonsági</a:t>
            </a:r>
            <a:r>
              <a:rPr lang="hu-HU" sz="2400" dirty="0"/>
              <a:t> védelmi szintekbe</a:t>
            </a:r>
          </a:p>
          <a:p>
            <a:pPr marL="553212" lvl="3" indent="-274320"/>
            <a:r>
              <a:rPr lang="hu-HU" sz="2200" dirty="0"/>
              <a:t>a kórokozók veszélyességi besorolása,</a:t>
            </a:r>
          </a:p>
          <a:p>
            <a:pPr marL="553212" lvl="3" indent="-274320"/>
            <a:r>
              <a:rPr lang="hu-HU" sz="2200" dirty="0"/>
              <a:t>valamint a biológiai kockázatot befolyásoló tényezők figyelembe vétele, értékelése alapján </a:t>
            </a:r>
          </a:p>
          <a:p>
            <a:pPr marL="342900" lvl="1"/>
            <a:r>
              <a:rPr lang="hu-HU" sz="2400" dirty="0"/>
              <a:t>Fizikai elszigetelés paraméterei és gyakorlati </a:t>
            </a:r>
            <a:r>
              <a:rPr lang="hu-HU" sz="2400" dirty="0" err="1"/>
              <a:t>protollok</a:t>
            </a:r>
            <a:endParaRPr lang="hu-HU" sz="2400" dirty="0"/>
          </a:p>
          <a:p>
            <a:pPr marL="553212" lvl="3" indent="-274320"/>
            <a:r>
              <a:rPr lang="hu-HU" sz="2200" dirty="0"/>
              <a:t>A szintek meghatározzák a biológiai expozíció megakadályozására tett védelmi intézkedéseket</a:t>
            </a:r>
          </a:p>
          <a:p>
            <a:endParaRPr lang="hu-HU" dirty="0"/>
          </a:p>
          <a:p>
            <a:r>
              <a:rPr lang="hu-HU" u="sng" dirty="0" smtClean="0"/>
              <a:t>Kisléptékű szaporítás</a:t>
            </a:r>
            <a:r>
              <a:rPr lang="hu-HU" dirty="0" smtClean="0"/>
              <a:t>(10 l-ig):</a:t>
            </a:r>
          </a:p>
          <a:p>
            <a:pPr lvl="1"/>
            <a:r>
              <a:rPr lang="hu-HU" dirty="0" smtClean="0"/>
              <a:t>4 </a:t>
            </a:r>
            <a:r>
              <a:rPr lang="hu-HU" dirty="0" err="1" smtClean="0"/>
              <a:t>biobiztonsági</a:t>
            </a:r>
            <a:r>
              <a:rPr lang="hu-HU" dirty="0" smtClean="0"/>
              <a:t> szint (BSL: </a:t>
            </a:r>
            <a:r>
              <a:rPr lang="hu-HU" dirty="0" err="1" smtClean="0"/>
              <a:t>Biosafety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BSL1: legenyhébb</a:t>
            </a:r>
          </a:p>
          <a:p>
            <a:pPr lvl="2"/>
            <a:r>
              <a:rPr lang="hu-HU" dirty="0" smtClean="0"/>
              <a:t>BSL2, BSL3: bizonyos körülmények között megbetegedéseket okozhatnak</a:t>
            </a:r>
          </a:p>
          <a:p>
            <a:pPr lvl="2"/>
            <a:r>
              <a:rPr lang="hu-HU" dirty="0" smtClean="0"/>
              <a:t>BSL4: legszigorúbb (életveszélyes)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506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Nemzeti Egészségügyi Intézet (NIH) irányelvek III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744416"/>
          </a:xfrm>
        </p:spPr>
        <p:txBody>
          <a:bodyPr>
            <a:normAutofit/>
          </a:bodyPr>
          <a:lstStyle/>
          <a:p>
            <a:r>
              <a:rPr lang="hu-HU" u="sng" dirty="0"/>
              <a:t>Nagyléptékű szaporítás</a:t>
            </a:r>
            <a:r>
              <a:rPr lang="hu-HU" dirty="0"/>
              <a:t>(10 liter felett)</a:t>
            </a:r>
          </a:p>
          <a:p>
            <a:pPr lvl="1"/>
            <a:r>
              <a:rPr lang="hu-HU" dirty="0"/>
              <a:t>3 </a:t>
            </a:r>
            <a:r>
              <a:rPr lang="hu-HU" dirty="0" err="1"/>
              <a:t>biobiztonsági</a:t>
            </a:r>
            <a:r>
              <a:rPr lang="hu-HU" dirty="0"/>
              <a:t> szint</a:t>
            </a:r>
          </a:p>
          <a:p>
            <a:pPr lvl="2"/>
            <a:r>
              <a:rPr lang="hu-HU" dirty="0"/>
              <a:t>BSL1-LS, BSL2-LS, BSL3-LS</a:t>
            </a:r>
          </a:p>
          <a:p>
            <a:pPr lvl="3"/>
            <a:r>
              <a:rPr lang="hu-HU" dirty="0"/>
              <a:t>a cégek általában BSL1-LS szerinti beállítást követelő mikroorganizmusokkal dolgoznak</a:t>
            </a:r>
          </a:p>
          <a:p>
            <a:pPr lvl="3"/>
            <a:r>
              <a:rPr lang="hu-HU" dirty="0"/>
              <a:t>BLS3-LS szerinti beállítást követelő mikroorganizmusokat kerülik (kockázat miatt szigorú előírások, magas költségek)</a:t>
            </a:r>
          </a:p>
          <a:p>
            <a:pPr marL="553212" lvl="3" indent="-274320"/>
            <a:r>
              <a:rPr lang="hu-HU" sz="2200" dirty="0" smtClean="0"/>
              <a:t>GLSP (Good </a:t>
            </a:r>
            <a:r>
              <a:rPr lang="hu-HU" sz="2200" dirty="0" err="1" smtClean="0"/>
              <a:t>Large</a:t>
            </a:r>
            <a:r>
              <a:rPr lang="hu-HU" sz="2200" dirty="0" smtClean="0"/>
              <a:t> </a:t>
            </a:r>
            <a:r>
              <a:rPr lang="hu-HU" sz="2200" dirty="0" err="1" smtClean="0"/>
              <a:t>Scale</a:t>
            </a:r>
            <a:r>
              <a:rPr lang="hu-HU" sz="2200" dirty="0" smtClean="0"/>
              <a:t> </a:t>
            </a:r>
            <a:r>
              <a:rPr lang="hu-HU" sz="2200" dirty="0" err="1" smtClean="0"/>
              <a:t>Practice</a:t>
            </a:r>
            <a:r>
              <a:rPr lang="hu-HU" sz="2200" dirty="0" smtClean="0"/>
              <a:t>)</a:t>
            </a:r>
          </a:p>
          <a:p>
            <a:pPr marL="754380" lvl="4" indent="-274320"/>
            <a:r>
              <a:rPr lang="hu-HU" sz="2000" dirty="0"/>
              <a:t>enyhébb intézkedéseket ír elő</a:t>
            </a:r>
          </a:p>
          <a:p>
            <a:endParaRPr lang="hu-HU" u="sng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43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772816"/>
            <a:ext cx="6777317" cy="496855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GLSP kategória kritériumai a </a:t>
            </a:r>
            <a:r>
              <a:rPr lang="hu-HU" dirty="0" err="1" smtClean="0"/>
              <a:t>mikroogranizmusra</a:t>
            </a:r>
            <a:r>
              <a:rPr lang="hu-HU" dirty="0" smtClean="0"/>
              <a:t> nézve:</a:t>
            </a:r>
          </a:p>
          <a:p>
            <a:pPr lvl="1"/>
            <a:r>
              <a:rPr lang="hu-HU" u="sng" dirty="0" smtClean="0"/>
              <a:t>Gazdasejt:</a:t>
            </a:r>
          </a:p>
          <a:p>
            <a:pPr lvl="2"/>
            <a:r>
              <a:rPr lang="hu-HU" dirty="0" smtClean="0"/>
              <a:t>Nem patogén</a:t>
            </a:r>
          </a:p>
          <a:p>
            <a:pPr lvl="2"/>
            <a:r>
              <a:rPr lang="hu-HU" dirty="0" smtClean="0"/>
              <a:t>Nem tartalmaz járulékos ágenst</a:t>
            </a:r>
          </a:p>
          <a:p>
            <a:pPr lvl="2"/>
            <a:r>
              <a:rPr lang="hu-HU" dirty="0" err="1" smtClean="0"/>
              <a:t>Hosszútávú</a:t>
            </a:r>
            <a:r>
              <a:rPr lang="hu-HU" dirty="0" smtClean="0"/>
              <a:t> megbízató biztonsági minősítéssel rendelkezik v. növekedése/szaporodása limitált a környezetben</a:t>
            </a:r>
          </a:p>
          <a:p>
            <a:pPr lvl="1"/>
            <a:r>
              <a:rPr lang="hu-HU" u="sng" dirty="0" err="1" smtClean="0"/>
              <a:t>Rekombináns</a:t>
            </a:r>
            <a:r>
              <a:rPr lang="hu-HU" u="sng" dirty="0" smtClean="0"/>
              <a:t> organizmus:</a:t>
            </a:r>
          </a:p>
          <a:p>
            <a:pPr lvl="2"/>
            <a:r>
              <a:rPr lang="hu-HU" dirty="0" smtClean="0"/>
              <a:t>Lásd gazdasejtre vonatkozó kritériumok</a:t>
            </a:r>
            <a:endParaRPr lang="hu-HU" dirty="0"/>
          </a:p>
          <a:p>
            <a:pPr lvl="1"/>
            <a:r>
              <a:rPr lang="hu-HU" u="sng" dirty="0" smtClean="0"/>
              <a:t>Vektor/</a:t>
            </a:r>
            <a:r>
              <a:rPr lang="hu-HU" u="sng" dirty="0" err="1" smtClean="0"/>
              <a:t>inszert</a:t>
            </a:r>
            <a:endParaRPr lang="hu-HU" u="sng" dirty="0" smtClean="0"/>
          </a:p>
          <a:p>
            <a:pPr lvl="2"/>
            <a:r>
              <a:rPr lang="hu-HU" dirty="0" smtClean="0"/>
              <a:t>Jól karakterizált</a:t>
            </a:r>
          </a:p>
          <a:p>
            <a:pPr lvl="2"/>
            <a:r>
              <a:rPr lang="hu-HU" dirty="0" smtClean="0"/>
              <a:t>Nem tartalmaz ismert káros szekvenciákat</a:t>
            </a:r>
          </a:p>
          <a:p>
            <a:pPr lvl="2"/>
            <a:r>
              <a:rPr lang="hu-HU" dirty="0" smtClean="0"/>
              <a:t>Bevitt DNS funkciójának végrehajtása limitált</a:t>
            </a:r>
          </a:p>
          <a:p>
            <a:pPr lvl="2"/>
            <a:r>
              <a:rPr lang="hu-HU" dirty="0" smtClean="0"/>
              <a:t>Nem javítja a túlélést</a:t>
            </a:r>
          </a:p>
          <a:p>
            <a:pPr lvl="2"/>
            <a:r>
              <a:rPr lang="hu-HU" dirty="0" smtClean="0"/>
              <a:t>Nehezen mobilizálható</a:t>
            </a:r>
          </a:p>
          <a:p>
            <a:pPr lvl="2"/>
            <a:r>
              <a:rPr lang="hu-HU" dirty="0" smtClean="0"/>
              <a:t>Nem ad át olyan rezisztencia markert, amellyel természetes formájában nem rendelkezik</a:t>
            </a:r>
          </a:p>
          <a:p>
            <a:pPr lvl="2"/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6858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Nemzeti Egészségügyi Intézet (NIH) irányelvek IV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5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dirty="0" smtClean="0"/>
              <a:t>Amerikai Élelmiszer és Gyógyszerügyi Hatóság (</a:t>
            </a:r>
            <a:r>
              <a:rPr lang="hu-HU" sz="3600" dirty="0" err="1" smtClean="0"/>
              <a:t>FDA</a:t>
            </a:r>
            <a:r>
              <a:rPr lang="hu-HU" sz="3600" dirty="0" smtClean="0"/>
              <a:t>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/>
          </a:bodyPr>
          <a:lstStyle/>
          <a:p>
            <a:r>
              <a:rPr lang="hu-HU" dirty="0" smtClean="0"/>
              <a:t>Gyógyszerek, orvosi készülékek, kozmetikai szerek, élelmiszerek és adalékok, állatoknak szánt gyógyszerek és táplálékok, vérkészítmények, vakcinák szabályozása </a:t>
            </a:r>
          </a:p>
          <a:p>
            <a:r>
              <a:rPr lang="hu-HU"/>
              <a:t>Vizsgálja a termékek biztonságosságát, tisztaságát és hatékonyságát</a:t>
            </a:r>
          </a:p>
          <a:p>
            <a:pPr lvl="1"/>
            <a:r>
              <a:rPr lang="hu-HU" smtClean="0"/>
              <a:t>Szabadalom </a:t>
            </a:r>
            <a:r>
              <a:rPr lang="hu-HU" dirty="0" smtClean="0"/>
              <a:t>felülvizsgálatnál szem előtt tartja a </a:t>
            </a:r>
            <a:r>
              <a:rPr lang="hu-HU" dirty="0" err="1" smtClean="0"/>
              <a:t>rekombináns</a:t>
            </a:r>
            <a:r>
              <a:rPr lang="hu-HU" dirty="0" smtClean="0"/>
              <a:t> organizmusok elszigetelését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84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Amerikai Környezetvédelmi Hivatal (</a:t>
            </a:r>
            <a:r>
              <a:rPr lang="hu-HU" dirty="0" err="1" smtClean="0"/>
              <a:t>EPA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Víz- és légszennyezés, </a:t>
            </a:r>
            <a:r>
              <a:rPr lang="hu-HU" dirty="0" err="1" smtClean="0"/>
              <a:t>peszticidek</a:t>
            </a:r>
            <a:r>
              <a:rPr lang="hu-HU" dirty="0" smtClean="0"/>
              <a:t>, herbicidek, vegyszerek, veszélyes anyagok szabályozása</a:t>
            </a:r>
          </a:p>
          <a:p>
            <a:r>
              <a:rPr lang="hu-HU" dirty="0" err="1" smtClean="0"/>
              <a:t>Peszticidek</a:t>
            </a:r>
            <a:r>
              <a:rPr lang="hu-HU" dirty="0" smtClean="0"/>
              <a:t> előzetes felülvizsgálata és regisztrációja</a:t>
            </a:r>
          </a:p>
          <a:p>
            <a:r>
              <a:rPr lang="hu-HU" dirty="0" smtClean="0"/>
              <a:t>Olyan vegyi anyagok szabályozása, melyeket az </a:t>
            </a:r>
            <a:r>
              <a:rPr lang="hu-HU" dirty="0" err="1" smtClean="0"/>
              <a:t>FDA</a:t>
            </a:r>
            <a:r>
              <a:rPr lang="hu-HU" dirty="0" smtClean="0"/>
              <a:t> vagy az </a:t>
            </a:r>
            <a:r>
              <a:rPr lang="hu-HU" dirty="0" err="1" smtClean="0"/>
              <a:t>USDA</a:t>
            </a:r>
            <a:r>
              <a:rPr lang="hu-HU" dirty="0" smtClean="0"/>
              <a:t> nem </a:t>
            </a:r>
            <a:r>
              <a:rPr lang="hu-HU" dirty="0" err="1" smtClean="0"/>
              <a:t>regulál</a:t>
            </a:r>
            <a:endParaRPr lang="hu-HU" dirty="0" smtClean="0"/>
          </a:p>
          <a:p>
            <a:r>
              <a:rPr lang="hu-HU" dirty="0" smtClean="0"/>
              <a:t>Olyan </a:t>
            </a:r>
            <a:r>
              <a:rPr lang="hu-HU" dirty="0" err="1" smtClean="0"/>
              <a:t>rekombináns</a:t>
            </a:r>
            <a:r>
              <a:rPr lang="hu-HU" dirty="0" smtClean="0"/>
              <a:t> mikroorganizmusok alkalmazásának szabályozása, melyek:</a:t>
            </a:r>
          </a:p>
          <a:p>
            <a:pPr lvl="1"/>
            <a:r>
              <a:rPr lang="hu-HU" dirty="0" smtClean="0"/>
              <a:t>szennyezések szabályozására és </a:t>
            </a:r>
            <a:r>
              <a:rPr lang="hu-HU" dirty="0" err="1" smtClean="0"/>
              <a:t>remediációra</a:t>
            </a:r>
            <a:endParaRPr lang="hu-HU" dirty="0" smtClean="0"/>
          </a:p>
          <a:p>
            <a:pPr lvl="1"/>
            <a:r>
              <a:rPr lang="hu-HU" dirty="0" smtClean="0"/>
              <a:t>bányászatban biológiai kioldásra </a:t>
            </a:r>
            <a:endParaRPr lang="hu-HU" dirty="0"/>
          </a:p>
          <a:p>
            <a:pPr lvl="1"/>
            <a:r>
              <a:rPr lang="hu-HU" dirty="0" smtClean="0"/>
              <a:t>mezőgazdaságban nitrogénfixálás javítására</a:t>
            </a:r>
          </a:p>
          <a:p>
            <a:pPr lvl="1"/>
            <a:r>
              <a:rPr lang="hu-HU" dirty="0" smtClean="0"/>
              <a:t>vegyipari termelésre</a:t>
            </a:r>
          </a:p>
          <a:p>
            <a:pPr lvl="1"/>
            <a:r>
              <a:rPr lang="hu-HU" dirty="0" err="1" smtClean="0"/>
              <a:t>peszticidek</a:t>
            </a:r>
            <a:r>
              <a:rPr lang="hu-HU" dirty="0" smtClean="0"/>
              <a:t> előállítására használatosak</a:t>
            </a:r>
          </a:p>
        </p:txBody>
      </p:sp>
    </p:spTree>
    <p:extLst>
      <p:ext uri="{BB962C8B-B14F-4D97-AF65-F5344CB8AC3E}">
        <p14:creationId xmlns:p14="http://schemas.microsoft.com/office/powerpoint/2010/main" val="1981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 USA Mezőgazdasági Minisztérium (</a:t>
            </a:r>
            <a:r>
              <a:rPr lang="hu-HU" dirty="0" err="1" smtClean="0"/>
              <a:t>USDA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Meglévő szabályozások használata</a:t>
            </a:r>
          </a:p>
          <a:p>
            <a:r>
              <a:rPr lang="hu-HU" dirty="0" smtClean="0"/>
              <a:t>Növényi és állati patogének kutatásának, kezelésének, szállításának és behozatalának koordinálása</a:t>
            </a:r>
          </a:p>
          <a:p>
            <a:r>
              <a:rPr lang="hu-HU" dirty="0" err="1" smtClean="0"/>
              <a:t>NIH</a:t>
            </a:r>
            <a:r>
              <a:rPr lang="hu-HU" dirty="0" smtClean="0"/>
              <a:t> irányelvek alkalmazása a </a:t>
            </a:r>
            <a:r>
              <a:rPr lang="hu-HU" dirty="0" err="1" smtClean="0"/>
              <a:t>rekombinánsok</a:t>
            </a:r>
            <a:r>
              <a:rPr lang="hu-HU" dirty="0" smtClean="0"/>
              <a:t> esetén</a:t>
            </a:r>
          </a:p>
          <a:p>
            <a:r>
              <a:rPr lang="hu-HU" dirty="0" err="1" smtClean="0"/>
              <a:t>Animal</a:t>
            </a:r>
            <a:r>
              <a:rPr lang="hu-HU" dirty="0" smtClean="0"/>
              <a:t> and </a:t>
            </a:r>
            <a:r>
              <a:rPr lang="hu-HU" dirty="0" err="1" smtClean="0"/>
              <a:t>Plant</a:t>
            </a:r>
            <a:r>
              <a:rPr lang="hu-HU" dirty="0" smtClean="0"/>
              <a:t> Health </a:t>
            </a:r>
            <a:r>
              <a:rPr lang="hu-HU" dirty="0" err="1" smtClean="0"/>
              <a:t>Inspection</a:t>
            </a:r>
            <a:r>
              <a:rPr lang="hu-HU" dirty="0" smtClean="0"/>
              <a:t> Service</a:t>
            </a:r>
          </a:p>
          <a:p>
            <a:pPr lvl="1"/>
            <a:r>
              <a:rPr lang="hu-HU" dirty="0" smtClean="0"/>
              <a:t>vírusok, szérumok, toxinok, valamint állatok kezelésére vagy kutatásra, tesztelésre kifejlesztett termékek előállításának és szállításának szabályozása (engedély!)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3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13387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Munkahelyi Biztonsági és Egészségvédelmi Ügynökség (</a:t>
            </a:r>
            <a:r>
              <a:rPr lang="hu-HU" sz="3200" dirty="0" err="1" smtClean="0"/>
              <a:t>OSHA</a:t>
            </a:r>
            <a:r>
              <a:rPr lang="hu-HU" sz="3200" dirty="0" smtClean="0"/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440303"/>
            <a:ext cx="6777317" cy="3508977"/>
          </a:xfrm>
        </p:spPr>
        <p:txBody>
          <a:bodyPr>
            <a:normAutofit/>
          </a:bodyPr>
          <a:lstStyle/>
          <a:p>
            <a:r>
              <a:rPr lang="hu-HU" dirty="0" smtClean="0"/>
              <a:t>Kötelező szabványok létrehozása a munkavállalók egészségének védelmére a munkahelyi környezetben</a:t>
            </a:r>
          </a:p>
          <a:p>
            <a:r>
              <a:rPr lang="hu-HU" dirty="0" smtClean="0"/>
              <a:t>A biotechnológiai iparban az alkalmazottak nincsenek rendkívüli veszélynek kitéve </a:t>
            </a:r>
            <a:r>
              <a:rPr lang="hu-HU" dirty="0" smtClean="0">
                <a:sym typeface="Wingdings" pitchFamily="2" charset="2"/>
              </a:rPr>
              <a:t> meglévő általános szabványok alkalmazása</a:t>
            </a:r>
          </a:p>
        </p:txBody>
      </p:sp>
    </p:spTree>
    <p:extLst>
      <p:ext uri="{BB962C8B-B14F-4D97-AF65-F5344CB8AC3E}">
        <p14:creationId xmlns:p14="http://schemas.microsoft.com/office/powerpoint/2010/main" val="35681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Nemzetközi biotechnológiai szabályozások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Országról országra változnak, és folyamatosan fejlődnek</a:t>
            </a:r>
          </a:p>
          <a:p>
            <a:r>
              <a:rPr lang="hu-HU" dirty="0" smtClean="0"/>
              <a:t>Európában: </a:t>
            </a:r>
            <a:r>
              <a:rPr lang="en-US" dirty="0" smtClean="0"/>
              <a:t>OECD (</a:t>
            </a:r>
            <a:r>
              <a:rPr lang="en-US" dirty="0" err="1"/>
              <a:t>Organisation</a:t>
            </a:r>
            <a:r>
              <a:rPr lang="en-US" dirty="0"/>
              <a:t> for Economic Co-operation and </a:t>
            </a:r>
            <a:r>
              <a:rPr lang="en-US" dirty="0" smtClean="0"/>
              <a:t>Development</a:t>
            </a:r>
            <a:r>
              <a:rPr lang="hu-HU" dirty="0" smtClean="0"/>
              <a:t> : Gazdasági Együttműködési és Fejlesztési Szervezet</a:t>
            </a:r>
            <a:r>
              <a:rPr lang="en-US" dirty="0" smtClean="0"/>
              <a:t>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37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pPr marL="582930" indent="-514350">
              <a:buFont typeface="+mj-lt"/>
              <a:buAutoNum type="romanUcPeriod"/>
            </a:pPr>
            <a:r>
              <a:rPr lang="hu-HU" dirty="0" smtClean="0"/>
              <a:t>Bevezető</a:t>
            </a:r>
          </a:p>
          <a:p>
            <a:pPr marL="582930" indent="-514350">
              <a:buFont typeface="+mj-lt"/>
              <a:buAutoNum type="romanUcPeriod"/>
            </a:pPr>
            <a:r>
              <a:rPr lang="hu-HU" dirty="0" smtClean="0"/>
              <a:t>Definíciók</a:t>
            </a:r>
          </a:p>
          <a:p>
            <a:pPr marL="582930" indent="-514350">
              <a:buFont typeface="+mj-lt"/>
              <a:buAutoNum type="romanUcPeriod"/>
            </a:pPr>
            <a:r>
              <a:rPr lang="hu-HU" dirty="0" smtClean="0"/>
              <a:t>Irányelvek és szabályozás: USA</a:t>
            </a:r>
          </a:p>
          <a:p>
            <a:pPr marL="582930" indent="-514350">
              <a:buFont typeface="+mj-lt"/>
              <a:buAutoNum type="romanUcPeriod"/>
            </a:pPr>
            <a:r>
              <a:rPr lang="hu-HU" dirty="0" smtClean="0"/>
              <a:t>Nemzetközi biotechnológiai szabályozások</a:t>
            </a:r>
          </a:p>
          <a:p>
            <a:pPr marL="582930" indent="-514350">
              <a:buFont typeface="+mj-lt"/>
              <a:buAutoNum type="romanUcPeriod"/>
            </a:pPr>
            <a:r>
              <a:rPr lang="hu-HU" dirty="0" smtClean="0"/>
              <a:t>Hazai szabályozás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OECD </a:t>
            </a:r>
            <a:r>
              <a:rPr lang="hu-HU" dirty="0" err="1" smtClean="0"/>
              <a:t>Recombinant</a:t>
            </a:r>
            <a:r>
              <a:rPr lang="hu-HU" dirty="0" smtClean="0"/>
              <a:t> DNA </a:t>
            </a:r>
            <a:r>
              <a:rPr lang="hu-HU" dirty="0" err="1" smtClean="0"/>
              <a:t>Safety</a:t>
            </a:r>
            <a:r>
              <a:rPr lang="hu-HU" dirty="0" smtClean="0"/>
              <a:t> </a:t>
            </a:r>
            <a:r>
              <a:rPr lang="hu-HU" dirty="0" err="1" smtClean="0"/>
              <a:t>Considerations</a:t>
            </a:r>
            <a:r>
              <a:rPr lang="hu-HU" dirty="0" smtClean="0"/>
              <a:t> (1986)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Hasonló a NIH irányelveihez</a:t>
            </a:r>
          </a:p>
          <a:p>
            <a:r>
              <a:rPr lang="hu-HU" dirty="0" smtClean="0"/>
              <a:t>Felülvizsgálja a meglévő és potenciális ipari alkalmazásokat</a:t>
            </a:r>
          </a:p>
          <a:p>
            <a:r>
              <a:rPr lang="hu-HU" dirty="0" smtClean="0"/>
              <a:t>Technikai szempontokat nyújt a kockázat felmérésére és a vonatkozó biztonsági intézkedések kiválasztására</a:t>
            </a:r>
          </a:p>
          <a:p>
            <a:r>
              <a:rPr lang="hu-HU" dirty="0" smtClean="0"/>
              <a:t>Megadja a </a:t>
            </a:r>
            <a:r>
              <a:rPr lang="hu-HU" dirty="0" err="1" smtClean="0"/>
              <a:t>containment</a:t>
            </a:r>
            <a:r>
              <a:rPr lang="hu-HU" dirty="0" smtClean="0"/>
              <a:t> elveket a nagyléptékű ipari felhasználásra</a:t>
            </a:r>
          </a:p>
          <a:p>
            <a:r>
              <a:rPr lang="hu-HU" dirty="0" smtClean="0"/>
              <a:t>Tudományos megfontolásokat tartalmaz a környezetvédelmi és a mezőgazdasági alkalmazásra</a:t>
            </a:r>
          </a:p>
          <a:p>
            <a:r>
              <a:rPr lang="hu-HU" dirty="0" err="1" smtClean="0"/>
              <a:t>Containment</a:t>
            </a:r>
            <a:r>
              <a:rPr lang="hu-HU" dirty="0" smtClean="0"/>
              <a:t> megvalósítása: biológiai, fizikai, kémiai korlátozás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42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Fertőző mikrobák veszélyességi </a:t>
            </a:r>
            <a:r>
              <a:rPr lang="hu-HU" dirty="0" smtClean="0"/>
              <a:t>besorolása (WHO)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16832"/>
            <a:ext cx="7344932" cy="4464496"/>
          </a:xfrm>
        </p:spPr>
        <p:txBody>
          <a:bodyPr>
            <a:normAutofit fontScale="92500" lnSpcReduction="20000"/>
          </a:bodyPr>
          <a:lstStyle/>
          <a:p>
            <a:r>
              <a:rPr lang="hu-HU" u="sng" dirty="0" smtClean="0"/>
              <a:t>Veszélyességi </a:t>
            </a:r>
            <a:r>
              <a:rPr lang="hu-HU" u="sng" dirty="0"/>
              <a:t>csoport </a:t>
            </a:r>
            <a:r>
              <a:rPr lang="hu-HU" u="sng" dirty="0" smtClean="0"/>
              <a:t>1 </a:t>
            </a:r>
            <a:r>
              <a:rPr lang="hu-HU" u="sng" dirty="0"/>
              <a:t>(RG </a:t>
            </a:r>
            <a:r>
              <a:rPr lang="hu-HU" u="sng" dirty="0" smtClean="0"/>
              <a:t>1) </a:t>
            </a:r>
            <a:endParaRPr lang="hu-HU" dirty="0" smtClean="0"/>
          </a:p>
          <a:p>
            <a:pPr lvl="1"/>
            <a:r>
              <a:rPr lang="hu-HU" dirty="0" smtClean="0"/>
              <a:t>Nincs, vagy csekély az egyedi és közösségi veszély.</a:t>
            </a:r>
          </a:p>
          <a:p>
            <a:pPr lvl="1"/>
            <a:r>
              <a:rPr lang="hu-HU" dirty="0" smtClean="0"/>
              <a:t>Olyan mikroorganizmus, amely nem valószínű, hogy betegséget okoz embernek vagy állatoknak.</a:t>
            </a:r>
          </a:p>
          <a:p>
            <a:pPr lvl="1"/>
            <a:endParaRPr lang="hu-HU" dirty="0" smtClean="0"/>
          </a:p>
          <a:p>
            <a:r>
              <a:rPr lang="hu-HU" u="sng" dirty="0" smtClean="0"/>
              <a:t>Veszélyességi </a:t>
            </a:r>
            <a:r>
              <a:rPr lang="hu-HU" u="sng" dirty="0"/>
              <a:t>csoport 2</a:t>
            </a:r>
            <a:r>
              <a:rPr lang="hu-HU" u="sng" dirty="0" smtClean="0"/>
              <a:t> </a:t>
            </a:r>
            <a:r>
              <a:rPr lang="hu-HU" u="sng" dirty="0"/>
              <a:t>(RG 2</a:t>
            </a:r>
            <a:r>
              <a:rPr lang="hu-HU" u="sng" dirty="0" smtClean="0"/>
              <a:t>) </a:t>
            </a:r>
            <a:endParaRPr lang="hu-HU" dirty="0" smtClean="0"/>
          </a:p>
          <a:p>
            <a:pPr lvl="1"/>
            <a:r>
              <a:rPr lang="hu-HU" dirty="0" smtClean="0"/>
              <a:t>Mérsékelt egyedi, csekély közösségi veszély.</a:t>
            </a:r>
          </a:p>
          <a:p>
            <a:pPr lvl="1"/>
            <a:r>
              <a:rPr lang="hu-HU" dirty="0" smtClean="0"/>
              <a:t>Olyan kórokozó, mely képes embernek vagy állatoknak betegséget okozni, de nem valószínű, hogy komoly kockázatot jelent a laboratóriumban dolgozókra, az emberi közösségekre, az állatállományra vagy a környezetre. </a:t>
            </a:r>
          </a:p>
          <a:p>
            <a:pPr lvl="1"/>
            <a:r>
              <a:rPr lang="hu-HU" dirty="0" smtClean="0"/>
              <a:t>Van ellene hatásos kezelés vagy eredményesen megelőzhető.</a:t>
            </a:r>
          </a:p>
          <a:p>
            <a:pPr lvl="1"/>
            <a:r>
              <a:rPr lang="hu-HU" dirty="0" smtClean="0"/>
              <a:t>A fertőzés elterjedésének kockázata korlátozott.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9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Fertőző mikrobák veszélyességi besorolása (WHO)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16832"/>
            <a:ext cx="7416940" cy="4464496"/>
          </a:xfrm>
        </p:spPr>
        <p:txBody>
          <a:bodyPr>
            <a:normAutofit fontScale="77500" lnSpcReduction="20000"/>
          </a:bodyPr>
          <a:lstStyle/>
          <a:p>
            <a:r>
              <a:rPr lang="hu-HU" u="sng" dirty="0" smtClean="0"/>
              <a:t>Veszélyességi csoport 3 (RG 3) </a:t>
            </a:r>
            <a:endParaRPr lang="hu-HU" dirty="0" smtClean="0"/>
          </a:p>
          <a:p>
            <a:pPr lvl="1"/>
            <a:r>
              <a:rPr lang="hu-HU" dirty="0" smtClean="0"/>
              <a:t>Magas egyedi, csekély közösségi veszély.</a:t>
            </a:r>
          </a:p>
          <a:p>
            <a:pPr lvl="1"/>
            <a:r>
              <a:rPr lang="hu-HU" dirty="0" smtClean="0"/>
              <a:t>Kórokozó, amely általában súlyos betegséget okoz embernek vagy állatoknak, ezért komoly veszélyt jelent a munkavállalókra.</a:t>
            </a:r>
          </a:p>
          <a:p>
            <a:pPr lvl="1"/>
            <a:r>
              <a:rPr lang="hu-HU" dirty="0" smtClean="0"/>
              <a:t>Van ellene hatásos kezelés vagy eredményesen megelőzhető.</a:t>
            </a:r>
          </a:p>
          <a:p>
            <a:pPr lvl="1"/>
            <a:r>
              <a:rPr lang="hu-HU" dirty="0" smtClean="0"/>
              <a:t>Nem szokásos módon terjed egy fertőzött egyedről a másikra, de a fertőzés elterjedésének kockázata fennáll.</a:t>
            </a:r>
          </a:p>
          <a:p>
            <a:pPr>
              <a:buNone/>
            </a:pPr>
            <a:endParaRPr lang="hu-HU" dirty="0" smtClean="0"/>
          </a:p>
          <a:p>
            <a:r>
              <a:rPr lang="hu-HU" u="sng" dirty="0" smtClean="0"/>
              <a:t>Veszélyességi csoport 4 (RG 4) </a:t>
            </a:r>
            <a:endParaRPr lang="hu-HU" dirty="0" smtClean="0"/>
          </a:p>
          <a:p>
            <a:pPr lvl="1"/>
            <a:r>
              <a:rPr lang="hu-HU" dirty="0" smtClean="0"/>
              <a:t>Magas egyedi és közösségi veszély.</a:t>
            </a:r>
          </a:p>
          <a:p>
            <a:pPr lvl="1"/>
            <a:r>
              <a:rPr lang="hu-HU" dirty="0" smtClean="0"/>
              <a:t>Egy kórokozó, amely általában súlyos betegséget okoz embernek vagy állatoknak, és így komoly veszélyt jelent a munkavállalóra is .</a:t>
            </a:r>
          </a:p>
          <a:p>
            <a:pPr lvl="1"/>
            <a:r>
              <a:rPr lang="hu-HU" dirty="0" smtClean="0"/>
              <a:t>Képes azonnal átjutni – közvetlenül, vagy közvetve - az egyik egyedről a másikra, így emberi közösségben való szétterjedésének nagy a kockázata.</a:t>
            </a:r>
          </a:p>
          <a:p>
            <a:pPr lvl="1"/>
            <a:r>
              <a:rPr lang="hu-HU" dirty="0" smtClean="0"/>
              <a:t>Általában nem előzhető meg, és nem kezelhető hatásosan.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18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Hazai szabályozás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96855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hu-HU" sz="3400" b="1" dirty="0"/>
              <a:t>A biológiai biztonság 4 </a:t>
            </a:r>
            <a:r>
              <a:rPr lang="hu-HU" sz="3400" b="1" dirty="0" smtClean="0"/>
              <a:t>szintje (EüM 61/1999)</a:t>
            </a:r>
          </a:p>
          <a:p>
            <a:pPr marL="68580" indent="0">
              <a:buNone/>
            </a:pPr>
            <a:endParaRPr lang="hu-HU" sz="1400" b="1" dirty="0"/>
          </a:p>
          <a:p>
            <a:r>
              <a:rPr lang="hu-HU" dirty="0" smtClean="0"/>
              <a:t>1</a:t>
            </a:r>
            <a:r>
              <a:rPr lang="hu-HU" dirty="0"/>
              <a:t>. szint - alap biológiai kockázatú  (BSL </a:t>
            </a:r>
            <a:r>
              <a:rPr lang="hu-HU" dirty="0" smtClean="0"/>
              <a:t>1)</a:t>
            </a:r>
            <a:endParaRPr lang="hu-HU" dirty="0"/>
          </a:p>
          <a:p>
            <a:pPr lvl="1"/>
            <a:r>
              <a:rPr lang="hu-HU" dirty="0" smtClean="0"/>
              <a:t>az </a:t>
            </a:r>
            <a:r>
              <a:rPr lang="hu-HU" dirty="0"/>
              <a:t>a biológiai tényező, amely nem képes emberi megbetegedést okozni</a:t>
            </a:r>
          </a:p>
          <a:p>
            <a:r>
              <a:rPr lang="hu-HU" dirty="0"/>
              <a:t>2. szint - alap biológiai kockázatú  (BSL </a:t>
            </a:r>
            <a:r>
              <a:rPr lang="hu-HU" dirty="0" smtClean="0"/>
              <a:t>2)</a:t>
            </a:r>
            <a:endParaRPr lang="hu-HU" dirty="0"/>
          </a:p>
          <a:p>
            <a:pPr lvl="1"/>
            <a:r>
              <a:rPr lang="hu-HU" dirty="0" smtClean="0"/>
              <a:t>képes </a:t>
            </a:r>
            <a:r>
              <a:rPr lang="hu-HU" dirty="0"/>
              <a:t>emberi megbetegedést </a:t>
            </a:r>
            <a:r>
              <a:rPr lang="hu-HU" dirty="0" smtClean="0"/>
              <a:t>okozni</a:t>
            </a:r>
            <a:endParaRPr lang="hu-HU" dirty="0"/>
          </a:p>
          <a:p>
            <a:pPr lvl="1"/>
            <a:r>
              <a:rPr lang="hu-HU" dirty="0"/>
              <a:t>veszélyt jelenthet </a:t>
            </a:r>
          </a:p>
          <a:p>
            <a:pPr lvl="1"/>
            <a:r>
              <a:rPr lang="hu-HU" dirty="0"/>
              <a:t>elterjedése nem </a:t>
            </a:r>
            <a:r>
              <a:rPr lang="hu-HU" dirty="0" smtClean="0"/>
              <a:t>valószínű</a:t>
            </a:r>
            <a:endParaRPr lang="hu-HU" dirty="0"/>
          </a:p>
          <a:p>
            <a:pPr lvl="1"/>
            <a:r>
              <a:rPr lang="hu-HU" dirty="0"/>
              <a:t>az általa kiváltott betegség eredményesen megelőzhető, vagy kezelése hatásos</a:t>
            </a:r>
          </a:p>
          <a:p>
            <a:r>
              <a:rPr lang="hu-HU" dirty="0"/>
              <a:t>3. szint – fertőzésveszélyes (BSL 3 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smtClean="0"/>
              <a:t>súlyos </a:t>
            </a:r>
            <a:r>
              <a:rPr lang="hu-HU" dirty="0"/>
              <a:t>emberi megbetegedéseket képes okozni (akár halálosat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/>
              <a:t>komoly veszélyt jelenthet </a:t>
            </a:r>
          </a:p>
          <a:p>
            <a:pPr lvl="1"/>
            <a:r>
              <a:rPr lang="hu-HU" dirty="0"/>
              <a:t>szétterjedésének kockázata az emberi közösségben </a:t>
            </a:r>
            <a:r>
              <a:rPr lang="hu-HU" dirty="0" smtClean="0"/>
              <a:t>fennállhat</a:t>
            </a:r>
            <a:endParaRPr lang="hu-HU" dirty="0"/>
          </a:p>
          <a:p>
            <a:pPr lvl="1"/>
            <a:r>
              <a:rPr lang="hu-HU" dirty="0"/>
              <a:t>általában eredményesen megelőzhető, vagy kezelése hatásos</a:t>
            </a:r>
          </a:p>
          <a:p>
            <a:r>
              <a:rPr lang="hu-HU" dirty="0"/>
              <a:t>4. szint - kiemelten fertőzésveszélyes (BSL </a:t>
            </a:r>
            <a:r>
              <a:rPr lang="hu-HU" dirty="0" smtClean="0"/>
              <a:t>4)</a:t>
            </a:r>
            <a:endParaRPr lang="hu-HU" dirty="0"/>
          </a:p>
          <a:p>
            <a:pPr lvl="1"/>
            <a:r>
              <a:rPr lang="hu-HU" dirty="0"/>
              <a:t>súlyos emberi megbetegedést </a:t>
            </a:r>
            <a:r>
              <a:rPr lang="hu-HU" dirty="0" smtClean="0"/>
              <a:t>okoz </a:t>
            </a:r>
            <a:r>
              <a:rPr lang="hu-HU" dirty="0"/>
              <a:t>(akár halálosat) </a:t>
            </a:r>
          </a:p>
          <a:p>
            <a:pPr lvl="1"/>
            <a:r>
              <a:rPr lang="hu-HU" dirty="0"/>
              <a:t>komoly veszélyt jelent a munkavállaló </a:t>
            </a:r>
            <a:r>
              <a:rPr lang="hu-HU" dirty="0" smtClean="0"/>
              <a:t>számára</a:t>
            </a:r>
            <a:endParaRPr lang="hu-HU" dirty="0"/>
          </a:p>
          <a:p>
            <a:pPr lvl="1"/>
            <a:r>
              <a:rPr lang="hu-HU" dirty="0"/>
              <a:t>az emberi közösségben való szétterjedésének nagy a </a:t>
            </a:r>
            <a:r>
              <a:rPr lang="hu-HU" dirty="0" smtClean="0"/>
              <a:t>kockázata</a:t>
            </a:r>
            <a:endParaRPr lang="hu-HU" dirty="0"/>
          </a:p>
          <a:p>
            <a:pPr lvl="1"/>
            <a:r>
              <a:rPr lang="hu-HU" dirty="0"/>
              <a:t>általában nem előzhető meg, vagy nem kezelhető </a:t>
            </a:r>
            <a:r>
              <a:rPr lang="hu-HU" dirty="0" smtClean="0"/>
              <a:t>hatásosan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49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Veszélyességi csoport ≠ </a:t>
            </a:r>
            <a:r>
              <a:rPr lang="hu-HU" dirty="0" err="1" smtClean="0"/>
              <a:t>Biobiztonsági</a:t>
            </a:r>
            <a:r>
              <a:rPr lang="hu-HU" dirty="0" smtClean="0"/>
              <a:t> besorolás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okozott </a:t>
            </a:r>
            <a:r>
              <a:rPr lang="hu-HU" b="1" dirty="0"/>
              <a:t>betegség súlyossága </a:t>
            </a:r>
            <a:r>
              <a:rPr lang="hu-HU" dirty="0"/>
              <a:t>sokszor arányban áll a kórokozó </a:t>
            </a:r>
            <a:r>
              <a:rPr lang="hu-HU" dirty="0" err="1"/>
              <a:t>biobiztonsági</a:t>
            </a:r>
            <a:r>
              <a:rPr lang="hu-HU" dirty="0"/>
              <a:t> besorolásával, de lehetnek enyhítő és súlyosbító </a:t>
            </a:r>
            <a:r>
              <a:rPr lang="hu-HU" dirty="0" smtClean="0"/>
              <a:t>körülmények.</a:t>
            </a:r>
          </a:p>
          <a:p>
            <a:pPr lvl="1"/>
            <a:r>
              <a:rPr lang="hu-HU" dirty="0" smtClean="0"/>
              <a:t>HIV: </a:t>
            </a:r>
            <a:r>
              <a:rPr lang="hu-HU" dirty="0" err="1" smtClean="0"/>
              <a:t>RG-3</a:t>
            </a:r>
            <a:r>
              <a:rPr lang="hu-HU" dirty="0" smtClean="0"/>
              <a:t>, </a:t>
            </a:r>
            <a:r>
              <a:rPr lang="hu-HU" dirty="0" err="1" smtClean="0"/>
              <a:t>BSL-2</a:t>
            </a:r>
            <a:endParaRPr lang="hu-HU" dirty="0" smtClean="0"/>
          </a:p>
          <a:p>
            <a:pPr lvl="1"/>
            <a:r>
              <a:rPr lang="hu-HU" dirty="0" smtClean="0"/>
              <a:t>Ebola: </a:t>
            </a:r>
            <a:r>
              <a:rPr lang="hu-HU" dirty="0" err="1" smtClean="0"/>
              <a:t>RG-4</a:t>
            </a:r>
            <a:r>
              <a:rPr lang="hu-HU" dirty="0" smtClean="0"/>
              <a:t>, </a:t>
            </a:r>
            <a:r>
              <a:rPr lang="hu-HU" dirty="0" err="1" smtClean="0"/>
              <a:t>BSL-4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biobiztonsági</a:t>
            </a:r>
            <a:r>
              <a:rPr lang="hu-HU" dirty="0" smtClean="0"/>
              <a:t> (elszigetelési) szint a </a:t>
            </a:r>
          </a:p>
          <a:p>
            <a:pPr lvl="1"/>
            <a:r>
              <a:rPr lang="hu-HU" dirty="0" smtClean="0"/>
              <a:t>biológiai ágens, </a:t>
            </a:r>
          </a:p>
          <a:p>
            <a:pPr lvl="1"/>
            <a:r>
              <a:rPr lang="hu-HU" dirty="0" smtClean="0"/>
              <a:t>munkafolyamatok és eljárások,</a:t>
            </a:r>
          </a:p>
          <a:p>
            <a:pPr lvl="1"/>
            <a:r>
              <a:rPr lang="hu-HU" dirty="0" smtClean="0"/>
              <a:t>védőeszközök,</a:t>
            </a:r>
          </a:p>
          <a:p>
            <a:pPr lvl="1"/>
            <a:r>
              <a:rPr lang="hu-HU" dirty="0" smtClean="0"/>
              <a:t>felszerelések,</a:t>
            </a:r>
          </a:p>
          <a:p>
            <a:pPr lvl="1"/>
            <a:r>
              <a:rPr lang="hu-HU" dirty="0" smtClean="0"/>
              <a:t>illetve ezek kombinációinak függvénye.</a:t>
            </a:r>
          </a:p>
          <a:p>
            <a:pPr>
              <a:buNone/>
            </a:pP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54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891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BSL-1 és </a:t>
            </a:r>
            <a:r>
              <a:rPr lang="hu-HU" dirty="0" err="1"/>
              <a:t>BSL-2</a:t>
            </a:r>
            <a:r>
              <a:rPr lang="hu-HU" dirty="0"/>
              <a:t> </a:t>
            </a:r>
            <a:r>
              <a:rPr lang="hu-HU" dirty="0" smtClean="0"/>
              <a:t>laboratóriumok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680520"/>
          </a:xfrm>
        </p:spPr>
        <p:txBody>
          <a:bodyPr>
            <a:normAutofit/>
          </a:bodyPr>
          <a:lstStyle/>
          <a:p>
            <a:r>
              <a:rPr lang="hu-HU" dirty="0" smtClean="0"/>
              <a:t>Normál alaplaboratóriumok</a:t>
            </a:r>
          </a:p>
          <a:p>
            <a:r>
              <a:rPr lang="hu-HU" dirty="0" smtClean="0"/>
              <a:t>Kis </a:t>
            </a:r>
            <a:r>
              <a:rPr lang="hu-HU" dirty="0"/>
              <a:t>kockázatú biológiai ágensek </a:t>
            </a:r>
            <a:r>
              <a:rPr lang="hu-HU" dirty="0" smtClean="0"/>
              <a:t>jelenléte</a:t>
            </a:r>
            <a:endParaRPr lang="hu-HU" dirty="0"/>
          </a:p>
          <a:p>
            <a:r>
              <a:rPr lang="hu-HU" dirty="0"/>
              <a:t>A biológiai kockázat </a:t>
            </a:r>
            <a:r>
              <a:rPr lang="hu-HU" dirty="0" smtClean="0"/>
              <a:t>minimalizálása:</a:t>
            </a:r>
          </a:p>
          <a:p>
            <a:pPr lvl="1"/>
            <a:r>
              <a:rPr lang="hu-HU" dirty="0" smtClean="0"/>
              <a:t>Jó Mikrobiológiai </a:t>
            </a:r>
            <a:r>
              <a:rPr lang="hu-HU" dirty="0"/>
              <a:t>Technikák </a:t>
            </a:r>
            <a:r>
              <a:rPr lang="hu-HU" dirty="0" smtClean="0"/>
              <a:t>alkalmazása</a:t>
            </a:r>
          </a:p>
          <a:p>
            <a:pPr lvl="1"/>
            <a:r>
              <a:rPr lang="hu-HU" dirty="0" smtClean="0"/>
              <a:t>Kevés </a:t>
            </a:r>
            <a:r>
              <a:rPr lang="hu-HU" dirty="0"/>
              <a:t>speciális megszorítás </a:t>
            </a:r>
            <a:r>
              <a:rPr lang="hu-HU" dirty="0" smtClean="0"/>
              <a:t>szükséges 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971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BSL-1 </a:t>
            </a:r>
            <a:r>
              <a:rPr lang="hu-HU" dirty="0" smtClean="0"/>
              <a:t>laboratóriumok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08" y="1844824"/>
            <a:ext cx="6486811" cy="45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BSL-2 laboratóriumok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15" y="1700808"/>
            <a:ext cx="6681070" cy="461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BSL-3</a:t>
            </a:r>
            <a:r>
              <a:rPr lang="hu-HU" dirty="0" smtClean="0"/>
              <a:t> laboratóriumok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916832"/>
            <a:ext cx="7200800" cy="4392488"/>
          </a:xfrm>
        </p:spPr>
        <p:txBody>
          <a:bodyPr>
            <a:normAutofit/>
          </a:bodyPr>
          <a:lstStyle/>
          <a:p>
            <a:r>
              <a:rPr lang="hu-HU" dirty="0"/>
              <a:t>E</a:t>
            </a:r>
            <a:r>
              <a:rPr lang="hu-HU" dirty="0" smtClean="0"/>
              <a:t>lkülönített laboratóriumok</a:t>
            </a:r>
          </a:p>
          <a:p>
            <a:r>
              <a:rPr lang="hu-HU" dirty="0" smtClean="0"/>
              <a:t>Súlyos </a:t>
            </a:r>
            <a:r>
              <a:rPr lang="hu-HU" dirty="0"/>
              <a:t>betegséget okozó biológiai ágensek </a:t>
            </a:r>
            <a:r>
              <a:rPr lang="hu-HU" dirty="0" smtClean="0"/>
              <a:t>jelenléte</a:t>
            </a:r>
            <a:endParaRPr lang="hu-HU" dirty="0"/>
          </a:p>
          <a:p>
            <a:r>
              <a:rPr lang="hu-HU" dirty="0"/>
              <a:t>A biológiai kockázat </a:t>
            </a:r>
            <a:r>
              <a:rPr lang="hu-HU" dirty="0" smtClean="0"/>
              <a:t>minimalizálása</a:t>
            </a:r>
          </a:p>
          <a:p>
            <a:pPr lvl="1"/>
            <a:r>
              <a:rPr lang="hu-HU" dirty="0" smtClean="0"/>
              <a:t>Jó </a:t>
            </a:r>
            <a:r>
              <a:rPr lang="hu-HU" dirty="0"/>
              <a:t>Mikrobiológiai Technikák </a:t>
            </a:r>
            <a:r>
              <a:rPr lang="hu-HU" dirty="0" smtClean="0"/>
              <a:t>alkalmazása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peciális </a:t>
            </a:r>
            <a:r>
              <a:rPr lang="hu-HU" dirty="0"/>
              <a:t>megszorítások és eszközök </a:t>
            </a:r>
            <a:endParaRPr lang="hu-HU" dirty="0" smtClean="0"/>
          </a:p>
          <a:p>
            <a:pPr marL="342900" lvl="4" indent="-274320"/>
            <a:r>
              <a:rPr lang="hu-HU" sz="2400" dirty="0"/>
              <a:t>A BSL-1 és BSL-2 laboratóriumokra vonatkozó előírások </a:t>
            </a:r>
            <a:r>
              <a:rPr lang="hu-HU" sz="2400" dirty="0" smtClean="0"/>
              <a:t>alkalmazandók különféle kiegészítésekkel, módosításokkal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812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BSL-3</a:t>
            </a:r>
            <a:r>
              <a:rPr lang="hu-HU" dirty="0" smtClean="0"/>
              <a:t> laboratóriumok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608512"/>
          </a:xfrm>
        </p:spPr>
        <p:txBody>
          <a:bodyPr>
            <a:normAutofit/>
          </a:bodyPr>
          <a:lstStyle/>
          <a:p>
            <a:pPr lvl="1"/>
            <a:endParaRPr lang="hu-HU" dirty="0"/>
          </a:p>
          <a:p>
            <a:pPr marL="365760" lvl="1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5588"/>
            <a:ext cx="6048672" cy="47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829896"/>
          </a:xfrm>
        </p:spPr>
        <p:txBody>
          <a:bodyPr/>
          <a:lstStyle/>
          <a:p>
            <a:pPr algn="ctr"/>
            <a:r>
              <a:rPr lang="hu-HU" dirty="0" smtClean="0"/>
              <a:t>Bevezető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Kezdetekben fermentált élelmiszerek és italok előállítása</a:t>
            </a:r>
          </a:p>
          <a:p>
            <a:r>
              <a:rPr lang="hu-HU" dirty="0" smtClean="0"/>
              <a:t>Majd különböző termékek széles köre (</a:t>
            </a:r>
            <a:r>
              <a:rPr lang="hu-HU" dirty="0" err="1" smtClean="0"/>
              <a:t>pl</a:t>
            </a:r>
            <a:r>
              <a:rPr lang="hu-HU" dirty="0" smtClean="0"/>
              <a:t>: antibiotikumok, vakcinák, enzimek stb.)</a:t>
            </a:r>
          </a:p>
          <a:p>
            <a:pPr lvl="1"/>
            <a:r>
              <a:rPr lang="hu-HU" u="sng" dirty="0" smtClean="0"/>
              <a:t>Természetből izolált törzsek</a:t>
            </a:r>
          </a:p>
          <a:p>
            <a:pPr lvl="2"/>
            <a:r>
              <a:rPr lang="hu-HU" dirty="0" smtClean="0"/>
              <a:t>Kémiai és fizikai </a:t>
            </a:r>
            <a:r>
              <a:rPr lang="hu-HU" u="sng" dirty="0" err="1" smtClean="0"/>
              <a:t>mutagének</a:t>
            </a:r>
            <a:r>
              <a:rPr lang="hu-HU" dirty="0" smtClean="0"/>
              <a:t> alkalmazása </a:t>
            </a:r>
            <a:r>
              <a:rPr lang="hu-HU" dirty="0" smtClean="0">
                <a:sym typeface="Wingdings" pitchFamily="2" charset="2"/>
              </a:rPr>
              <a:t> magasabb hozam elérése</a:t>
            </a:r>
            <a:endParaRPr lang="hu-HU" dirty="0" smtClean="0"/>
          </a:p>
          <a:p>
            <a:pPr lvl="2"/>
            <a:r>
              <a:rPr lang="hu-HU" dirty="0" smtClean="0"/>
              <a:t>Cél: folyamat és termék védelme, de nincs jelentősége a mikrobák benntartásának</a:t>
            </a:r>
          </a:p>
          <a:p>
            <a:pPr lvl="2"/>
            <a:r>
              <a:rPr lang="hu-HU" dirty="0" smtClean="0"/>
              <a:t>Gond: allergia kialakulása</a:t>
            </a:r>
          </a:p>
          <a:p>
            <a:pPr lvl="1"/>
            <a:r>
              <a:rPr lang="hu-HU" sz="2000" dirty="0" smtClean="0"/>
              <a:t>Majd: </a:t>
            </a:r>
            <a:r>
              <a:rPr lang="hu-HU" sz="2000" u="sng" dirty="0" err="1" smtClean="0"/>
              <a:t>Rekombináns</a:t>
            </a:r>
            <a:r>
              <a:rPr lang="hu-HU" sz="2000" u="sng" dirty="0" smtClean="0"/>
              <a:t> törzsek</a:t>
            </a:r>
            <a:r>
              <a:rPr lang="hu-HU" sz="2000" dirty="0" smtClean="0"/>
              <a:t> megjelenése</a:t>
            </a:r>
          </a:p>
          <a:p>
            <a:pPr lvl="2"/>
            <a:r>
              <a:rPr lang="hu-HU" sz="1800" dirty="0" smtClean="0"/>
              <a:t>Kialakultak a </a:t>
            </a:r>
            <a:r>
              <a:rPr lang="hu-HU" sz="1800" dirty="0" err="1" smtClean="0"/>
              <a:t>biobiztonság</a:t>
            </a:r>
            <a:r>
              <a:rPr lang="hu-HU" sz="1800" dirty="0" smtClean="0"/>
              <a:t> előírásai</a:t>
            </a:r>
          </a:p>
        </p:txBody>
      </p:sp>
    </p:spTree>
    <p:extLst>
      <p:ext uri="{BB962C8B-B14F-4D97-AF65-F5344CB8AC3E}">
        <p14:creationId xmlns:p14="http://schemas.microsoft.com/office/powerpoint/2010/main" val="28508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BSL-4</a:t>
            </a:r>
            <a:r>
              <a:rPr lang="hu-HU" dirty="0" smtClean="0"/>
              <a:t> laboratóriumok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608512"/>
          </a:xfrm>
        </p:spPr>
        <p:txBody>
          <a:bodyPr>
            <a:normAutofit/>
          </a:bodyPr>
          <a:lstStyle/>
          <a:p>
            <a:r>
              <a:rPr lang="hu-HU" dirty="0" smtClean="0"/>
              <a:t>Maximális </a:t>
            </a:r>
            <a:r>
              <a:rPr lang="hu-HU" dirty="0"/>
              <a:t>elkülönítést biztosító </a:t>
            </a:r>
            <a:r>
              <a:rPr lang="hu-HU" dirty="0" smtClean="0"/>
              <a:t>laboratóriumok</a:t>
            </a:r>
          </a:p>
          <a:p>
            <a:pPr lvl="1"/>
            <a:r>
              <a:rPr lang="hu-HU" dirty="0" smtClean="0"/>
              <a:t>4</a:t>
            </a:r>
            <a:r>
              <a:rPr lang="hu-HU" dirty="0"/>
              <a:t>. veszélyességi csoportba </a:t>
            </a:r>
            <a:r>
              <a:rPr lang="hu-HU" dirty="0" smtClean="0"/>
              <a:t>tartozó biológiai </a:t>
            </a:r>
            <a:r>
              <a:rPr lang="hu-HU" dirty="0"/>
              <a:t>ágensek jelenlétével lehet számolni </a:t>
            </a:r>
          </a:p>
          <a:p>
            <a:r>
              <a:rPr lang="hu-HU" dirty="0" smtClean="0"/>
              <a:t>Nemzeti </a:t>
            </a:r>
            <a:r>
              <a:rPr lang="hu-HU" dirty="0"/>
              <a:t>és más egészségügyi hatóságok ellenőrzése alatt kell tevékenykednie </a:t>
            </a:r>
          </a:p>
          <a:p>
            <a:r>
              <a:rPr lang="hu-HU" dirty="0" smtClean="0"/>
              <a:t>A </a:t>
            </a:r>
            <a:r>
              <a:rPr lang="hu-HU" dirty="0"/>
              <a:t>BSL-3 laboratóriumokra vonatkozó előírások alkalmazandók </a:t>
            </a:r>
            <a:r>
              <a:rPr lang="hu-HU" dirty="0" smtClean="0"/>
              <a:t>különböző kiegészítésekkel</a:t>
            </a:r>
            <a:r>
              <a:rPr lang="hu-HU" dirty="0"/>
              <a:t>, </a:t>
            </a:r>
            <a:r>
              <a:rPr lang="hu-HU" dirty="0" smtClean="0"/>
              <a:t>módosításokkal</a:t>
            </a:r>
            <a:endParaRPr lang="hu-HU" dirty="0"/>
          </a:p>
          <a:p>
            <a:pPr marL="36576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04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48883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BSL-4</a:t>
            </a:r>
            <a:r>
              <a:rPr lang="hu-HU" dirty="0" smtClean="0"/>
              <a:t> laboratóriumok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608512"/>
          </a:xfrm>
        </p:spPr>
        <p:txBody>
          <a:bodyPr>
            <a:normAutofit/>
          </a:bodyPr>
          <a:lstStyle/>
          <a:p>
            <a:endParaRPr lang="hu-HU" dirty="0"/>
          </a:p>
          <a:p>
            <a:pPr marL="342900" lvl="1"/>
            <a:endParaRPr lang="hu-H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7480"/>
            <a:ext cx="5832648" cy="44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/>
          <a:lstStyle/>
          <a:p>
            <a:pPr algn="ctr"/>
            <a:r>
              <a:rPr lang="hu-HU" dirty="0" smtClean="0"/>
              <a:t>Fizikai-mérnöki 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sz="2600" b="1" dirty="0" smtClean="0"/>
              <a:t>Második védelmi vonal</a:t>
            </a:r>
            <a:r>
              <a:rPr lang="hu-HU" sz="2600" dirty="0" smtClean="0"/>
              <a:t>: laboratórium</a:t>
            </a:r>
          </a:p>
          <a:p>
            <a:pPr lvl="1"/>
            <a:r>
              <a:rPr lang="hu-HU" sz="2500" dirty="0" smtClean="0"/>
              <a:t>A veszélyes mikrobák környezetbe jutásának megakadályozása</a:t>
            </a:r>
          </a:p>
          <a:p>
            <a:pPr lvl="1"/>
            <a:r>
              <a:rPr lang="hu-HU" sz="2500" dirty="0" smtClean="0"/>
              <a:t>Osztályozás: </a:t>
            </a:r>
            <a:r>
              <a:rPr lang="hu-HU" sz="2500" dirty="0" err="1" smtClean="0"/>
              <a:t>BSL1</a:t>
            </a:r>
            <a:r>
              <a:rPr lang="hu-HU" sz="2500" dirty="0" smtClean="0"/>
              <a:t>, </a:t>
            </a:r>
            <a:r>
              <a:rPr lang="hu-HU" sz="2500" dirty="0" err="1" smtClean="0"/>
              <a:t>BSL2</a:t>
            </a:r>
            <a:r>
              <a:rPr lang="hu-HU" sz="2500" dirty="0" smtClean="0"/>
              <a:t>, </a:t>
            </a:r>
            <a:r>
              <a:rPr lang="hu-HU" sz="2500" dirty="0" err="1" smtClean="0"/>
              <a:t>BSL3</a:t>
            </a:r>
            <a:r>
              <a:rPr lang="hu-HU" sz="2500" dirty="0" smtClean="0"/>
              <a:t>, </a:t>
            </a:r>
            <a:r>
              <a:rPr lang="hu-HU" sz="2500" dirty="0" err="1" smtClean="0"/>
              <a:t>BSL4</a:t>
            </a:r>
            <a:endParaRPr lang="hu-HU" sz="2500" dirty="0" smtClean="0"/>
          </a:p>
          <a:p>
            <a:endParaRPr lang="hu-HU" sz="2200" dirty="0" smtClean="0"/>
          </a:p>
          <a:p>
            <a:pPr>
              <a:buNone/>
            </a:pPr>
            <a:r>
              <a:rPr lang="hu-HU" sz="2600" b="1" dirty="0" smtClean="0"/>
              <a:t>Első védelmi vonal</a:t>
            </a:r>
            <a:r>
              <a:rPr lang="hu-HU" sz="2600" dirty="0" smtClean="0"/>
              <a:t>: </a:t>
            </a:r>
          </a:p>
          <a:p>
            <a:pPr lvl="1"/>
            <a:r>
              <a:rPr lang="hu-HU" sz="2600" u="sng" dirty="0" smtClean="0"/>
              <a:t>Lamináris fülke</a:t>
            </a:r>
          </a:p>
          <a:p>
            <a:pPr lvl="2"/>
            <a:r>
              <a:rPr lang="hu-HU" sz="2200" dirty="0" smtClean="0"/>
              <a:t>Lamináris </a:t>
            </a:r>
            <a:r>
              <a:rPr lang="hu-HU" sz="2200" dirty="0"/>
              <a:t>levegőáramlás </a:t>
            </a:r>
            <a:r>
              <a:rPr lang="hu-HU" sz="2200" dirty="0" smtClean="0"/>
              <a:t>(</a:t>
            </a:r>
            <a:r>
              <a:rPr lang="hu-HU" sz="2200" dirty="0" err="1"/>
              <a:t>s</a:t>
            </a:r>
            <a:r>
              <a:rPr lang="hu-HU" sz="2200" dirty="0" err="1" smtClean="0"/>
              <a:t>zembeáramú</a:t>
            </a:r>
            <a:r>
              <a:rPr lang="hu-HU" sz="2200" dirty="0" smtClean="0"/>
              <a:t> </a:t>
            </a:r>
            <a:r>
              <a:rPr lang="hu-HU" sz="2200" dirty="0"/>
              <a:t>vagy függőleges </a:t>
            </a:r>
            <a:r>
              <a:rPr lang="hu-HU" sz="2200" dirty="0" smtClean="0"/>
              <a:t>áramlású)</a:t>
            </a:r>
          </a:p>
          <a:p>
            <a:pPr lvl="2">
              <a:buNone/>
            </a:pPr>
            <a:r>
              <a:rPr lang="hu-HU" sz="2200" dirty="0" smtClean="0"/>
              <a:t>	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hu-HU" sz="2200" dirty="0" smtClean="0"/>
              <a:t> nem juthat be a levegővel idegen anyag</a:t>
            </a:r>
          </a:p>
          <a:p>
            <a:pPr lvl="2">
              <a:buNone/>
            </a:pPr>
            <a:r>
              <a:rPr lang="hu-HU" sz="2200" dirty="0" smtClean="0"/>
              <a:t>	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hu-HU" sz="2200" dirty="0" smtClean="0"/>
              <a:t> a munkaanyag befertőződését akadályozza</a:t>
            </a:r>
          </a:p>
          <a:p>
            <a:pPr lvl="2"/>
            <a:r>
              <a:rPr lang="hu-HU" sz="2200" dirty="0" smtClean="0"/>
              <a:t>Légtere szűrővel sterilezhető</a:t>
            </a:r>
          </a:p>
          <a:p>
            <a:pPr lvl="2"/>
            <a:r>
              <a:rPr lang="hu-HU" sz="2200" dirty="0" smtClean="0"/>
              <a:t>Felületek kezelése: sterilező ágensekkel és/vagy UV lámpával</a:t>
            </a:r>
          </a:p>
          <a:p>
            <a:pPr lvl="1"/>
            <a:r>
              <a:rPr lang="hu-HU" sz="2600" u="sng" dirty="0" smtClean="0"/>
              <a:t>Biológiai biztonsági fülke</a:t>
            </a:r>
          </a:p>
          <a:p>
            <a:pPr lvl="2"/>
            <a:r>
              <a:rPr lang="hu-HU" sz="2200" dirty="0" err="1" smtClean="0"/>
              <a:t>HEPA</a:t>
            </a:r>
            <a:r>
              <a:rPr lang="hu-HU" sz="2200" dirty="0" smtClean="0"/>
              <a:t> szűrő</a:t>
            </a:r>
          </a:p>
          <a:p>
            <a:pPr lvl="2">
              <a:buNone/>
            </a:pPr>
            <a:r>
              <a:rPr lang="hu-HU" sz="2200" dirty="0" smtClean="0"/>
              <a:t>	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  <a:t>→</a:t>
            </a:r>
            <a:r>
              <a:rPr lang="hu-HU" sz="2200" dirty="0" smtClean="0"/>
              <a:t> csak mikrobamentes levegő hagyja el a fülkét</a:t>
            </a:r>
          </a:p>
          <a:p>
            <a:pPr lvl="2">
              <a:buNone/>
            </a:pPr>
            <a:r>
              <a:rPr lang="hu-HU" sz="2200" dirty="0" smtClean="0">
                <a:latin typeface="Times New Roman"/>
                <a:cs typeface="Times New Roman"/>
              </a:rPr>
              <a:t>	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hu-HU" sz="2200" dirty="0" smtClean="0">
                <a:latin typeface="Times New Roman"/>
                <a:cs typeface="Times New Roman"/>
              </a:rPr>
              <a:t> </a:t>
            </a:r>
            <a:r>
              <a:rPr lang="hu-HU" sz="2200" dirty="0" err="1" smtClean="0"/>
              <a:t>fertőzésbiztosan</a:t>
            </a:r>
            <a:r>
              <a:rPr lang="hu-HU" sz="2200" dirty="0" smtClean="0"/>
              <a:t> elzárható a külvilágtól</a:t>
            </a:r>
          </a:p>
          <a:p>
            <a:pPr lvl="2"/>
            <a:r>
              <a:rPr lang="hu-HU" sz="2200" dirty="0" smtClean="0"/>
              <a:t>V</a:t>
            </a:r>
            <a:r>
              <a:rPr lang="pt-BR" sz="2200" dirty="0" smtClean="0"/>
              <a:t>édi a felhasználót, a laboratóriumi környezetet és a</a:t>
            </a:r>
            <a:r>
              <a:rPr lang="hu-HU" sz="2200" dirty="0" smtClean="0"/>
              <a:t> munkaanyagot a munkatevékenységek közben képződő fertőző aeroszoloktól, fröcskölődéstől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107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435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837" t="6355" r="6541" b="3084"/>
          <a:stretch>
            <a:fillRect/>
          </a:stretch>
        </p:blipFill>
        <p:spPr bwMode="auto">
          <a:xfrm>
            <a:off x="4139952" y="2204864"/>
            <a:ext cx="4464496" cy="42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Biológiai biztonsági fülkék osztályozása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5904656" cy="2088232"/>
          </a:xfrm>
        </p:spPr>
        <p:txBody>
          <a:bodyPr>
            <a:normAutofit fontScale="92500" lnSpcReduction="10000"/>
          </a:bodyPr>
          <a:lstStyle/>
          <a:p>
            <a:pPr marL="82550" indent="-12700">
              <a:buNone/>
            </a:pPr>
            <a:r>
              <a:rPr lang="hu-HU" u="sng" dirty="0" smtClean="0"/>
              <a:t>I. osztályú biológiai biztonsági fülke</a:t>
            </a:r>
          </a:p>
          <a:p>
            <a:pPr marL="354013" lvl="1" indent="-273050"/>
            <a:r>
              <a:rPr lang="hu-HU" dirty="0" smtClean="0"/>
              <a:t>Min. 0,38 m/s bemenő levegőáram a kinti tér felől</a:t>
            </a:r>
          </a:p>
          <a:p>
            <a:pPr marL="354013" lvl="1" indent="-273050"/>
            <a:r>
              <a:rPr lang="hu-HU" dirty="0" smtClean="0"/>
              <a:t>A</a:t>
            </a:r>
            <a:r>
              <a:rPr lang="pt-BR" dirty="0" smtClean="0"/>
              <a:t> kimenő levegő HEPA szűrőn</a:t>
            </a:r>
            <a:r>
              <a:rPr lang="hu-HU" dirty="0" smtClean="0"/>
              <a:t> keresztül a laborba vagy kinti térbe jut</a:t>
            </a:r>
          </a:p>
          <a:p>
            <a:pPr marL="354013" lvl="1" indent="-273050"/>
            <a:r>
              <a:rPr lang="hu-HU" dirty="0" smtClean="0"/>
              <a:t>Nem biztosít teljes munkaanyag védelmet</a:t>
            </a:r>
            <a:endParaRPr lang="hu-HU" dirty="0"/>
          </a:p>
        </p:txBody>
      </p:sp>
      <p:pic>
        <p:nvPicPr>
          <p:cNvPr id="1029" name="Picture 5" descr="C:\Users\Brigi\Msc\I. félév\Bioreaktorok és a mérnöki gyakorlat\I.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1852" t="1170" r="1852" b="1027"/>
          <a:stretch>
            <a:fillRect/>
          </a:stretch>
        </p:blipFill>
        <p:spPr bwMode="auto">
          <a:xfrm>
            <a:off x="971600" y="3429000"/>
            <a:ext cx="2592288" cy="294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44"/>
          <p:cNvPicPr preferRelativeResize="0"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16667" t="12498" r="18889" b="15920"/>
          <a:stretch>
            <a:fillRect/>
          </a:stretch>
        </p:blipFill>
        <p:spPr bwMode="auto">
          <a:xfrm>
            <a:off x="4211960" y="1484784"/>
            <a:ext cx="3888432" cy="42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3528392" cy="3493008"/>
          </a:xfrm>
        </p:spPr>
        <p:txBody>
          <a:bodyPr>
            <a:normAutofit fontScale="70000" lnSpcReduction="20000"/>
          </a:bodyPr>
          <a:lstStyle/>
          <a:p>
            <a:pPr marL="82550" indent="-12700">
              <a:buNone/>
            </a:pPr>
            <a:r>
              <a:rPr lang="hu-HU" u="sng" dirty="0" smtClean="0"/>
              <a:t>II. osztályú biológiai biztonsági fülke</a:t>
            </a:r>
          </a:p>
          <a:p>
            <a:pPr marL="355600" lvl="1" indent="-273050"/>
            <a:r>
              <a:rPr lang="hu-HU" dirty="0" err="1" smtClean="0"/>
              <a:t>HEPA</a:t>
            </a:r>
            <a:r>
              <a:rPr lang="hu-HU" dirty="0" smtClean="0"/>
              <a:t> szűrt levegő kerül a munkafelületre</a:t>
            </a:r>
          </a:p>
          <a:p>
            <a:pPr marL="355600" indent="-273050">
              <a:buNone/>
            </a:pPr>
            <a:r>
              <a:rPr lang="hu-HU" sz="2200" dirty="0" smtClean="0"/>
              <a:t>	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hu-HU" sz="2200" dirty="0" smtClean="0">
                <a:latin typeface="Times New Roman"/>
                <a:cs typeface="Times New Roman"/>
              </a:rPr>
              <a:t> </a:t>
            </a:r>
            <a:r>
              <a:rPr lang="hu-HU" sz="2200" dirty="0" smtClean="0"/>
              <a:t>felhasználó + munkaanyag védelme</a:t>
            </a:r>
          </a:p>
          <a:p>
            <a:pPr marL="355600" lvl="1" indent="-273050"/>
            <a:r>
              <a:rPr lang="hu-HU" dirty="0" smtClean="0"/>
              <a:t>2. és 3. kockázati besorolású mikrobákhoz jó</a:t>
            </a:r>
          </a:p>
          <a:p>
            <a:pPr marL="355600" lvl="1" indent="-273050"/>
            <a:r>
              <a:rPr lang="hu-HU" dirty="0" smtClean="0"/>
              <a:t>4. kockázati besorolású mikrobák esetén csak túlnyomásos védőruházattal használható</a:t>
            </a:r>
          </a:p>
          <a:p>
            <a:pPr marL="355600" lvl="1" indent="-273050"/>
            <a:r>
              <a:rPr lang="hu-HU" dirty="0" smtClean="0"/>
              <a:t>További osztályozás: </a:t>
            </a:r>
            <a:r>
              <a:rPr lang="hu-HU" dirty="0" err="1" smtClean="0"/>
              <a:t>AI</a:t>
            </a:r>
            <a:r>
              <a:rPr lang="hu-HU" dirty="0" smtClean="0"/>
              <a:t>, </a:t>
            </a:r>
            <a:r>
              <a:rPr lang="hu-HU" dirty="0" err="1" smtClean="0"/>
              <a:t>AII</a:t>
            </a:r>
            <a:r>
              <a:rPr lang="hu-HU" dirty="0" smtClean="0"/>
              <a:t>, </a:t>
            </a:r>
            <a:r>
              <a:rPr lang="hu-HU" dirty="0" err="1" smtClean="0"/>
              <a:t>BI</a:t>
            </a:r>
            <a:r>
              <a:rPr lang="hu-HU" dirty="0" smtClean="0"/>
              <a:t>, </a:t>
            </a:r>
            <a:r>
              <a:rPr lang="hu-HU" dirty="0" err="1" smtClean="0"/>
              <a:t>BII</a:t>
            </a:r>
            <a:r>
              <a:rPr lang="hu-HU" dirty="0" smtClean="0"/>
              <a:t>  (fő különbség: beszívott levegő </a:t>
            </a:r>
            <a:r>
              <a:rPr lang="hu-HU" dirty="0" err="1" smtClean="0"/>
              <a:t>recirkulációjának</a:t>
            </a:r>
            <a:r>
              <a:rPr lang="hu-HU" dirty="0" smtClean="0"/>
              <a:t> aránya)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Biológiai biztonsági fülkék osztályozása</a:t>
            </a:r>
            <a:endParaRPr lang="hu-HU" sz="2800" dirty="0"/>
          </a:p>
        </p:txBody>
      </p:sp>
      <p:pic>
        <p:nvPicPr>
          <p:cNvPr id="10" name="Shape 444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9871" t="88493" r="2352" b="1281"/>
          <a:stretch>
            <a:fillRect/>
          </a:stretch>
        </p:blipFill>
        <p:spPr bwMode="auto">
          <a:xfrm>
            <a:off x="3131840" y="5677655"/>
            <a:ext cx="5544616" cy="6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Brigi\Msc\I. félév\Bioreaktorok és a mérnöki gyakorlat\II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2453" b="3024"/>
          <a:stretch>
            <a:fillRect/>
          </a:stretch>
        </p:blipFill>
        <p:spPr bwMode="auto">
          <a:xfrm>
            <a:off x="1043608" y="3454036"/>
            <a:ext cx="2574993" cy="3047563"/>
          </a:xfrm>
          <a:prstGeom prst="rect">
            <a:avLst/>
          </a:prstGeom>
          <a:noFill/>
        </p:spPr>
      </p:pic>
      <p:pic>
        <p:nvPicPr>
          <p:cNvPr id="12" name="Shape 458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9835" t="2387" r="17688" b="22303"/>
          <a:stretch>
            <a:fillRect/>
          </a:stretch>
        </p:blipFill>
        <p:spPr bwMode="auto">
          <a:xfrm>
            <a:off x="4686268" y="2060848"/>
            <a:ext cx="38461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48088" y="1376152"/>
            <a:ext cx="4499976" cy="2484896"/>
          </a:xfrm>
        </p:spPr>
        <p:txBody>
          <a:bodyPr>
            <a:normAutofit fontScale="92500" lnSpcReduction="20000"/>
          </a:bodyPr>
          <a:lstStyle/>
          <a:p>
            <a:pPr marL="82550" indent="-12700">
              <a:buNone/>
            </a:pPr>
            <a:r>
              <a:rPr lang="hu-HU" sz="1800" u="sng" dirty="0" err="1" smtClean="0"/>
              <a:t>III</a:t>
            </a:r>
            <a:r>
              <a:rPr lang="hu-HU" sz="1800" u="sng" dirty="0" smtClean="0"/>
              <a:t>. osztályú biológiai biztonsági fülke</a:t>
            </a:r>
          </a:p>
          <a:p>
            <a:pPr marL="354013" lvl="1" indent="-273050"/>
            <a:r>
              <a:rPr lang="hu-HU" sz="1500" dirty="0" smtClean="0"/>
              <a:t>3. és 4. kockázati besorolású mikrobák kezelésére</a:t>
            </a:r>
          </a:p>
          <a:p>
            <a:pPr marL="354013" lvl="1" indent="-273050"/>
            <a:r>
              <a:rPr lang="hu-HU" sz="1500" dirty="0" smtClean="0"/>
              <a:t>Minden kapcsolódás gázbiztosan zárt</a:t>
            </a:r>
          </a:p>
          <a:p>
            <a:pPr marL="354013" lvl="1" indent="-273050"/>
            <a:r>
              <a:rPr lang="hu-HU" sz="1500" dirty="0" smtClean="0"/>
              <a:t>A kimenő levegő 2 független </a:t>
            </a:r>
            <a:r>
              <a:rPr lang="hu-HU" sz="1500" dirty="0" err="1" smtClean="0"/>
              <a:t>HEPA</a:t>
            </a:r>
            <a:r>
              <a:rPr lang="hu-HU" sz="1500" dirty="0" smtClean="0"/>
              <a:t> szűrőn megy keresztül</a:t>
            </a:r>
          </a:p>
          <a:p>
            <a:pPr marL="354013" lvl="1" indent="-273050"/>
            <a:r>
              <a:rPr lang="hu-HU" sz="1500" dirty="0" smtClean="0"/>
              <a:t>A</a:t>
            </a:r>
            <a:r>
              <a:rPr lang="es-ES" sz="1500" dirty="0" smtClean="0"/>
              <a:t> kabinban enyhe negatív nyomás</a:t>
            </a:r>
            <a:r>
              <a:rPr lang="hu-HU" sz="1500" dirty="0" smtClean="0"/>
              <a:t> van</a:t>
            </a:r>
          </a:p>
          <a:p>
            <a:pPr marL="354013" lvl="1" indent="-273050"/>
            <a:r>
              <a:rPr lang="hu-HU" sz="1500" dirty="0" smtClean="0"/>
              <a:t>Duplaajtós autoklávhoz lehet kapcsolva</a:t>
            </a:r>
          </a:p>
          <a:p>
            <a:pPr marL="354013" lvl="1" indent="-273050">
              <a:buNone/>
            </a:pPr>
            <a:r>
              <a:rPr lang="hu-HU" sz="1500" dirty="0" smtClean="0"/>
              <a:t>	</a:t>
            </a:r>
            <a:r>
              <a:rPr lang="hu-HU" sz="15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→</a:t>
            </a:r>
            <a:r>
              <a:rPr lang="hu-HU" sz="1500" dirty="0" smtClean="0">
                <a:latin typeface="Times New Roman"/>
                <a:cs typeface="Times New Roman"/>
              </a:rPr>
              <a:t> </a:t>
            </a:r>
            <a:r>
              <a:rPr lang="hu-HU" sz="1500" dirty="0" smtClean="0"/>
              <a:t>képződő szennyeződés megsemmisítése</a:t>
            </a:r>
          </a:p>
          <a:p>
            <a:pPr marL="354013" lvl="1" indent="-273050"/>
            <a:r>
              <a:rPr lang="hu-HU" sz="1500" dirty="0" smtClean="0"/>
              <a:t>A munkavégzés benyúló műanyag kesztyűkkel történik</a:t>
            </a:r>
            <a:endParaRPr lang="hu-HU" sz="15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43490" y="692696"/>
            <a:ext cx="702474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Biológiai biztonsági fülkék osztályozása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Shape 458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9835" t="80771" r="1405" b="796"/>
          <a:stretch>
            <a:fillRect/>
          </a:stretch>
        </p:blipFill>
        <p:spPr bwMode="auto">
          <a:xfrm>
            <a:off x="3851920" y="5589240"/>
            <a:ext cx="4782276" cy="8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Hazai szabályozás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98780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Európai Unió tagállamaiban: egységes jogi szabályozási rend a </a:t>
            </a:r>
            <a:r>
              <a:rPr lang="hu-HU" dirty="0" err="1" smtClean="0"/>
              <a:t>GMO-kra</a:t>
            </a:r>
            <a:r>
              <a:rPr lang="hu-HU" dirty="0" smtClean="0"/>
              <a:t> vonatkozóan</a:t>
            </a:r>
          </a:p>
          <a:p>
            <a:r>
              <a:rPr lang="hu-HU" dirty="0" smtClean="0"/>
              <a:t>Irányelvek és rendeletek szabályozzák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GMO-kkal</a:t>
            </a:r>
            <a:r>
              <a:rPr lang="hu-HU" dirty="0" smtClean="0"/>
              <a:t> való kísérletezés,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GMO-k</a:t>
            </a:r>
            <a:r>
              <a:rPr lang="hu-HU" dirty="0" smtClean="0"/>
              <a:t> behozatalának, felhasználásának, termesztésének,</a:t>
            </a:r>
          </a:p>
          <a:p>
            <a:pPr lvl="1"/>
            <a:r>
              <a:rPr lang="hu-HU" dirty="0" smtClean="0"/>
              <a:t>a GM termékek kereskedelmi forgalomba hozatalának </a:t>
            </a:r>
            <a:br>
              <a:rPr lang="hu-HU" dirty="0" smtClean="0"/>
            </a:br>
            <a:r>
              <a:rPr lang="hu-HU" dirty="0" smtClean="0"/>
              <a:t>engedélyezését és szabályait.</a:t>
            </a:r>
          </a:p>
          <a:p>
            <a:r>
              <a:rPr lang="hu-HU" dirty="0" smtClean="0"/>
              <a:t>Magyarországi jogi szabályozás: összhangban van az EU vonatkozó jogi szabályozásával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28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géntechnológiai tevékenységről szóló törvény (1998. évi </a:t>
            </a:r>
            <a:r>
              <a:rPr lang="hu-HU" dirty="0" err="1" smtClean="0"/>
              <a:t>XXVII</a:t>
            </a:r>
            <a:r>
              <a:rPr lang="hu-HU" dirty="0" smtClean="0"/>
              <a:t>. tv.)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843789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törvény és a végrehajtására kiadott rendeletek szabályozzák: </a:t>
            </a:r>
          </a:p>
          <a:p>
            <a:pPr lvl="1"/>
            <a:r>
              <a:rPr lang="hu-HU" dirty="0" smtClean="0"/>
              <a:t>a zárt rendszerű felhasználást,</a:t>
            </a:r>
          </a:p>
          <a:p>
            <a:pPr lvl="1"/>
            <a:r>
              <a:rPr lang="hu-HU" dirty="0" smtClean="0"/>
              <a:t>a környezetbe történő kibocsátást,</a:t>
            </a:r>
          </a:p>
          <a:p>
            <a:pPr lvl="1"/>
            <a:r>
              <a:rPr lang="hu-HU" dirty="0" smtClean="0"/>
              <a:t>a GM és nem GM növények együtt-termesztését,</a:t>
            </a:r>
          </a:p>
          <a:p>
            <a:pPr lvl="1"/>
            <a:r>
              <a:rPr lang="hu-HU" dirty="0" smtClean="0"/>
              <a:t>a kereskedelmi forgalomba hozatalt,</a:t>
            </a:r>
          </a:p>
          <a:p>
            <a:pPr lvl="1"/>
            <a:r>
              <a:rPr lang="hu-HU" dirty="0" smtClean="0"/>
              <a:t>az engedélyezési eljárás rendjét,</a:t>
            </a:r>
          </a:p>
          <a:p>
            <a:pPr lvl="1"/>
            <a:r>
              <a:rPr lang="hu-HU" dirty="0" smtClean="0"/>
              <a:t>kijelölik az illetékes engedélyező és ellenőrző hatóságokat.</a:t>
            </a:r>
          </a:p>
          <a:p>
            <a:r>
              <a:rPr lang="hu-HU" dirty="0" smtClean="0"/>
              <a:t>Géntechnológiai Eljárásokat Véleményező Bizottságot</a:t>
            </a:r>
          </a:p>
          <a:p>
            <a:pPr lvl="1"/>
            <a:r>
              <a:rPr lang="hu-HU" dirty="0" smtClean="0"/>
              <a:t>a géntechnológiával módosított termékek engedélyezésére benyújtott kérelmek véleményezése az engedélyező hatóságok és szakhatóságok számára</a:t>
            </a:r>
          </a:p>
          <a:p>
            <a:pPr lvl="1"/>
            <a:r>
              <a:rPr lang="hu-HU" dirty="0" smtClean="0"/>
              <a:t>javaslat az engedély elfogadására vagy elutasítására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4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52736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Biológiai </a:t>
            </a:r>
            <a:r>
              <a:rPr lang="hu-HU" dirty="0" err="1" smtClean="0"/>
              <a:t>containment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61475"/>
            <a:ext cx="6777317" cy="441985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Mikroorganizmusok</a:t>
            </a:r>
          </a:p>
          <a:p>
            <a:pPr lvl="1"/>
            <a:r>
              <a:rPr lang="hu-HU" u="sng" dirty="0" err="1" smtClean="0"/>
              <a:t>C1</a:t>
            </a:r>
            <a:r>
              <a:rPr lang="hu-HU" u="sng" dirty="0" smtClean="0"/>
              <a:t> </a:t>
            </a:r>
            <a:r>
              <a:rPr lang="hu-HU" u="sng" dirty="0" err="1" smtClean="0"/>
              <a:t>szubsztrátokat</a:t>
            </a:r>
            <a:r>
              <a:rPr lang="hu-HU" u="sng" dirty="0" smtClean="0"/>
              <a:t> hasznosító mikrobák</a:t>
            </a:r>
            <a:r>
              <a:rPr lang="hu-HU" dirty="0" smtClean="0"/>
              <a:t> (</a:t>
            </a:r>
            <a:r>
              <a:rPr lang="hu-HU" dirty="0" err="1" smtClean="0"/>
              <a:t>metanogének</a:t>
            </a:r>
            <a:r>
              <a:rPr lang="hu-HU" dirty="0" smtClean="0"/>
              <a:t>, </a:t>
            </a:r>
            <a:r>
              <a:rPr lang="hu-HU" dirty="0" err="1" smtClean="0"/>
              <a:t>metilotrófok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C1</a:t>
            </a:r>
            <a:r>
              <a:rPr lang="hu-HU" dirty="0" smtClean="0"/>
              <a:t> </a:t>
            </a:r>
            <a:r>
              <a:rPr lang="hu-HU" dirty="0" err="1" smtClean="0"/>
              <a:t>szubsztrátok</a:t>
            </a:r>
            <a:r>
              <a:rPr lang="hu-HU" dirty="0" smtClean="0"/>
              <a:t> száma igen kicsi</a:t>
            </a:r>
          </a:p>
          <a:p>
            <a:pPr lvl="2"/>
            <a:r>
              <a:rPr lang="hu-HU" dirty="0" smtClean="0"/>
              <a:t>csekély verseny </a:t>
            </a:r>
            <a:r>
              <a:rPr lang="hu-HU" dirty="0" smtClean="0">
                <a:latin typeface="Times New Roman"/>
                <a:cs typeface="Times New Roman"/>
              </a:rPr>
              <a:t>→ </a:t>
            </a:r>
            <a:r>
              <a:rPr lang="hu-HU" dirty="0" smtClean="0"/>
              <a:t>ipari szempontból könnyebb </a:t>
            </a:r>
            <a:r>
              <a:rPr lang="hu-HU" dirty="0" err="1" smtClean="0"/>
              <a:t>containment</a:t>
            </a:r>
            <a:r>
              <a:rPr lang="hu-HU" dirty="0" smtClean="0"/>
              <a:t> </a:t>
            </a:r>
          </a:p>
          <a:p>
            <a:pPr lvl="1"/>
            <a:r>
              <a:rPr lang="hu-HU" u="sng" dirty="0" smtClean="0"/>
              <a:t>Legyengített törzsek</a:t>
            </a:r>
            <a:r>
              <a:rPr lang="hu-HU" dirty="0" smtClean="0"/>
              <a:t> alkalmazása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GM növények</a:t>
            </a:r>
          </a:p>
          <a:p>
            <a:pPr lvl="1"/>
            <a:r>
              <a:rPr lang="hu-HU" u="sng" dirty="0" smtClean="0"/>
              <a:t>Steril hímivarú növények </a:t>
            </a:r>
            <a:r>
              <a:rPr lang="hu-HU" dirty="0" smtClean="0"/>
              <a:t>alkalmazása a leggyakoribb módszer a transzgén biológiai </a:t>
            </a:r>
            <a:r>
              <a:rPr lang="hu-HU" dirty="0" err="1" smtClean="0"/>
              <a:t>containmentjének</a:t>
            </a:r>
            <a:r>
              <a:rPr lang="hu-HU" dirty="0" smtClean="0"/>
              <a:t> megvalósítására</a:t>
            </a:r>
          </a:p>
          <a:p>
            <a:pPr lvl="1"/>
            <a:r>
              <a:rPr lang="hu-HU" dirty="0" smtClean="0"/>
              <a:t>Új lehetőség: pollenben régió-specifikus rekombinációs rendszerek segítségével magas hatásfokkal </a:t>
            </a:r>
            <a:r>
              <a:rPr lang="hu-HU" u="sng" dirty="0" smtClean="0"/>
              <a:t>eliminálhatók (kivághatók) a transzgének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1730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0193"/>
          </a:xfrm>
        </p:spPr>
        <p:txBody>
          <a:bodyPr/>
          <a:lstStyle/>
          <a:p>
            <a:pPr algn="ctr"/>
            <a:r>
              <a:rPr lang="hu-HU" dirty="0" smtClean="0"/>
              <a:t>Kérdések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Mi a biológiai veszély?</a:t>
            </a:r>
          </a:p>
          <a:p>
            <a:r>
              <a:rPr lang="hu-HU" dirty="0"/>
              <a:t>Mik a kockázatot jelentő biológiai ágensek 2 csoportja? Milyen kockázatot hordoznak magukban</a:t>
            </a:r>
            <a:r>
              <a:rPr lang="hu-HU" dirty="0" smtClean="0"/>
              <a:t>?</a:t>
            </a:r>
          </a:p>
          <a:p>
            <a:r>
              <a:rPr lang="hu-HU" dirty="0" smtClean="0"/>
              <a:t>Mi a </a:t>
            </a:r>
            <a:r>
              <a:rPr lang="hu-HU" dirty="0" err="1" smtClean="0"/>
              <a:t>biobiztonság</a:t>
            </a:r>
            <a:r>
              <a:rPr lang="hu-HU" dirty="0" smtClean="0"/>
              <a:t> </a:t>
            </a:r>
            <a:r>
              <a:rPr lang="hu-HU" dirty="0"/>
              <a:t>és </a:t>
            </a:r>
            <a:r>
              <a:rPr lang="hu-HU" dirty="0" smtClean="0"/>
              <a:t>elszigetelés definíciója?</a:t>
            </a:r>
          </a:p>
          <a:p>
            <a:r>
              <a:rPr lang="hu-HU" dirty="0" smtClean="0"/>
              <a:t>Jellemezd a biológiai </a:t>
            </a:r>
            <a:r>
              <a:rPr lang="hu-HU" dirty="0"/>
              <a:t>biztonság elérésének </a:t>
            </a:r>
            <a:r>
              <a:rPr lang="hu-HU" dirty="0" smtClean="0"/>
              <a:t>módjait!</a:t>
            </a:r>
          </a:p>
          <a:p>
            <a:r>
              <a:rPr lang="hu-HU" dirty="0" smtClean="0"/>
              <a:t>Mik a GLSP </a:t>
            </a:r>
            <a:r>
              <a:rPr lang="hu-HU" dirty="0"/>
              <a:t>kategória kritériumai a </a:t>
            </a:r>
            <a:r>
              <a:rPr lang="hu-HU" dirty="0" err="1"/>
              <a:t>mikroogranizmusra</a:t>
            </a:r>
            <a:r>
              <a:rPr lang="hu-HU" dirty="0"/>
              <a:t> </a:t>
            </a:r>
            <a:r>
              <a:rPr lang="hu-HU" dirty="0" smtClean="0"/>
              <a:t>nézve?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60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/>
          <a:lstStyle/>
          <a:p>
            <a:pPr algn="ctr"/>
            <a:r>
              <a:rPr lang="hu-HU" dirty="0" smtClean="0"/>
              <a:t>Bevezető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Rekombináns</a:t>
            </a:r>
            <a:r>
              <a:rPr lang="hu-HU" dirty="0" smtClean="0"/>
              <a:t> technológia elterjedése → GM élőlények száma és mennyisége folyamatosan nő</a:t>
            </a:r>
          </a:p>
          <a:p>
            <a:pPr lvl="1"/>
            <a:r>
              <a:rPr lang="hu-HU" dirty="0"/>
              <a:t>Pl. haszonnövények – nagy társadalmi ellenállás</a:t>
            </a:r>
          </a:p>
          <a:p>
            <a:pPr lvl="2"/>
            <a:r>
              <a:rPr lang="hu-HU" dirty="0"/>
              <a:t>Nemesítés</a:t>
            </a:r>
          </a:p>
          <a:p>
            <a:pPr lvl="3"/>
            <a:r>
              <a:rPr lang="hu-HU" dirty="0"/>
              <a:t>nem ismert a pontos genetikai változás</a:t>
            </a:r>
          </a:p>
          <a:p>
            <a:pPr lvl="3"/>
            <a:r>
              <a:rPr lang="hu-HU" dirty="0"/>
              <a:t>csak fajon belüli visszakeresztezés</a:t>
            </a:r>
          </a:p>
          <a:p>
            <a:pPr lvl="2"/>
            <a:r>
              <a:rPr lang="hu-HU" dirty="0" err="1"/>
              <a:t>Rekombináns</a:t>
            </a:r>
            <a:r>
              <a:rPr lang="hu-HU" dirty="0"/>
              <a:t> eljárás </a:t>
            </a:r>
          </a:p>
          <a:p>
            <a:pPr lvl="3"/>
            <a:r>
              <a:rPr lang="hu-HU" dirty="0"/>
              <a:t>Pontosan ismert genetikai változás</a:t>
            </a:r>
          </a:p>
          <a:p>
            <a:pPr lvl="3"/>
            <a:r>
              <a:rPr lang="hu-HU" dirty="0"/>
              <a:t>Távoli élőlények között</a:t>
            </a:r>
          </a:p>
          <a:p>
            <a:pPr lvl="4"/>
            <a:r>
              <a:rPr lang="hu-HU" dirty="0"/>
              <a:t>pl.: hidegtolerancia gén az északi-tengeri lepényhalból búzába</a:t>
            </a:r>
          </a:p>
          <a:p>
            <a:pPr lvl="4"/>
            <a:r>
              <a:rPr lang="hu-HU" dirty="0"/>
              <a:t>→ akár váratlan (esetleg káros) folyamatok</a:t>
            </a:r>
          </a:p>
          <a:p>
            <a:pPr lvl="3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320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0193"/>
          </a:xfrm>
        </p:spPr>
        <p:txBody>
          <a:bodyPr/>
          <a:lstStyle/>
          <a:p>
            <a:pPr algn="ctr"/>
            <a:r>
              <a:rPr lang="hu-HU" dirty="0" smtClean="0"/>
              <a:t>Kérdések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Jellemezd a fertőző mikrobák veszélyességi csoportjait!</a:t>
            </a:r>
          </a:p>
          <a:p>
            <a:r>
              <a:rPr lang="hu-HU" dirty="0" smtClean="0"/>
              <a:t>A veszélyességi csoport megegyezik-e a </a:t>
            </a:r>
            <a:r>
              <a:rPr lang="hu-HU" dirty="0" err="1" smtClean="0"/>
              <a:t>biobiztonsági</a:t>
            </a:r>
            <a:r>
              <a:rPr lang="hu-HU" dirty="0" smtClean="0"/>
              <a:t> besorolással? (Indoklás!)</a:t>
            </a:r>
          </a:p>
          <a:p>
            <a:r>
              <a:rPr lang="hu-HU" dirty="0" smtClean="0"/>
              <a:t>Melyek az elsődleges és a másodlagos védelmi vonalak?</a:t>
            </a:r>
          </a:p>
          <a:p>
            <a:r>
              <a:rPr lang="hu-HU" dirty="0" smtClean="0"/>
              <a:t>Jellemezd a lamináris, illetve a biológiai biztonsági fülkét!</a:t>
            </a:r>
          </a:p>
          <a:p>
            <a:r>
              <a:rPr lang="hu-HU" dirty="0" smtClean="0"/>
              <a:t>Ismertess két példát a biológiai </a:t>
            </a:r>
            <a:r>
              <a:rPr lang="hu-HU" dirty="0" err="1" smtClean="0"/>
              <a:t>containment</a:t>
            </a:r>
            <a:r>
              <a:rPr lang="hu-HU" dirty="0" smtClean="0"/>
              <a:t> megvalósítására!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9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/>
          <a:lstStyle/>
          <a:p>
            <a:pPr algn="ctr"/>
            <a:r>
              <a:rPr lang="hu-HU" dirty="0" smtClean="0"/>
              <a:t>Bevezető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72816"/>
            <a:ext cx="7272924" cy="468052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GM élőlények: nagyobb fittség</a:t>
            </a:r>
          </a:p>
          <a:p>
            <a:pPr lvl="1"/>
            <a:r>
              <a:rPr lang="hu-HU" dirty="0" smtClean="0"/>
              <a:t>Visszaszoríthatják a természetes populációkat a környezetben</a:t>
            </a:r>
          </a:p>
          <a:p>
            <a:r>
              <a:rPr lang="hu-HU" dirty="0" smtClean="0"/>
              <a:t>Több országban is törekvés egy </a:t>
            </a:r>
            <a:r>
              <a:rPr lang="hu-HU" u="sng" dirty="0" smtClean="0"/>
              <a:t>nemzetközi szabályozás </a:t>
            </a:r>
            <a:r>
              <a:rPr lang="hu-HU" dirty="0" smtClean="0"/>
              <a:t>létrehozására</a:t>
            </a:r>
          </a:p>
          <a:p>
            <a:pPr lvl="1"/>
            <a:r>
              <a:rPr lang="hu-HU" dirty="0" smtClean="0"/>
              <a:t>2000: nemzetközi egyezmény (</a:t>
            </a:r>
            <a:r>
              <a:rPr lang="hu-HU" dirty="0" err="1" smtClean="0"/>
              <a:t>Cartagenai</a:t>
            </a:r>
            <a:r>
              <a:rPr lang="hu-HU" dirty="0" smtClean="0"/>
              <a:t> jegyzőkönyv)</a:t>
            </a:r>
          </a:p>
          <a:p>
            <a:pPr lvl="1"/>
            <a:r>
              <a:rPr lang="hu-HU" dirty="0" smtClean="0"/>
              <a:t>bioszféra diverzitásának megőrzése</a:t>
            </a:r>
          </a:p>
          <a:p>
            <a:pPr lvl="1"/>
            <a:r>
              <a:rPr lang="hu-HU" dirty="0" smtClean="0"/>
              <a:t>kölcsönös </a:t>
            </a:r>
            <a:r>
              <a:rPr lang="hu-HU" u="sng" dirty="0" smtClean="0"/>
              <a:t>tájékoztatás megvalósítása </a:t>
            </a:r>
            <a:r>
              <a:rPr lang="hu-HU" dirty="0" smtClean="0"/>
              <a:t>a </a:t>
            </a:r>
            <a:r>
              <a:rPr lang="hu-HU" dirty="0" err="1" smtClean="0"/>
              <a:t>transzgénikus</a:t>
            </a:r>
            <a:r>
              <a:rPr lang="hu-HU" dirty="0" smtClean="0"/>
              <a:t> </a:t>
            </a:r>
            <a:r>
              <a:rPr lang="hu-HU" dirty="0"/>
              <a:t>szervezetek előállításáról, piacra kerüléséről, határokon átívelő </a:t>
            </a:r>
            <a:r>
              <a:rPr lang="hu-HU" dirty="0" smtClean="0"/>
              <a:t>mozgásáról</a:t>
            </a:r>
          </a:p>
          <a:p>
            <a:r>
              <a:rPr lang="hu-HU" dirty="0" smtClean="0"/>
              <a:t>Emellett az Amerikai </a:t>
            </a:r>
            <a:r>
              <a:rPr lang="hu-HU" dirty="0"/>
              <a:t>Élelmiszer és Gyógyszerügyi Hatóság (FDA) bevezette a </a:t>
            </a:r>
            <a:r>
              <a:rPr lang="hu-HU" u="sng" dirty="0" err="1" smtClean="0"/>
              <a:t>GRAS-listát</a:t>
            </a:r>
            <a:r>
              <a:rPr lang="hu-HU" dirty="0" smtClean="0"/>
              <a:t> (</a:t>
            </a:r>
            <a:r>
              <a:rPr lang="hu-HU" dirty="0" err="1" smtClean="0"/>
              <a:t>GRAS</a:t>
            </a:r>
            <a:r>
              <a:rPr lang="hu-HU" dirty="0" smtClean="0"/>
              <a:t>: </a:t>
            </a:r>
            <a:r>
              <a:rPr lang="hu-HU" dirty="0" err="1" smtClean="0"/>
              <a:t>Gegnerally</a:t>
            </a:r>
            <a:r>
              <a:rPr lang="hu-HU" dirty="0" smtClean="0"/>
              <a:t> </a:t>
            </a:r>
            <a:r>
              <a:rPr lang="hu-HU" dirty="0" err="1" smtClean="0"/>
              <a:t>Recognised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) </a:t>
            </a:r>
          </a:p>
          <a:p>
            <a:pPr lvl="1"/>
            <a:r>
              <a:rPr lang="hu-HU" dirty="0" smtClean="0"/>
              <a:t>csak </a:t>
            </a:r>
            <a:r>
              <a:rPr lang="hu-HU" dirty="0"/>
              <a:t>olyan élelmiszer-ipari és gyógyszeripari adalékok, hatóanyagok kerülhettek </a:t>
            </a:r>
            <a:r>
              <a:rPr lang="hu-HU" dirty="0" smtClean="0"/>
              <a:t>fel</a:t>
            </a:r>
            <a:r>
              <a:rPr lang="hu-HU" dirty="0"/>
              <a:t>, amelyeket: </a:t>
            </a:r>
            <a:endParaRPr lang="hu-HU" dirty="0" smtClean="0"/>
          </a:p>
          <a:p>
            <a:pPr marL="896938" lvl="2" indent="-242888">
              <a:buFont typeface="+mj-lt"/>
              <a:buAutoNum type="arabicParenR"/>
            </a:pPr>
            <a:r>
              <a:rPr lang="hu-HU" dirty="0" smtClean="0"/>
              <a:t>1958.01.01</a:t>
            </a:r>
            <a:r>
              <a:rPr lang="hu-HU" dirty="0"/>
              <a:t>. óta használnak (tehát kellően régóta, ahhoz, hogy legyen elegendően nagy fogyasztói létszám), </a:t>
            </a:r>
            <a:endParaRPr lang="hu-HU" dirty="0" smtClean="0"/>
          </a:p>
          <a:p>
            <a:pPr marL="896938" lvl="2" indent="-242888">
              <a:buFont typeface="+mj-lt"/>
              <a:buAutoNum type="arabicParenR"/>
            </a:pPr>
            <a:r>
              <a:rPr lang="hu-HU" dirty="0" smtClean="0"/>
              <a:t>tudományos </a:t>
            </a:r>
            <a:r>
              <a:rPr lang="hu-HU" dirty="0"/>
              <a:t>kísérletekkel igazolták az ártalmatlanságát, </a:t>
            </a:r>
            <a:endParaRPr lang="hu-HU" dirty="0" smtClean="0"/>
          </a:p>
          <a:p>
            <a:pPr marL="896938" lvl="2" indent="-242888">
              <a:buFont typeface="+mj-lt"/>
              <a:buAutoNum type="arabicParenR"/>
            </a:pPr>
            <a:r>
              <a:rPr lang="hu-HU" dirty="0" smtClean="0"/>
              <a:t>a </a:t>
            </a:r>
            <a:r>
              <a:rPr lang="hu-HU" dirty="0"/>
              <a:t>szakértők egyetértenek a biztonságosságában, általánosan biztonságosnak ismert. </a:t>
            </a:r>
          </a:p>
          <a:p>
            <a:endParaRPr lang="hu-HU" dirty="0" smtClean="0"/>
          </a:p>
          <a:p>
            <a:endParaRPr lang="hu-HU" dirty="0" smtClean="0"/>
          </a:p>
          <a:p>
            <a:pPr lvl="3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949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1796680" cy="20162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243688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Definíciók I.</a:t>
            </a:r>
            <a:br>
              <a:rPr lang="hu-HU" dirty="0" smtClean="0"/>
            </a:br>
            <a:r>
              <a:rPr lang="hu-HU" dirty="0" smtClean="0"/>
              <a:t>Biológiai veszély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531" y="2191181"/>
            <a:ext cx="6777317" cy="3915797"/>
          </a:xfrm>
        </p:spPr>
        <p:txBody>
          <a:bodyPr>
            <a:normAutofit/>
          </a:bodyPr>
          <a:lstStyle/>
          <a:p>
            <a:r>
              <a:rPr lang="hu-HU" u="sng" dirty="0" smtClean="0"/>
              <a:t>Tágabb értelemben:</a:t>
            </a:r>
            <a:r>
              <a:rPr lang="hu-HU" dirty="0" smtClean="0"/>
              <a:t> minden élőlény által okozott, vagy élőlény közvetítésével létrejövő káros hatás.</a:t>
            </a:r>
          </a:p>
          <a:p>
            <a:r>
              <a:rPr lang="hu-HU" u="sng" dirty="0" smtClean="0"/>
              <a:t>Szűkebb értelemben:</a:t>
            </a:r>
            <a:r>
              <a:rPr lang="hu-HU" dirty="0" smtClean="0"/>
              <a:t> baktériumok, vírusok, paraziták, gombák, </a:t>
            </a:r>
            <a:r>
              <a:rPr lang="hu-HU" dirty="0" err="1" smtClean="0"/>
              <a:t>prionok</a:t>
            </a:r>
            <a:r>
              <a:rPr lang="hu-HU" dirty="0" smtClean="0"/>
              <a:t> okozta fertőzések.</a:t>
            </a:r>
          </a:p>
          <a:p>
            <a:pPr marL="68580" indent="0">
              <a:buNone/>
            </a:pPr>
            <a:endParaRPr lang="hu-HU" dirty="0" smtClean="0"/>
          </a:p>
          <a:p>
            <a:pPr lvl="2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Kockázatot jelentő biológiai </a:t>
            </a:r>
            <a:r>
              <a:rPr lang="hu-HU" dirty="0" smtClean="0"/>
              <a:t>ágensek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39248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 csoportra oszthatók</a:t>
            </a:r>
          </a:p>
          <a:p>
            <a:pPr lvl="1"/>
            <a:r>
              <a:rPr lang="hu-HU" dirty="0" smtClean="0"/>
              <a:t>Patogén </a:t>
            </a:r>
            <a:r>
              <a:rPr lang="hu-HU" dirty="0" err="1" smtClean="0"/>
              <a:t>mikroogranizmusok</a:t>
            </a:r>
            <a:endParaRPr lang="hu-HU" dirty="0" smtClean="0"/>
          </a:p>
          <a:p>
            <a:pPr lvl="2"/>
            <a:r>
              <a:rPr lang="hu-HU" dirty="0" smtClean="0"/>
              <a:t>Közvetlen egészségkárosító hatás</a:t>
            </a:r>
          </a:p>
          <a:p>
            <a:pPr lvl="2"/>
            <a:r>
              <a:rPr lang="hu-HU" dirty="0" smtClean="0"/>
              <a:t>Patogén mikroorganizmusokat nem alkalmaznak az ipari gyártástechnológiában (kivéve: </a:t>
            </a:r>
            <a:r>
              <a:rPr lang="hu-HU" dirty="0" err="1" smtClean="0"/>
              <a:t>vakcinagyártás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Génmódosított élőlények</a:t>
            </a:r>
          </a:p>
          <a:p>
            <a:pPr lvl="2"/>
            <a:r>
              <a:rPr lang="hu-HU" dirty="0" smtClean="0"/>
              <a:t>Közvetett (ökológiai) kockázat</a:t>
            </a:r>
          </a:p>
          <a:p>
            <a:pPr lvl="3"/>
            <a:r>
              <a:rPr lang="hu-HU" dirty="0"/>
              <a:t>Kockázati tényezők: ökológiai egyensúly felborítása, környezetszennyezés, biológiai fegyverek,  </a:t>
            </a:r>
            <a:r>
              <a:rPr lang="hu-HU" dirty="0" err="1"/>
              <a:t>stb</a:t>
            </a:r>
            <a:endParaRPr lang="hu-HU" dirty="0" smtClean="0"/>
          </a:p>
          <a:p>
            <a:pPr lvl="2"/>
            <a:r>
              <a:rPr lang="hu-HU" dirty="0" smtClean="0"/>
              <a:t>Az ipari gyártásban hasonló előírások vonatkoznak a </a:t>
            </a:r>
            <a:r>
              <a:rPr lang="hu-HU" dirty="0" err="1" smtClean="0"/>
              <a:t>GMO-kre</a:t>
            </a:r>
            <a:r>
              <a:rPr lang="hu-HU" dirty="0" smtClean="0"/>
              <a:t>, mint a patogén organizmusokra</a:t>
            </a:r>
          </a:p>
        </p:txBody>
      </p:sp>
    </p:spTree>
    <p:extLst>
      <p:ext uri="{BB962C8B-B14F-4D97-AF65-F5344CB8AC3E}">
        <p14:creationId xmlns:p14="http://schemas.microsoft.com/office/powerpoint/2010/main" val="35501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315696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Definíciók II.</a:t>
            </a:r>
            <a:br>
              <a:rPr lang="hu-HU" dirty="0" smtClean="0"/>
            </a:br>
            <a:r>
              <a:rPr lang="hu-HU" dirty="0" err="1" smtClean="0"/>
              <a:t>Biobiztonság</a:t>
            </a:r>
            <a:r>
              <a:rPr lang="hu-HU" dirty="0" smtClean="0"/>
              <a:t> és elszigetelés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248472"/>
          </a:xfrm>
        </p:spPr>
        <p:txBody>
          <a:bodyPr>
            <a:normAutofit/>
          </a:bodyPr>
          <a:lstStyle/>
          <a:p>
            <a:r>
              <a:rPr lang="hu-HU" dirty="0" smtClean="0"/>
              <a:t>Az ember, a mezőgazdasági állat- és növényállomány, a környezet életét vagy egészségét fenyegető biológiai veszélyek megelőzése vagy elhárítása.</a:t>
            </a:r>
          </a:p>
          <a:p>
            <a:r>
              <a:rPr lang="hu-HU" dirty="0" smtClean="0"/>
              <a:t>A fermentációs rendszer, illetve a fermentációs termék megvédése a befertőződéstől.</a:t>
            </a:r>
          </a:p>
        </p:txBody>
      </p:sp>
    </p:spTree>
    <p:extLst>
      <p:ext uri="{BB962C8B-B14F-4D97-AF65-F5344CB8AC3E}">
        <p14:creationId xmlns:p14="http://schemas.microsoft.com/office/powerpoint/2010/main" val="26656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Biológiai biztonság elérésének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 biológiai biztonság különböző protokollok által érhető el (NIH </a:t>
            </a:r>
            <a:r>
              <a:rPr lang="hu-HU" dirty="0" err="1" smtClean="0"/>
              <a:t>Recombinant</a:t>
            </a:r>
            <a:r>
              <a:rPr lang="hu-HU" dirty="0" smtClean="0"/>
              <a:t> DNA Research </a:t>
            </a:r>
            <a:r>
              <a:rPr lang="hu-HU" dirty="0" err="1" smtClean="0"/>
              <a:t>Guidelines</a:t>
            </a:r>
            <a:r>
              <a:rPr lang="hu-HU" dirty="0" smtClean="0"/>
              <a:t>, 1976)</a:t>
            </a:r>
          </a:p>
          <a:p>
            <a:pPr lvl="1"/>
            <a:r>
              <a:rPr lang="hu-HU" u="sng" dirty="0" smtClean="0"/>
              <a:t>Biológiai korlátozás</a:t>
            </a:r>
          </a:p>
          <a:p>
            <a:pPr lvl="2"/>
            <a:r>
              <a:rPr lang="hu-HU" dirty="0" smtClean="0"/>
              <a:t>Legyengített törzsek alkalmazása</a:t>
            </a:r>
          </a:p>
          <a:p>
            <a:pPr lvl="1"/>
            <a:r>
              <a:rPr lang="hu-HU" u="sng" dirty="0" smtClean="0"/>
              <a:t>Folyamatok működtetése</a:t>
            </a:r>
          </a:p>
          <a:p>
            <a:pPr lvl="2"/>
            <a:r>
              <a:rPr lang="hu-HU" dirty="0" smtClean="0"/>
              <a:t>Előírt mikrobiológiai gyakorlat és technikák szigorú betartása (folyamatos fejlesztések és oktatás)</a:t>
            </a:r>
          </a:p>
          <a:p>
            <a:pPr lvl="1"/>
            <a:r>
              <a:rPr lang="hu-HU" u="sng" dirty="0" smtClean="0"/>
              <a:t>Fizikai elszigetelés</a:t>
            </a:r>
          </a:p>
          <a:p>
            <a:pPr lvl="2"/>
            <a:r>
              <a:rPr lang="hu-HU" dirty="0" smtClean="0"/>
              <a:t>Elsődleges korlátok: készülékek, egyéni védőeszközök</a:t>
            </a:r>
          </a:p>
          <a:p>
            <a:pPr lvl="2"/>
            <a:r>
              <a:rPr lang="hu-HU" dirty="0" smtClean="0"/>
              <a:t>Másodlagos korlátok: létesítmény kialakítása (levegőztető rendszer, zárt munkaterek)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3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2074</TotalTime>
  <Words>2015</Words>
  <Application>Microsoft Office PowerPoint</Application>
  <PresentationFormat>Diavetítés a képernyőre (4:3 oldalarány)</PresentationFormat>
  <Paragraphs>325</Paragraphs>
  <Slides>41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Austin</vt:lpstr>
      <vt:lpstr>Biobiztonság és elszigetelés (Biosafety and containment)</vt:lpstr>
      <vt:lpstr>Vázlat</vt:lpstr>
      <vt:lpstr>Bevezető I.</vt:lpstr>
      <vt:lpstr>Bevezető II.</vt:lpstr>
      <vt:lpstr>Bevezető III.</vt:lpstr>
      <vt:lpstr>Definíciók I. Biológiai veszély</vt:lpstr>
      <vt:lpstr>Kockázatot jelentő biológiai ágensek</vt:lpstr>
      <vt:lpstr>Definíciók II. Biobiztonság és elszigetelés</vt:lpstr>
      <vt:lpstr>Biológiai biztonság elérésének módjai</vt:lpstr>
      <vt:lpstr>Irányelvek és szabályozás: USA</vt:lpstr>
      <vt:lpstr>Nemzeti Egészségügyi Intézet (NIH) irányelvek I.</vt:lpstr>
      <vt:lpstr>Nemzeti Egészségügyi Intézet (NIH) irányelvek II.</vt:lpstr>
      <vt:lpstr>Nemzeti Egészségügyi Intézet (NIH) irányelvek III.</vt:lpstr>
      <vt:lpstr>Nemzeti Egészségügyi Intézet (NIH) irányelvek IV.</vt:lpstr>
      <vt:lpstr>Amerikai Élelmiszer és Gyógyszerügyi Hatóság (FDA)</vt:lpstr>
      <vt:lpstr>Amerikai Környezetvédelmi Hivatal (EPA)</vt:lpstr>
      <vt:lpstr> USA Mezőgazdasági Minisztérium (USDA)</vt:lpstr>
      <vt:lpstr>Munkahelyi Biztonsági és Egészségvédelmi Ügynökség (OSHA)</vt:lpstr>
      <vt:lpstr>Nemzetközi biotechnológiai szabályozások</vt:lpstr>
      <vt:lpstr>OECD Recombinant DNA Safety Considerations (1986)</vt:lpstr>
      <vt:lpstr> Fertőző mikrobák veszélyességi besorolása (WHO)</vt:lpstr>
      <vt:lpstr> Fertőző mikrobák veszélyességi besorolása (WHO)</vt:lpstr>
      <vt:lpstr>Hazai szabályozás I.</vt:lpstr>
      <vt:lpstr> Veszélyességi csoport ≠ Biobiztonsági besorolás</vt:lpstr>
      <vt:lpstr>BSL-1 és BSL-2 laboratóriumok</vt:lpstr>
      <vt:lpstr>BSL-1 laboratóriumok</vt:lpstr>
      <vt:lpstr>BSL-2 laboratóriumok</vt:lpstr>
      <vt:lpstr>BSL-3 laboratóriumok</vt:lpstr>
      <vt:lpstr>BSL-3 laboratóriumok</vt:lpstr>
      <vt:lpstr>BSL-4 laboratóriumok</vt:lpstr>
      <vt:lpstr>BSL-4 laboratóriumok</vt:lpstr>
      <vt:lpstr>Fizikai-mérnöki megoldások</vt:lpstr>
      <vt:lpstr>Biológiai biztonsági fülkék osztályozása</vt:lpstr>
      <vt:lpstr>Biológiai biztonsági fülkék osztályozása</vt:lpstr>
      <vt:lpstr>PowerPoint bemutató</vt:lpstr>
      <vt:lpstr>Hazai szabályozás II.</vt:lpstr>
      <vt:lpstr>A géntechnológiai tevékenységről szóló törvény (1998. évi XXVII. tv.)</vt:lpstr>
      <vt:lpstr>Biológiai containment</vt:lpstr>
      <vt:lpstr>Kérdések I.</vt:lpstr>
      <vt:lpstr>Kérdések II.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Biobiztonság és elszigetelés (Biosafety and containment)</dc:title>
  <dc:creator>Hajdu Zoltán</dc:creator>
  <cp:lastModifiedBy>Windows User</cp:lastModifiedBy>
  <cp:revision>417</cp:revision>
  <dcterms:created xsi:type="dcterms:W3CDTF">2015-03-04T10:15:56Z</dcterms:created>
  <dcterms:modified xsi:type="dcterms:W3CDTF">2015-03-17T12:13:03Z</dcterms:modified>
</cp:coreProperties>
</file>