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31" r:id="rId21"/>
    <p:sldId id="313" r:id="rId22"/>
    <p:sldId id="314" r:id="rId23"/>
    <p:sldId id="315" r:id="rId24"/>
    <p:sldId id="317" r:id="rId25"/>
    <p:sldId id="316" r:id="rId26"/>
    <p:sldId id="318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257" r:id="rId39"/>
    <p:sldId id="258" r:id="rId40"/>
    <p:sldId id="259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332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4" r:id="rId72"/>
    <p:sldId id="290" r:id="rId7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7A05F-CE54-4877-9838-F8E314B4F200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3F5D-4C3D-4F8B-9355-DE9D6847D85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45DE4-B252-4466-A196-48D7F1C8BFD0}" type="slidenum">
              <a:rPr lang="hu-HU"/>
              <a:pPr/>
              <a:t>18</a:t>
            </a:fld>
            <a:endParaRPr lang="hu-H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Spin coating: egységes vékony filmréteg kialakítása lapos hordozón</a:t>
            </a:r>
          </a:p>
          <a:p>
            <a:r>
              <a:rPr lang="hu-HU"/>
              <a:t>4,3+/- 0,4 </a:t>
            </a:r>
            <a:r>
              <a:rPr lang="el-GR"/>
              <a:t>μ</a:t>
            </a:r>
            <a:r>
              <a:rPr lang="hu-HU"/>
              <a:t>l/h 37°C-on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9E16B2-C233-41EB-9983-0628E3A67B87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089A2F-EA85-4FEF-B32A-089B281581D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83768" y="533400"/>
            <a:ext cx="5988500" cy="2247528"/>
          </a:xfrm>
        </p:spPr>
        <p:txBody>
          <a:bodyPr/>
          <a:lstStyle/>
          <a:p>
            <a:r>
              <a:rPr lang="hu-HU" sz="4400" dirty="0" err="1" smtClean="0"/>
              <a:t>Mikrobioreaktorok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19872" y="2852936"/>
            <a:ext cx="5114778" cy="2193392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Mikrobioreaktorok</a:t>
            </a:r>
            <a:r>
              <a:rPr lang="hu-HU" sz="3200" dirty="0" smtClean="0"/>
              <a:t>,</a:t>
            </a:r>
          </a:p>
          <a:p>
            <a:r>
              <a:rPr lang="hu-HU" sz="3200" dirty="0" smtClean="0"/>
              <a:t>Eldobható </a:t>
            </a:r>
            <a:r>
              <a:rPr lang="hu-HU" sz="3200" dirty="0" err="1" smtClean="0"/>
              <a:t>mikrobioreaktorokhoz</a:t>
            </a:r>
            <a:r>
              <a:rPr lang="hu-HU" sz="3200" dirty="0" smtClean="0"/>
              <a:t> használható szenzorok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948264" y="5085184"/>
            <a:ext cx="175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</a:t>
            </a:r>
          </a:p>
          <a:p>
            <a:endParaRPr lang="hu-HU" dirty="0" smtClean="0"/>
          </a:p>
          <a:p>
            <a:r>
              <a:rPr lang="hu-HU" dirty="0" smtClean="0"/>
              <a:t>Kereki Orsolya,</a:t>
            </a:r>
          </a:p>
          <a:p>
            <a:r>
              <a:rPr lang="hu-HU" dirty="0" smtClean="0"/>
              <a:t>Orgován Judit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Miniatűr kevert reaktorok</a:t>
            </a:r>
            <a:r>
              <a:rPr lang="hu-HU" dirty="0" smtClean="0">
                <a:latin typeface="Constantia" pitchFamily="18" charset="0"/>
              </a:rPr>
              <a:t/>
            </a:r>
            <a:br>
              <a:rPr lang="hu-HU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u-HU" sz="2200" dirty="0" smtClean="0"/>
              <a:t>Hagyományos gyártási technológia, jól definiált, jól szabályozható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Drága a léptéknövelése, munkaigényes, ha kaszkádban akarjuk felhasználni (tisztítás, sterilizálás, paraméterek szabályozása, pl. mindegyikben külön pH-mérő)</a:t>
            </a:r>
          </a:p>
          <a:p>
            <a:pPr>
              <a:spcBef>
                <a:spcPct val="50000"/>
              </a:spcBef>
            </a:pPr>
            <a:r>
              <a:rPr lang="hu-HU" sz="2200" dirty="0" err="1" smtClean="0"/>
              <a:t>OD-mérés</a:t>
            </a:r>
            <a:r>
              <a:rPr lang="hu-HU" sz="2200" dirty="0" smtClean="0"/>
              <a:t> mintavétellel: levegőztetés miatt fellépő buborékok rontják az eredményeket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Magas sejtkoncentráció –&gt; szóródik a fény, alábecslés </a:t>
            </a:r>
          </a:p>
          <a:p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168" y="5373216"/>
            <a:ext cx="232783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463040"/>
          </a:xfrm>
        </p:spPr>
        <p:txBody>
          <a:bodyPr>
            <a:noAutofit/>
          </a:bodyPr>
          <a:lstStyle/>
          <a:p>
            <a:r>
              <a:rPr lang="hu-HU" sz="3200" dirty="0" smtClean="0"/>
              <a:t>Összetett </a:t>
            </a:r>
            <a:r>
              <a:rPr lang="hu-HU" sz="3200" dirty="0" err="1" smtClean="0"/>
              <a:t>mikrobioreaktorok</a:t>
            </a:r>
            <a:r>
              <a:rPr lang="hu-HU" sz="3200" dirty="0" smtClean="0"/>
              <a:t> </a:t>
            </a:r>
            <a:br>
              <a:rPr lang="hu-HU" sz="3200" dirty="0" smtClean="0"/>
            </a:br>
            <a:r>
              <a:rPr lang="hu-HU" sz="3200" dirty="0" smtClean="0"/>
              <a:t>(</a:t>
            </a:r>
            <a:r>
              <a:rPr lang="hu-HU" sz="3200" dirty="0" err="1" smtClean="0"/>
              <a:t>mikrofabrikálás</a:t>
            </a:r>
            <a:r>
              <a:rPr lang="hu-HU" sz="3200" dirty="0" smtClean="0"/>
              <a:t>)</a:t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u-HU" sz="2200" dirty="0" smtClean="0"/>
              <a:t>Sok kutató ebben látja a megoldást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A pH-mérés (nehéz integrálni a szenzorokat) és a levegőztetés (</a:t>
            </a:r>
            <a:r>
              <a:rPr lang="el-GR" sz="2200" dirty="0" smtClean="0">
                <a:cs typeface="Arial" charset="0"/>
              </a:rPr>
              <a:t>μ</a:t>
            </a:r>
            <a:r>
              <a:rPr lang="hu-HU" sz="2200" dirty="0" smtClean="0">
                <a:cs typeface="Arial" charset="0"/>
              </a:rPr>
              <a:t>l-es méretben nehéz mozgatni a folyadékot)</a:t>
            </a:r>
            <a:r>
              <a:rPr lang="hu-HU" sz="2200" dirty="0" smtClean="0"/>
              <a:t> teljesítménye elmarad az elvárásoktól</a:t>
            </a:r>
          </a:p>
          <a:p>
            <a:endParaRPr lang="hu-H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581128"/>
            <a:ext cx="2481064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02148"/>
            <a:ext cx="2453630" cy="265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2E56-FEBD-487D-9225-5BB4E14C06EE}" type="slidenum">
              <a:rPr lang="hu-HU"/>
              <a:pPr/>
              <a:t>12</a:t>
            </a:fld>
            <a:endParaRPr lang="hu-H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37442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/>
              <a:t> Batch, </a:t>
            </a:r>
            <a:r>
              <a:rPr lang="hu-HU" dirty="0" err="1"/>
              <a:t>Fed-batch</a:t>
            </a:r>
            <a:endParaRPr lang="hu-HU" dirty="0"/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hu-HU" dirty="0"/>
              <a:t>Ezekben az esetekben a mikrobák tulajdonságai (méret, összetétel, funkcionális jellemzők) a tenyészet növekedésével változnak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hu-HU" dirty="0"/>
              <a:t>A legtöbb </a:t>
            </a:r>
            <a:r>
              <a:rPr lang="hu-HU" dirty="0" err="1"/>
              <a:t>mikrobioreaktor</a:t>
            </a:r>
            <a:r>
              <a:rPr lang="hu-HU" dirty="0"/>
              <a:t> ilyen módon üzemel</a:t>
            </a:r>
            <a:br>
              <a:rPr lang="hu-HU" dirty="0"/>
            </a:br>
            <a:r>
              <a:rPr lang="hu-HU" dirty="0"/>
              <a:t>a növekedés során a sejtek tulajdonságai folyamatosan változnak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3416"/>
            <a:ext cx="3993108" cy="275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9992" y="476672"/>
            <a:ext cx="35283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>
                <a:latin typeface="Constantia" pitchFamily="18" charset="0"/>
              </a:rPr>
              <a:t> </a:t>
            </a:r>
            <a:r>
              <a:rPr lang="hu-HU" dirty="0" err="1"/>
              <a:t>Kemosztát</a:t>
            </a:r>
            <a:r>
              <a:rPr lang="hu-HU" dirty="0"/>
              <a:t>, folytonos</a:t>
            </a:r>
          </a:p>
          <a:p>
            <a:pPr algn="l">
              <a:spcBef>
                <a:spcPct val="50000"/>
              </a:spcBef>
            </a:pPr>
            <a:r>
              <a:rPr lang="hu-HU" dirty="0" err="1"/>
              <a:t>Steady</a:t>
            </a:r>
            <a:r>
              <a:rPr lang="hu-HU" dirty="0"/>
              <a:t> </a:t>
            </a:r>
            <a:r>
              <a:rPr lang="hu-HU" dirty="0" err="1"/>
              <a:t>state</a:t>
            </a:r>
            <a:r>
              <a:rPr lang="hu-HU" dirty="0"/>
              <a:t> növekedés csak itt, kinetikai paraméterek és a </a:t>
            </a:r>
            <a:r>
              <a:rPr lang="hu-HU" dirty="0" err="1"/>
              <a:t>hozamkonstansok</a:t>
            </a:r>
            <a:r>
              <a:rPr lang="hu-HU" dirty="0"/>
              <a:t> sokkal pontosabban meghatározhatóak</a:t>
            </a:r>
          </a:p>
          <a:p>
            <a:pPr algn="l">
              <a:spcBef>
                <a:spcPct val="50000"/>
              </a:spcBef>
            </a:pPr>
            <a:r>
              <a:rPr lang="hu-HU" dirty="0" smtClean="0"/>
              <a:t>A </a:t>
            </a:r>
            <a:r>
              <a:rPr lang="hu-HU" dirty="0"/>
              <a:t>kísérletekben használt hagyományos folytonos kevert tartályok azonban idő- és munkaigényesek </a:t>
            </a:r>
            <a:r>
              <a:rPr lang="hu-HU" dirty="0">
                <a:sym typeface="Wingdings" pitchFamily="2" charset="2"/>
              </a:rPr>
              <a:t> </a:t>
            </a:r>
            <a:r>
              <a:rPr lang="hu-HU" dirty="0" err="1">
                <a:sym typeface="Wingdings" pitchFamily="2" charset="2"/>
              </a:rPr>
              <a:t>mikrobioreaktor</a:t>
            </a:r>
            <a:endParaRPr lang="hu-HU" dirty="0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395136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55650" y="476250"/>
            <a:ext cx="352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/>
              <a:t>PDMS (</a:t>
            </a:r>
            <a:r>
              <a:rPr lang="hu-HU" dirty="0" err="1"/>
              <a:t>poli-dimetil-sziloxán</a:t>
            </a:r>
            <a:r>
              <a:rPr lang="hu-HU" dirty="0"/>
              <a:t>)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273685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499992" y="476672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/>
              <a:t>PMMA (</a:t>
            </a:r>
            <a:r>
              <a:rPr lang="hu-HU" dirty="0" err="1"/>
              <a:t>poli-metil-metakrilát</a:t>
            </a:r>
            <a:r>
              <a:rPr lang="hu-HU" dirty="0"/>
              <a:t>)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23529" y="2564904"/>
            <a:ext cx="748883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hu-HU" dirty="0">
                <a:latin typeface="Constantia" pitchFamily="18" charset="0"/>
              </a:rPr>
              <a:t> </a:t>
            </a:r>
            <a:r>
              <a:rPr lang="hu-HU" sz="2000" dirty="0"/>
              <a:t>jó </a:t>
            </a:r>
            <a:r>
              <a:rPr lang="hu-HU" sz="2000" dirty="0" smtClean="0"/>
              <a:t>fényáteresztés</a:t>
            </a:r>
            <a:endParaRPr lang="hu-HU" sz="2000" dirty="0"/>
          </a:p>
          <a:p>
            <a:pPr algn="l">
              <a:buFont typeface="Wingdings" pitchFamily="2" charset="2"/>
              <a:buChar char="§"/>
            </a:pPr>
            <a:r>
              <a:rPr lang="hu-HU" sz="2000" dirty="0"/>
              <a:t> mechanikailag merev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/>
              <a:t> jól alkalmazható biológiai rendszerekhez (</a:t>
            </a:r>
            <a:r>
              <a:rPr lang="hu-HU" sz="2000" dirty="0" err="1"/>
              <a:t>biokompatibilitás</a:t>
            </a:r>
            <a:r>
              <a:rPr lang="hu-HU" sz="2000" dirty="0"/>
              <a:t>)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/>
              <a:t> </a:t>
            </a:r>
            <a:r>
              <a:rPr lang="hu-HU" sz="2000" dirty="0" smtClean="0"/>
              <a:t>olcsó</a:t>
            </a:r>
            <a:endParaRPr lang="hu-HU" sz="2000" dirty="0"/>
          </a:p>
          <a:p>
            <a:pPr algn="l">
              <a:buFont typeface="Wingdings" pitchFamily="2" charset="2"/>
              <a:buChar char="§"/>
            </a:pPr>
            <a:r>
              <a:rPr lang="hu-HU" sz="2000" dirty="0"/>
              <a:t> egyszerű kezelhetőség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/>
              <a:t> nagy mélység/szélesség arányú, szivárgásmentesen lezárható csatornák </a:t>
            </a:r>
            <a:r>
              <a:rPr lang="hu-HU" sz="2000" dirty="0" smtClean="0"/>
              <a:t>alakíthatók </a:t>
            </a:r>
            <a:r>
              <a:rPr lang="hu-HU" sz="2000" dirty="0"/>
              <a:t>ki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/>
              <a:t> a lamináris áramlások biztosíthatóságának érdekében a folyadékterek felületi érdessége pontosan kézben tartható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/>
              <a:t> csatlakoztatható külső, makroszkopikus áramlási rendszerekhez (</a:t>
            </a:r>
            <a:r>
              <a:rPr lang="hu-HU" sz="2000" dirty="0" smtClean="0"/>
              <a:t>csatolóelemek megvalósítására </a:t>
            </a:r>
            <a:r>
              <a:rPr lang="hu-HU" sz="2000" dirty="0"/>
              <a:t>is alkalmas technológia)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/>
              <a:t> egyéb érzékelőelemekkel is integrálhatók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32670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PDMS formálási eljárások</a:t>
            </a:r>
            <a:br>
              <a:rPr lang="hu-HU" sz="4000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CNC technológia (computer </a:t>
            </a:r>
            <a:r>
              <a:rPr lang="hu-HU" sz="2800" dirty="0" err="1" smtClean="0"/>
              <a:t>numerical</a:t>
            </a:r>
            <a:r>
              <a:rPr lang="hu-HU" sz="2800" dirty="0" smtClean="0"/>
              <a:t> </a:t>
            </a:r>
            <a:r>
              <a:rPr lang="hu-HU" sz="2800" dirty="0" err="1" smtClean="0"/>
              <a:t>control</a:t>
            </a:r>
            <a:r>
              <a:rPr lang="hu-HU" sz="2800" dirty="0" smtClean="0"/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hu-HU" sz="2200" dirty="0" smtClean="0"/>
              <a:t>Számjegyes vezérlésű megmunkálás</a:t>
            </a:r>
          </a:p>
          <a:p>
            <a:pPr>
              <a:buNone/>
            </a:pPr>
            <a:endParaRPr lang="hu-HU" sz="2200" dirty="0" smtClean="0"/>
          </a:p>
          <a:p>
            <a:pPr>
              <a:buNone/>
            </a:pPr>
            <a:r>
              <a:rPr lang="hu-HU" sz="2200" dirty="0" smtClean="0"/>
              <a:t>Előzetes tervrajz alapján számítógépes vezérléssel a gép megmunkálja a formát</a:t>
            </a:r>
          </a:p>
          <a:p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15518"/>
            <a:ext cx="4283968" cy="28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err="1" smtClean="0"/>
              <a:t>Fotolitográfiás</a:t>
            </a:r>
            <a:r>
              <a:rPr lang="hu-HU" sz="4000" dirty="0" smtClean="0"/>
              <a:t> eljárás</a:t>
            </a:r>
            <a:r>
              <a:rPr lang="hu-HU" sz="4000" dirty="0" smtClean="0">
                <a:latin typeface="Constantia" pitchFamily="18" charset="0"/>
              </a:rPr>
              <a:t/>
            </a:r>
            <a:br>
              <a:rPr lang="hu-HU" sz="4000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4258816" cy="554461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hu-HU" sz="2900" dirty="0" err="1" smtClean="0"/>
              <a:t>Si-hordozó</a:t>
            </a:r>
            <a:r>
              <a:rPr lang="hu-HU" sz="2900" dirty="0" smtClean="0"/>
              <a:t>: ebből </a:t>
            </a:r>
            <a:r>
              <a:rPr lang="hu-HU" sz="2900" dirty="0" err="1" smtClean="0"/>
              <a:t>fotolitográfiás</a:t>
            </a:r>
            <a:r>
              <a:rPr lang="hu-HU" sz="2900" dirty="0" smtClean="0"/>
              <a:t> eljárással alakítják ki a mesterdarabot</a:t>
            </a:r>
          </a:p>
          <a:p>
            <a:pPr>
              <a:spcBef>
                <a:spcPct val="50000"/>
              </a:spcBef>
            </a:pPr>
            <a:endParaRPr lang="hu-HU" sz="2900" dirty="0" smtClean="0"/>
          </a:p>
          <a:p>
            <a:pPr>
              <a:spcBef>
                <a:spcPct val="50000"/>
              </a:spcBef>
            </a:pPr>
            <a:r>
              <a:rPr lang="hu-HU" sz="2900" dirty="0" smtClean="0"/>
              <a:t>A mesterdarabra a kívánt vastagságban felöntik/felcentrifugálják a </a:t>
            </a:r>
            <a:r>
              <a:rPr lang="hu-HU" sz="2900" dirty="0" err="1" smtClean="0"/>
              <a:t>PDMS-t</a:t>
            </a:r>
            <a:r>
              <a:rPr lang="hu-HU" sz="2900" dirty="0" smtClean="0"/>
              <a:t>, melyet hőkezeléssel térhálósítanak</a:t>
            </a:r>
          </a:p>
          <a:p>
            <a:pPr>
              <a:spcBef>
                <a:spcPct val="50000"/>
              </a:spcBef>
            </a:pPr>
            <a:endParaRPr lang="hu-HU" sz="2900" dirty="0" smtClean="0"/>
          </a:p>
          <a:p>
            <a:pPr>
              <a:spcBef>
                <a:spcPct val="50000"/>
              </a:spcBef>
            </a:pPr>
            <a:r>
              <a:rPr lang="hu-HU" sz="2900" dirty="0" smtClean="0"/>
              <a:t>Kikeményítés után rugalmas, lefejthető darabot kapunk, mely a mesterdarab negatívja</a:t>
            </a:r>
          </a:p>
          <a:p>
            <a:pPr>
              <a:spcBef>
                <a:spcPct val="50000"/>
              </a:spcBef>
            </a:pPr>
            <a:endParaRPr lang="hu-HU" sz="2900" dirty="0" smtClean="0"/>
          </a:p>
          <a:p>
            <a:pPr>
              <a:spcBef>
                <a:spcPct val="50000"/>
              </a:spcBef>
            </a:pPr>
            <a:r>
              <a:rPr lang="hu-HU" sz="2900" dirty="0" smtClean="0"/>
              <a:t>Ez jól tapad bármilyen </a:t>
            </a:r>
            <a:r>
              <a:rPr lang="hu-HU" sz="2900" dirty="0" err="1" smtClean="0"/>
              <a:t>Si-bázisú</a:t>
            </a:r>
            <a:r>
              <a:rPr lang="hu-HU" sz="2900" dirty="0" smtClean="0"/>
              <a:t> hordozóhoz, ezért jól zár, ill. tömít</a:t>
            </a:r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805" y="1124744"/>
            <a:ext cx="418019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59216" cy="1368152"/>
          </a:xfrm>
        </p:spPr>
        <p:txBody>
          <a:bodyPr>
            <a:normAutofit fontScale="90000"/>
          </a:bodyPr>
          <a:lstStyle/>
          <a:p>
            <a:r>
              <a:rPr lang="hu-HU" sz="3600" dirty="0" err="1" smtClean="0"/>
              <a:t>Mikrobioreaktor</a:t>
            </a:r>
            <a:r>
              <a:rPr lang="hu-HU" sz="3600" dirty="0" smtClean="0"/>
              <a:t> batch fermentációkhoz</a:t>
            </a:r>
            <a:r>
              <a:rPr lang="hu-HU" sz="4000" dirty="0" smtClean="0">
                <a:latin typeface="Constantia" pitchFamily="18" charset="0"/>
              </a:rPr>
              <a:t/>
            </a:r>
            <a:br>
              <a:rPr lang="hu-HU" sz="4000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5114968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Térfogat: 150 </a:t>
            </a:r>
            <a:r>
              <a:rPr lang="el-GR" sz="2200" dirty="0" smtClean="0">
                <a:cs typeface="Arial" charset="0"/>
              </a:rPr>
              <a:t>μ</a:t>
            </a:r>
            <a:r>
              <a:rPr lang="hu-HU" sz="2200" dirty="0" smtClean="0">
                <a:cs typeface="Arial" charset="0"/>
              </a:rPr>
              <a:t>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>
                <a:cs typeface="Arial" charset="0"/>
              </a:rPr>
              <a:t> Kevertetés: kis </a:t>
            </a:r>
            <a:r>
              <a:rPr lang="hu-HU" sz="2200" dirty="0" err="1" smtClean="0">
                <a:cs typeface="Arial" charset="0"/>
              </a:rPr>
              <a:t>mágnesmagokkal</a:t>
            </a:r>
            <a:r>
              <a:rPr lang="hu-HU" sz="2200" dirty="0" smtClean="0">
                <a:cs typeface="Arial" charset="0"/>
              </a:rPr>
              <a:t>, gyűrű alakúak, 6mm karok, 0,5 mm vastagság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>
                <a:cs typeface="Arial" charset="0"/>
              </a:rPr>
              <a:t> pH-mérés: fluoreszcens szenzorral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>
                <a:cs typeface="Arial" charset="0"/>
              </a:rPr>
              <a:t> </a:t>
            </a:r>
            <a:r>
              <a:rPr lang="hu-HU" sz="2200" dirty="0" err="1" smtClean="0">
                <a:cs typeface="Arial" charset="0"/>
              </a:rPr>
              <a:t>DO-mérés</a:t>
            </a:r>
            <a:endParaRPr lang="hu-HU" sz="2200" dirty="0" smtClean="0"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err="1" smtClean="0">
                <a:cs typeface="Arial" charset="0"/>
              </a:rPr>
              <a:t>OD-mérés</a:t>
            </a:r>
            <a:endParaRPr lang="hu-HU" sz="2200" dirty="0" smtClean="0">
              <a:cs typeface="Arial" charset="0"/>
            </a:endParaRPr>
          </a:p>
          <a:p>
            <a:endParaRPr lang="hu-H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131840" y="3502221"/>
          <a:ext cx="5004420" cy="3355779"/>
        </p:xfrm>
        <a:graphic>
          <a:graphicData uri="http://schemas.openxmlformats.org/presentationml/2006/ole">
            <p:oleObj spid="_x0000_s55298" name="Bitkép" r:id="rId3" imgW="5401429" imgH="3619048" progId="PBrush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59216" cy="1368152"/>
          </a:xfrm>
        </p:spPr>
        <p:txBody>
          <a:bodyPr>
            <a:normAutofit fontScale="90000"/>
          </a:bodyPr>
          <a:lstStyle/>
          <a:p>
            <a:r>
              <a:rPr lang="hu-HU" sz="3600" dirty="0" err="1" smtClean="0"/>
              <a:t>Mikrobioreaktor</a:t>
            </a:r>
            <a:r>
              <a:rPr lang="hu-HU" sz="3600" dirty="0" smtClean="0"/>
              <a:t> batch fermentációkhoz</a:t>
            </a:r>
            <a:r>
              <a:rPr lang="hu-HU" sz="4000" dirty="0" smtClean="0">
                <a:latin typeface="Constantia" pitchFamily="18" charset="0"/>
              </a:rPr>
              <a:t/>
            </a:r>
            <a:br>
              <a:rPr lang="hu-HU" sz="4000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91592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/>
              <a:t>PMMA borítás</a:t>
            </a:r>
            <a:r>
              <a:rPr lang="hu-HU" sz="2400" dirty="0" smtClean="0"/>
              <a:t>: ez a réteg tartalmazza a csatornákat, ez maga a </a:t>
            </a:r>
            <a:r>
              <a:rPr lang="hu-HU" sz="2400" dirty="0" err="1" smtClean="0"/>
              <a:t>mikroreaktor</a:t>
            </a:r>
            <a:endParaRPr lang="hu-HU" sz="2400" dirty="0" smtClean="0"/>
          </a:p>
          <a:p>
            <a:pPr>
              <a:spcBef>
                <a:spcPct val="50000"/>
              </a:spcBef>
              <a:buNone/>
            </a:pPr>
            <a:endParaRPr lang="hu-HU" sz="2400" dirty="0" smtClean="0"/>
          </a:p>
          <a:p>
            <a:r>
              <a:rPr lang="hu-HU" sz="2400" dirty="0" smtClean="0"/>
              <a:t>Kis kamra a közepén (d=10 mm, mélység:1 mm)</a:t>
            </a:r>
          </a:p>
          <a:p>
            <a:r>
              <a:rPr lang="hu-HU" sz="2400" dirty="0" smtClean="0"/>
              <a:t>3 kis csatorna: beoltás, vízzel való feltöltés (500 </a:t>
            </a:r>
            <a:r>
              <a:rPr lang="el-GR" sz="2400" dirty="0" smtClean="0"/>
              <a:t>μ</a:t>
            </a:r>
            <a:r>
              <a:rPr lang="hu-HU" sz="2400" dirty="0" smtClean="0"/>
              <a:t>m mélység, 500 </a:t>
            </a:r>
            <a:r>
              <a:rPr lang="el-GR" sz="2400" dirty="0" smtClean="0"/>
              <a:t>μ</a:t>
            </a:r>
            <a:r>
              <a:rPr lang="hu-HU" sz="2400" dirty="0" smtClean="0"/>
              <a:t>m szélesség)</a:t>
            </a:r>
          </a:p>
          <a:p>
            <a:endParaRPr lang="hu-HU" sz="2400" dirty="0" smtClean="0"/>
          </a:p>
          <a:p>
            <a:pPr>
              <a:spcBef>
                <a:spcPct val="50000"/>
              </a:spcBef>
            </a:pPr>
            <a:r>
              <a:rPr lang="hu-HU" sz="2400" b="1" dirty="0" smtClean="0"/>
              <a:t>PDMS gázáteresztő membrán</a:t>
            </a:r>
            <a:r>
              <a:rPr lang="hu-HU" sz="2400" dirty="0" smtClean="0"/>
              <a:t>: elválasztja a folyadék- és a gázteret, megakadályozza a befertőződést és a szomszédos lemezek közötti kapcsolatot</a:t>
            </a:r>
          </a:p>
          <a:p>
            <a:pPr>
              <a:spcBef>
                <a:spcPct val="50000"/>
              </a:spcBef>
            </a:pPr>
            <a:endParaRPr lang="hu-HU" sz="2400" dirty="0" smtClean="0"/>
          </a:p>
          <a:p>
            <a:pPr>
              <a:spcBef>
                <a:spcPct val="50000"/>
              </a:spcBef>
            </a:pPr>
            <a:r>
              <a:rPr lang="hu-HU" sz="2400" b="1" dirty="0" smtClean="0"/>
              <a:t>PDMS tömítés</a:t>
            </a:r>
            <a:r>
              <a:rPr lang="hu-HU" sz="2400" dirty="0" smtClean="0"/>
              <a:t> (5 mm):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400" dirty="0" smtClean="0"/>
              <a:t>megkönnyítse a szerelést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400" dirty="0" smtClean="0"/>
              <a:t>biztosítja a hermetikus zárást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400" dirty="0" smtClean="0"/>
              <a:t>kapcsolatot teremt a folyadékcsatornák között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067175" y="765174"/>
          <a:ext cx="5076825" cy="5328121"/>
        </p:xfrm>
        <a:graphic>
          <a:graphicData uri="http://schemas.openxmlformats.org/presentationml/2006/ole">
            <p:oleObj spid="_x0000_s56322" name="Bitkép" r:id="rId4" imgW="5076190" imgH="5125165" progId="PBrush">
              <p:embed/>
            </p:oleObj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5288" y="549275"/>
            <a:ext cx="3240087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b="1" dirty="0"/>
              <a:t>h=300  mm</a:t>
            </a:r>
            <a:r>
              <a:rPr lang="hu-HU" dirty="0"/>
              <a:t> </a:t>
            </a:r>
            <a:r>
              <a:rPr lang="hu-HU" dirty="0">
                <a:sym typeface="Wingdings" pitchFamily="2" charset="2"/>
              </a:rPr>
              <a:t> ebből eredő víznyomás enyhén felfelé domborodva tartja a membránt  teljes térfogat: 150 </a:t>
            </a:r>
            <a:r>
              <a:rPr lang="el-GR" dirty="0"/>
              <a:t>μ</a:t>
            </a:r>
            <a:r>
              <a:rPr lang="hu-HU" dirty="0" smtClean="0"/>
              <a:t>l</a:t>
            </a:r>
            <a:endParaRPr lang="hu-HU" dirty="0"/>
          </a:p>
          <a:p>
            <a:pPr algn="l">
              <a:spcBef>
                <a:spcPct val="50000"/>
              </a:spcBef>
            </a:pPr>
            <a:r>
              <a:rPr lang="hu-HU" b="1" dirty="0"/>
              <a:t>Víz passzív rátáplálása</a:t>
            </a:r>
            <a:r>
              <a:rPr lang="hu-HU" dirty="0"/>
              <a:t>: állandó térfogatot tart, mivel a víz a membránon keresztül párolog, pótolni kell, hosszú ideig üzemeltetve ez jelentős térfogatveszteség lenne</a:t>
            </a:r>
            <a:r>
              <a:rPr lang="hu-HU" dirty="0">
                <a:sym typeface="Wingdings" pitchFamily="2" charset="2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hu-HU" dirty="0">
                <a:sym typeface="Wingdings" pitchFamily="2" charset="2"/>
              </a:rPr>
              <a:t>Elágazó </a:t>
            </a:r>
            <a:r>
              <a:rPr lang="hu-HU" b="1" dirty="0">
                <a:sym typeface="Wingdings" pitchFamily="2" charset="2"/>
              </a:rPr>
              <a:t>optikai szálak</a:t>
            </a:r>
            <a:r>
              <a:rPr lang="hu-HU" dirty="0">
                <a:sym typeface="Wingdings" pitchFamily="2" charset="2"/>
              </a:rPr>
              <a:t> vannak felülről és alulról a kamrába vezetve: ezek vezetnek a </a:t>
            </a:r>
            <a:r>
              <a:rPr lang="hu-HU" dirty="0" err="1">
                <a:sym typeface="Wingdings" pitchFamily="2" charset="2"/>
              </a:rPr>
              <a:t>LED-ekhez</a:t>
            </a:r>
            <a:r>
              <a:rPr lang="hu-HU" dirty="0">
                <a:sym typeface="Wingdings" pitchFamily="2" charset="2"/>
              </a:rPr>
              <a:t>, illetve a </a:t>
            </a:r>
            <a:r>
              <a:rPr lang="hu-HU" dirty="0" err="1">
                <a:sym typeface="Wingdings" pitchFamily="2" charset="2"/>
              </a:rPr>
              <a:t>fotodetektorokhoz</a:t>
            </a:r>
            <a:r>
              <a:rPr lang="hu-HU" dirty="0">
                <a:sym typeface="Wingdings" pitchFamily="2" charset="2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hu-HU" dirty="0">
                <a:sym typeface="Wingdings" pitchFamily="2" charset="2"/>
              </a:rPr>
              <a:t>Narancs(600 nm): OD</a:t>
            </a:r>
          </a:p>
          <a:p>
            <a:pPr algn="l">
              <a:spcBef>
                <a:spcPct val="50000"/>
              </a:spcBef>
            </a:pPr>
            <a:r>
              <a:rPr lang="hu-HU" dirty="0">
                <a:sym typeface="Wingdings" pitchFamily="2" charset="2"/>
              </a:rPr>
              <a:t>Kék/zöld (505 nm), kék (465 nm): DO,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err="1" smtClean="0"/>
              <a:t>Mikrokemosztát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4536504" cy="554461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hu-HU" sz="3400" b="1" u="sng" dirty="0" smtClean="0"/>
              <a:t>3 alsó PMMA</a:t>
            </a:r>
            <a:r>
              <a:rPr lang="hu-HU" sz="3400" dirty="0" smtClean="0"/>
              <a:t>: </a:t>
            </a:r>
            <a:r>
              <a:rPr lang="hu-HU" sz="3400" dirty="0" err="1" smtClean="0"/>
              <a:t>bioreaktor</a:t>
            </a:r>
            <a:r>
              <a:rPr lang="hu-HU" sz="3400" dirty="0" smtClean="0"/>
              <a:t> kamra és összekötő csatornák</a:t>
            </a:r>
          </a:p>
          <a:p>
            <a:pPr>
              <a:spcBef>
                <a:spcPct val="50000"/>
              </a:spcBef>
            </a:pPr>
            <a:endParaRPr lang="hu-HU" sz="3400" dirty="0" smtClean="0"/>
          </a:p>
          <a:p>
            <a:pPr>
              <a:spcBef>
                <a:spcPct val="50000"/>
              </a:spcBef>
            </a:pPr>
            <a:r>
              <a:rPr lang="hu-HU" sz="3400" b="1" u="sng" dirty="0" smtClean="0"/>
              <a:t>PDMS </a:t>
            </a:r>
            <a:r>
              <a:rPr lang="hu-HU" sz="3400" b="1" u="sng" dirty="0" err="1" smtClean="0"/>
              <a:t>mebrán</a:t>
            </a:r>
            <a:r>
              <a:rPr lang="hu-HU" sz="3400" dirty="0" smtClean="0"/>
              <a:t>: levegőztetés</a:t>
            </a:r>
          </a:p>
          <a:p>
            <a:pPr>
              <a:spcBef>
                <a:spcPct val="50000"/>
              </a:spcBef>
            </a:pPr>
            <a:endParaRPr lang="hu-HU" sz="3400" dirty="0" smtClean="0"/>
          </a:p>
          <a:p>
            <a:r>
              <a:rPr lang="hu-HU" sz="3400" b="1" u="sng" dirty="0" smtClean="0"/>
              <a:t>PDMS tömítés</a:t>
            </a:r>
            <a:r>
              <a:rPr lang="hu-HU" sz="3400" dirty="0" smtClean="0"/>
              <a:t> (5 mm):</a:t>
            </a:r>
          </a:p>
          <a:p>
            <a:r>
              <a:rPr lang="hu-HU" sz="3400" dirty="0" smtClean="0"/>
              <a:t>megkönnyítse a szerelést</a:t>
            </a:r>
          </a:p>
          <a:p>
            <a:r>
              <a:rPr lang="hu-HU" sz="3400" dirty="0" smtClean="0"/>
              <a:t>biztosítja a hermetikus zárást</a:t>
            </a:r>
          </a:p>
          <a:p>
            <a:r>
              <a:rPr lang="hu-HU" sz="3400" dirty="0" smtClean="0"/>
              <a:t>kapcsolatot teremt a folyadékcsatornák között</a:t>
            </a:r>
          </a:p>
          <a:p>
            <a:r>
              <a:rPr lang="hu-HU" sz="3400" dirty="0" smtClean="0"/>
              <a:t>Egy plusz </a:t>
            </a:r>
            <a:r>
              <a:rPr lang="hu-HU" sz="3400" b="1" i="1" u="sng" dirty="0" smtClean="0"/>
              <a:t>saválló háló</a:t>
            </a:r>
            <a:r>
              <a:rPr lang="hu-HU" sz="3400" dirty="0" smtClean="0"/>
              <a:t> is be van rakva: nem tud a membrán mozogni a változó víznyomás hatására, áll. térfogat, viszont csökken az O</a:t>
            </a:r>
            <a:r>
              <a:rPr lang="hu-HU" sz="3400" baseline="-25000" dirty="0" smtClean="0"/>
              <a:t>2</a:t>
            </a:r>
            <a:r>
              <a:rPr lang="hu-HU" sz="3400" dirty="0" smtClean="0"/>
              <a:t>-ellátás, de ez a kevertetéssel kompenzálható</a:t>
            </a:r>
          </a:p>
          <a:p>
            <a:endParaRPr lang="hu-HU" sz="3400" dirty="0" smtClean="0"/>
          </a:p>
          <a:p>
            <a:endParaRPr lang="hu-HU" dirty="0"/>
          </a:p>
        </p:txBody>
      </p:sp>
      <p:graphicFrame>
        <p:nvGraphicFramePr>
          <p:cNvPr id="57346" name="Object 6"/>
          <p:cNvGraphicFramePr>
            <a:graphicFrameLocks noChangeAspect="1"/>
          </p:cNvGraphicFramePr>
          <p:nvPr/>
        </p:nvGraphicFramePr>
        <p:xfrm>
          <a:off x="4932040" y="2348880"/>
          <a:ext cx="4211960" cy="4509120"/>
        </p:xfrm>
        <a:graphic>
          <a:graphicData uri="http://schemas.openxmlformats.org/presentationml/2006/ole">
            <p:oleObj spid="_x0000_s57346" name="Bitkép" r:id="rId3" imgW="6523810" imgH="4610744" progId="PBrush">
              <p:embed/>
            </p:oleObj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724128" y="11967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4PMMA + 2 PDMS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143000"/>
          </a:xfrm>
        </p:spPr>
        <p:txBody>
          <a:bodyPr>
            <a:noAutofit/>
          </a:bodyPr>
          <a:lstStyle/>
          <a:p>
            <a:r>
              <a:rPr lang="hu-HU" sz="2800" dirty="0" smtClean="0"/>
              <a:t>Fermentációs eljárások fejlesztése, optimalizálási kísérletek</a:t>
            </a:r>
            <a:endParaRPr lang="hu-HU" sz="2800" dirty="0"/>
          </a:p>
        </p:txBody>
      </p:sp>
      <p:grpSp>
        <p:nvGrpSpPr>
          <p:cNvPr id="3" name="Group 17"/>
          <p:cNvGrpSpPr>
            <a:grpSpLocks noGrp="1"/>
          </p:cNvGrpSpPr>
          <p:nvPr>
            <p:ph idx="1"/>
          </p:nvPr>
        </p:nvGrpSpPr>
        <p:grpSpPr bwMode="auto">
          <a:xfrm>
            <a:off x="457200" y="1609725"/>
            <a:ext cx="7499176" cy="4051523"/>
            <a:chOff x="158" y="1344"/>
            <a:chExt cx="5521" cy="261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85" y="3421"/>
              <a:ext cx="1179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dirty="0"/>
                <a:t>Rázatott lombik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245" y="3430"/>
              <a:ext cx="118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dirty="0"/>
                <a:t>Görgetett palack</a:t>
              </a:r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8" y="1371"/>
              <a:ext cx="1801" cy="19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969" y="3451"/>
              <a:ext cx="1315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dirty="0"/>
                <a:t>Laborléptékű kevertetett </a:t>
              </a:r>
              <a:r>
                <a:rPr lang="hu-HU" dirty="0" err="1"/>
                <a:t>bioreaktor</a:t>
              </a:r>
              <a:endParaRPr lang="hu-HU" dirty="0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58" y="1389"/>
              <a:ext cx="1724" cy="1996"/>
              <a:chOff x="158" y="1071"/>
              <a:chExt cx="1606" cy="1815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" y="1071"/>
                <a:ext cx="1572" cy="17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719" y="1071"/>
                <a:ext cx="45" cy="181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1927" y="1344"/>
              <a:ext cx="1905" cy="2041"/>
              <a:chOff x="2200" y="1180"/>
              <a:chExt cx="1406" cy="1452"/>
            </a:xfrm>
          </p:grpSpPr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0" y="1207"/>
                <a:ext cx="1377" cy="13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3561" y="1180"/>
                <a:ext cx="45" cy="14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err="1" smtClean="0"/>
              <a:t>Mikrokemosztát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4536504" cy="5688632"/>
          </a:xfrm>
        </p:spPr>
        <p:txBody>
          <a:bodyPr>
            <a:normAutofit/>
          </a:bodyPr>
          <a:lstStyle/>
          <a:p>
            <a:r>
              <a:rPr lang="hu-HU" sz="2200" b="1" u="sng" dirty="0" smtClean="0"/>
              <a:t>PMMA réteg</a:t>
            </a:r>
            <a:r>
              <a:rPr lang="hu-HU" sz="2200" dirty="0" smtClean="0"/>
              <a:t>: mechanikai stabilitás</a:t>
            </a:r>
          </a:p>
          <a:p>
            <a:r>
              <a:rPr lang="hu-HU" sz="2200" dirty="0" smtClean="0"/>
              <a:t>Kis csatlakozó nyílások vannak a felső </a:t>
            </a:r>
            <a:r>
              <a:rPr lang="hu-HU" sz="2200" dirty="0" err="1" smtClean="0"/>
              <a:t>PMMA-rétegbe</a:t>
            </a:r>
            <a:r>
              <a:rPr lang="hu-HU" sz="2200" dirty="0" smtClean="0"/>
              <a:t> fúrva, ezeken keresztül: </a:t>
            </a:r>
          </a:p>
          <a:p>
            <a:r>
              <a:rPr lang="hu-HU" sz="2200" dirty="0" smtClean="0"/>
              <a:t>betáplálás (beoltás és tápoldat adagolás), illetve elvétel (mintavétel és a hulladék eltávolítása)</a:t>
            </a:r>
          </a:p>
          <a:p>
            <a:endParaRPr lang="hu-HU" sz="2200" dirty="0" smtClean="0"/>
          </a:p>
          <a:p>
            <a:pPr>
              <a:spcBef>
                <a:spcPct val="50000"/>
              </a:spcBef>
            </a:pPr>
            <a:r>
              <a:rPr lang="hu-HU" sz="2200" dirty="0" smtClean="0"/>
              <a:t>Nyomásvezérelt betáplálás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Integrált pH, OD, DO mérés</a:t>
            </a:r>
          </a:p>
          <a:p>
            <a:endParaRPr lang="hu-HU" dirty="0"/>
          </a:p>
        </p:txBody>
      </p:sp>
      <p:graphicFrame>
        <p:nvGraphicFramePr>
          <p:cNvPr id="57346" name="Object 6"/>
          <p:cNvGraphicFramePr>
            <a:graphicFrameLocks noChangeAspect="1"/>
          </p:cNvGraphicFramePr>
          <p:nvPr/>
        </p:nvGraphicFramePr>
        <p:xfrm>
          <a:off x="4932040" y="2348880"/>
          <a:ext cx="4211960" cy="4509120"/>
        </p:xfrm>
        <a:graphic>
          <a:graphicData uri="http://schemas.openxmlformats.org/presentationml/2006/ole">
            <p:oleObj spid="_x0000_s68610" name="Bitkép" r:id="rId3" imgW="6523810" imgH="4610744" progId="PBrush">
              <p:embed/>
            </p:oleObj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724128" y="11967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4PMMA + 2 PDMS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Hőmérséklet-szabályozás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5050904" cy="484632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hu-HU" sz="2200" b="1" dirty="0" smtClean="0"/>
              <a:t>Kemotaxis-kontroll</a:t>
            </a:r>
            <a:r>
              <a:rPr lang="hu-HU" sz="2200" dirty="0" smtClean="0"/>
              <a:t>: a mozgékony baktériumok a betáplálásnál elkezdenének a tápanyagforrás felé vándorolni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Lokális fűtéssel 70°C-on tartják a </a:t>
            </a:r>
            <a:r>
              <a:rPr lang="hu-HU" sz="2200" dirty="0" err="1" smtClean="0"/>
              <a:t>betápot</a:t>
            </a:r>
            <a:r>
              <a:rPr lang="hu-HU" sz="2200" dirty="0" smtClean="0"/>
              <a:t> </a:t>
            </a:r>
            <a:r>
              <a:rPr lang="hu-HU" sz="2200" dirty="0" smtClean="0">
                <a:cs typeface="Times New Roman" pitchFamily="18" charset="0"/>
              </a:rPr>
              <a:t>→ </a:t>
            </a:r>
            <a:r>
              <a:rPr lang="hu-HU" sz="2200" dirty="0" err="1" smtClean="0">
                <a:cs typeface="Times New Roman" pitchFamily="18" charset="0"/>
              </a:rPr>
              <a:t>a</a:t>
            </a:r>
            <a:r>
              <a:rPr lang="hu-HU" sz="2200" dirty="0" smtClean="0">
                <a:cs typeface="Times New Roman" pitchFamily="18" charset="0"/>
              </a:rPr>
              <a:t> kemotaxis hajtóerejével ellentétesen hatnak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Az elvételnél pedig hűtést alkalmaznak: 4°C itt van egy 40</a:t>
            </a:r>
            <a:r>
              <a:rPr lang="el-GR" sz="2200" dirty="0" smtClean="0"/>
              <a:t>μ</a:t>
            </a:r>
            <a:r>
              <a:rPr lang="hu-HU" sz="2200" dirty="0" smtClean="0"/>
              <a:t>l-es elfolyó tartály, amelyben ezt a hőmérsékletet tartva, csökkentik a mikrobák metabolikus aktivitását, ezzel az </a:t>
            </a:r>
            <a:r>
              <a:rPr lang="hu-HU" sz="2200" dirty="0" err="1" smtClean="0"/>
              <a:t>off-line</a:t>
            </a:r>
            <a:r>
              <a:rPr lang="hu-HU" sz="2200" dirty="0" smtClean="0"/>
              <a:t> mintavételt megkönnyítik</a:t>
            </a:r>
          </a:p>
          <a:p>
            <a:endParaRPr lang="hu-HU" dirty="0"/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/>
        </p:nvGraphicFramePr>
        <p:xfrm>
          <a:off x="5220072" y="3833664"/>
          <a:ext cx="3923928" cy="3024336"/>
        </p:xfrm>
        <a:graphic>
          <a:graphicData uri="http://schemas.openxmlformats.org/presentationml/2006/ole">
            <p:oleObj spid="_x0000_s58370" name="Bitkép" r:id="rId3" imgW="7171429" imgH="396295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err="1" smtClean="0">
                <a:latin typeface="+mn-lt"/>
              </a:rPr>
              <a:t>Fed-batch</a:t>
            </a:r>
            <a:r>
              <a:rPr lang="hu-HU" sz="4000" dirty="0" smtClean="0">
                <a:latin typeface="+mn-lt"/>
              </a:rPr>
              <a:t> </a:t>
            </a:r>
            <a:r>
              <a:rPr lang="hu-HU" sz="4000" dirty="0" err="1" smtClean="0">
                <a:latin typeface="+mn-lt"/>
              </a:rPr>
              <a:t>mikrobioreaktor</a:t>
            </a:r>
            <a:r>
              <a:rPr lang="hu-HU" sz="4000" dirty="0" smtClean="0">
                <a:latin typeface="+mn-lt"/>
              </a:rPr>
              <a:t/>
            </a:r>
            <a:br>
              <a:rPr lang="hu-HU" sz="4000" dirty="0" smtClean="0">
                <a:latin typeface="+mn-lt"/>
              </a:rPr>
            </a:b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800" dirty="0" smtClean="0">
                <a:latin typeface="Constantia" pitchFamily="18" charset="0"/>
              </a:rPr>
              <a:t> </a:t>
            </a:r>
            <a:r>
              <a:rPr lang="hu-HU" sz="2800" dirty="0" smtClean="0"/>
              <a:t>A pH- és a glükóz-koncentráció szigorú szabályozása esetén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800" dirty="0" smtClean="0"/>
              <a:t> Vannak mikrobák, melyek a túl magas c(</a:t>
            </a:r>
            <a:r>
              <a:rPr lang="hu-HU" sz="2800" dirty="0" err="1" smtClean="0"/>
              <a:t>glü</a:t>
            </a:r>
            <a:r>
              <a:rPr lang="hu-HU" sz="2800" dirty="0" smtClean="0"/>
              <a:t>) illetve túl alacsony DO esetén savat termelnek, amely megváltoztatja a környezetet, és a szaporodási kinetikájuk nem vizsgálható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800" dirty="0" smtClean="0"/>
              <a:t> </a:t>
            </a:r>
            <a:r>
              <a:rPr lang="hu-HU" sz="2800" b="1" dirty="0" smtClean="0"/>
              <a:t>Párolgás-vezérelt</a:t>
            </a:r>
            <a:r>
              <a:rPr lang="hu-HU" sz="2800" dirty="0" smtClean="0"/>
              <a:t>: a folytonos betáplálás következtében a térfogat jelentősen nőhet, amely ilyen </a:t>
            </a:r>
            <a:r>
              <a:rPr lang="el-GR" sz="2800" dirty="0" smtClean="0"/>
              <a:t>μ</a:t>
            </a:r>
            <a:r>
              <a:rPr lang="hu-HU" sz="2800" dirty="0" smtClean="0"/>
              <a:t>l-es méret esetén nem elhanyagolható, így az állandó térfogatot a víz párolgása biztosítja a </a:t>
            </a:r>
            <a:r>
              <a:rPr lang="hu-HU" sz="2800" dirty="0" err="1" smtClean="0"/>
              <a:t>PDMS-membránon</a:t>
            </a:r>
            <a:r>
              <a:rPr lang="hu-HU" sz="2800" dirty="0" smtClean="0"/>
              <a:t> keresztül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800" dirty="0" smtClean="0"/>
              <a:t> </a:t>
            </a:r>
            <a:r>
              <a:rPr lang="hu-HU" sz="2800" b="1" dirty="0" smtClean="0"/>
              <a:t>Aktív transzport</a:t>
            </a:r>
            <a:r>
              <a:rPr lang="hu-HU" sz="2800" dirty="0" smtClean="0"/>
              <a:t> is szükséges: </a:t>
            </a:r>
            <a:r>
              <a:rPr lang="hu-HU" sz="2800" dirty="0" err="1" smtClean="0"/>
              <a:t>mikroszelepeket</a:t>
            </a:r>
            <a:r>
              <a:rPr lang="hu-HU" sz="2800" dirty="0" smtClean="0"/>
              <a:t> használnak, ezekkel szabályozzák a bázis- és savadagolást (pH-állítás), illetve a glükóz vagy egyéb szénforrás adagolását (DO és OD szabályozása); vezérlőprogram segítségével visszacsatolás, és a szelepek irányítása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err="1" smtClean="0">
                <a:latin typeface="+mn-lt"/>
              </a:rPr>
              <a:t>Fed-batch</a:t>
            </a:r>
            <a:r>
              <a:rPr lang="hu-HU" sz="4000" dirty="0" smtClean="0">
                <a:latin typeface="+mn-lt"/>
              </a:rPr>
              <a:t> </a:t>
            </a:r>
            <a:r>
              <a:rPr lang="hu-HU" sz="4000" dirty="0" err="1" smtClean="0">
                <a:latin typeface="+mn-lt"/>
              </a:rPr>
              <a:t>mikrobioreaktor</a:t>
            </a:r>
            <a:r>
              <a:rPr lang="hu-HU" sz="4000" dirty="0" smtClean="0">
                <a:latin typeface="+mn-lt"/>
              </a:rPr>
              <a:t/>
            </a:r>
            <a:br>
              <a:rPr lang="hu-HU" sz="4000" dirty="0" smtClean="0">
                <a:latin typeface="+mn-lt"/>
              </a:rPr>
            </a:b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Réteges felépítése a </a:t>
            </a:r>
            <a:r>
              <a:rPr lang="hu-HU" sz="2200" dirty="0" err="1" smtClean="0"/>
              <a:t>kemosztátnál</a:t>
            </a:r>
            <a:r>
              <a:rPr lang="hu-HU" sz="2200" dirty="0" smtClean="0"/>
              <a:t> látottakhoz hasonló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h=25 cm, 2500 Pa víznyomás biztosítja az állandó 230 </a:t>
            </a:r>
            <a:r>
              <a:rPr lang="el-GR" sz="2200" dirty="0" smtClean="0"/>
              <a:t>μ</a:t>
            </a:r>
            <a:r>
              <a:rPr lang="hu-HU" sz="2200" dirty="0" smtClean="0"/>
              <a:t>l-es térfogatot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A- beoltás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B- víz pótlás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C- elfolyó a beoltás alatt, egyébként zárva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D- bázis adagolás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E- sav/glükóz adagolás</a:t>
            </a:r>
            <a:endParaRPr lang="hu-HU" sz="2200" dirty="0"/>
          </a:p>
        </p:txBody>
      </p:sp>
      <p:graphicFrame>
        <p:nvGraphicFramePr>
          <p:cNvPr id="59394" name="Object 5"/>
          <p:cNvGraphicFramePr>
            <a:graphicFrameLocks noChangeAspect="1"/>
          </p:cNvGraphicFramePr>
          <p:nvPr/>
        </p:nvGraphicFramePr>
        <p:xfrm>
          <a:off x="4414740" y="5036443"/>
          <a:ext cx="4729260" cy="1821557"/>
        </p:xfrm>
        <a:graphic>
          <a:graphicData uri="http://schemas.openxmlformats.org/presentationml/2006/ole">
            <p:oleObj spid="_x0000_s59394" name="Bitkép" r:id="rId3" imgW="3982006" imgH="1533739" progId="PBrush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err="1" smtClean="0"/>
              <a:t>Fed-batch</a:t>
            </a:r>
            <a:r>
              <a:rPr lang="hu-HU" sz="4000" dirty="0" smtClean="0"/>
              <a:t> </a:t>
            </a:r>
            <a:r>
              <a:rPr lang="hu-HU" sz="4000" dirty="0" err="1" smtClean="0"/>
              <a:t>mikrobioreaktor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dirty="0"/>
          </a:p>
        </p:txBody>
      </p:sp>
      <p:graphicFrame>
        <p:nvGraphicFramePr>
          <p:cNvPr id="63490" name="Object 4"/>
          <p:cNvGraphicFramePr>
            <a:graphicFrameLocks noChangeAspect="1"/>
          </p:cNvGraphicFramePr>
          <p:nvPr/>
        </p:nvGraphicFramePr>
        <p:xfrm>
          <a:off x="395536" y="2060848"/>
          <a:ext cx="7632848" cy="3885059"/>
        </p:xfrm>
        <a:graphic>
          <a:graphicData uri="http://schemas.openxmlformats.org/presentationml/2006/ole">
            <p:oleObj spid="_x0000_s63490" name="Bitkép" r:id="rId3" imgW="8287907" imgH="4029637" progId="PBrush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hu-HU" sz="3600" dirty="0" smtClean="0"/>
              <a:t>Integrált </a:t>
            </a:r>
            <a:r>
              <a:rPr lang="hu-HU" sz="3600" dirty="0" err="1" smtClean="0"/>
              <a:t>mikrobioreaktor</a:t>
            </a:r>
            <a:r>
              <a:rPr lang="hu-HU" sz="3600" dirty="0" smtClean="0"/>
              <a:t> kazetták, összetett rendszerek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3826768" cy="484632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hu-HU" sz="2000" dirty="0" smtClean="0"/>
              <a:t>Valóban nagy áteresztőképességű módszerekhez az egyedi chipek párhuzamos működtetése szükséges, amelyhez meg kell teremteni a technikai hátteret: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000" dirty="0" smtClean="0"/>
              <a:t> gyors beállítási lehetőségek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000" dirty="0" smtClean="0"/>
              <a:t> valós idejű adatgyűjtés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000" dirty="0" smtClean="0"/>
              <a:t> eldobható, és cserélhető kazetták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000" dirty="0" smtClean="0"/>
              <a:t> csökkenteni az összeszerelési időt, minél kevesebb mozgatható elem, minél integráltabb elemek</a:t>
            </a:r>
          </a:p>
          <a:p>
            <a:endParaRPr lang="hu-HU" dirty="0"/>
          </a:p>
        </p:txBody>
      </p:sp>
      <p:graphicFrame>
        <p:nvGraphicFramePr>
          <p:cNvPr id="64515" name="Object 6"/>
          <p:cNvGraphicFramePr>
            <a:graphicFrameLocks noChangeAspect="1"/>
          </p:cNvGraphicFramePr>
          <p:nvPr/>
        </p:nvGraphicFramePr>
        <p:xfrm>
          <a:off x="4031134" y="3861048"/>
          <a:ext cx="5112866" cy="2996952"/>
        </p:xfrm>
        <a:graphic>
          <a:graphicData uri="http://schemas.openxmlformats.org/presentationml/2006/ole">
            <p:oleObj spid="_x0000_s64515" name="Bitkép" r:id="rId3" imgW="6211167" imgH="3296110" progId="PBrush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Ajánlott a rendszert </a:t>
            </a:r>
            <a:r>
              <a:rPr lang="hu-HU" b="1" dirty="0" smtClean="0"/>
              <a:t>két nagy részre</a:t>
            </a:r>
            <a:r>
              <a:rPr lang="hu-HU" dirty="0" smtClean="0"/>
              <a:t> elkülöníteni:</a:t>
            </a:r>
          </a:p>
          <a:p>
            <a:pPr>
              <a:spcBef>
                <a:spcPct val="50000"/>
              </a:spcBef>
            </a:pPr>
            <a:r>
              <a:rPr lang="hu-HU" u="sng" dirty="0" smtClean="0"/>
              <a:t>Kazetta + külső szabályozó és mérési rendszer</a:t>
            </a:r>
          </a:p>
          <a:p>
            <a:pPr>
              <a:spcBef>
                <a:spcPct val="50000"/>
              </a:spcBef>
            </a:pPr>
            <a:r>
              <a:rPr lang="hu-HU" dirty="0" smtClean="0"/>
              <a:t>Elvárások a kazettával szemben: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Olcsó anyagból készüljön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Nagy léptékben, mennyiségben előállítható legyen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Zökkenőmentesen összekapcsolható legyen a szabályozó- és mérőrendszerrel: mind az adatgyűjtés (optikai csatlakozók), mind a fizikai kapcsolat (áramlástechnikai csatlakozók) szempontjából</a:t>
            </a:r>
          </a:p>
          <a:p>
            <a:pPr>
              <a:spcBef>
                <a:spcPct val="50000"/>
              </a:spcBef>
            </a:pPr>
            <a:r>
              <a:rPr lang="hu-HU" dirty="0" smtClean="0"/>
              <a:t>Egyéb elvárások: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Egyidejű mérés és adatfeldolgozás nagyfrekvenciájú adatgyűjtő kártyák és megfelelő informatikai háttér segítségével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Teljes körűen integrált rendszer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Felhasználóbarát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779838" y="2852738"/>
          <a:ext cx="5364162" cy="3422650"/>
        </p:xfrm>
        <a:graphic>
          <a:graphicData uri="http://schemas.openxmlformats.org/presentationml/2006/ole">
            <p:oleObj spid="_x0000_s65538" name="Bitkép" r:id="rId3" imgW="6268325" imgH="4001058" progId="PBrush">
              <p:embed/>
            </p:oleObj>
          </a:graphicData>
        </a:graphic>
      </p:graphicFrame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1378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/>
              <a:t>A rendszer 4 részből épül fel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/>
              <a:t> készülékház: ezen belül van kialakítva a kazetta helye, mely cserélhető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/>
              <a:t> áramlástechnikai csatlakozók, szelepek csövek, külső tartályok </a:t>
            </a:r>
            <a:r>
              <a:rPr lang="hu-HU" dirty="0">
                <a:sym typeface="Wingdings" pitchFamily="2" charset="2"/>
              </a:rPr>
              <a:t> gyors beállítást tesznek lehetővé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>
                <a:sym typeface="Wingdings" pitchFamily="2" charset="2"/>
              </a:rPr>
              <a:t> optikai szálak és csatlakozó a készülékházban rögzítve: alul és felül csatlakoztathatóak a </a:t>
            </a:r>
            <a:r>
              <a:rPr lang="hu-HU" dirty="0" err="1">
                <a:sym typeface="Wingdings" pitchFamily="2" charset="2"/>
              </a:rPr>
              <a:t>mikroreaktorokhoz</a:t>
            </a:r>
            <a:endParaRPr lang="hu-HU" dirty="0">
              <a:sym typeface="Wingdings" pitchFamily="2" charset="2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LED-fényforrások</a:t>
            </a:r>
            <a:r>
              <a:rPr lang="hu-HU" dirty="0">
                <a:sym typeface="Wingdings" pitchFamily="2" charset="2"/>
              </a:rPr>
              <a:t> és </a:t>
            </a:r>
            <a:r>
              <a:rPr lang="hu-HU" dirty="0" err="1">
                <a:sym typeface="Wingdings" pitchFamily="2" charset="2"/>
              </a:rPr>
              <a:t>fotodetektorok</a:t>
            </a:r>
            <a:endParaRPr lang="hu-HU" dirty="0">
              <a:sym typeface="Wingdings" pitchFamily="2" charset="2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>
                <a:sym typeface="Wingdings" pitchFamily="2" charset="2"/>
              </a:rPr>
              <a:t> adatgyűjtő és szabályozó rendszer</a:t>
            </a:r>
            <a:endParaRPr lang="hu-HU" dirty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3850" y="3500438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hu-H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8313" y="3573463"/>
            <a:ext cx="3816350" cy="2238375"/>
            <a:chOff x="295" y="2251"/>
            <a:chExt cx="2404" cy="1410"/>
          </a:xfrm>
        </p:grpSpPr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295" y="2341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156" y="2251"/>
              <a:ext cx="15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/>
                <a:t>Elektronikai kábel</a:t>
              </a:r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295" y="2704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157" y="2614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/>
                <a:t>Folyadékáram</a:t>
              </a: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304" y="3113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1157" y="3022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/>
                <a:t>Tápegység</a:t>
              </a: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322" y="3566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1157" y="3430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/>
                <a:t>Optikai szálak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Kereskedelmi termékek</a:t>
            </a:r>
            <a:r>
              <a:rPr lang="hu-HU" sz="4000" dirty="0" smtClean="0">
                <a:latin typeface="Constantia" pitchFamily="18" charset="0"/>
              </a:rPr>
              <a:t/>
            </a:r>
            <a:br>
              <a:rPr lang="hu-HU" sz="4000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400" u="sng" dirty="0" err="1" smtClean="0"/>
              <a:t>Applikon</a:t>
            </a:r>
            <a:r>
              <a:rPr lang="hu-HU" sz="2400" u="sng" dirty="0" smtClean="0"/>
              <a:t> Micro 24 </a:t>
            </a:r>
            <a:r>
              <a:rPr lang="hu-HU" sz="2400" u="sng" dirty="0" err="1" smtClean="0"/>
              <a:t>Bioreactor</a:t>
            </a:r>
            <a:r>
              <a:rPr lang="hu-HU" sz="2400" dirty="0" smtClean="0"/>
              <a:t> </a:t>
            </a:r>
          </a:p>
          <a:p>
            <a:r>
              <a:rPr lang="hu-HU" sz="2200" dirty="0" smtClean="0"/>
              <a:t>nagy áteresztőképességű fermentáció és sejttenyésztés</a:t>
            </a:r>
          </a:p>
          <a:p>
            <a:r>
              <a:rPr lang="hu-HU" sz="2200" dirty="0" smtClean="0"/>
              <a:t>24 szabályozott </a:t>
            </a:r>
            <a:r>
              <a:rPr lang="hu-HU" sz="2200" dirty="0" err="1" smtClean="0"/>
              <a:t>bioreaktor</a:t>
            </a:r>
            <a:r>
              <a:rPr lang="hu-HU" sz="2200" dirty="0" smtClean="0"/>
              <a:t> 1 </a:t>
            </a:r>
            <a:r>
              <a:rPr lang="hu-HU" sz="2200" dirty="0" err="1" smtClean="0"/>
              <a:t>mikrotiteren</a:t>
            </a:r>
            <a:endParaRPr lang="hu-HU" sz="2200" dirty="0" smtClean="0"/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7743"/>
            <a:ext cx="3178725" cy="285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67074"/>
            <a:ext cx="2857501" cy="35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0"/>
            <a:ext cx="219551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797152"/>
            <a:ext cx="4355976" cy="2636912"/>
          </a:xfrm>
        </p:spPr>
        <p:txBody>
          <a:bodyPr>
            <a:normAutofit/>
          </a:bodyPr>
          <a:lstStyle/>
          <a:p>
            <a:r>
              <a:rPr lang="hu-HU" sz="2200" dirty="0" smtClean="0"/>
              <a:t>Az OD </a:t>
            </a:r>
            <a:r>
              <a:rPr lang="hu-HU" sz="2200" dirty="0" err="1" smtClean="0"/>
              <a:t>real-time</a:t>
            </a:r>
            <a:r>
              <a:rPr lang="hu-HU" sz="2200" dirty="0" smtClean="0"/>
              <a:t> mérése nem megoldott, nagy hiányosság sejttenyésztéssel kapcsolatos eljárásokban</a:t>
            </a:r>
          </a:p>
          <a:p>
            <a:endParaRPr lang="hu-H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0"/>
            <a:ext cx="219551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102" y="4293096"/>
            <a:ext cx="45128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3203848" y="260648"/>
            <a:ext cx="396044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200" dirty="0" smtClean="0"/>
              <a:t>Eldobható kazetta: 24 egyénileg szabályozható, 10 ml-es reaktor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200" dirty="0" smtClean="0"/>
              <a:t>Mindegyik független T-, pH-, és </a:t>
            </a:r>
            <a:r>
              <a:rPr lang="hu-HU" sz="2200" dirty="0" err="1" smtClean="0"/>
              <a:t>DO-szabályozással</a:t>
            </a:r>
            <a:r>
              <a:rPr lang="hu-HU" sz="2200" dirty="0" smtClean="0"/>
              <a:t> rendelkezik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200" dirty="0" smtClean="0"/>
              <a:t>Laptop irányítja a rendszert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200" dirty="0" smtClean="0"/>
              <a:t>Adatok folyamatosan mentve, a képernyőn az események követhetőek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Léptéknövelés</a:t>
            </a:r>
            <a:br>
              <a:rPr lang="hu-HU" sz="4000" dirty="0" smtClean="0"/>
            </a:br>
            <a:endParaRPr lang="hu-H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61" y="1609725"/>
            <a:ext cx="675687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6059016" cy="5691032"/>
          </a:xfrm>
        </p:spPr>
        <p:txBody>
          <a:bodyPr/>
          <a:lstStyle/>
          <a:p>
            <a:r>
              <a:rPr lang="hu-HU" sz="2400" u="sng" dirty="0" err="1" smtClean="0"/>
              <a:t>Micro-Flask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by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Duetz</a:t>
            </a:r>
            <a:endParaRPr lang="hu-HU" sz="2400" u="sng" dirty="0" smtClean="0"/>
          </a:p>
          <a:p>
            <a:pPr>
              <a:spcBef>
                <a:spcPct val="50000"/>
              </a:spcBef>
              <a:buNone/>
            </a:pPr>
            <a:r>
              <a:rPr lang="hu-HU" sz="2200" dirty="0" smtClean="0"/>
              <a:t>24-, illetve 96 –helyes lemezek</a:t>
            </a:r>
          </a:p>
          <a:p>
            <a:pPr>
              <a:spcBef>
                <a:spcPct val="50000"/>
              </a:spcBef>
              <a:buNone/>
            </a:pPr>
            <a:r>
              <a:rPr lang="hu-HU" sz="2200" dirty="0" smtClean="0"/>
              <a:t>Rázatott lombikkal megegyező O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-átadás és ismételhetőség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enzimaktivitás mérése, szekunder </a:t>
            </a:r>
            <a:r>
              <a:rPr lang="hu-HU" sz="2200" dirty="0" err="1" smtClean="0"/>
              <a:t>metabolitok</a:t>
            </a:r>
            <a:r>
              <a:rPr lang="hu-HU" sz="2200" dirty="0" smtClean="0"/>
              <a:t> vizsgálata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klónkönyvtárak szűrése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nagy aktivitású, nagy termelékenységű mutánsok szűrése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összehasonlító vizsgálatok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tápközeg optimalizálási vizsgálatok</a:t>
            </a:r>
          </a:p>
          <a:p>
            <a:endParaRPr lang="hu-HU" sz="2200" u="sng" dirty="0" smtClean="0">
              <a:latin typeface="+mj-lt"/>
            </a:endParaRPr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0"/>
            <a:ext cx="23399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542" y="3501008"/>
            <a:ext cx="284345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5816" y="3717032"/>
            <a:ext cx="2592288" cy="259468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hu-HU" dirty="0" err="1" smtClean="0"/>
              <a:t>Krioreplikátor</a:t>
            </a:r>
            <a:endParaRPr lang="hu-HU" dirty="0" smtClean="0"/>
          </a:p>
          <a:p>
            <a:pPr>
              <a:spcBef>
                <a:spcPct val="50000"/>
              </a:spcBef>
            </a:pPr>
            <a:r>
              <a:rPr lang="hu-HU" dirty="0" smtClean="0"/>
              <a:t>Speciális rugós eszköz</a:t>
            </a:r>
          </a:p>
          <a:p>
            <a:pPr>
              <a:spcBef>
                <a:spcPct val="50000"/>
              </a:spcBef>
            </a:pPr>
            <a:r>
              <a:rPr lang="hu-HU" dirty="0" smtClean="0"/>
              <a:t>Évekig életképes törzsek állíthatóak elő fagyasztással</a:t>
            </a:r>
          </a:p>
          <a:p>
            <a:endParaRPr lang="hu-H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0"/>
            <a:ext cx="23399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0" y="0"/>
            <a:ext cx="52200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 smtClean="0"/>
              <a:t>Szedvicsszerű</a:t>
            </a:r>
            <a:r>
              <a:rPr lang="hu-HU" dirty="0" smtClean="0"/>
              <a:t> kialakítás: </a:t>
            </a:r>
            <a:r>
              <a:rPr lang="hu-HU" dirty="0" err="1" smtClean="0"/>
              <a:t>zárófedélnek</a:t>
            </a:r>
            <a:r>
              <a:rPr lang="hu-HU" dirty="0" smtClean="0"/>
              <a:t> köszönhetően erőteljes kevertetés lehetséges,  minden üreg önálló </a:t>
            </a:r>
            <a:r>
              <a:rPr lang="hu-HU" dirty="0" err="1" smtClean="0"/>
              <a:t>bioreaktor</a:t>
            </a:r>
            <a:r>
              <a:rPr lang="hu-HU" dirty="0" smtClean="0"/>
              <a:t>, nincs köztük keveredés, erős levegőztetés</a:t>
            </a:r>
          </a:p>
          <a:p>
            <a:pPr>
              <a:spcBef>
                <a:spcPct val="50000"/>
              </a:spcBef>
            </a:pPr>
            <a:r>
              <a:rPr lang="hu-HU" dirty="0" smtClean="0"/>
              <a:t>Szorító biztosítja a jó zárást, megakadályozván az átfertőzést</a:t>
            </a:r>
            <a:endParaRPr lang="hu-H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33845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6575"/>
            <a:ext cx="28479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050" y="1844675"/>
            <a:ext cx="34099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39952" y="1340768"/>
            <a:ext cx="4132312" cy="295232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hu-HU" sz="2200" dirty="0" smtClean="0"/>
              <a:t>24 </a:t>
            </a:r>
            <a:r>
              <a:rPr lang="hu-HU" sz="2200" dirty="0" err="1" smtClean="0"/>
              <a:t>mikrobioreaktor</a:t>
            </a:r>
            <a:endParaRPr lang="hu-HU" sz="2200" dirty="0" smtClean="0"/>
          </a:p>
          <a:p>
            <a:pPr>
              <a:spcBef>
                <a:spcPct val="50000"/>
              </a:spcBef>
            </a:pPr>
            <a:r>
              <a:rPr lang="hu-HU" sz="2200" dirty="0" smtClean="0"/>
              <a:t>10-15 ml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Automatizált folyadékkezelés: betáplálás, mintavétel, bázis adagolás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Integrált opcionális sejtszámláló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Steril műveletek biztosíthatóak</a:t>
            </a:r>
          </a:p>
          <a:p>
            <a:endParaRPr lang="hu-HU" dirty="0"/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124745"/>
          <a:ext cx="4165600" cy="5733256"/>
        </p:xfrm>
        <a:graphic>
          <a:graphicData uri="http://schemas.openxmlformats.org/presentationml/2006/ole">
            <p:oleObj spid="_x0000_s66562" name="Bitkép" r:id="rId3" imgW="3362794" imgH="4161905" progId="PBrush">
              <p:embed/>
            </p:oleObj>
          </a:graphicData>
        </a:graphic>
      </p:graphicFrame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0"/>
            <a:ext cx="1908175" cy="70802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336405"/>
            <a:ext cx="2908300" cy="252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5554960" cy="590705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12 mini kevertetett reaktor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35 ml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pH, DO, OD mérése, előzetesen kalibrált szenzorokkal </a:t>
            </a:r>
            <a:r>
              <a:rPr lang="hu-HU" sz="2200" dirty="0" smtClean="0">
                <a:sym typeface="Wingdings" pitchFamily="2" charset="2"/>
              </a:rPr>
              <a:t> nem kell mintát venni</a:t>
            </a:r>
            <a:endParaRPr lang="hu-HU" sz="2200" dirty="0" smtClean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opcionális T-szabályozás széles tartományban vízfürdővel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keverési fordulatszám: 10-1000 RPM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választható beépített monitor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autoklávozható reaktorok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eldobható tartályok (sterilitás, nincs tisztítási lépés)</a:t>
            </a:r>
          </a:p>
          <a:p>
            <a:endParaRPr lang="hu-HU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0"/>
            <a:ext cx="4305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3203848" cy="285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5925" y="4705350"/>
            <a:ext cx="3648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nagy számú reaktort kezel egyszerre (akár 1512)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pH, OD, DO mérése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pH-szabályozás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30-800 </a:t>
            </a:r>
            <a:r>
              <a:rPr lang="el-GR" sz="2200" dirty="0" smtClean="0">
                <a:cs typeface="Arial" charset="0"/>
              </a:rPr>
              <a:t>μ</a:t>
            </a:r>
            <a:r>
              <a:rPr lang="hu-HU" sz="2200" dirty="0" smtClean="0">
                <a:cs typeface="Arial" charset="0"/>
              </a:rPr>
              <a:t>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>
                <a:cs typeface="Arial" charset="0"/>
              </a:rPr>
              <a:t> batch / </a:t>
            </a:r>
            <a:r>
              <a:rPr lang="hu-HU" sz="2200" dirty="0" err="1" smtClean="0">
                <a:cs typeface="Arial" charset="0"/>
              </a:rPr>
              <a:t>fed-batch</a:t>
            </a:r>
            <a:endParaRPr lang="hu-HU" sz="2200" dirty="0" smtClean="0"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>
                <a:cs typeface="Arial" charset="0"/>
              </a:rPr>
              <a:t> rendszerbe kapcsolható, amely a különböző kísérleti lépéseket elvégzi (a termék minőségi és mennyiségi analízisét is)</a:t>
            </a:r>
            <a:endParaRPr lang="el-GR" sz="2200" dirty="0" smtClean="0">
              <a:cs typeface="Arial" charset="0"/>
            </a:endParaRPr>
          </a:p>
          <a:p>
            <a:endParaRPr lang="hu-HU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0"/>
            <a:ext cx="19081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720725"/>
            <a:ext cx="1908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43350"/>
            <a:ext cx="33718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86" name="Object 7"/>
          <p:cNvGraphicFramePr>
            <a:graphicFrameLocks noChangeAspect="1"/>
          </p:cNvGraphicFramePr>
          <p:nvPr/>
        </p:nvGraphicFramePr>
        <p:xfrm>
          <a:off x="3924300" y="3595688"/>
          <a:ext cx="5219700" cy="3262312"/>
        </p:xfrm>
        <a:graphic>
          <a:graphicData uri="http://schemas.openxmlformats.org/presentationml/2006/ole">
            <p:oleObj spid="_x0000_s67586" name="Bitkép" r:id="rId6" imgW="5772956" imgH="361047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4042792" cy="511496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200-500 ml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batch/ </a:t>
            </a:r>
            <a:r>
              <a:rPr lang="hu-HU" sz="2200" dirty="0" err="1" smtClean="0"/>
              <a:t>fed-batch</a:t>
            </a:r>
            <a:r>
              <a:rPr lang="hu-HU" sz="2200" dirty="0" smtClean="0"/>
              <a:t>/ folytonos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6 egyénileg szabályozott </a:t>
            </a:r>
            <a:r>
              <a:rPr lang="hu-HU" sz="2200" dirty="0" err="1" smtClean="0"/>
              <a:t>minifermentor</a:t>
            </a:r>
            <a:endParaRPr lang="hu-HU" sz="2200" dirty="0" smtClean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egy mikroprocesszor végzi az irányítást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pH, DO, T, keverési sebesség mérése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pH-szabályozás, időprogram szerinti tápanyag-adagolás</a:t>
            </a:r>
          </a:p>
          <a:p>
            <a:endParaRPr lang="hu-HU" sz="2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1743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0"/>
            <a:ext cx="212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060848"/>
            <a:ext cx="3549720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889125"/>
            <a:ext cx="1428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4978896" cy="484632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16 oszlop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200-500 ml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klasszikus </a:t>
            </a:r>
            <a:r>
              <a:rPr lang="hu-HU" sz="2200" dirty="0" err="1" smtClean="0"/>
              <a:t>fermentorokéhoz</a:t>
            </a:r>
            <a:r>
              <a:rPr lang="hu-HU" sz="2200" dirty="0" smtClean="0"/>
              <a:t> hasonló O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-átadás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pH-szabályozás, tápanyag-adagolás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autoklávos sterilizálás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itt is mikroprocesszoros irányítás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adatelemző program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hu-HU" sz="2200" dirty="0" smtClean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hu-HU" sz="2200" dirty="0" smtClean="0"/>
          </a:p>
          <a:p>
            <a:pPr>
              <a:buNone/>
            </a:pPr>
            <a:r>
              <a:rPr lang="hu-HU" sz="2000" dirty="0" smtClean="0">
                <a:latin typeface="Constantia" pitchFamily="18" charset="0"/>
              </a:rPr>
              <a:t>http://www.infors-ht.com</a:t>
            </a:r>
          </a:p>
          <a:p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1800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0"/>
            <a:ext cx="212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333875"/>
            <a:ext cx="4419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000" dirty="0" err="1" smtClean="0"/>
              <a:t>Microbioreactors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bioprocess</a:t>
            </a:r>
            <a:r>
              <a:rPr lang="hu-HU" sz="2000" dirty="0" smtClean="0"/>
              <a:t> </a:t>
            </a:r>
            <a:r>
              <a:rPr lang="hu-HU" sz="2000" dirty="0" err="1" smtClean="0"/>
              <a:t>development</a:t>
            </a:r>
            <a:r>
              <a:rPr lang="hu-HU" sz="2000" dirty="0" smtClean="0"/>
              <a:t>, </a:t>
            </a:r>
            <a:r>
              <a:rPr lang="hu-HU" sz="2000" dirty="0" err="1" smtClean="0"/>
              <a:t>Zhang</a:t>
            </a:r>
            <a:r>
              <a:rPr lang="hu-HU" sz="2000" dirty="0" smtClean="0"/>
              <a:t>, Z.; Massachusetts Institute of </a:t>
            </a:r>
            <a:r>
              <a:rPr lang="hu-HU" sz="2000" dirty="0" err="1" smtClean="0"/>
              <a:t>Technology</a:t>
            </a:r>
            <a:r>
              <a:rPr lang="hu-HU" sz="2000" dirty="0" smtClean="0"/>
              <a:t>, 2006.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000" dirty="0" err="1" smtClean="0"/>
              <a:t>Integrated</a:t>
            </a:r>
            <a:r>
              <a:rPr lang="hu-HU" sz="2000" dirty="0" smtClean="0"/>
              <a:t> </a:t>
            </a:r>
            <a:r>
              <a:rPr lang="hu-HU" sz="2000" dirty="0" err="1" smtClean="0"/>
              <a:t>microbioreactor</a:t>
            </a:r>
            <a:r>
              <a:rPr lang="hu-HU" sz="2000" dirty="0" smtClean="0"/>
              <a:t> </a:t>
            </a:r>
            <a:r>
              <a:rPr lang="hu-HU" sz="2000" dirty="0" err="1" smtClean="0"/>
              <a:t>arrays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high-throughput</a:t>
            </a:r>
            <a:r>
              <a:rPr lang="hu-HU" sz="2000" dirty="0" smtClean="0"/>
              <a:t> </a:t>
            </a:r>
            <a:r>
              <a:rPr lang="hu-HU" sz="2000" dirty="0" err="1" smtClean="0"/>
              <a:t>experimentation</a:t>
            </a:r>
            <a:r>
              <a:rPr lang="hu-HU" sz="2000" dirty="0" smtClean="0"/>
              <a:t>, Lee, H.; Massachusetts Institute of </a:t>
            </a:r>
            <a:r>
              <a:rPr lang="hu-HU" sz="2000" dirty="0" err="1" smtClean="0"/>
              <a:t>Technology</a:t>
            </a:r>
            <a:r>
              <a:rPr lang="hu-HU" sz="2000" dirty="0" smtClean="0"/>
              <a:t>, 2006.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000" dirty="0" err="1" smtClean="0"/>
              <a:t>Miniature</a:t>
            </a:r>
            <a:r>
              <a:rPr lang="hu-HU" sz="2000" dirty="0" smtClean="0"/>
              <a:t> </a:t>
            </a:r>
            <a:r>
              <a:rPr lang="hu-HU" sz="2000" dirty="0" err="1" smtClean="0"/>
              <a:t>bioreactors</a:t>
            </a:r>
            <a:r>
              <a:rPr lang="hu-HU" sz="2000" dirty="0" smtClean="0"/>
              <a:t>: </a:t>
            </a:r>
            <a:r>
              <a:rPr lang="hu-HU" sz="2000" dirty="0" err="1" smtClean="0"/>
              <a:t>current</a:t>
            </a:r>
            <a:r>
              <a:rPr lang="hu-HU" sz="2000" dirty="0" smtClean="0"/>
              <a:t> </a:t>
            </a:r>
            <a:r>
              <a:rPr lang="hu-HU" sz="2000" dirty="0" err="1" smtClean="0"/>
              <a:t>practices</a:t>
            </a:r>
            <a:r>
              <a:rPr lang="hu-HU" sz="2000" dirty="0" smtClean="0"/>
              <a:t> and </a:t>
            </a:r>
            <a:r>
              <a:rPr lang="hu-HU" sz="2000" dirty="0" err="1" smtClean="0"/>
              <a:t>future</a:t>
            </a:r>
            <a:r>
              <a:rPr lang="hu-HU" sz="2000" dirty="0" smtClean="0"/>
              <a:t> </a:t>
            </a:r>
            <a:r>
              <a:rPr lang="hu-HU" sz="2000" dirty="0" err="1" smtClean="0"/>
              <a:t>opportunities</a:t>
            </a:r>
            <a:r>
              <a:rPr lang="hu-HU" sz="2000" dirty="0" smtClean="0"/>
              <a:t>, </a:t>
            </a:r>
            <a:r>
              <a:rPr lang="hu-HU" sz="2000" dirty="0" err="1" smtClean="0"/>
              <a:t>Betts</a:t>
            </a:r>
            <a:r>
              <a:rPr lang="hu-HU" sz="2000" dirty="0" smtClean="0"/>
              <a:t>, J.I.; </a:t>
            </a:r>
            <a:r>
              <a:rPr lang="hu-HU" sz="2000" dirty="0" err="1" smtClean="0"/>
              <a:t>Baganz</a:t>
            </a:r>
            <a:r>
              <a:rPr lang="hu-HU" sz="2000" dirty="0" smtClean="0"/>
              <a:t>, F.; </a:t>
            </a:r>
            <a:r>
              <a:rPr lang="hu-HU" sz="2000" dirty="0" err="1" smtClean="0"/>
              <a:t>Microbial</a:t>
            </a:r>
            <a:r>
              <a:rPr lang="hu-HU" sz="2000" dirty="0" smtClean="0"/>
              <a:t> </a:t>
            </a:r>
            <a:r>
              <a:rPr lang="hu-HU" sz="2000" dirty="0" err="1" smtClean="0"/>
              <a:t>Cell</a:t>
            </a:r>
            <a:r>
              <a:rPr lang="hu-HU" sz="2000" dirty="0" smtClean="0"/>
              <a:t> </a:t>
            </a:r>
            <a:r>
              <a:rPr lang="hu-HU" sz="2000" dirty="0" err="1" smtClean="0"/>
              <a:t>Factories</a:t>
            </a:r>
            <a:r>
              <a:rPr lang="hu-HU" sz="2000" dirty="0" smtClean="0"/>
              <a:t> 2006, 5:21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hu-HU" sz="2800" dirty="0" smtClean="0">
              <a:latin typeface="Constantia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Tartalom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1. Bevezetés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situ, ex situ és online szenzorok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3. Ex situ mérésekhez használt eldobható mintavevő egységek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4. Közvetlen optikai szenzorok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5. Optikai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kemoszenzorok</a:t>
            </a:r>
            <a:endParaRPr lang="hu-H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situ mikroszkópia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7. Vezetésmérő szenzorok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8.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UH-on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alapuló szenzorok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Bevezetés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4846320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élelmiszeripar, gyógyszeripar -&gt; egyre nagyobb érdeklődés az eldobható reaktorok iránt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produktivitás és a termék jobb minőségének érdekében részletes monitorozásra van szükség: szenzorok kellenek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előnyök:</a:t>
            </a:r>
          </a:p>
          <a:p>
            <a:pPr lvl="1"/>
            <a:r>
              <a:rPr lang="hu-HU" dirty="0" smtClean="0"/>
              <a:t>előre sterilizáltak</a:t>
            </a:r>
          </a:p>
          <a:p>
            <a:pPr lvl="1"/>
            <a:r>
              <a:rPr lang="hu-HU" dirty="0" smtClean="0"/>
              <a:t>nem szükséges elmosni </a:t>
            </a:r>
            <a:r>
              <a:rPr lang="hu-HU" dirty="0" smtClean="0"/>
              <a:t>őket </a:t>
            </a:r>
            <a:r>
              <a:rPr lang="hu-HU" dirty="0" smtClean="0"/>
              <a:t>használat után</a:t>
            </a:r>
          </a:p>
          <a:p>
            <a:pPr lvl="1"/>
            <a:r>
              <a:rPr lang="hu-HU" dirty="0" smtClean="0"/>
              <a:t>gyorsabb folyamatfejlesztés és optimalizálás (főként gyógyszeriparban fontos)</a:t>
            </a:r>
          </a:p>
          <a:p>
            <a:pPr lvl="1"/>
            <a:r>
              <a:rPr lang="hu-HU" dirty="0" smtClean="0"/>
              <a:t>kiegyensúlyozottabb költségeloszlás (olcsóbb beruházás, de magasabb felhasználási költségek)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Laboratóriumi léptékű hagyományos kevert </a:t>
            </a:r>
            <a:r>
              <a:rPr lang="hu-HU" sz="3200" dirty="0" err="1" smtClean="0"/>
              <a:t>bioreaktorok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14080"/>
            <a:ext cx="6131024" cy="48439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Előnyök: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hatékonyan szabályozzák a T, pH, DO (kevertetéssel, levegőztetési sebességgel)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jól értékelhető fiziológiai és anyagcsere-adatokat szolgáltatnak a fermentáció különböző szakaszaiban</a:t>
            </a:r>
          </a:p>
          <a:p>
            <a:pPr>
              <a:spcBef>
                <a:spcPct val="50000"/>
              </a:spcBef>
              <a:buNone/>
            </a:pPr>
            <a:endParaRPr lang="hu-HU" dirty="0" smtClean="0"/>
          </a:p>
          <a:p>
            <a:pPr>
              <a:spcBef>
                <a:spcPct val="50000"/>
              </a:spcBef>
            </a:pPr>
            <a:r>
              <a:rPr lang="hu-HU" dirty="0" smtClean="0"/>
              <a:t>Hátrányok: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drága (főleg párhuzamosan üzemeltetni)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munkaerő-igény (összeszerelés, takarítás)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bonyolult, nehézkes (berendezés mechanikai komplexitása)</a:t>
            </a:r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744" y="2034258"/>
            <a:ext cx="2947256" cy="48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In</a:t>
            </a:r>
            <a:r>
              <a:rPr lang="hu-HU" dirty="0" smtClean="0"/>
              <a:t> situ, ex situ én online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Összehasonlítás:</a:t>
            </a:r>
          </a:p>
          <a:p>
            <a:pPr lvl="1"/>
            <a:r>
              <a:rPr lang="hu-HU" sz="2800" dirty="0" err="1" smtClean="0"/>
              <a:t>In</a:t>
            </a:r>
            <a:r>
              <a:rPr lang="hu-HU" sz="2800" dirty="0" smtClean="0"/>
              <a:t> situ:</a:t>
            </a:r>
          </a:p>
          <a:p>
            <a:pPr lvl="2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reaktoron belül, közvetlenül mérünk</a:t>
            </a:r>
          </a:p>
          <a:p>
            <a:pPr lvl="1"/>
            <a:r>
              <a:rPr lang="hu-HU" sz="2800" dirty="0" smtClean="0"/>
              <a:t>Ex situ:</a:t>
            </a:r>
          </a:p>
          <a:p>
            <a:pPr lvl="2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reaktoron kívül mérünk</a:t>
            </a:r>
            <a:endParaRPr lang="hu-HU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hu-HU" sz="2800" dirty="0" smtClean="0"/>
              <a:t>Online:</a:t>
            </a:r>
          </a:p>
          <a:p>
            <a:pPr lvl="2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mérendő anyagot egy vezetékbe vezetjük, és ott mérünk</a:t>
            </a:r>
          </a:p>
          <a:p>
            <a:pPr lvl="2">
              <a:buNone/>
            </a:pPr>
            <a:endParaRPr lang="hu-HU" sz="2500" dirty="0" smtClean="0"/>
          </a:p>
          <a:p>
            <a:pPr marL="514350" indent="-514350">
              <a:buNone/>
            </a:pPr>
            <a:endParaRPr lang="hu-HU" sz="32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In</a:t>
            </a:r>
            <a:r>
              <a:rPr lang="hu-HU" dirty="0" smtClean="0"/>
              <a:t> situ, ex situ és online szenzorok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u="sng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hu-HU" u="sng" dirty="0" smtClean="0">
                <a:solidFill>
                  <a:schemeClr val="bg2">
                    <a:lumMod val="25000"/>
                  </a:schemeClr>
                </a:solidFill>
              </a:rPr>
              <a:t> situ és online szenzorok: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folytonos információáramlás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rövid reakcióidő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direkt kapcsolatba léphetnek a médiummal -&gt; sterilizálhatónak kell lenniük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u="sng" dirty="0" smtClean="0">
                <a:solidFill>
                  <a:schemeClr val="bg2">
                    <a:lumMod val="25000"/>
                  </a:schemeClr>
                </a:solidFill>
              </a:rPr>
              <a:t>Ex situ szenzorok: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nincsenek közvetlen kapcsolatban a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bioreaktorral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steril mintavevő egységre van szükség</a:t>
            </a:r>
          </a:p>
          <a:p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idx="4294967295"/>
          </p:nvPr>
        </p:nvSpPr>
        <p:spPr>
          <a:xfrm>
            <a:off x="0" y="5867400"/>
            <a:ext cx="3521075" cy="457200"/>
          </a:xfrm>
        </p:spPr>
        <p:txBody>
          <a:bodyPr/>
          <a:lstStyle/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idx="4294967295"/>
          </p:nvPr>
        </p:nvSpPr>
        <p:spPr>
          <a:xfrm>
            <a:off x="5622925" y="5867400"/>
            <a:ext cx="3521075" cy="457200"/>
          </a:xfrm>
        </p:spPr>
        <p:txBody>
          <a:bodyPr>
            <a:normAutofit/>
          </a:bodyPr>
          <a:lstStyle/>
          <a:p>
            <a:pPr lvl="1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 situ mérések - Mintavételezés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Eldobható mintavevő egységek:</a:t>
            </a:r>
          </a:p>
          <a:p>
            <a:pPr lvl="1"/>
            <a:r>
              <a:rPr lang="hu-HU" sz="2800" dirty="0" smtClean="0"/>
              <a:t>a mintavételezés során meg kell tartani a tenyészet sterilitását</a:t>
            </a:r>
          </a:p>
          <a:p>
            <a:pPr lvl="1"/>
            <a:r>
              <a:rPr lang="hu-HU" sz="2800" dirty="0" smtClean="0"/>
              <a:t>gyakori mintavételezés -&gt; hatékony szabályozás</a:t>
            </a:r>
          </a:p>
          <a:p>
            <a:pPr lvl="1"/>
            <a:r>
              <a:rPr lang="hu-HU" sz="2800" dirty="0" smtClean="0"/>
              <a:t>a mintavétel </a:t>
            </a:r>
            <a:r>
              <a:rPr lang="hu-HU" sz="2800" dirty="0" err="1" smtClean="0"/>
              <a:t>invazív</a:t>
            </a:r>
            <a:endParaRPr lang="hu-HU" sz="2800" dirty="0" smtClean="0"/>
          </a:p>
          <a:p>
            <a:pPr lvl="2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nagy a befertőződés veszélye</a:t>
            </a:r>
          </a:p>
          <a:p>
            <a:pPr lvl="2"/>
            <a:r>
              <a:rPr lang="hu-HU" sz="2400" dirty="0" err="1" smtClean="0">
                <a:solidFill>
                  <a:schemeClr val="bg2">
                    <a:lumMod val="25000"/>
                  </a:schemeClr>
                </a:solidFill>
              </a:rPr>
              <a:t>stresszhatás</a:t>
            </a: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 -&gt; változás a tenyészetben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 situ mérések - mintavételezés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Sejtmentes mintavételezés</a:t>
            </a:r>
          </a:p>
          <a:p>
            <a:pPr lvl="1"/>
            <a:r>
              <a:rPr lang="hu-HU" dirty="0" smtClean="0"/>
              <a:t>steril szűrővel ellátott cső egy perisztaltikus pumpára kötve</a:t>
            </a:r>
          </a:p>
          <a:p>
            <a:pPr lvl="1"/>
            <a:r>
              <a:rPr lang="hu-HU" dirty="0" smtClean="0"/>
              <a:t>olcsó, könnyen eldobhatóvá alakítható</a:t>
            </a:r>
          </a:p>
          <a:p>
            <a:pPr lvl="1"/>
            <a:r>
              <a:rPr lang="hu-HU" dirty="0" smtClean="0"/>
              <a:t>hátrány: nagy holttér</a:t>
            </a:r>
          </a:p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Sejtes mintavételezés</a:t>
            </a:r>
          </a:p>
          <a:p>
            <a:pPr lvl="1"/>
            <a:r>
              <a:rPr lang="hu-HU" dirty="0" smtClean="0"/>
              <a:t>nehezebb a sterilitás fenntartani</a:t>
            </a:r>
          </a:p>
          <a:p>
            <a:pPr lvl="1"/>
            <a:r>
              <a:rPr lang="hu-HU" dirty="0" smtClean="0"/>
              <a:t>meg kell akadályozni, hogy a levett mintában elinduljanak a lebontó folyamatok</a:t>
            </a:r>
          </a:p>
          <a:p>
            <a:pPr lvl="2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fagyasztással</a:t>
            </a:r>
          </a:p>
          <a:p>
            <a:pPr lvl="2"/>
            <a:r>
              <a:rPr lang="hu-HU" sz="2400" dirty="0" err="1" smtClean="0">
                <a:solidFill>
                  <a:schemeClr val="bg2">
                    <a:lumMod val="25000"/>
                  </a:schemeClr>
                </a:solidFill>
              </a:rPr>
              <a:t>inaktiváló</a:t>
            </a: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 szerek hozzáadásával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 situ mérések – sejtes mintavételezés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sterilitási problémák kiküszöbölése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lvl="1"/>
            <a:r>
              <a:rPr lang="hu-HU" sz="2800" dirty="0" smtClean="0"/>
              <a:t>hő hatására könnyen összeforrasztható, </a:t>
            </a:r>
            <a:r>
              <a:rPr lang="hu-HU" sz="2800" dirty="0" err="1" smtClean="0"/>
              <a:t>termoplasztikus</a:t>
            </a:r>
            <a:r>
              <a:rPr lang="hu-HU" sz="2800" dirty="0" smtClean="0"/>
              <a:t> csövek alkalmazása</a:t>
            </a:r>
          </a:p>
          <a:p>
            <a:pPr lvl="1"/>
            <a:r>
              <a:rPr lang="hu-HU" sz="2800" dirty="0" smtClean="0"/>
              <a:t>egy elősterilizált mintavételező edényt hegesztenek a zsákreaktor mintavevő moduljához</a:t>
            </a:r>
          </a:p>
          <a:p>
            <a:pPr lvl="1"/>
            <a:r>
              <a:rPr lang="hu-HU" sz="2800" dirty="0" smtClean="0"/>
              <a:t>a mintát belepumpálják az edénybe, majd az összeköttetést hősugárzással lezárják</a:t>
            </a:r>
          </a:p>
          <a:p>
            <a:pPr lvl="1"/>
            <a:r>
              <a:rPr lang="hu-HU" sz="2800" dirty="0" smtClean="0"/>
              <a:t>egyszerű mintavételezés, beszennyeződés nélkül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 situ mérések – sejtes mintavételezés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b="1" dirty="0" err="1" smtClean="0">
                <a:solidFill>
                  <a:schemeClr val="bg2">
                    <a:lumMod val="25000"/>
                  </a:schemeClr>
                </a:solidFill>
              </a:rPr>
              <a:t>Cellexus</a:t>
            </a: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 rendszer:</a:t>
            </a:r>
          </a:p>
          <a:p>
            <a:pPr lvl="1"/>
            <a:r>
              <a:rPr lang="hu-HU" sz="2800" dirty="0" smtClean="0"/>
              <a:t>a mintavételezés egy fecskendővel történik</a:t>
            </a:r>
          </a:p>
          <a:p>
            <a:pPr lvl="1"/>
            <a:r>
              <a:rPr lang="hu-HU" sz="2800" dirty="0" smtClean="0"/>
              <a:t>elősterilizált </a:t>
            </a:r>
            <a:r>
              <a:rPr lang="hu-HU" sz="2800" dirty="0" err="1" smtClean="0"/>
              <a:t>Luer</a:t>
            </a:r>
            <a:r>
              <a:rPr lang="hu-HU" sz="2800" dirty="0" smtClean="0"/>
              <a:t> csatlakozóval kapcsolódik a </a:t>
            </a:r>
            <a:r>
              <a:rPr lang="hu-HU" sz="2800" dirty="0" err="1" smtClean="0"/>
              <a:t>bioreaktorhoz</a:t>
            </a:r>
            <a:endParaRPr lang="hu-HU" sz="2800" dirty="0" smtClean="0"/>
          </a:p>
          <a:p>
            <a:pPr lvl="1"/>
            <a:r>
              <a:rPr lang="hu-HU" sz="2800" dirty="0" smtClean="0"/>
              <a:t>a csatlakozó egy egyirányú szelepet tartalmaz, ezzel kerülik el a minta visszafolyását a reaktorba</a:t>
            </a:r>
          </a:p>
          <a:p>
            <a:pPr lvl="1"/>
            <a:r>
              <a:rPr lang="hu-HU" sz="2800" dirty="0" smtClean="0"/>
              <a:t>a rendszer kis tasakokba gyűjti a mintát, melyeket hegesztéssel zárnak le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 situ mérések – sejtes mintavételezés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b="1" dirty="0" err="1" smtClean="0">
                <a:solidFill>
                  <a:schemeClr val="bg2">
                    <a:lumMod val="25000"/>
                  </a:schemeClr>
                </a:solidFill>
              </a:rPr>
              <a:t>Millipore</a:t>
            </a: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 rendszer</a:t>
            </a:r>
          </a:p>
          <a:p>
            <a:pPr lvl="1"/>
            <a:r>
              <a:rPr lang="hu-HU" sz="2800" dirty="0" smtClean="0"/>
              <a:t>sokféle reaktorhoz illő csatlakozó</a:t>
            </a:r>
          </a:p>
          <a:p>
            <a:pPr lvl="1"/>
            <a:r>
              <a:rPr lang="hu-HU" sz="2800" dirty="0" smtClean="0"/>
              <a:t>számos rugalmas, egyenként nyitható vezeték</a:t>
            </a:r>
          </a:p>
          <a:p>
            <a:pPr lvl="1"/>
            <a:r>
              <a:rPr lang="hu-HU" sz="2800" dirty="0" smtClean="0"/>
              <a:t>a mintavételezés során egy vezetéket megnyitnak, melyből a minta az edénybe áramlik, amit aztán hegesztéssel választanak le</a:t>
            </a:r>
          </a:p>
          <a:p>
            <a:pPr lvl="1"/>
            <a:r>
              <a:rPr lang="hu-HU" sz="2800" dirty="0" smtClean="0"/>
              <a:t>5-1000 ml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 situ mérések – sejtes mintavételezés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>
                <a:solidFill>
                  <a:schemeClr val="bg2">
                    <a:lumMod val="25000"/>
                  </a:schemeClr>
                </a:solidFill>
              </a:rPr>
              <a:t>Cellexus</a:t>
            </a: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 és </a:t>
            </a:r>
            <a:r>
              <a:rPr lang="hu-HU" sz="3200" b="1" dirty="0" err="1" smtClean="0">
                <a:solidFill>
                  <a:schemeClr val="bg2">
                    <a:lumMod val="25000"/>
                  </a:schemeClr>
                </a:solidFill>
              </a:rPr>
              <a:t>Millipore</a:t>
            </a: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 rendszerek </a:t>
            </a:r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hátránya:</a:t>
            </a:r>
          </a:p>
          <a:p>
            <a:pPr>
              <a:buNone/>
            </a:pPr>
            <a:endParaRPr lang="hu-HU" sz="3200" u="sng" dirty="0" smtClean="0"/>
          </a:p>
          <a:p>
            <a:pPr marL="246888" lvl="1" indent="0"/>
            <a:r>
              <a:rPr lang="hu-HU" sz="2800" dirty="0" smtClean="0"/>
              <a:t> Modulonként minták száma korlátozott</a:t>
            </a:r>
          </a:p>
          <a:p>
            <a:pPr marL="246888" lvl="1" indent="0">
              <a:buNone/>
            </a:pPr>
            <a:endParaRPr lang="hu-HU" sz="2800" dirty="0" smtClean="0"/>
          </a:p>
          <a:p>
            <a:pPr marL="246888" lvl="1" indent="0"/>
            <a:r>
              <a:rPr lang="hu-HU" sz="2800" dirty="0" smtClean="0"/>
              <a:t> Nem automatizálható</a:t>
            </a:r>
          </a:p>
          <a:p>
            <a:pPr lvl="1">
              <a:buNone/>
            </a:pPr>
            <a:endParaRPr lang="hu-HU" sz="2900" u="sng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Közvetlen optikai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/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működésük alapja az elektromágneses hullámok és a molekulák ütközése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az optikai mérés nem </a:t>
            </a:r>
            <a:r>
              <a:rPr lang="hu-HU" sz="2800" dirty="0" err="1" smtClean="0">
                <a:solidFill>
                  <a:schemeClr val="bg2">
                    <a:lumMod val="25000"/>
                  </a:schemeClr>
                </a:solidFill>
              </a:rPr>
              <a:t>invazív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, folytonos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különböző folyamatok paraméterei gyakran párhuzamosan is mérhetők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mivel az optikai szenzoroknak nincs időbeli késésük, a valós idejű monitorozás is megvalósítható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Közvetlen optikai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az optikai detektor üvegszállal érintkezhet a reaktorral, így fizikailag el van választva tőle </a:t>
            </a:r>
          </a:p>
          <a:p>
            <a:pPr lvl="1"/>
            <a:r>
              <a:rPr lang="hu-HU" dirty="0" smtClean="0"/>
              <a:t>a drága analitikai rendszer újra felhasználható</a:t>
            </a:r>
          </a:p>
          <a:p>
            <a:r>
              <a:rPr lang="hu-HU" sz="2800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situ 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és online alkalmazhatók</a:t>
            </a:r>
          </a:p>
          <a:p>
            <a:pPr lvl="1"/>
            <a:r>
              <a:rPr lang="hu-HU" dirty="0" smtClean="0"/>
              <a:t>online mérések esetén: buborékok -&gt; veszély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2 típus:</a:t>
            </a:r>
          </a:p>
          <a:p>
            <a:pPr lvl="1"/>
            <a:r>
              <a:rPr lang="hu-HU" dirty="0" smtClean="0"/>
              <a:t>fluoreszcens szenzorok</a:t>
            </a:r>
          </a:p>
          <a:p>
            <a:pPr lvl="1"/>
            <a:r>
              <a:rPr lang="hu-HU" dirty="0" smtClean="0"/>
              <a:t>IR spektroszkópia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Fejlesztési irányok</a:t>
            </a:r>
            <a:r>
              <a:rPr lang="hu-HU" dirty="0" smtClean="0">
                <a:latin typeface="Constantia" pitchFamily="18" charset="0"/>
              </a:rPr>
              <a:t/>
            </a:r>
            <a:br>
              <a:rPr lang="hu-HU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a reaktor térfogatának csökkentése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a párhuzamosan végezhető kísérletek számának növelése </a:t>
            </a:r>
            <a:r>
              <a:rPr lang="hu-HU" sz="2200" dirty="0" smtClean="0">
                <a:sym typeface="Wingdings" pitchFamily="2" charset="2"/>
              </a:rPr>
              <a:t> nagy áteresztőképesség</a:t>
            </a:r>
            <a:endParaRPr lang="hu-HU" sz="2200" dirty="0" smtClean="0"/>
          </a:p>
          <a:p>
            <a:pPr>
              <a:spcBef>
                <a:spcPct val="50000"/>
              </a:spcBef>
              <a:buNone/>
            </a:pPr>
            <a:r>
              <a:rPr lang="hu-HU" sz="2200" dirty="0" smtClean="0"/>
              <a:t>	Valamilyen szinten ez már ma is megoldott párhuzamosan kapcsolt reaktorokkal </a:t>
            </a:r>
            <a:r>
              <a:rPr lang="hu-HU" sz="2200" dirty="0" smtClean="0">
                <a:sym typeface="Wingdings" pitchFamily="2" charset="2"/>
              </a:rPr>
              <a:t> a reaktorok számával egyenes arányban nőnek a kezelési és működtetési teendők: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sterilizálás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összeszerelés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tisztítás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a szenzorok kalibrációja</a:t>
            </a:r>
            <a:endParaRPr lang="hu-HU" sz="2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88726"/>
            <a:ext cx="2555255" cy="21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Közvetlen optikai szenzorok – fluoreszcens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reaktorhoz egy átlátszó megfigyelő ablakon keresztül csatlakoznak</a:t>
            </a:r>
          </a:p>
          <a:p>
            <a:r>
              <a:rPr lang="hu-HU" sz="2800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 situ és online módon is alkalmazhatók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néhány szenzor a NAD(P)H mérésére lett optimalizálva:</a:t>
            </a:r>
          </a:p>
          <a:p>
            <a:pPr lvl="1"/>
            <a:r>
              <a:rPr lang="hu-HU" sz="2600" b="1" dirty="0" smtClean="0">
                <a:latin typeface="Constantia" pitchFamily="18" charset="0"/>
                <a:cs typeface="Calibri" pitchFamily="34" charset="0"/>
              </a:rPr>
              <a:t>alapja:</a:t>
            </a:r>
            <a:r>
              <a:rPr lang="hu-HU" sz="2600" dirty="0" smtClean="0">
                <a:latin typeface="Constantia" pitchFamily="18" charset="0"/>
                <a:cs typeface="Calibri" pitchFamily="34" charset="0"/>
              </a:rPr>
              <a:t> ha egy sejttenyészetet megvilágítanak  </a:t>
            </a:r>
            <a:r>
              <a:rPr lang="hu-HU" sz="2600" b="1" dirty="0" smtClean="0">
                <a:latin typeface="Constantia" pitchFamily="18" charset="0"/>
                <a:cs typeface="Calibri" pitchFamily="34" charset="0"/>
                <a:sym typeface="Symbol" pitchFamily="18" charset="2"/>
              </a:rPr>
              <a:t>λ</a:t>
            </a:r>
            <a:r>
              <a:rPr lang="hu-HU" sz="2600" b="1" dirty="0" smtClean="0">
                <a:latin typeface="Constantia" pitchFamily="18" charset="0"/>
                <a:cs typeface="Calibri" pitchFamily="34" charset="0"/>
              </a:rPr>
              <a:t>=340-360nm</a:t>
            </a:r>
            <a:r>
              <a:rPr lang="hu-HU" sz="2600" dirty="0" smtClean="0">
                <a:latin typeface="Constantia" pitchFamily="18" charset="0"/>
                <a:cs typeface="Calibri" pitchFamily="34" charset="0"/>
              </a:rPr>
              <a:t> –es fénnyel akkor a redukált </a:t>
            </a:r>
            <a:r>
              <a:rPr lang="hu-HU" sz="2600" dirty="0" err="1" smtClean="0">
                <a:latin typeface="Constantia" pitchFamily="18" charset="0"/>
                <a:cs typeface="Calibri" pitchFamily="34" charset="0"/>
              </a:rPr>
              <a:t>adenin</a:t>
            </a:r>
            <a:r>
              <a:rPr lang="hu-HU" sz="2600" dirty="0" smtClean="0">
                <a:latin typeface="Constantia" pitchFamily="18" charset="0"/>
                <a:cs typeface="Calibri" pitchFamily="34" charset="0"/>
              </a:rPr>
              <a:t> </a:t>
            </a:r>
            <a:r>
              <a:rPr lang="hu-HU" sz="2600" dirty="0" err="1" smtClean="0">
                <a:latin typeface="Constantia" pitchFamily="18" charset="0"/>
                <a:cs typeface="Calibri" pitchFamily="34" charset="0"/>
              </a:rPr>
              <a:t>dinukleotidok</a:t>
            </a:r>
            <a:r>
              <a:rPr lang="hu-HU" sz="2600" dirty="0" smtClean="0">
                <a:latin typeface="Constantia" pitchFamily="18" charset="0"/>
                <a:cs typeface="Calibri" pitchFamily="34" charset="0"/>
              </a:rPr>
              <a:t> (</a:t>
            </a:r>
            <a:r>
              <a:rPr lang="hu-HU" sz="2600" b="1" dirty="0" smtClean="0">
                <a:latin typeface="Constantia" pitchFamily="18" charset="0"/>
                <a:cs typeface="Calibri" pitchFamily="34" charset="0"/>
              </a:rPr>
              <a:t>NADH,NADPH</a:t>
            </a:r>
            <a:r>
              <a:rPr lang="hu-HU" sz="2600" dirty="0" smtClean="0">
                <a:latin typeface="Constantia" pitchFamily="18" charset="0"/>
                <a:cs typeface="Calibri" pitchFamily="34" charset="0"/>
              </a:rPr>
              <a:t>) </a:t>
            </a:r>
            <a:r>
              <a:rPr lang="hu-HU" sz="2600" b="1" dirty="0" smtClean="0">
                <a:latin typeface="Constantia" pitchFamily="18" charset="0"/>
                <a:cs typeface="Calibri" pitchFamily="34" charset="0"/>
                <a:sym typeface="Symbol" pitchFamily="18" charset="2"/>
              </a:rPr>
              <a:t>λ</a:t>
            </a:r>
            <a:r>
              <a:rPr lang="hu-HU" sz="2600" b="1" dirty="0" smtClean="0">
                <a:latin typeface="Constantia" pitchFamily="18" charset="0"/>
                <a:cs typeface="Calibri" pitchFamily="34" charset="0"/>
              </a:rPr>
              <a:t>=460nm</a:t>
            </a:r>
            <a:r>
              <a:rPr lang="hu-HU" sz="2600" dirty="0" smtClean="0">
                <a:latin typeface="Constantia" pitchFamily="18" charset="0"/>
                <a:cs typeface="Calibri" pitchFamily="34" charset="0"/>
              </a:rPr>
              <a:t>-es fénnyel fluoreszkálnak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Közvetlen optikai szenzorok – fluoreszcens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b="1" dirty="0" smtClean="0">
                <a:solidFill>
                  <a:schemeClr val="bg2">
                    <a:lumMod val="25000"/>
                  </a:schemeClr>
                </a:solidFill>
              </a:rPr>
              <a:t>2D </a:t>
            </a:r>
            <a:r>
              <a:rPr lang="hu-HU" sz="3200" b="1" dirty="0" err="1" smtClean="0">
                <a:solidFill>
                  <a:schemeClr val="bg2">
                    <a:lumMod val="25000"/>
                  </a:schemeClr>
                </a:solidFill>
              </a:rPr>
              <a:t>fluoriméter</a:t>
            </a:r>
            <a:endParaRPr lang="hu-H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hu-HU" sz="3200" b="1" dirty="0" smtClean="0"/>
          </a:p>
          <a:p>
            <a:pPr lvl="1"/>
            <a:r>
              <a:rPr lang="hu-HU" sz="2800" dirty="0" smtClean="0"/>
              <a:t>A mintában található összes </a:t>
            </a:r>
            <a:r>
              <a:rPr lang="hu-HU" sz="2800" dirty="0" err="1" smtClean="0"/>
              <a:t>fluorofór</a:t>
            </a:r>
            <a:r>
              <a:rPr lang="hu-HU" sz="2800" dirty="0" smtClean="0"/>
              <a:t> egymás mellett detektálható</a:t>
            </a:r>
          </a:p>
          <a:p>
            <a:pPr lvl="1"/>
            <a:r>
              <a:rPr lang="hu-HU" sz="2800" dirty="0" smtClean="0"/>
              <a:t>280-700 nm-es tartományon belül mérnek, 1 perces ciklusokban, színszűrőkkel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Közvetlen optikai szenzorok – fluoreszcens szenzorok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66181"/>
            <a:ext cx="64389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Közvetlen optikai szenzorok – </a:t>
            </a:r>
            <a:r>
              <a:rPr lang="hu-HU" dirty="0" err="1" smtClean="0"/>
              <a:t>ir</a:t>
            </a:r>
            <a:r>
              <a:rPr lang="hu-HU" dirty="0" smtClean="0"/>
              <a:t> spektroszkópia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3200" dirty="0" smtClean="0"/>
              <a:t>alapja: két különböző </a:t>
            </a:r>
            <a:r>
              <a:rPr lang="hu-HU" sz="3200" dirty="0" smtClean="0"/>
              <a:t>törésmutatójú </a:t>
            </a:r>
            <a:r>
              <a:rPr lang="hu-HU" sz="3200" dirty="0" smtClean="0"/>
              <a:t>közeg találkozásánál a fénysugár behatol a kisebb törésmutatójú közegbe</a:t>
            </a:r>
          </a:p>
          <a:p>
            <a:r>
              <a:rPr lang="hu-HU" sz="3200" dirty="0" smtClean="0"/>
              <a:t>jelenség neve: eltűnő hullám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Közvetlen optikai szenzorok – </a:t>
            </a:r>
            <a:r>
              <a:rPr lang="hu-HU" dirty="0" err="1" smtClean="0"/>
              <a:t>ir</a:t>
            </a:r>
            <a:r>
              <a:rPr lang="hu-HU" dirty="0" smtClean="0"/>
              <a:t> spektroszkópia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err="1" smtClean="0">
                <a:solidFill>
                  <a:schemeClr val="bg2">
                    <a:lumMod val="25000"/>
                  </a:schemeClr>
                </a:solidFill>
              </a:rPr>
              <a:t>Capnostat</a:t>
            </a:r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 5 rendszer</a:t>
            </a:r>
          </a:p>
          <a:p>
            <a:pPr lvl="1"/>
            <a:r>
              <a:rPr lang="hu-HU" sz="2600" dirty="0" smtClean="0"/>
              <a:t>gáz fázisban történő CO</a:t>
            </a:r>
            <a:r>
              <a:rPr lang="hu-HU" sz="2600" baseline="-25000" dirty="0" smtClean="0"/>
              <a:t>2</a:t>
            </a:r>
            <a:r>
              <a:rPr lang="hu-HU" sz="2600" dirty="0" smtClean="0"/>
              <a:t> mérést tesz lehetővé</a:t>
            </a:r>
          </a:p>
          <a:p>
            <a:pPr lvl="1"/>
            <a:r>
              <a:rPr lang="hu-HU" sz="2600" dirty="0" smtClean="0"/>
              <a:t>2 részből áll: egy mérő cellából és egy áteresztő kamrából</a:t>
            </a:r>
          </a:p>
          <a:p>
            <a:pPr lvl="1"/>
            <a:r>
              <a:rPr lang="hu-HU" sz="2600" dirty="0" smtClean="0"/>
              <a:t>az infravörös sugárzás áthatol az áteresztő kamrán, mely a reaktor egy gázelvezető </a:t>
            </a:r>
            <a:r>
              <a:rPr lang="hu-HU" sz="2600" dirty="0" err="1" smtClean="0"/>
              <a:t>portjához</a:t>
            </a:r>
            <a:r>
              <a:rPr lang="hu-HU" sz="2600" dirty="0" smtClean="0"/>
              <a:t> van csatlakoztatva</a:t>
            </a:r>
          </a:p>
          <a:p>
            <a:pPr lvl="1"/>
            <a:r>
              <a:rPr lang="hu-HU" sz="2600" dirty="0" smtClean="0"/>
              <a:t>a </a:t>
            </a:r>
            <a:r>
              <a:rPr lang="hu-HU" sz="2600" dirty="0" err="1" smtClean="0"/>
              <a:t>fotodetektor</a:t>
            </a:r>
            <a:r>
              <a:rPr lang="hu-HU" sz="2600" dirty="0" smtClean="0"/>
              <a:t> méri a megmaradó intenzitást, így biztosítva, hogy a mérés független legyen a fényforrás intenzitásától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Közvetlen optikai szenzorok – </a:t>
            </a:r>
            <a:r>
              <a:rPr lang="hu-HU" dirty="0" err="1" smtClean="0"/>
              <a:t>ir</a:t>
            </a:r>
            <a:r>
              <a:rPr lang="hu-HU" dirty="0" smtClean="0"/>
              <a:t> spektroszkópia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655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63688" y="4725144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mérőcella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83968" y="4725144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chemeClr val="bg2">
                    <a:lumMod val="25000"/>
                  </a:schemeClr>
                </a:solidFill>
              </a:rPr>
              <a:t>Capnostat</a:t>
            </a: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 5 </a:t>
            </a:r>
            <a:r>
              <a:rPr lang="hu-HU" sz="2400" dirty="0" err="1" smtClean="0">
                <a:solidFill>
                  <a:schemeClr val="bg2">
                    <a:lumMod val="25000"/>
                  </a:schemeClr>
                </a:solidFill>
              </a:rPr>
              <a:t>szenzora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Optikai </a:t>
            </a:r>
            <a:r>
              <a:rPr lang="hu-HU" dirty="0" err="1" smtClean="0"/>
              <a:t>kemoszenzorok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közvetlen mérés nem mindig megoldható-&gt; optikai tulajdonságokkal rendelkező indikátorokat használunk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optikai detektor és a jelátalakító üvegszállal van összekapcsolva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jelátalakítót a reaktorba helyezik el (fogyóeszköz), a külső mérőeszköz újra használható</a:t>
            </a:r>
          </a:p>
          <a:p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situ vagy online módon használható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fajtái:</a:t>
            </a:r>
          </a:p>
          <a:p>
            <a:pPr lvl="1"/>
            <a:r>
              <a:rPr lang="hu-HU" dirty="0" smtClean="0"/>
              <a:t>O</a:t>
            </a:r>
            <a:r>
              <a:rPr lang="hu-HU" baseline="-25000" dirty="0" smtClean="0"/>
              <a:t>2</a:t>
            </a:r>
          </a:p>
          <a:p>
            <a:pPr lvl="1"/>
            <a:r>
              <a:rPr lang="hu-HU" dirty="0" smtClean="0"/>
              <a:t>pH    mérő</a:t>
            </a:r>
          </a:p>
          <a:p>
            <a:pPr lvl="1"/>
            <a:r>
              <a:rPr lang="hu-HU" dirty="0" smtClean="0"/>
              <a:t>CO</a:t>
            </a:r>
            <a:r>
              <a:rPr lang="hu-HU" baseline="-25000" dirty="0" smtClean="0"/>
              <a:t>2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Optikai </a:t>
            </a:r>
            <a:r>
              <a:rPr lang="hu-HU" dirty="0" err="1" smtClean="0"/>
              <a:t>kemoszenzorok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Egy üvegszálas optikai szenzor általános felépítése</a:t>
            </a:r>
          </a:p>
          <a:p>
            <a:pPr>
              <a:buNone/>
            </a:pPr>
            <a:endParaRPr lang="hu-HU" sz="32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65532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Optikai </a:t>
            </a:r>
            <a:r>
              <a:rPr lang="hu-HU" dirty="0" err="1" smtClean="0"/>
              <a:t>kemoszenzorok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Optikai O</a:t>
            </a:r>
            <a:r>
              <a:rPr lang="hu-HU" sz="3200" u="sng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 szenzorok:</a:t>
            </a:r>
          </a:p>
          <a:p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mérés alapja: a molekuláris oxigén fluoreszcenciájának csillapodása</a:t>
            </a:r>
          </a:p>
          <a:p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az optikai szál egyik felére egy fluoreszcens festéket kapcsolnak, míg a másik felén egy gerjesztő fényforrást helyeznek el (pl. LED)</a:t>
            </a:r>
          </a:p>
          <a:p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a fluoreszcencia ideje és intenzitása a festék körüli oxigénkoncentráció függvénye</a:t>
            </a:r>
          </a:p>
          <a:p>
            <a:pPr>
              <a:buNone/>
            </a:pPr>
            <a:endParaRPr lang="hu-HU" sz="3200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Optikai </a:t>
            </a:r>
            <a:r>
              <a:rPr lang="hu-HU" dirty="0" err="1" smtClean="0"/>
              <a:t>kemoszenzorok</a:t>
            </a:r>
            <a:r>
              <a:rPr lang="hu-HU" dirty="0" smtClean="0"/>
              <a:t> – Oxigén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Előnyök:</a:t>
            </a:r>
          </a:p>
          <a:p>
            <a:pPr lvl="1"/>
            <a:r>
              <a:rPr lang="hu-HU" sz="2400" dirty="0" smtClean="0"/>
              <a:t>Kicsinyíthetők – kis térfogatok mérhetők nagy térben</a:t>
            </a:r>
          </a:p>
          <a:p>
            <a:pPr lvl="1"/>
            <a:r>
              <a:rPr lang="hu-HU" sz="2400" dirty="0" smtClean="0"/>
              <a:t>Nem reaktív módszer, </a:t>
            </a:r>
            <a:r>
              <a:rPr lang="hu-HU" sz="2400" dirty="0" err="1" smtClean="0"/>
              <a:t>diffuzió</a:t>
            </a:r>
            <a:r>
              <a:rPr lang="hu-HU" sz="2400" dirty="0" smtClean="0"/>
              <a:t> limitált helyeken is megoldható a mérés</a:t>
            </a:r>
          </a:p>
          <a:p>
            <a:pPr lvl="1"/>
            <a:r>
              <a:rPr lang="hu-HU" sz="2400" dirty="0" smtClean="0"/>
              <a:t>Folyadék és gáz fázisban is alkalmazhatók </a:t>
            </a:r>
          </a:p>
          <a:p>
            <a:endParaRPr lang="hu-H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Hátrányok</a:t>
            </a:r>
          </a:p>
          <a:p>
            <a:pPr lvl="1"/>
            <a:r>
              <a:rPr lang="hu-HU" sz="2400" dirty="0" smtClean="0"/>
              <a:t>Stabilitásuk limitált, főleg intenzitásmérés szempontjából</a:t>
            </a:r>
            <a:endParaRPr lang="hu-HU" sz="2400" dirty="0" smtClean="0"/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Autofit/>
          </a:bodyPr>
          <a:lstStyle/>
          <a:p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Kémcső, rázatott lombik, </a:t>
            </a:r>
            <a:r>
              <a:rPr lang="hu-HU" sz="2800" dirty="0" err="1" smtClean="0"/>
              <a:t>mikrotiter</a:t>
            </a:r>
            <a:r>
              <a:rPr lang="hu-HU" sz="2800" dirty="0" smtClean="0"/>
              <a:t> lemez egyszerű </a:t>
            </a:r>
            <a:r>
              <a:rPr lang="hu-HU" sz="2800" dirty="0" err="1" smtClean="0"/>
              <a:t>bioreaktorként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u-HU" sz="2200" dirty="0" smtClean="0"/>
              <a:t>Előnyök: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automatizálási technológiák főleg </a:t>
            </a:r>
            <a:r>
              <a:rPr lang="hu-HU" sz="2200" dirty="0" err="1" smtClean="0"/>
              <a:t>mikrotiter</a:t>
            </a:r>
            <a:r>
              <a:rPr lang="hu-HU" sz="2200" dirty="0" smtClean="0"/>
              <a:t> lemezekre </a:t>
            </a:r>
            <a:r>
              <a:rPr lang="hu-HU" sz="2200" dirty="0" smtClean="0">
                <a:sym typeface="Wingdings" pitchFamily="2" charset="2"/>
              </a:rPr>
              <a:t> könnyebb kezelhetőség</a:t>
            </a:r>
          </a:p>
          <a:p>
            <a:pPr>
              <a:spcBef>
                <a:spcPct val="50000"/>
              </a:spcBef>
            </a:pPr>
            <a:r>
              <a:rPr lang="hu-HU" sz="2200" dirty="0" smtClean="0"/>
              <a:t>Hátrányok: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paraméterek szabályozása nehézkes, kevés lehetőség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200" dirty="0" smtClean="0"/>
              <a:t> nincs on-line adatgyűjtési lehetőség: csak végpont mérése </a:t>
            </a:r>
          </a:p>
          <a:p>
            <a:endParaRPr lang="hu-HU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1835696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25144"/>
            <a:ext cx="299928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25144"/>
            <a:ext cx="295232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Optikai </a:t>
            </a:r>
            <a:r>
              <a:rPr lang="hu-HU" dirty="0" err="1" smtClean="0"/>
              <a:t>kemoszenzorok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484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Optikai pH szenzorok: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száloptikás pH mérésekre fluoreszcencián és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abszorpción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alapuló pH indikátorok is alkalmazhatóak (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pl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fluoreszcein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, 8-hidroxi-1,3,6-pirén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triszulfonsav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fenolvörös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, krezolvörös)</a:t>
            </a:r>
          </a:p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előnyök: </a:t>
            </a:r>
          </a:p>
          <a:p>
            <a:pPr lvl="1"/>
            <a:r>
              <a:rPr lang="hu-HU" dirty="0" smtClean="0"/>
              <a:t>miniatürizálhatók</a:t>
            </a:r>
          </a:p>
          <a:p>
            <a:pPr lvl="1"/>
            <a:r>
              <a:rPr lang="hu-HU" dirty="0" smtClean="0"/>
              <a:t>1 </a:t>
            </a:r>
            <a:r>
              <a:rPr lang="hu-HU" dirty="0" smtClean="0">
                <a:sym typeface="Symbol"/>
              </a:rPr>
              <a:t></a:t>
            </a:r>
            <a:r>
              <a:rPr lang="hu-HU" dirty="0" smtClean="0"/>
              <a:t>m-nél kisebb átmérőjűek</a:t>
            </a:r>
          </a:p>
          <a:p>
            <a:pPr lvl="1"/>
            <a:r>
              <a:rPr lang="hu-HU" dirty="0" smtClean="0"/>
              <a:t>válaszidejük a másodperc ezredrésze</a:t>
            </a:r>
          </a:p>
          <a:p>
            <a:pPr lvl="1"/>
            <a:r>
              <a:rPr lang="hu-HU" dirty="0" smtClean="0"/>
              <a:t>lehetőség van velük sejten belüli mérésekre</a:t>
            </a:r>
          </a:p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hátrányok:</a:t>
            </a:r>
          </a:p>
          <a:p>
            <a:pPr lvl="1"/>
            <a:r>
              <a:rPr lang="hu-HU" dirty="0" smtClean="0"/>
              <a:t>kis mérési tartomány (3 pH egység)</a:t>
            </a:r>
          </a:p>
          <a:p>
            <a:pPr lvl="1"/>
            <a:r>
              <a:rPr lang="hu-HU" dirty="0" smtClean="0"/>
              <a:t>érzékenyek az ionerősség változására</a:t>
            </a:r>
          </a:p>
          <a:p>
            <a:pPr lvl="1"/>
            <a:r>
              <a:rPr lang="hu-HU" dirty="0" smtClean="0"/>
              <a:t>autoklávozás, elúció -&gt; festékek érzékenysége csökken</a:t>
            </a:r>
          </a:p>
          <a:p>
            <a:pPr lvl="1"/>
            <a:r>
              <a:rPr lang="hu-HU" dirty="0" smtClean="0"/>
              <a:t>kovalensen kötött festékek -&gt; stabilabbak</a:t>
            </a:r>
          </a:p>
          <a:p>
            <a:pPr>
              <a:buNone/>
            </a:pPr>
            <a:endParaRPr lang="hu-HU" sz="3200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Optikai </a:t>
            </a:r>
            <a:r>
              <a:rPr lang="hu-HU" dirty="0" err="1" smtClean="0"/>
              <a:t>kemoszenzorok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4762872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Optikai CO</a:t>
            </a:r>
            <a:r>
              <a:rPr lang="hu-HU" sz="3200" u="sng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 szenzorok: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Severinghaus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elektródhoz hasonló elven működnek</a:t>
            </a:r>
          </a:p>
          <a:p>
            <a:pPr lvl="1"/>
            <a:r>
              <a:rPr lang="hu-HU" dirty="0" smtClean="0"/>
              <a:t>karbonát puffer, benne egy pH és egy referenciaelektród</a:t>
            </a:r>
          </a:p>
          <a:p>
            <a:pPr lvl="1"/>
            <a:r>
              <a:rPr lang="hu-HU" dirty="0" smtClean="0"/>
              <a:t>CO</a:t>
            </a:r>
            <a:r>
              <a:rPr lang="hu-HU" baseline="-25000" dirty="0" smtClean="0"/>
              <a:t>2</a:t>
            </a:r>
            <a:r>
              <a:rPr lang="hu-HU" dirty="0" smtClean="0"/>
              <a:t>-re permeábilis membrán</a:t>
            </a:r>
          </a:p>
          <a:p>
            <a:pPr lvl="1"/>
            <a:r>
              <a:rPr lang="hu-HU" dirty="0" smtClean="0"/>
              <a:t>a karbonát puffer pH értékét mérik, ami egyensúlyban van a CO</a:t>
            </a:r>
            <a:r>
              <a:rPr lang="hu-HU" baseline="-25000" dirty="0" smtClean="0"/>
              <a:t>2</a:t>
            </a:r>
            <a:r>
              <a:rPr lang="hu-HU" dirty="0" smtClean="0"/>
              <a:t> parciális nyomásával</a:t>
            </a:r>
          </a:p>
          <a:p>
            <a:pPr lvl="1"/>
            <a:r>
              <a:rPr lang="hu-HU" dirty="0" smtClean="0"/>
              <a:t>a puffert gyakran kell cserélni (ionerősségre érzékeny a szenzor)</a:t>
            </a:r>
          </a:p>
          <a:p>
            <a:pPr lvl="1"/>
            <a:r>
              <a:rPr lang="hu-HU" dirty="0" smtClean="0"/>
              <a:t>mivel a puffer és a médium lassan keveredik a membránon keresztül, ezért a szenzor reakcióideje percekben mérhető</a:t>
            </a:r>
          </a:p>
          <a:p>
            <a:pPr>
              <a:buNone/>
            </a:pPr>
            <a:endParaRPr lang="hu-HU" sz="32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Csilluu\Desktop\BME\Msc\2. félév\bioreaktorok\mikrobioreaktorok\severinghaus elektró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283746" cy="3940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pPr algn="ctr"/>
            <a:r>
              <a:rPr lang="hu-HU" dirty="0" err="1" smtClean="0"/>
              <a:t>In</a:t>
            </a:r>
            <a:r>
              <a:rPr lang="hu-HU" dirty="0" smtClean="0"/>
              <a:t> situ mikroszkópia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vizsgálható vele: a sejtek koncentrációja és morfológiája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két, szétszerelhető egységből áll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reaktor rész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bioreaktorba</a:t>
            </a:r>
            <a:r>
              <a:rPr lang="hu-HU" dirty="0" smtClean="0"/>
              <a:t> helyezhető</a:t>
            </a:r>
          </a:p>
          <a:p>
            <a:pPr lvl="1"/>
            <a:r>
              <a:rPr lang="hu-HU" dirty="0" smtClean="0"/>
              <a:t>tartalmaz egy mintavevő zónát, melyet két zafírablak határol</a:t>
            </a:r>
          </a:p>
          <a:p>
            <a:pPr lvl="1"/>
            <a:r>
              <a:rPr lang="hu-HU" dirty="0" smtClean="0"/>
              <a:t>a zónán áthaladó sejteket a CCD kamera érzékeli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optikai rész</a:t>
            </a:r>
          </a:p>
          <a:p>
            <a:pPr lvl="1"/>
            <a:r>
              <a:rPr lang="hu-HU" dirty="0" smtClean="0"/>
              <a:t>két csúszka van benne</a:t>
            </a:r>
          </a:p>
          <a:p>
            <a:pPr lvl="2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egyik a mintavevő zóna magasságát szabályozza (sejttípustól függően)</a:t>
            </a:r>
          </a:p>
          <a:p>
            <a:pPr lvl="2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másik az objektívhez csatlakozik és a kép fókuszálására szolgál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err="1" smtClean="0"/>
              <a:t>In</a:t>
            </a:r>
            <a:r>
              <a:rPr lang="hu-HU" dirty="0" smtClean="0"/>
              <a:t> situ mikroszkópia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262" y="2990056"/>
            <a:ext cx="54768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83568" y="1628800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Felépítés:</a:t>
            </a:r>
            <a:endParaRPr lang="hu-HU" sz="3200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err="1" smtClean="0"/>
              <a:t>In</a:t>
            </a:r>
            <a:r>
              <a:rPr lang="hu-HU" dirty="0" smtClean="0"/>
              <a:t> situ mikroszkópia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404279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u="sng" dirty="0" smtClean="0">
                <a:solidFill>
                  <a:schemeClr val="bg2">
                    <a:lumMod val="25000"/>
                  </a:schemeClr>
                </a:solidFill>
              </a:rPr>
              <a:t>Eldobható változatok: </a:t>
            </a:r>
          </a:p>
          <a:p>
            <a:pPr marL="514350" indent="-514350">
              <a:buAutoNum type="arabicPeriod"/>
            </a:pPr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Megkerülő vezetékes</a:t>
            </a:r>
          </a:p>
          <a:p>
            <a:pPr lvl="1"/>
            <a:r>
              <a:rPr lang="hu-HU" dirty="0" smtClean="0"/>
              <a:t>előny: nem kell változtatni a készülék hardverjén</a:t>
            </a:r>
          </a:p>
          <a:p>
            <a:pPr lvl="1"/>
            <a:r>
              <a:rPr lang="hu-HU" dirty="0" smtClean="0"/>
              <a:t>nehézségek: </a:t>
            </a:r>
          </a:p>
          <a:p>
            <a:pPr lvl="4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váltakozó mintaáram</a:t>
            </a:r>
          </a:p>
          <a:p>
            <a:pPr lvl="4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sejtekre fókuszálás</a:t>
            </a:r>
          </a:p>
          <a:p>
            <a:pPr>
              <a:buNone/>
            </a:pPr>
            <a:endParaRPr lang="hu-HU" sz="32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74" y="3068960"/>
            <a:ext cx="4722926" cy="308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err="1" smtClean="0"/>
              <a:t>In</a:t>
            </a:r>
            <a:r>
              <a:rPr lang="hu-HU" dirty="0" smtClean="0"/>
              <a:t> situ mikroszkópia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4114800" cy="48463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Átalakított reaktor szegmens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fix mintavevő zóna -&gt; sejttípustól függő modulokra van szükség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eldobható, reaktorba integrálható</a:t>
            </a:r>
          </a:p>
          <a:p>
            <a:pPr lvl="2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gyűjtőlencsék</a:t>
            </a:r>
          </a:p>
          <a:p>
            <a:pPr lvl="2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LED</a:t>
            </a:r>
          </a:p>
          <a:p>
            <a:pPr lvl="2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két üvegablak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újrahasznosítható:</a:t>
            </a:r>
          </a:p>
          <a:p>
            <a:pPr lvl="2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Objektív</a:t>
            </a:r>
          </a:p>
          <a:p>
            <a:pPr lvl="2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CCD kamera</a:t>
            </a:r>
          </a:p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12" y="3648472"/>
            <a:ext cx="5014888" cy="32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Vezetésmérő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váltóáramú feszültségforrás feszültséget bocsát ki két, egymáshoz közel lévő, párhuzamos elektródra</a:t>
            </a:r>
          </a:p>
          <a:p>
            <a:pPr lvl="1"/>
            <a:r>
              <a:rPr lang="hu-HU" dirty="0" smtClean="0"/>
              <a:t>köztük lévő teret a mérendő anyag tölti ki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két elektród közti áramot és feszültségesést mérve az ellenállás az Ohm-tv. alapján számítható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mért ellenállás és a vezetés közti kapcsolatot a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sejtkonstans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adja meg: </a:t>
            </a:r>
          </a:p>
          <a:p>
            <a:pPr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  <a:sym typeface="Symbol"/>
              </a:rPr>
              <a:t></a:t>
            </a:r>
            <a:r>
              <a:rPr lang="hu-HU" baseline="-25000" dirty="0" smtClean="0">
                <a:solidFill>
                  <a:schemeClr val="bg2">
                    <a:lumMod val="25000"/>
                  </a:schemeClr>
                </a:solidFill>
              </a:rPr>
              <a:t>sejt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  <a:sym typeface="Symbol"/>
              </a:rPr>
              <a:t>  R</a:t>
            </a:r>
            <a:endParaRPr lang="hu-H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rendszert kalibrálni kell egy ismert vezetőképességű oldattal</a:t>
            </a:r>
          </a:p>
          <a:p>
            <a:endParaRPr lang="hu-HU" dirty="0"/>
          </a:p>
        </p:txBody>
      </p:sp>
      <p:pic>
        <p:nvPicPr>
          <p:cNvPr id="4" name="Picture 3" descr="C:\Users\Csilluu\Desktop\BME\Msc\2. félév\bioreaktorok\mikrobioreaktorok\vezetésmér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214563" cy="237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Vezetésmérő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Probléma: 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elektromos kettősréteg kialakulása az elektród felületén 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Megoldás: 4 elektródos rendszer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4 párhuzamos elektród</a:t>
            </a:r>
          </a:p>
          <a:p>
            <a:pPr lvl="1"/>
            <a:r>
              <a:rPr lang="hu-HU" dirty="0" smtClean="0"/>
              <a:t>2 külső a váltófeszültséghez van kapcsolva és vezeti az áramot</a:t>
            </a:r>
          </a:p>
          <a:p>
            <a:pPr lvl="1"/>
            <a:r>
              <a:rPr lang="hu-HU" dirty="0" smtClean="0"/>
              <a:t>2 belső méri a feszültségesést, nincs rajta áram, így nem is polarizálódik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vezetés erősen hőmérsékletfüggő-&gt;25°C-n mérünk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2" descr="C:\Users\Csilluu\Desktop\BME\Msc\2. félév\bioreaktorok\mikrobioreaktorok\elektromos kettősrét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9715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Ultrahang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UH-t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egy piezoelektromos kristállyal állítjuk elő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adó és a fogadó a reaktoron kívül helyezkedik el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adó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UH-ot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bocsát ki, mely áthalad a folyadékon, visszhangját méri a fogadó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előnyök:</a:t>
            </a:r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 situ és online készülékekben is </a:t>
            </a:r>
            <a:r>
              <a:rPr lang="hu-HU" dirty="0" err="1" smtClean="0"/>
              <a:t>noninvazívan</a:t>
            </a:r>
            <a:r>
              <a:rPr lang="hu-HU" dirty="0" smtClean="0"/>
              <a:t> elhelyezhetők</a:t>
            </a:r>
          </a:p>
          <a:p>
            <a:pPr lvl="1"/>
            <a:r>
              <a:rPr lang="hu-HU" dirty="0" smtClean="0"/>
              <a:t>nincs szükség reagensre használatukhoz</a:t>
            </a:r>
          </a:p>
          <a:p>
            <a:pPr lvl="1"/>
            <a:r>
              <a:rPr lang="hu-HU" dirty="0" smtClean="0"/>
              <a:t>teljesítményigényük alacsony</a:t>
            </a:r>
          </a:p>
          <a:p>
            <a:pPr lvl="1"/>
            <a:r>
              <a:rPr lang="hu-HU" dirty="0" smtClean="0"/>
              <a:t>hosszú ideig stabilak</a:t>
            </a:r>
          </a:p>
          <a:p>
            <a:pPr lvl="1"/>
            <a:r>
              <a:rPr lang="hu-HU" dirty="0" smtClean="0"/>
              <a:t>rövid válaszidő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Ultrahang szenzorok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2957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23528" y="4077072"/>
            <a:ext cx="8064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UH sebessége és gyengülése a reaktorban lévő anyagtól függ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gyengülés számítása: a jel amplitúdójának exponenciális csökkenéséből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jel sebességének számítása: hullámok közti időből 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/>
              <a:t>A megoldás: </a:t>
            </a:r>
            <a:r>
              <a:rPr lang="hu-HU" sz="3600" dirty="0" err="1" smtClean="0"/>
              <a:t>mikrobioreaktorok</a:t>
            </a:r>
            <a:r>
              <a:rPr lang="hu-HU" sz="4000" dirty="0" smtClean="0">
                <a:latin typeface="Constantia" pitchFamily="18" charset="0"/>
              </a:rPr>
              <a:t/>
            </a:r>
            <a:br>
              <a:rPr lang="hu-HU" sz="4000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nagy áteresztőképesség (gyorsabb folyamatfejlesztési eljárás)</a:t>
            </a:r>
          </a:p>
          <a:p>
            <a:pPr lvl="0"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méretgazdaságosság: tápanyag/reagens, hely, energia megtakarítás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könnyű kezelhetőség, munkamegtakarítás, gazdaságosság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nagyobb teljesítmény, nagyszámú sejtfeldolgozás kis helyen→teszt integritás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beépített felügyeleti és ellenőrzési funkciók (jól szabályozottság, ismételhetőség)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kicsi és megbízható érzékelők (OD, pH, T, DO)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dirty="0" smtClean="0"/>
              <a:t> on-line adatgyűjtés (</a:t>
            </a:r>
            <a:r>
              <a:rPr lang="hu-HU" dirty="0" err="1" smtClean="0"/>
              <a:t>szubsztrát</a:t>
            </a:r>
            <a:r>
              <a:rPr lang="hu-HU" dirty="0" smtClean="0"/>
              <a:t>, termék, melléktermék…) </a:t>
            </a:r>
            <a:r>
              <a:rPr lang="hu-HU" dirty="0" smtClean="0">
                <a:sym typeface="Wingdings" pitchFamily="2" charset="2"/>
              </a:rPr>
              <a:t> így elkerülhető a mintavétel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Ultrahang 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hullám sebessége az alábbi képlet szerint függ a folyadék sűrűségétől: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Κ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– függ a hőmérséklettől, ezért kalibrálás szükséges 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444" y="2780928"/>
            <a:ext cx="190263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4427984" y="2852936"/>
            <a:ext cx="369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</a:t>
            </a:r>
            <a:r>
              <a:rPr lang="hu-HU" dirty="0" smtClean="0"/>
              <a:t> – adiabatikus összenyomhatóság</a:t>
            </a:r>
          </a:p>
          <a:p>
            <a:r>
              <a:rPr lang="el-GR" dirty="0" smtClean="0"/>
              <a:t>φ</a:t>
            </a:r>
            <a:r>
              <a:rPr lang="hu-HU" dirty="0" smtClean="0"/>
              <a:t>- sűrűség</a:t>
            </a:r>
            <a:endParaRPr lang="hu-H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sz="2800" dirty="0" smtClean="0"/>
              <a:t>Hogyan néz ki a léptéknövelés általános sémája? Hány lépcső van benne?</a:t>
            </a:r>
          </a:p>
          <a:p>
            <a:r>
              <a:rPr lang="hu-HU" sz="2800" dirty="0" smtClean="0"/>
              <a:t>Mik az előnyei és a hátrányai a ma alkalmazott laboratóriumi léptékű eszközöknek? (kevert reaktor, rázatott lombik, </a:t>
            </a:r>
            <a:r>
              <a:rPr lang="hu-HU" sz="2800" dirty="0" err="1" smtClean="0"/>
              <a:t>mikrotiter</a:t>
            </a:r>
            <a:r>
              <a:rPr lang="hu-HU" sz="2800" dirty="0" smtClean="0"/>
              <a:t> lemez)</a:t>
            </a:r>
          </a:p>
          <a:p>
            <a:r>
              <a:rPr lang="hu-HU" sz="2800" dirty="0" smtClean="0"/>
              <a:t>Milyen irányokat kell megcéloznia a fejlesztéseknek? Miért van szükség a </a:t>
            </a:r>
            <a:r>
              <a:rPr lang="hu-HU" sz="2800" dirty="0" err="1" smtClean="0"/>
              <a:t>mikrobioreaktorokra</a:t>
            </a:r>
            <a:r>
              <a:rPr lang="hu-HU" sz="2800" dirty="0" smtClean="0"/>
              <a:t>?</a:t>
            </a:r>
          </a:p>
          <a:p>
            <a:r>
              <a:rPr lang="hu-HU" sz="2800" dirty="0" smtClean="0"/>
              <a:t>Milyen tulajdonságokkal jellemezhetőek a </a:t>
            </a:r>
            <a:r>
              <a:rPr lang="hu-HU" sz="2800" dirty="0" err="1" smtClean="0"/>
              <a:t>mikrobioreaktorok</a:t>
            </a:r>
            <a:r>
              <a:rPr lang="hu-HU" sz="2800" dirty="0" smtClean="0"/>
              <a:t>?</a:t>
            </a:r>
          </a:p>
          <a:p>
            <a:r>
              <a:rPr lang="hu-HU" sz="2800" dirty="0" smtClean="0"/>
              <a:t>Miért alkalmazzák szívesen a PDMS és PMMA alapanyagokat?</a:t>
            </a:r>
          </a:p>
          <a:p>
            <a:r>
              <a:rPr lang="hu-HU" sz="2800" dirty="0" smtClean="0"/>
              <a:t>Miért van szükség a hőmérséklet-szabályozásra a </a:t>
            </a:r>
            <a:r>
              <a:rPr lang="hu-HU" sz="2800" dirty="0" err="1" smtClean="0"/>
              <a:t>mikrokemosztátnál</a:t>
            </a:r>
            <a:r>
              <a:rPr lang="hu-HU" sz="2800" dirty="0" smtClean="0"/>
              <a:t>?</a:t>
            </a:r>
          </a:p>
          <a:p>
            <a:r>
              <a:rPr lang="hu-HU" sz="2800" dirty="0" smtClean="0"/>
              <a:t>Milyen technikai háttérre van szükség a chipek integrálásához?</a:t>
            </a:r>
          </a:p>
          <a:p>
            <a:r>
              <a:rPr lang="hu-HU" sz="2800" dirty="0" smtClean="0"/>
              <a:t> Milyen elvárásaink vannak az integrált chipek összetett rendszerével szemben? </a:t>
            </a:r>
          </a:p>
          <a:p>
            <a:r>
              <a:rPr lang="hu-HU" sz="2800" dirty="0" smtClean="0"/>
              <a:t>Hogyan épül fel általánosan egy összetett rendszer?</a:t>
            </a:r>
          </a:p>
          <a:p>
            <a:r>
              <a:rPr lang="hu-HU" sz="2800" dirty="0" smtClean="0"/>
              <a:t>Milyen paramétereket tudnak mérni, illetve mik a hiányosságaik a kereskedelmi </a:t>
            </a:r>
            <a:r>
              <a:rPr lang="hu-HU" sz="2800" dirty="0" err="1" smtClean="0"/>
              <a:t>mikrobioreaktoroknak</a:t>
            </a:r>
            <a:r>
              <a:rPr lang="hu-HU" sz="2800" dirty="0" smtClean="0"/>
              <a:t>?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67744" y="2996952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Köszönjük a figyelmet!</a:t>
            </a:r>
            <a:endParaRPr lang="hu-H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Tudományos kutatások</a:t>
            </a:r>
            <a:r>
              <a:rPr lang="hu-HU" sz="4000" dirty="0" smtClean="0">
                <a:latin typeface="Constantia" pitchFamily="18" charset="0"/>
              </a:rPr>
              <a:t/>
            </a:r>
            <a:br>
              <a:rPr lang="hu-HU" sz="4000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117967"/>
            <a:ext cx="723900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None/>
            </a:pPr>
            <a:r>
              <a:rPr lang="hu-HU" sz="2200" dirty="0"/>
              <a:t>Fejlesztési irányok:</a:t>
            </a:r>
          </a:p>
          <a:p>
            <a:pPr algn="l">
              <a:buFont typeface="Wingdings" pitchFamily="2" charset="2"/>
              <a:buChar char="§"/>
            </a:pPr>
            <a:r>
              <a:rPr lang="hu-HU" sz="2200" dirty="0"/>
              <a:t> </a:t>
            </a:r>
            <a:r>
              <a:rPr lang="hu-HU" sz="2200" dirty="0" err="1"/>
              <a:t>mikrotiter</a:t>
            </a:r>
            <a:r>
              <a:rPr lang="hu-HU" sz="2200" dirty="0"/>
              <a:t> lemezek adottságainak javítása</a:t>
            </a:r>
          </a:p>
          <a:p>
            <a:pPr algn="l">
              <a:buFont typeface="Wingdings" pitchFamily="2" charset="2"/>
              <a:buChar char="§"/>
            </a:pPr>
            <a:r>
              <a:rPr lang="hu-HU" sz="2200" dirty="0"/>
              <a:t> rázatott lombik adottságainak javítása</a:t>
            </a:r>
          </a:p>
          <a:p>
            <a:pPr algn="l">
              <a:buFont typeface="Wingdings" pitchFamily="2" charset="2"/>
              <a:buChar char="§"/>
            </a:pPr>
            <a:r>
              <a:rPr lang="hu-HU" sz="2200" dirty="0"/>
              <a:t> kaszkádrendszerek fejlesztése kevertetett </a:t>
            </a:r>
            <a:r>
              <a:rPr lang="hu-HU" sz="2200" dirty="0" err="1"/>
              <a:t>mikrobioreaktorokra</a:t>
            </a:r>
            <a:endParaRPr lang="hu-HU" sz="2200" dirty="0"/>
          </a:p>
          <a:p>
            <a:pPr algn="l">
              <a:buFont typeface="Wingdings" pitchFamily="2" charset="2"/>
              <a:buChar char="§"/>
            </a:pPr>
            <a:r>
              <a:rPr lang="hu-HU" sz="2200" dirty="0"/>
              <a:t> összetett </a:t>
            </a:r>
            <a:r>
              <a:rPr lang="hu-HU" sz="2200" dirty="0" err="1"/>
              <a:t>mikrobioreaktorok</a:t>
            </a:r>
            <a:r>
              <a:rPr lang="hu-HU" sz="2200" dirty="0"/>
              <a:t> fejlesztése (</a:t>
            </a:r>
            <a:r>
              <a:rPr lang="hu-HU" sz="2200" dirty="0" err="1"/>
              <a:t>mikrofabrikálás</a:t>
            </a:r>
            <a:r>
              <a:rPr lang="hu-HU" sz="2200" dirty="0" smtClean="0"/>
              <a:t>)</a:t>
            </a:r>
          </a:p>
          <a:p>
            <a:pPr>
              <a:buNone/>
            </a:pPr>
            <a:r>
              <a:rPr lang="hu-HU" sz="2200" dirty="0" smtClean="0"/>
              <a:t>Mindegyik megközelítéssel meg kell célozni: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/>
              <a:t> </a:t>
            </a:r>
            <a:r>
              <a:rPr lang="hu-HU" sz="2200" dirty="0" err="1" smtClean="0"/>
              <a:t>parallelizálhatóság</a:t>
            </a:r>
            <a:endParaRPr lang="hu-HU" sz="2200" dirty="0" smtClean="0"/>
          </a:p>
          <a:p>
            <a:pPr>
              <a:buFont typeface="Wingdings" pitchFamily="2" charset="2"/>
              <a:buChar char="§"/>
            </a:pPr>
            <a:r>
              <a:rPr lang="hu-HU" sz="2200" dirty="0" smtClean="0"/>
              <a:t> megfelelő O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-ellátás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/>
              <a:t> vezérelhetőség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/>
              <a:t> automatizálhatóság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/>
              <a:t> különböző szintű léptéknövelés</a:t>
            </a:r>
          </a:p>
          <a:p>
            <a:pPr algn="l">
              <a:buFont typeface="Wingdings" pitchFamily="2" charset="2"/>
              <a:buChar char="§"/>
            </a:pPr>
            <a:endParaRPr lang="hu-HU" dirty="0">
              <a:latin typeface="Constantia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75263"/>
            <a:ext cx="3203848" cy="24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Mikrolemezek</a:t>
            </a:r>
            <a:r>
              <a:rPr lang="hu-HU" dirty="0" smtClean="0">
                <a:latin typeface="Constantia" pitchFamily="18" charset="0"/>
              </a:rPr>
              <a:t/>
            </a:r>
            <a:br>
              <a:rPr lang="hu-HU" dirty="0" smtClean="0">
                <a:latin typeface="Constantia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28800"/>
            <a:ext cx="6840760" cy="484632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u-HU" sz="2200" dirty="0" smtClean="0"/>
              <a:t>Robotos automatizálással a mintavétel és a pipettázás (így a pH-állítás, DO és T-mérés) megoldott, csak igen költséges</a:t>
            </a:r>
          </a:p>
          <a:p>
            <a:pPr>
              <a:spcBef>
                <a:spcPct val="50000"/>
              </a:spcBef>
            </a:pPr>
            <a:endParaRPr lang="hu-HU" sz="2200" dirty="0" smtClean="0"/>
          </a:p>
          <a:p>
            <a:pPr>
              <a:spcBef>
                <a:spcPct val="50000"/>
              </a:spcBef>
            </a:pPr>
            <a:r>
              <a:rPr lang="hu-HU" sz="2200" dirty="0" smtClean="0"/>
              <a:t>Steril inkubátorban kell dolgozni a fertőzés elkerülése miatt</a:t>
            </a:r>
          </a:p>
          <a:p>
            <a:pPr>
              <a:spcBef>
                <a:spcPct val="50000"/>
              </a:spcBef>
            </a:pPr>
            <a:endParaRPr lang="hu-HU" sz="2200" dirty="0" smtClean="0"/>
          </a:p>
          <a:p>
            <a:pPr>
              <a:spcBef>
                <a:spcPct val="50000"/>
              </a:spcBef>
            </a:pPr>
            <a:r>
              <a:rPr lang="hu-HU" sz="2200" dirty="0" smtClean="0"/>
              <a:t>Korlátozott O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-átadás (akárcsak a rázatott lombikoknál) mert csak a felszínen keresztül jut be az O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, és a kevertetetés segít ebben, de nincs direkt levegőztetés</a:t>
            </a:r>
          </a:p>
          <a:p>
            <a:endParaRPr lang="hu-H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172191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1662</TotalTime>
  <Words>3135</Words>
  <Application>Microsoft Office PowerPoint</Application>
  <PresentationFormat>Diavetítés a képernyőre (4:3 oldalarány)</PresentationFormat>
  <Paragraphs>486</Paragraphs>
  <Slides>72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4" baseType="lpstr">
      <vt:lpstr>Fényűző</vt:lpstr>
      <vt:lpstr>Bitkép</vt:lpstr>
      <vt:lpstr>Mikrobioreaktorok</vt:lpstr>
      <vt:lpstr>Fermentációs eljárások fejlesztése, optimalizálási kísérletek</vt:lpstr>
      <vt:lpstr>Léptéknövelés </vt:lpstr>
      <vt:lpstr>Laboratóriumi léptékű hagyományos kevert bioreaktorok</vt:lpstr>
      <vt:lpstr>Fejlesztési irányok </vt:lpstr>
      <vt:lpstr>    Kémcső, rázatott lombik, mikrotiter lemez egyszerű bioreaktorként </vt:lpstr>
      <vt:lpstr>A megoldás: mikrobioreaktorok </vt:lpstr>
      <vt:lpstr>Tudományos kutatások </vt:lpstr>
      <vt:lpstr>Mikrolemezek </vt:lpstr>
      <vt:lpstr>Miniatűr kevert reaktorok </vt:lpstr>
      <vt:lpstr>Összetett mikrobioreaktorok  (mikrofabrikálás) </vt:lpstr>
      <vt:lpstr>12. dia</vt:lpstr>
      <vt:lpstr>13. dia</vt:lpstr>
      <vt:lpstr>PDMS formálási eljárások </vt:lpstr>
      <vt:lpstr>Fotolitográfiás eljárás </vt:lpstr>
      <vt:lpstr>Mikrobioreaktor batch fermentációkhoz </vt:lpstr>
      <vt:lpstr>Mikrobioreaktor batch fermentációkhoz </vt:lpstr>
      <vt:lpstr>18. dia</vt:lpstr>
      <vt:lpstr>Mikrokemosztát </vt:lpstr>
      <vt:lpstr>Mikrokemosztát </vt:lpstr>
      <vt:lpstr>Hőmérséklet-szabályozás </vt:lpstr>
      <vt:lpstr>Fed-batch mikrobioreaktor </vt:lpstr>
      <vt:lpstr>Fed-batch mikrobioreaktor </vt:lpstr>
      <vt:lpstr>Fed-batch mikrobioreaktor </vt:lpstr>
      <vt:lpstr>Integrált mikrobioreaktor kazetták, összetett rendszerek</vt:lpstr>
      <vt:lpstr>26. dia</vt:lpstr>
      <vt:lpstr>27. dia</vt:lpstr>
      <vt:lpstr>Kereskedelmi termékek 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Források</vt:lpstr>
      <vt:lpstr>Tartalom</vt:lpstr>
      <vt:lpstr>Bevezetés</vt:lpstr>
      <vt:lpstr>In situ, ex situ én online szenzorok</vt:lpstr>
      <vt:lpstr>In situ, ex situ és online szenzorok</vt:lpstr>
      <vt:lpstr>Ex situ mérések - Mintavételezés</vt:lpstr>
      <vt:lpstr>Ex situ mérések - mintavételezés</vt:lpstr>
      <vt:lpstr>Ex situ mérések – sejtes mintavételezés</vt:lpstr>
      <vt:lpstr>Ex situ mérések – sejtes mintavételezés</vt:lpstr>
      <vt:lpstr>Ex situ mérések – sejtes mintavételezés</vt:lpstr>
      <vt:lpstr>Ex situ mérések – sejtes mintavételezés</vt:lpstr>
      <vt:lpstr>Közvetlen optikai szenzorok</vt:lpstr>
      <vt:lpstr>Közvetlen optikai szenzorok</vt:lpstr>
      <vt:lpstr>Közvetlen optikai szenzorok – fluoreszcens szenzorok</vt:lpstr>
      <vt:lpstr>Közvetlen optikai szenzorok – fluoreszcens szenzorok</vt:lpstr>
      <vt:lpstr>Közvetlen optikai szenzorok – fluoreszcens szenzorok</vt:lpstr>
      <vt:lpstr>Közvetlen optikai szenzorok – ir spektroszkópia</vt:lpstr>
      <vt:lpstr>Közvetlen optikai szenzorok – ir spektroszkópia</vt:lpstr>
      <vt:lpstr>Közvetlen optikai szenzorok – ir spektroszkópia</vt:lpstr>
      <vt:lpstr>Optikai kemoszenzorok</vt:lpstr>
      <vt:lpstr>Optikai kemoszenzorok</vt:lpstr>
      <vt:lpstr>Optikai kemoszenzorok</vt:lpstr>
      <vt:lpstr>Optikai kemoszenzorok – Oxigén szenzorok</vt:lpstr>
      <vt:lpstr>Optikai kemoszenzorok</vt:lpstr>
      <vt:lpstr>Optikai kemoszenzorok</vt:lpstr>
      <vt:lpstr>In situ mikroszkópia</vt:lpstr>
      <vt:lpstr>In situ mikroszkópia</vt:lpstr>
      <vt:lpstr>In situ mikroszkópia</vt:lpstr>
      <vt:lpstr>In situ mikroszkópia</vt:lpstr>
      <vt:lpstr>Vezetésmérő szenzorok</vt:lpstr>
      <vt:lpstr>Vezetésmérő szenzorok</vt:lpstr>
      <vt:lpstr>Ultrahang szenzorok</vt:lpstr>
      <vt:lpstr>Ultrahang szenzorok</vt:lpstr>
      <vt:lpstr>Ultrahang szenzorok</vt:lpstr>
      <vt:lpstr>Kérdések</vt:lpstr>
      <vt:lpstr>72.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Mikrobioreaktorok</dc:title>
  <dc:creator>Orsi</dc:creator>
  <cp:lastModifiedBy>Orsi</cp:lastModifiedBy>
  <cp:revision>72</cp:revision>
  <dcterms:created xsi:type="dcterms:W3CDTF">2014-04-29T10:53:20Z</dcterms:created>
  <dcterms:modified xsi:type="dcterms:W3CDTF">2014-05-06T07:04:05Z</dcterms:modified>
</cp:coreProperties>
</file>