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9" r:id="rId4"/>
    <p:sldId id="280" r:id="rId5"/>
    <p:sldId id="281" r:id="rId6"/>
    <p:sldId id="28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83" r:id="rId20"/>
    <p:sldId id="284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28690" y="2261617"/>
            <a:ext cx="9442941" cy="1121664"/>
          </a:xfrm>
        </p:spPr>
        <p:txBody>
          <a:bodyPr/>
          <a:lstStyle/>
          <a:p>
            <a:pPr algn="ctr"/>
            <a:r>
              <a:rPr lang="hu-H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Enzimek a sajtgyártásban</a:t>
            </a:r>
            <a:endParaRPr lang="hu-H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CD2CD3-6F2C-4E0D-AD73-51BE04AA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Fermentált oltók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9716B1-3FF2-4BEE-81C1-5E62C2992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609" y="1787742"/>
            <a:ext cx="3925887" cy="419548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kimozin volt az első rekombináns DNS technológiával termelt enzim. </a:t>
            </a:r>
            <a:endParaRPr lang="hu-H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fő termelő mikrobák </a:t>
            </a:r>
            <a:endParaRPr lang="hu-H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Aspergillus</a:t>
            </a:r>
            <a:r>
              <a:rPr lang="hu-HU" sz="2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niger</a:t>
            </a:r>
            <a:r>
              <a:rPr lang="hu-H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26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tejipari élesztő, a </a:t>
            </a:r>
            <a:r>
              <a:rPr lang="hu-HU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Kluyveromyces</a:t>
            </a:r>
            <a:r>
              <a:rPr lang="hu-H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lactis</a:t>
            </a:r>
            <a:r>
              <a:rPr lang="hu-H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84" y="1611376"/>
            <a:ext cx="4707896" cy="47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3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7D8BF9-34A0-4BBD-9601-220FC707B5BA}"/>
              </a:ext>
            </a:extLst>
          </p:cNvPr>
          <p:cNvSpPr txBox="1"/>
          <p:nvPr/>
        </p:nvSpPr>
        <p:spPr>
          <a:xfrm>
            <a:off x="799208" y="690880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Érlelő enzimek: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67187-ACC1-4105-A04A-9AC1CCA7C9EE}"/>
              </a:ext>
            </a:extLst>
          </p:cNvPr>
          <p:cNvSpPr txBox="1"/>
          <p:nvPr/>
        </p:nvSpPr>
        <p:spPr>
          <a:xfrm>
            <a:off x="1412602" y="1394320"/>
            <a:ext cx="5117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EMC (</a:t>
            </a:r>
            <a:r>
              <a:rPr lang="hu-H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Enzyme-modified cheese)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technológia</a:t>
            </a:r>
          </a:p>
          <a:p>
            <a:pPr marL="285750" indent="-285750"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Emulgeáló sók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15AE1-F5D6-4AEB-B1DE-81193C2D06E6}"/>
              </a:ext>
            </a:extLst>
          </p:cNvPr>
          <p:cNvSpPr txBox="1"/>
          <p:nvPr/>
        </p:nvSpPr>
        <p:spPr>
          <a:xfrm>
            <a:off x="3058160" y="2197239"/>
            <a:ext cx="8186857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Proteázok/peptidázok: 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Proteázok: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endoenzimek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termékei oligopeptidek (textúrát befolyásolja)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Peptidázok: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exoenzimek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termékei szabad aminosavak (ízek)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 sajtkultúra különbözőképpen használja fel a termékeket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Lipázok: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borjú gyomorból (tisztán, vagy tisztítva)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Romano, Prolone sajtok (olasz)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észteráz aktivitás, triglicered hidrolízise 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„piccante” íz (csak állati eredetű enzimmel)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mikrobiális lipázok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07526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5AD6C-EDD5-4566-A72E-DD8A751BCB32}"/>
              </a:ext>
            </a:extLst>
          </p:cNvPr>
          <p:cNvSpPr txBox="1"/>
          <p:nvPr/>
        </p:nvSpPr>
        <p:spPr>
          <a:xfrm>
            <a:off x="751840" y="998359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Laktázok: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F3844-6565-4A62-B305-BF74C34B2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51" t="15796" r="33205" b="14829"/>
          <a:stretch/>
        </p:blipFill>
        <p:spPr>
          <a:xfrm>
            <a:off x="6969122" y="1452607"/>
            <a:ext cx="4785997" cy="4793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7DE6CF-9296-4DB2-81C9-9ED58FD78D24}"/>
              </a:ext>
            </a:extLst>
          </p:cNvPr>
          <p:cNvSpPr txBox="1"/>
          <p:nvPr/>
        </p:nvSpPr>
        <p:spPr>
          <a:xfrm>
            <a:off x="987997" y="1635760"/>
            <a:ext cx="5981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Felhasználás: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Laktóz csökkentett és laktóz mentes tejtermékek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 édesítés (pl. joghurtok)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Stabilizálás, laktóz kikristályosodás ellen (pl.jégkrémek)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2A3FF4-3870-42A1-82A9-A734559F8B75}"/>
              </a:ext>
            </a:extLst>
          </p:cNvPr>
          <p:cNvSpPr txBox="1"/>
          <p:nvPr/>
        </p:nvSpPr>
        <p:spPr>
          <a:xfrm>
            <a:off x="1218829" y="3529470"/>
            <a:ext cx="47420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Neutrális laktáz: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bakteriális (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lactis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sterilizálás előtti kezelés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sterilizálás utáni kezelés (tiszta enzim)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csökkent szavatosság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mellékaktivitása ne legyen</a:t>
            </a:r>
          </a:p>
        </p:txBody>
      </p:sp>
    </p:spTree>
    <p:extLst>
      <p:ext uri="{BB962C8B-B14F-4D97-AF65-F5344CB8AC3E}">
        <p14:creationId xmlns:p14="http://schemas.microsoft.com/office/powerpoint/2010/main" val="3305582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5C8874-B6D5-433F-97F7-D5EE979E122F}"/>
              </a:ext>
            </a:extLst>
          </p:cNvPr>
          <p:cNvSpPr txBox="1"/>
          <p:nvPr/>
        </p:nvSpPr>
        <p:spPr>
          <a:xfrm>
            <a:off x="1440324" y="1003389"/>
            <a:ext cx="530145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Savas Laktázok: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penészgomba eredetű (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Aspergillus oryzae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ritkább alkalmazás (savas tejtermékek)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tablettaként laktóz érzékenyek számára</a:t>
            </a:r>
          </a:p>
          <a:p>
            <a:pPr algn="just"/>
            <a:r>
              <a:rPr lang="hu-H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 termelés: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galakto-oligoszacharid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tápszerek kiegészítése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DP 2-8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Előállítás: 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meleg és savas laktóz oldat (oldhatóság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és sterilitás)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víz laktóz verseng az aktív helyért 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(a termék galaktóz vagy GOS), reakció 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hozamát növeli a koncentráció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a termék többféle GOS lesz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75A864-48B7-4FEC-942B-A3EAFE8DC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17" t="22666" r="28333" b="28889"/>
          <a:stretch/>
        </p:blipFill>
        <p:spPr>
          <a:xfrm>
            <a:off x="7951981" y="1921728"/>
            <a:ext cx="3078480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2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026A22-217D-4AD1-8E26-F2B4279475B0}"/>
              </a:ext>
            </a:extLst>
          </p:cNvPr>
          <p:cNvSpPr txBox="1"/>
          <p:nvPr/>
        </p:nvSpPr>
        <p:spPr>
          <a:xfrm>
            <a:off x="1193184" y="1365647"/>
            <a:ext cx="48878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Egyéb enzimek:</a:t>
            </a:r>
          </a:p>
          <a:p>
            <a:pPr algn="just"/>
            <a:endParaRPr lang="hu-H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Oxidázok/peroxidázok: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GOX (glükóz oxidáz)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csomagolt sajtok tartósítása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nitrát sók kiváltása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peroxidázok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-chadder sajt tejsavójának fehérítése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80786-9243-491C-B893-4C48981504F2}"/>
              </a:ext>
            </a:extLst>
          </p:cNvPr>
          <p:cNvSpPr txBox="1"/>
          <p:nvPr/>
        </p:nvSpPr>
        <p:spPr>
          <a:xfrm>
            <a:off x="6380480" y="1981200"/>
            <a:ext cx="533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Keresztkötő enzimek: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Transzglutamáz (TG)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Glu és Lys közötti keresztkötés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állagjavítók helyettesítése</a:t>
            </a:r>
          </a:p>
          <a:p>
            <a:pPr algn="just"/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8295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8026"/>
          </a:xfrm>
        </p:spPr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GOX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Engineered Glucose Oxidase Capable of Quasi-Direct Electron Transfer after  a Quick-and-Easy Modification with a Mediator"/>
          <p:cNvSpPr>
            <a:spLocks noChangeAspect="1" noChangeArrowheads="1"/>
          </p:cNvSpPr>
          <p:nvPr/>
        </p:nvSpPr>
        <p:spPr bwMode="auto">
          <a:xfrm>
            <a:off x="1133982" y="916731"/>
            <a:ext cx="3236849" cy="38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82" y="2162821"/>
            <a:ext cx="9326880" cy="202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1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4245"/>
          </a:xfrm>
        </p:spPr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GOX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7"/>
          <a:stretch/>
        </p:blipFill>
        <p:spPr>
          <a:xfrm>
            <a:off x="3488033" y="1658344"/>
            <a:ext cx="4992775" cy="37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7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3568"/>
          </a:xfrm>
        </p:spPr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2" y="1714500"/>
            <a:ext cx="6505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15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CE80FD-C477-1647-BF47-4307F929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galaktozidáz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B04170-06A6-E344-BBFD-99FCA88F3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4752"/>
            <a:ext cx="8946541" cy="4803647"/>
          </a:xfrm>
        </p:spPr>
        <p:txBody>
          <a:bodyPr/>
          <a:lstStyle/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di- és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oligoszacharidokban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egyes szénatom béta térállású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glükozidos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kötésével kapcsolódó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galaktóz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egységet ismeri fel, és ezt a kötést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hidrolizálva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galaktózt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szabadít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eggyakoribb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szubsztrátja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tejcukor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laktóz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galaktóz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(1→4)glükóz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diszacharid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amely a hidrolízis során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galaktózra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glükózra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bomlik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aktív centrumában egy cisztein és egy hisztidin aminosav vesz részt közvetlenül 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katalízisben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β-kötésben lévő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galaktóz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kapcsolódik az enzimhez, az SH-csoport protont ad át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galaktóz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oxigén atomjának, és a hisztidin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imidazol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csoportja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nukleofil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támadást intéz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galaktóz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C-1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szénatomjára.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glükóz vagy más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aglikon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(nem cukor jellegű molekula)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molekularész leválik. A következő fázisban egy ROH típusú akceptor, például víz protonálja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szulfhidril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aniont és felszabadítja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galaktózt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07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Laktóz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intolerancia,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laktóz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érzékenység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1444752"/>
            <a:ext cx="8946541" cy="4803647"/>
          </a:xfrm>
        </p:spPr>
        <p:txBody>
          <a:bodyPr>
            <a:normAutofit/>
          </a:bodyPr>
          <a:lstStyle/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csecsemők bélrendszere kb. 3 éves korukig elegendő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laktáz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enzimet termel, ezáltal tökéletesen megemésztik az anyatej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laktóz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tartalmát (~ 7,5%).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 fölött a táplálkozás változásával ez az enzim feleslegessé válik, alapesetben termelődése fokozatosan leáll, felnőtt korra eltűnik.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a személyek tejet (tejcukrot) fogyasztanak, az emésztetlenül halad végig a vékonybélen és a vastagbélbe jut.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Ott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ozmotikus hatásánál fogva jelentős mennyiségű vizet tart vissza, ezáltal hasmenést okoz.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Ráadásul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 lévő anaerob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bélmikroflóra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szénforrásként hasznosítja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laktózt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amiből széndioxid és szerves savak keletkeznek. Az erős gázfejlődéssel kísért hasmenést nevezik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explosive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diarrhea-nak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jelenség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laktóz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intolerancia, ezek a személyek nem tolerálják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laktózt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kellemetlen tünetek elkerüléséhez kerülniük kell tejet és a belőle készült ételeket. </a:t>
            </a:r>
          </a:p>
        </p:txBody>
      </p:sp>
    </p:spTree>
    <p:extLst>
      <p:ext uri="{BB962C8B-B14F-4D97-AF65-F5344CB8AC3E}">
        <p14:creationId xmlns:p14="http://schemas.microsoft.com/office/powerpoint/2010/main" val="131684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5B8381-A85D-441E-A2A3-C5117C63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Bevezetés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7B99AF-3F63-46C4-A37C-B9899EE34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tejtermékek sokfélesége és a tejipar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szerteágazósága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különböző enzimeknek köszönhető, melyek ugyanazon alapanyagból (tej) rengeteg, eltérő készterméket képesek létrehozni. Előadásunkban ezen enzimeket kívánjuk bemutatni.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Négy fő csoportra oszthatók a tejiparban alkalmazott enzimek:</a:t>
            </a:r>
          </a:p>
          <a:p>
            <a:pPr>
              <a:lnSpc>
                <a:spcPct val="107000"/>
              </a:lnSpc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koagulánsok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melyeket sajtgyártásra használnak.</a:t>
            </a:r>
          </a:p>
          <a:p>
            <a:pPr>
              <a:lnSpc>
                <a:spcPct val="107000"/>
              </a:lnSpc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sajtérésben használt enzimek, melyek az ízanyagokat állítják elő.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Laktázok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melyek a laktózmentes termékek előállításánál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fontosak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utolsó csoport tagjai azok az enzimek, melyeknek különféle alkalmazásuk van a tejiparban, de nem sorolhatók be a fenti három csoportba.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42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731520"/>
            <a:ext cx="8946541" cy="5516879"/>
          </a:xfrm>
        </p:spPr>
        <p:txBody>
          <a:bodyPr>
            <a:normAutofit/>
          </a:bodyPr>
          <a:lstStyle/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emberi faj fejlődése során egyes csoportokban, a pásztornépeknél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táplálkozás úgy alakult, hogy a felnőttek is rendszeresen fogyasztottak tejet és tejtermékeket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Ezekben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populációkban szelekciós hátránnyá vált a felnőttkori enzimhiány. Azok, akik érett korukban is fogyaszthattak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laktóz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tartalmú élelmiszert, mennyiségileg (kalória) és minőségileg (teljes értékű fehérje) jobban táplálkoztak, így javultak a túlélési és szaporodási esélyeik.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nemzedékek során a szelekció átfordította az arányokat, a felnőttkori enzimtermelés lett a jellemző, és az intolerancia kisebbségbe szorult.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eltérő táplálkozás miatt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laktóz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intolerancia térkép nagyon tarkává alakult.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thai, kínai, és afroamerikai populációkban az intolerancia aránya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97%, 90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73%. 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fehér (kaukázusi) és a svéd populációkban viszont a toleránsak előfordulása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84%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illetve 96%.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Területileg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erős átmenetek figyelhetők meg.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intoleráns kínaiak mellett élő pásztorkodó mongolok toleránsak.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Fekete-Afrikában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lakosság nagyrészt intoleráns, viszont a marhatartó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maszájok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toleránsak. </a:t>
            </a:r>
          </a:p>
        </p:txBody>
      </p:sp>
    </p:spTree>
    <p:extLst>
      <p:ext uri="{BB962C8B-B14F-4D97-AF65-F5344CB8AC3E}">
        <p14:creationId xmlns:p14="http://schemas.microsoft.com/office/powerpoint/2010/main" val="162052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3311" y="2647278"/>
            <a:ext cx="9404723" cy="1400530"/>
          </a:xfrm>
        </p:spPr>
        <p:txBody>
          <a:bodyPr/>
          <a:lstStyle/>
          <a:p>
            <a:pPr algn="ctr"/>
            <a:r>
              <a:rPr lang="hu-HU" b="1" dirty="0" smtClean="0"/>
              <a:t>Köszönjük a figyelmet!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55153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tej mint alapanyag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84" y="1510669"/>
            <a:ext cx="9677209" cy="48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6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tej mint alapanyag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3" y="2052918"/>
            <a:ext cx="5690680" cy="4195481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kazein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összetett fehérje,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kicsapódik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(denaturálódik) oltó vagy sav hatására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hőre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stabil, nem csapódik ki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100℃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alatti hő hatására.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egyes kazeinek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szubmicellákban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rendeződnek el, 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szubmicellák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micellává kapcsolódnak össze.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kazeinmicellák mérete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80-120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Belül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helyezkedik el az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kazein, a micella felületén a sajtgyártásban fontos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κ-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kazein.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Kalcium-foszfát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hidak tartják össze.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503" y="1603673"/>
            <a:ext cx="4758305" cy="238311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942" y="4150658"/>
            <a:ext cx="3019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2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tej oltós alvadásának folyamata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364" y="1289304"/>
            <a:ext cx="8469085" cy="54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9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1559" y="0"/>
            <a:ext cx="9404723" cy="809154"/>
          </a:xfrm>
        </p:spPr>
        <p:txBody>
          <a:bodyPr/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Milyen tényezők befolyásolják az oltós alvadást?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740664"/>
            <a:ext cx="8946541" cy="550773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Oltóenzim mennyisége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oltóenzim adagolása gyorsabban zajlik le az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enzimatikus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fázis, gyorsabban kezdődik a gélképzés és enyhén nő a gél szilárdsága.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Kalcium-klorid mennyisége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kalcium ion áll rendelkezésre, erősebb, szilárdabb gél alakul ki, mert több kötéssel tudnak egymáshoz kapcsolódni a kazein micellák.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optimális adagolás kb. 10-20 g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CaCl</a:t>
            </a:r>
            <a:r>
              <a:rPr lang="hu-H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100l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tej.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Sajttej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hőmérséklete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Félkemény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sajt esetén a sajttej optimális hőmérséklete a beoltáshoz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30-31℃.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Ennél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kisebb hőmérséklet esetén (pl.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28℃)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enyhén kisebb lesz az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enzimatikus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fázis sebessége, nő az alvadási idő és a gélképzési idő.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Sajttej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pH-értéke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tej normál pH-értéke kb. 6,60-6,65.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Alacsonyabb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pH-értékeknél (pl. 6,4 pH) lerövidül az alvadási idő, erősebb gélt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eredményez.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Kazein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összetétel és kazein/fehérje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tartalom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Bizonyos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szarvasmarha fajták (pl. Jersey) teje jobb alvadási tulajdonságokkal rendelkezik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-kazein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kazein B és C variánsok jelenléte). Gyorsabb az alvadás és erősebb géleket képeznek kisebb pórusokkal, tömörebb alvadékkal, így nagyobb a zsír- és fehérje hasznosulás.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Nagyobb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kazein tartalom erősebb szilárdabb gélt eredményez azonos alvadási időn belül.</a:t>
            </a:r>
          </a:p>
        </p:txBody>
      </p:sp>
    </p:spTree>
    <p:extLst>
      <p:ext uri="{BB962C8B-B14F-4D97-AF65-F5344CB8AC3E}">
        <p14:creationId xmlns:p14="http://schemas.microsoft.com/office/powerpoint/2010/main" val="429208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DB7BE9-998A-4E1D-9E7A-D8DDF320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Koagulánsok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3993725-7BD2-46AC-BED2-F94584AF7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8123" y="1606808"/>
            <a:ext cx="6601191" cy="499517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09FF118-1D72-4BF0-BC63-2AFE4E755057}"/>
              </a:ext>
            </a:extLst>
          </p:cNvPr>
          <p:cNvSpPr txBox="1"/>
          <p:nvPr/>
        </p:nvSpPr>
        <p:spPr>
          <a:xfrm>
            <a:off x="609600" y="1934308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enzimes hatás során a c-terminális rész lehasad, a tejszérumba kerül, az n-terminális marad és micellákba rendeződik.</a:t>
            </a:r>
          </a:p>
          <a:p>
            <a:pPr algn="just"/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Nagy mennyiségű flokkulum képződés után a flokkulumok kapcsolódnak a tej zsírcseppecskéivel és egy laza gélt alkotnak.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6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94754C-BB7E-46E0-B6B6-40DDD505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Hagyományos oltók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743A866C-76C9-4F2E-AEBC-94DAD063A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Korábban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vágóhídi melléktermékből (borjú negyedik gyomrából) vonták ki sóoldattal.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Manapság egyre jobban háttérbe szorul ez a megoldás.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orjú – Wikipédia">
            <a:extLst>
              <a:ext uri="{FF2B5EF4-FFF2-40B4-BE49-F238E27FC236}">
                <a16:creationId xmlns:a16="http://schemas.microsoft.com/office/drawing/2014/main" id="{9FC1D5BF-F21C-49FA-944E-EFFBF3D93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2869" b="2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5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D37BFF-D00F-462F-9398-CB61E557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Mikrobiális oltók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6B7E104-EDD9-4BDE-B5E4-EBC06A3E65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Rhizomucor</a:t>
            </a:r>
            <a:r>
              <a:rPr lang="hu-H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miehei</a:t>
            </a:r>
            <a:endParaRPr lang="hu-HU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Enzime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mucorpepsin</a:t>
            </a:r>
            <a:endParaRPr lang="hu-H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legtöbb sajttípushoz ezt használják.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B3BF9E1B-19F9-409C-B515-3EE8DCE25E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Cryphonectria</a:t>
            </a:r>
            <a:r>
              <a:rPr lang="hu-H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parasitica</a:t>
            </a:r>
            <a:endParaRPr lang="hu-HU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Enzime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endothiapepsin</a:t>
            </a:r>
            <a:endParaRPr lang="hu-H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Pl. az </a:t>
            </a:r>
            <a:r>
              <a:rPr lang="hu-H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emmentálihoz</a:t>
            </a: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</a:t>
            </a:r>
            <a:r>
              <a:rPr lang="hu-H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Gruyere</a:t>
            </a: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-hoz használják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t="12133" r="8132" b="12667"/>
          <a:stretch/>
        </p:blipFill>
        <p:spPr>
          <a:xfrm>
            <a:off x="905256" y="3694176"/>
            <a:ext cx="3941064" cy="257860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19" y="3566160"/>
            <a:ext cx="3460937" cy="257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91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177</TotalTime>
  <Words>967</Words>
  <Application>Microsoft Office PowerPoint</Application>
  <PresentationFormat>Szélesvásznú</PresentationFormat>
  <Paragraphs>130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Times New Roman</vt:lpstr>
      <vt:lpstr>Wingdings 3</vt:lpstr>
      <vt:lpstr>Ion</vt:lpstr>
      <vt:lpstr>Enzimek a sajtgyártásban</vt:lpstr>
      <vt:lpstr>Bevezetés</vt:lpstr>
      <vt:lpstr>A tej mint alapanyag</vt:lpstr>
      <vt:lpstr>A tej mint alapanyag</vt:lpstr>
      <vt:lpstr>A tej oltós alvadásának folyamata</vt:lpstr>
      <vt:lpstr>Milyen tényezők befolyásolják az oltós alvadást?</vt:lpstr>
      <vt:lpstr>Koagulánsok</vt:lpstr>
      <vt:lpstr>Hagyományos oltók</vt:lpstr>
      <vt:lpstr>Mikrobiális oltók</vt:lpstr>
      <vt:lpstr>Fermentált oltók</vt:lpstr>
      <vt:lpstr>PowerPoint-bemutató</vt:lpstr>
      <vt:lpstr>PowerPoint-bemutató</vt:lpstr>
      <vt:lpstr>PowerPoint-bemutató</vt:lpstr>
      <vt:lpstr>PowerPoint-bemutató</vt:lpstr>
      <vt:lpstr>GOX</vt:lpstr>
      <vt:lpstr>GOX</vt:lpstr>
      <vt:lpstr>TG</vt:lpstr>
      <vt:lpstr>β-galaktozidáz</vt:lpstr>
      <vt:lpstr>Laktóz intolerancia, laktóz érzékenység</vt:lpstr>
      <vt:lpstr>PowerPoint-bemutató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Enzimek a sajtgyártásban</dc:title>
  <dc:creator>Ádám Kondri</dc:creator>
  <cp:lastModifiedBy>Ádám Kondri</cp:lastModifiedBy>
  <cp:revision>15</cp:revision>
  <dcterms:created xsi:type="dcterms:W3CDTF">2020-10-22T15:51:20Z</dcterms:created>
  <dcterms:modified xsi:type="dcterms:W3CDTF">2020-11-02T09:14:24Z</dcterms:modified>
</cp:coreProperties>
</file>