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87" r:id="rId2"/>
    <p:sldId id="316" r:id="rId3"/>
    <p:sldId id="347" r:id="rId4"/>
    <p:sldId id="348" r:id="rId5"/>
    <p:sldId id="349" r:id="rId6"/>
    <p:sldId id="350" r:id="rId7"/>
    <p:sldId id="351" r:id="rId8"/>
    <p:sldId id="324" r:id="rId9"/>
    <p:sldId id="288" r:id="rId10"/>
    <p:sldId id="286" r:id="rId11"/>
    <p:sldId id="291" r:id="rId12"/>
    <p:sldId id="290" r:id="rId13"/>
    <p:sldId id="292" r:id="rId14"/>
    <p:sldId id="293" r:id="rId15"/>
    <p:sldId id="256" r:id="rId16"/>
    <p:sldId id="352" r:id="rId17"/>
    <p:sldId id="353" r:id="rId18"/>
    <p:sldId id="354" r:id="rId19"/>
    <p:sldId id="355" r:id="rId20"/>
    <p:sldId id="356" r:id="rId21"/>
    <p:sldId id="317" r:id="rId22"/>
    <p:sldId id="357" r:id="rId23"/>
    <p:sldId id="358" r:id="rId24"/>
    <p:sldId id="360" r:id="rId25"/>
    <p:sldId id="362" r:id="rId26"/>
    <p:sldId id="3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04362-1560-1C4D-8F19-095A70EF972F}" type="datetimeFigureOut">
              <a:rPr lang="en-US" smtClean="0"/>
              <a:t>19. 11. 17.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CB0AA4-DAB4-CA47-9FB3-772E9AE60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47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DA0EA-44A8-234B-8E3F-9E280EDA2308}" type="datetimeFigureOut">
              <a:rPr lang="en-US" smtClean="0"/>
              <a:t>19. 11. 17.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2C8CB-73A5-C64C-A310-5E304E5B8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067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22C8CB-73A5-C64C-A310-5E304E5B8E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2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hu-HU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hu-H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CFE4BAC9-6D41-4691-9299-18EF07EF01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png"/><Relationship Id="rId3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jpeg"/><Relationship Id="rId3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google.com/url?sa=i&amp;url=https://www.aprolepes.hu/zold-puska/tantargyak/technika/47-modernkori-papirgyartas&amp;psig=AOvVaw3LROgepaCfXuk_n-bZaVbA&amp;ust=1572885526834000&amp;source=images&amp;cd=vfe&amp;ved=0CAIQjRxqFwoTCJCF9qq9zuUCFQAAAAAdAAAAABA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77019" y="410864"/>
            <a:ext cx="7342188" cy="246673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160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Budapesti Műszaki és Gazdaságtudományi Egyetem</a:t>
            </a:r>
            <a:br>
              <a:rPr lang="hu-HU" sz="160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spc="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Biomérnöki</a:t>
            </a:r>
            <a:r>
              <a:rPr lang="hu-HU" sz="1600" spc="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vegyészmérnöki kar</a:t>
            </a:r>
            <a:r>
              <a:rPr lang="hu-H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ENZIMOLÓGIA</a:t>
            </a:r>
            <a:r>
              <a:rPr lang="hu-HU" dirty="0" smtClean="0">
                <a:latin typeface="Bahnschrift Light" panose="020B0502040204020203" pitchFamily="34" charset="0"/>
              </a:rPr>
              <a:t/>
            </a:r>
            <a:br>
              <a:rPr lang="hu-HU" dirty="0" smtClean="0">
                <a:latin typeface="Bahnschrift Light" panose="020B0502040204020203" pitchFamily="34" charset="0"/>
              </a:rPr>
            </a:br>
            <a:r>
              <a:rPr lang="hu-H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papíripar és </a:t>
            </a:r>
            <a:r>
              <a:rPr lang="hu-H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enzimei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00906" y="3280132"/>
            <a:ext cx="7342188" cy="2620336"/>
          </a:xfrm>
        </p:spPr>
        <p:txBody>
          <a:bodyPr>
            <a:normAutofit/>
          </a:bodyPr>
          <a:lstStyle/>
          <a:p>
            <a:pPr algn="l"/>
            <a:r>
              <a:rPr lang="hu-HU" b="1" dirty="0" smtClean="0">
                <a:latin typeface="Bahnschrift Light SemiCondensed" panose="020B0502040204020203" pitchFamily="34" charset="0"/>
              </a:rPr>
              <a:t>Készítették:</a:t>
            </a:r>
          </a:p>
          <a:p>
            <a:pPr algn="l"/>
            <a:r>
              <a:rPr lang="hu-HU" dirty="0" smtClean="0">
                <a:latin typeface="Bahnschrift Light SemiCondensed" panose="020B0502040204020203" pitchFamily="34" charset="0"/>
              </a:rPr>
              <a:t>Kereszty Flóra</a:t>
            </a:r>
          </a:p>
          <a:p>
            <a:pPr algn="l"/>
            <a:r>
              <a:rPr lang="hu-HU" dirty="0" smtClean="0">
                <a:latin typeface="Bahnschrift Light SemiCondensed" panose="020B0502040204020203" pitchFamily="34" charset="0"/>
              </a:rPr>
              <a:t>Kiss Csaba</a:t>
            </a:r>
          </a:p>
          <a:p>
            <a:pPr algn="l"/>
            <a:r>
              <a:rPr lang="hu-HU" dirty="0" smtClean="0">
                <a:latin typeface="Bahnschrift Light SemiCondensed" panose="020B0502040204020203" pitchFamily="34" charset="0"/>
              </a:rPr>
              <a:t>Pinczés Zsuzsanna</a:t>
            </a:r>
          </a:p>
          <a:p>
            <a:pPr algn="l"/>
            <a:r>
              <a:rPr lang="hu-HU" dirty="0" smtClean="0">
                <a:latin typeface="Bahnschrift Light SemiCondensed" panose="020B0502040204020203" pitchFamily="34" charset="0"/>
              </a:rPr>
              <a:t>Rózsahegyi Alexandra 	</a:t>
            </a:r>
          </a:p>
          <a:p>
            <a:pPr algn="l"/>
            <a:endParaRPr lang="hu-HU" dirty="0">
              <a:latin typeface="Bahnschrift Light SemiCondensed" panose="020B0502040204020203" pitchFamily="34" charset="0"/>
            </a:endParaRPr>
          </a:p>
          <a:p>
            <a:r>
              <a:rPr lang="hu-HU" dirty="0" smtClean="0">
                <a:latin typeface="Bahnschrift Light SemiCondensed" panose="020B0502040204020203" pitchFamily="34" charset="0"/>
              </a:rPr>
              <a:t>	BUDAPEST, 2019. NOVEMBER	</a:t>
            </a:r>
          </a:p>
          <a:p>
            <a:pPr algn="l"/>
            <a:endParaRPr lang="hu-HU" dirty="0" smtClean="0">
              <a:latin typeface="Bahnschrift Light SemiCondensed" panose="020B0502040204020203" pitchFamily="34" charset="0"/>
            </a:endParaRPr>
          </a:p>
          <a:p>
            <a:pPr algn="l"/>
            <a:endParaRPr lang="hu-HU" dirty="0">
              <a:latin typeface="Bahnschrift Light SemiCondensed" panose="020B0502040204020203" pitchFamily="34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10</a:t>
            </a:fld>
            <a:endParaRPr lang="en-US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261" y="1319843"/>
            <a:ext cx="5258584" cy="3915966"/>
          </a:xfrm>
          <a:prstGeom prst="rect">
            <a:avLst/>
          </a:prstGeom>
        </p:spPr>
      </p:pic>
      <p:sp>
        <p:nvSpPr>
          <p:cNvPr id="17" name="Szövegdoboz 16"/>
          <p:cNvSpPr txBox="1"/>
          <p:nvPr/>
        </p:nvSpPr>
        <p:spPr>
          <a:xfrm>
            <a:off x="809421" y="1671415"/>
            <a:ext cx="43971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Lipázok</a:t>
            </a:r>
            <a:r>
              <a:rPr lang="hu-HU" sz="24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Xilanázok</a:t>
            </a:r>
            <a:endParaRPr lang="hu-HU" sz="2400" dirty="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Cellulázok</a:t>
            </a:r>
            <a:endParaRPr lang="hu-HU" sz="2400" dirty="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Lakkázok</a:t>
            </a:r>
            <a:endParaRPr lang="hu-HU"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Amilázok</a:t>
            </a:r>
          </a:p>
        </p:txBody>
      </p:sp>
    </p:spTree>
    <p:extLst>
      <p:ext uri="{BB962C8B-B14F-4D97-AF65-F5344CB8AC3E}">
        <p14:creationId xmlns:p14="http://schemas.microsoft.com/office/powerpoint/2010/main" val="283617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11</a:t>
            </a:fld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478744" y="396771"/>
            <a:ext cx="66640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LIPÁZOK</a:t>
            </a:r>
            <a:endParaRPr lang="hu-HU" b="1" dirty="0" smtClean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87" y="3890982"/>
            <a:ext cx="6139047" cy="218328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478743" y="1112825"/>
            <a:ext cx="615141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1990-es évek közepétől használják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első papíriparban alkalmazott  enzim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Papír minőség javul, fehérsége nő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Szennyvíz szennyezettség  csökken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dirty="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Gyanta kezelése</a:t>
            </a:r>
          </a:p>
          <a:p>
            <a:endParaRPr lang="hu-HU" dirty="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cap="small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Gyanta</a:t>
            </a:r>
            <a:endParaRPr lang="hu-HU" dirty="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Zsírsavak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Gyantasav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Szterinek</a:t>
            </a:r>
            <a:endParaRPr lang="hu-HU" dirty="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Zsírsavak glicerin-észterei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Viaszok</a:t>
            </a:r>
          </a:p>
          <a:p>
            <a:pPr marL="285750" indent="-285750">
              <a:buFontTx/>
              <a:buChar char="-"/>
            </a:pPr>
            <a:endParaRPr lang="hu-HU" dirty="0">
              <a:solidFill>
                <a:srgbClr val="595959"/>
              </a:solidFill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31" y="517948"/>
            <a:ext cx="3478861" cy="26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66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12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550652" y="612013"/>
            <a:ext cx="728069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hu-HU" sz="24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XILANÁZOK</a:t>
            </a:r>
          </a:p>
          <a:p>
            <a:pPr>
              <a:spcAft>
                <a:spcPts val="1800"/>
              </a:spcAft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papírfehérítés (</a:t>
            </a:r>
            <a:r>
              <a:rPr lang="hu-HU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bleaching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8" y="612013"/>
            <a:ext cx="4677295" cy="2324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1798" r="2070" b="3999"/>
          <a:stretch/>
        </p:blipFill>
        <p:spPr>
          <a:xfrm>
            <a:off x="717430" y="3109735"/>
            <a:ext cx="5865962" cy="308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3721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13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>
            <a:off x="645521" y="500063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CELLULÁZOK</a:t>
            </a:r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10722" y="1308667"/>
            <a:ext cx="7922555" cy="559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1942-ben </a:t>
            </a:r>
            <a:r>
              <a:rPr lang="hu-HU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Bacillus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</a:t>
            </a:r>
            <a:r>
              <a:rPr lang="hu-HU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  <a:r>
              <a:rPr lang="hu-HU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nemzetségekből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Rostok felületének módosítása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Xilanázok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cellulázok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együttes alkalmazása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Hidratáció csökken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Cellulóz mechanikai tulajdonságai nem változnak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Hosszabb kezelés rontja a rost tulajdonságait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b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Alkalikus-</a:t>
            </a:r>
            <a:r>
              <a:rPr lang="hu-HU" b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cellulázok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színtelenítésre</a:t>
            </a:r>
          </a:p>
          <a:p>
            <a:endParaRPr lang="hu-HU" dirty="0">
              <a:solidFill>
                <a:srgbClr val="595959"/>
              </a:solidFill>
            </a:endParaRPr>
          </a:p>
          <a:p>
            <a:r>
              <a:rPr lang="cs-CZ" i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Clostridium</a:t>
            </a:r>
            <a:endParaRPr lang="hu-HU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i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Cellulomonas</a:t>
            </a:r>
            <a:endParaRPr lang="hu-HU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i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Thermomonospora</a:t>
            </a:r>
            <a:endParaRPr lang="hu-HU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i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Trichoderma</a:t>
            </a:r>
            <a:r>
              <a:rPr lang="cs-CZ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 smtClean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Aspergillus</a:t>
            </a:r>
          </a:p>
          <a:p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 smtClean="0"/>
          </a:p>
          <a:p>
            <a:endParaRPr lang="hu-HU" dirty="0" smtClean="0"/>
          </a:p>
          <a:p>
            <a:pPr algn="r"/>
            <a:r>
              <a:rPr lang="hu-H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6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Kezeletlen és </a:t>
            </a:r>
            <a:r>
              <a:rPr lang="hu-HU" sz="1600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cellulázokkal</a:t>
            </a:r>
            <a:r>
              <a:rPr lang="hu-HU" sz="1600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kezelt rostok SEM képe</a:t>
            </a:r>
          </a:p>
          <a:p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4" y="3700858"/>
            <a:ext cx="5415820" cy="234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5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06" y="1738224"/>
            <a:ext cx="4725836" cy="3971477"/>
          </a:xfrm>
          <a:prstGeom prst="rect">
            <a:avLst/>
          </a:prstGeom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14</a:t>
            </a:fld>
            <a:endParaRPr lang="en-US"/>
          </a:p>
        </p:txBody>
      </p:sp>
      <p:sp>
        <p:nvSpPr>
          <p:cNvPr id="5" name="Szövegdoboz 4"/>
          <p:cNvSpPr txBox="1"/>
          <p:nvPr/>
        </p:nvSpPr>
        <p:spPr>
          <a:xfrm>
            <a:off x="505508" y="569344"/>
            <a:ext cx="6901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LAKKÁZOK</a:t>
            </a:r>
            <a:endParaRPr lang="hu-HU" sz="2400" b="1" dirty="0">
              <a:solidFill>
                <a:srgbClr val="5959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77613" y="1104924"/>
            <a:ext cx="4364967" cy="3721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Lignolitikus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-enzim, </a:t>
            </a:r>
            <a:r>
              <a:rPr lang="hu-HU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polifenol-oxidáz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Közvetlenül a lignint támadja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Fehér korhasztó gombákból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vitro a lignin </a:t>
            </a:r>
            <a:r>
              <a:rPr lang="hu-HU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polimeráziációja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nő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Egyéb mediátorok szükségesek (pl.: </a:t>
            </a:r>
            <a:r>
              <a:rPr lang="hu-HU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Coriolus</a:t>
            </a:r>
            <a:r>
              <a:rPr lang="hu-HU" i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versicolor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hu-HU" dirty="0" err="1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hidroxi-benzotrazol</a:t>
            </a: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hu-HU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Színtelenítés!</a:t>
            </a:r>
          </a:p>
          <a:p>
            <a:endParaRPr lang="hu-HU" dirty="0"/>
          </a:p>
          <a:p>
            <a:endParaRPr lang="hu-HU" dirty="0" smtClean="0">
              <a:solidFill>
                <a:srgbClr val="595959"/>
              </a:solidFill>
            </a:endParaRPr>
          </a:p>
          <a:p>
            <a:r>
              <a:rPr lang="cs-CZ" i="1" dirty="0" smtClean="0">
                <a:solidFill>
                  <a:srgbClr val="595959"/>
                </a:solidFill>
              </a:rPr>
              <a:t> Ascomycetes</a:t>
            </a:r>
          </a:p>
          <a:p>
            <a:r>
              <a:rPr lang="cs-CZ" i="1" dirty="0" smtClean="0">
                <a:solidFill>
                  <a:srgbClr val="595959"/>
                </a:solidFill>
              </a:rPr>
              <a:t> Deuteromycetes</a:t>
            </a:r>
          </a:p>
          <a:p>
            <a:r>
              <a:rPr lang="cs-CZ" i="1" dirty="0" smtClean="0">
                <a:solidFill>
                  <a:srgbClr val="595959"/>
                </a:solidFill>
              </a:rPr>
              <a:t> Basidiomyectes</a:t>
            </a:r>
            <a:endParaRPr lang="hu-HU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29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épernyőfotó 2019-11-05 - 17.55.17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1378" y1="59383" x2="81378" y2="593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9875" y="1090275"/>
            <a:ext cx="8226421" cy="6605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Xilanázok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/>
              <a:t>EC 3.2.1.8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Papíripari</a:t>
            </a:r>
            <a:r>
              <a:rPr lang="en-US" dirty="0" smtClean="0"/>
              <a:t> </a:t>
            </a:r>
            <a:r>
              <a:rPr lang="en-US" dirty="0" err="1" smtClean="0"/>
              <a:t>alkalmazásuk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17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épernyőfotó 2019-11-05 - 18.1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5" y="1311150"/>
            <a:ext cx="8201689" cy="430523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37460" y="245842"/>
            <a:ext cx="7949339" cy="897157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595959"/>
                </a:solidFill>
              </a:rPr>
              <a:t>Papíripari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enzimekkel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kapcsolatos</a:t>
            </a:r>
            <a:r>
              <a:rPr lang="en-US" sz="3200" dirty="0" smtClean="0">
                <a:solidFill>
                  <a:srgbClr val="595959"/>
                </a:solidFill>
              </a:rPr>
              <a:t> </a:t>
            </a:r>
            <a:r>
              <a:rPr lang="en-US" sz="3200" dirty="0" err="1" smtClean="0">
                <a:solidFill>
                  <a:srgbClr val="595959"/>
                </a:solidFill>
              </a:rPr>
              <a:t>publikációk</a:t>
            </a:r>
            <a:endParaRPr lang="en-US" sz="3200" dirty="0">
              <a:solidFill>
                <a:srgbClr val="595959"/>
              </a:solidFill>
            </a:endParaRPr>
          </a:p>
        </p:txBody>
      </p:sp>
      <p:pic>
        <p:nvPicPr>
          <p:cNvPr id="6" name="Picture 5" descr="Képernyőfotó 2019-11-05 - 18.11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1150"/>
            <a:ext cx="9144000" cy="43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1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épernyőfotó 2019-11-05 - 17.5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3" y="370732"/>
            <a:ext cx="7634540" cy="5839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60" y="244158"/>
            <a:ext cx="7577115" cy="13398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595959"/>
                </a:solidFill>
              </a:rPr>
              <a:t>Cellulóz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smtClean="0">
                <a:solidFill>
                  <a:srgbClr val="595959"/>
                </a:solidFill>
              </a:rPr>
              <a:t>		</a:t>
            </a:r>
            <a:r>
              <a:rPr lang="en-US" dirty="0" err="1" smtClean="0">
                <a:solidFill>
                  <a:srgbClr val="595959"/>
                </a:solidFill>
              </a:rPr>
              <a:t>rost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szerkezete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092455"/>
            <a:ext cx="2819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595959"/>
                </a:solidFill>
              </a:rPr>
              <a:t>Mivel a xilanázok eltávolítják a xilán </a:t>
            </a:r>
            <a:r>
              <a:rPr lang="hu-HU" dirty="0" smtClean="0">
                <a:solidFill>
                  <a:srgbClr val="595959"/>
                </a:solidFill>
              </a:rPr>
              <a:t>összekötőréteget </a:t>
            </a:r>
            <a:r>
              <a:rPr lang="hu-HU" dirty="0">
                <a:solidFill>
                  <a:srgbClr val="595959"/>
                </a:solidFill>
              </a:rPr>
              <a:t>a cellulózrostokban, megkönnyítik a lignin felszabadulását és végső soron javítják a kémiai reagensek fehérítő hatását.</a:t>
            </a:r>
            <a:r>
              <a:rPr lang="hu-HU" dirty="0" smtClean="0">
                <a:solidFill>
                  <a:srgbClr val="595959"/>
                </a:solidFill>
                <a:effectLst/>
              </a:rPr>
              <a:t> 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33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595959"/>
                </a:solidFill>
              </a:rPr>
              <a:t>Termeltetésük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gombákban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és</a:t>
            </a:r>
            <a:r>
              <a:rPr lang="en-US" dirty="0" smtClean="0">
                <a:solidFill>
                  <a:srgbClr val="595959"/>
                </a:solidFill>
              </a:rPr>
              <a:t> </a:t>
            </a:r>
            <a:r>
              <a:rPr lang="en-US" dirty="0" err="1" smtClean="0">
                <a:solidFill>
                  <a:srgbClr val="595959"/>
                </a:solidFill>
              </a:rPr>
              <a:t>baktériumokban</a:t>
            </a: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3" name="Picture 2" descr="Képernyőfotó 2019-11-05 - 17.59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4" y="1616025"/>
            <a:ext cx="8584995" cy="4479923"/>
          </a:xfrm>
          <a:prstGeom prst="rect">
            <a:avLst/>
          </a:prstGeom>
        </p:spPr>
      </p:pic>
      <p:pic>
        <p:nvPicPr>
          <p:cNvPr id="4" name="Picture 3" descr="Képernyőfotó 2019-11-05 - 17.59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0" y="1885442"/>
            <a:ext cx="8652359" cy="421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595959"/>
                </a:solidFill>
              </a:rPr>
              <a:t>A </a:t>
            </a:r>
            <a:r>
              <a:rPr lang="en-US" sz="3600" dirty="0" err="1" smtClean="0">
                <a:solidFill>
                  <a:srgbClr val="595959"/>
                </a:solidFill>
              </a:rPr>
              <a:t>biológiai</a:t>
            </a:r>
            <a:r>
              <a:rPr lang="en-US" sz="3600" dirty="0" smtClean="0">
                <a:solidFill>
                  <a:srgbClr val="595959"/>
                </a:solidFill>
              </a:rPr>
              <a:t> </a:t>
            </a:r>
            <a:r>
              <a:rPr lang="en-US" sz="3600" dirty="0" err="1" smtClean="0">
                <a:solidFill>
                  <a:srgbClr val="595959"/>
                </a:solidFill>
              </a:rPr>
              <a:t>fehérítés</a:t>
            </a:r>
            <a:r>
              <a:rPr lang="en-US" sz="3600" dirty="0" smtClean="0">
                <a:solidFill>
                  <a:srgbClr val="595959"/>
                </a:solidFill>
              </a:rPr>
              <a:t> </a:t>
            </a:r>
            <a:r>
              <a:rPr lang="en-US" sz="3600" dirty="0" err="1" smtClean="0">
                <a:solidFill>
                  <a:srgbClr val="595959"/>
                </a:solidFill>
              </a:rPr>
              <a:t>általános</a:t>
            </a:r>
            <a:r>
              <a:rPr lang="en-US" sz="3600" dirty="0" smtClean="0">
                <a:solidFill>
                  <a:srgbClr val="595959"/>
                </a:solidFill>
              </a:rPr>
              <a:t> </a:t>
            </a:r>
            <a:r>
              <a:rPr lang="en-US" sz="3600" dirty="0" err="1" smtClean="0">
                <a:solidFill>
                  <a:srgbClr val="595959"/>
                </a:solidFill>
              </a:rPr>
              <a:t>folyamata</a:t>
            </a:r>
            <a:r>
              <a:rPr lang="en-US" sz="3600" dirty="0" smtClean="0">
                <a:solidFill>
                  <a:srgbClr val="595959"/>
                </a:solidFill>
              </a:rPr>
              <a:t> a </a:t>
            </a:r>
            <a:r>
              <a:rPr lang="en-US" sz="3600" dirty="0" err="1" smtClean="0">
                <a:solidFill>
                  <a:srgbClr val="595959"/>
                </a:solidFill>
              </a:rPr>
              <a:t>papír</a:t>
            </a:r>
            <a:r>
              <a:rPr lang="en-US" sz="3600" dirty="0" smtClean="0">
                <a:solidFill>
                  <a:srgbClr val="595959"/>
                </a:solidFill>
              </a:rPr>
              <a:t>- </a:t>
            </a:r>
            <a:r>
              <a:rPr lang="en-US" sz="3600" dirty="0" err="1" smtClean="0">
                <a:solidFill>
                  <a:srgbClr val="595959"/>
                </a:solidFill>
              </a:rPr>
              <a:t>és</a:t>
            </a:r>
            <a:r>
              <a:rPr lang="en-US" sz="3600" dirty="0" smtClean="0">
                <a:solidFill>
                  <a:srgbClr val="595959"/>
                </a:solidFill>
              </a:rPr>
              <a:t> </a:t>
            </a:r>
            <a:r>
              <a:rPr lang="en-US" sz="3600" dirty="0" err="1" smtClean="0">
                <a:solidFill>
                  <a:srgbClr val="595959"/>
                </a:solidFill>
              </a:rPr>
              <a:t>cellulóziparban</a:t>
            </a:r>
            <a:endParaRPr lang="en-US" sz="3600" dirty="0">
              <a:solidFill>
                <a:srgbClr val="595959"/>
              </a:solidFill>
            </a:endParaRPr>
          </a:p>
        </p:txBody>
      </p:sp>
      <p:pic>
        <p:nvPicPr>
          <p:cNvPr id="4" name="Picture 3" descr="Képernyőfotó 2019-11-05 - 18.11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94" y="1821189"/>
            <a:ext cx="8324599" cy="2777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3094" y="4598238"/>
            <a:ext cx="813370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595959"/>
                </a:solidFill>
              </a:rPr>
              <a:t>A </a:t>
            </a:r>
            <a:r>
              <a:rPr lang="cs-CZ" dirty="0" err="1">
                <a:solidFill>
                  <a:srgbClr val="595959"/>
                </a:solidFill>
              </a:rPr>
              <a:t>xilánázos</a:t>
            </a:r>
            <a:r>
              <a:rPr lang="cs-CZ" dirty="0">
                <a:solidFill>
                  <a:srgbClr val="595959"/>
                </a:solidFill>
              </a:rPr>
              <a:t> </a:t>
            </a:r>
            <a:r>
              <a:rPr lang="cs-CZ" dirty="0" err="1">
                <a:solidFill>
                  <a:srgbClr val="595959"/>
                </a:solidFill>
              </a:rPr>
              <a:t>eljárás</a:t>
            </a:r>
            <a:r>
              <a:rPr lang="cs-CZ" dirty="0">
                <a:solidFill>
                  <a:srgbClr val="595959"/>
                </a:solidFill>
              </a:rPr>
              <a:t> </a:t>
            </a:r>
            <a:r>
              <a:rPr lang="cs-CZ" dirty="0" err="1">
                <a:solidFill>
                  <a:srgbClr val="595959"/>
                </a:solidFill>
              </a:rPr>
              <a:t>hatékonyságát</a:t>
            </a:r>
            <a:r>
              <a:rPr lang="cs-CZ" dirty="0">
                <a:solidFill>
                  <a:srgbClr val="595959"/>
                </a:solidFill>
              </a:rPr>
              <a:t> </a:t>
            </a:r>
            <a:r>
              <a:rPr lang="cs-CZ" dirty="0" err="1">
                <a:solidFill>
                  <a:srgbClr val="595959"/>
                </a:solidFill>
              </a:rPr>
              <a:t>befolyásoló</a:t>
            </a:r>
            <a:r>
              <a:rPr lang="cs-CZ" dirty="0">
                <a:solidFill>
                  <a:srgbClr val="595959"/>
                </a:solidFill>
              </a:rPr>
              <a:t> </a:t>
            </a:r>
            <a:r>
              <a:rPr lang="cs-CZ" dirty="0" err="1">
                <a:solidFill>
                  <a:srgbClr val="595959"/>
                </a:solidFill>
              </a:rPr>
              <a:t>fő</a:t>
            </a:r>
            <a:r>
              <a:rPr lang="cs-CZ" dirty="0">
                <a:solidFill>
                  <a:srgbClr val="595959"/>
                </a:solidFill>
              </a:rPr>
              <a:t> </a:t>
            </a:r>
            <a:r>
              <a:rPr lang="cs-CZ" dirty="0" err="1">
                <a:solidFill>
                  <a:srgbClr val="595959"/>
                </a:solidFill>
              </a:rPr>
              <a:t>tényezők</a:t>
            </a:r>
            <a:r>
              <a:rPr lang="cs-CZ" dirty="0">
                <a:solidFill>
                  <a:srgbClr val="595959"/>
                </a:solidFill>
              </a:rPr>
              <a:t> a </a:t>
            </a:r>
            <a:endParaRPr lang="hu-HU" dirty="0">
              <a:solidFill>
                <a:srgbClr val="595959"/>
              </a:solidFill>
            </a:endParaRPr>
          </a:p>
          <a:p>
            <a:pPr marL="285750" lvl="0" indent="-285750">
              <a:buFont typeface="Courier New"/>
              <a:buChar char="o"/>
            </a:pPr>
            <a:r>
              <a:rPr lang="cs-CZ" dirty="0" smtClean="0">
                <a:solidFill>
                  <a:srgbClr val="595959"/>
                </a:solidFill>
              </a:rPr>
              <a:t>	pH</a:t>
            </a:r>
            <a:r>
              <a:rPr lang="cs-CZ" dirty="0">
                <a:solidFill>
                  <a:srgbClr val="595959"/>
                </a:solidFill>
              </a:rPr>
              <a:t>, </a:t>
            </a:r>
            <a:endParaRPr lang="hu-HU" dirty="0">
              <a:solidFill>
                <a:srgbClr val="595959"/>
              </a:solidFill>
            </a:endParaRPr>
          </a:p>
          <a:p>
            <a:pPr marL="285750" lvl="0" indent="-285750">
              <a:buFont typeface="Courier New"/>
              <a:buChar char="o"/>
            </a:pPr>
            <a:r>
              <a:rPr lang="cs-CZ" dirty="0" smtClean="0">
                <a:solidFill>
                  <a:srgbClr val="595959"/>
                </a:solidFill>
              </a:rPr>
              <a:t>	a </a:t>
            </a:r>
            <a:r>
              <a:rPr lang="cs-CZ" dirty="0" err="1">
                <a:solidFill>
                  <a:srgbClr val="595959"/>
                </a:solidFill>
              </a:rPr>
              <a:t>hőmérséklet</a:t>
            </a:r>
            <a:r>
              <a:rPr lang="cs-CZ" dirty="0">
                <a:solidFill>
                  <a:srgbClr val="595959"/>
                </a:solidFill>
              </a:rPr>
              <a:t>, </a:t>
            </a:r>
            <a:endParaRPr lang="hu-HU" dirty="0">
              <a:solidFill>
                <a:srgbClr val="595959"/>
              </a:solidFill>
            </a:endParaRPr>
          </a:p>
          <a:p>
            <a:pPr marL="285750" lvl="0" indent="-285750">
              <a:buFont typeface="Courier New"/>
              <a:buChar char="o"/>
            </a:pPr>
            <a:r>
              <a:rPr lang="cs-CZ" dirty="0" smtClean="0">
                <a:solidFill>
                  <a:srgbClr val="595959"/>
                </a:solidFill>
              </a:rPr>
              <a:t>	</a:t>
            </a:r>
            <a:r>
              <a:rPr lang="cs-CZ" dirty="0" err="1" smtClean="0">
                <a:solidFill>
                  <a:srgbClr val="595959"/>
                </a:solidFill>
              </a:rPr>
              <a:t>az</a:t>
            </a:r>
            <a:r>
              <a:rPr lang="cs-CZ" dirty="0" smtClean="0">
                <a:solidFill>
                  <a:srgbClr val="595959"/>
                </a:solidFill>
              </a:rPr>
              <a:t> </a:t>
            </a:r>
            <a:r>
              <a:rPr lang="cs-CZ" dirty="0" err="1">
                <a:solidFill>
                  <a:srgbClr val="595959"/>
                </a:solidFill>
              </a:rPr>
              <a:t>enzim</a:t>
            </a:r>
            <a:r>
              <a:rPr lang="cs-CZ" dirty="0">
                <a:solidFill>
                  <a:srgbClr val="595959"/>
                </a:solidFill>
              </a:rPr>
              <a:t> </a:t>
            </a:r>
            <a:r>
              <a:rPr lang="cs-CZ" dirty="0" err="1">
                <a:solidFill>
                  <a:srgbClr val="595959"/>
                </a:solidFill>
              </a:rPr>
              <a:t>adagolása</a:t>
            </a:r>
            <a:r>
              <a:rPr lang="cs-CZ" dirty="0">
                <a:solidFill>
                  <a:srgbClr val="595959"/>
                </a:solidFill>
              </a:rPr>
              <a:t>, </a:t>
            </a:r>
            <a:endParaRPr lang="hu-HU" dirty="0">
              <a:solidFill>
                <a:srgbClr val="595959"/>
              </a:solidFill>
            </a:endParaRPr>
          </a:p>
          <a:p>
            <a:pPr marL="285750" lvl="0" indent="-285750">
              <a:buFont typeface="Courier New"/>
              <a:buChar char="o"/>
            </a:pPr>
            <a:r>
              <a:rPr lang="cs-CZ" dirty="0" smtClean="0">
                <a:solidFill>
                  <a:srgbClr val="595959"/>
                </a:solidFill>
              </a:rPr>
              <a:t>	a </a:t>
            </a:r>
            <a:r>
              <a:rPr lang="cs-CZ" dirty="0" err="1">
                <a:solidFill>
                  <a:srgbClr val="595959"/>
                </a:solidFill>
              </a:rPr>
              <a:t>pép</a:t>
            </a:r>
            <a:r>
              <a:rPr lang="cs-CZ" dirty="0">
                <a:solidFill>
                  <a:srgbClr val="595959"/>
                </a:solidFill>
              </a:rPr>
              <a:t> </a:t>
            </a:r>
            <a:r>
              <a:rPr lang="cs-CZ" dirty="0" err="1">
                <a:solidFill>
                  <a:srgbClr val="595959"/>
                </a:solidFill>
              </a:rPr>
              <a:t>állaga</a:t>
            </a:r>
            <a:r>
              <a:rPr lang="cs-CZ" dirty="0">
                <a:solidFill>
                  <a:srgbClr val="595959"/>
                </a:solidFill>
              </a:rPr>
              <a:t> </a:t>
            </a:r>
            <a:r>
              <a:rPr lang="cs-CZ" dirty="0" err="1">
                <a:solidFill>
                  <a:srgbClr val="595959"/>
                </a:solidFill>
              </a:rPr>
              <a:t>és</a:t>
            </a:r>
            <a:r>
              <a:rPr lang="cs-CZ" dirty="0">
                <a:solidFill>
                  <a:srgbClr val="595959"/>
                </a:solidFill>
              </a:rPr>
              <a:t> a </a:t>
            </a:r>
            <a:endParaRPr lang="hu-HU" dirty="0">
              <a:solidFill>
                <a:srgbClr val="595959"/>
              </a:solidFill>
            </a:endParaRPr>
          </a:p>
          <a:p>
            <a:pPr marL="285750" indent="-285750">
              <a:buFont typeface="Courier New"/>
              <a:buChar char="o"/>
            </a:pPr>
            <a:r>
              <a:rPr lang="cs-CZ" dirty="0" smtClean="0">
                <a:solidFill>
                  <a:srgbClr val="595959"/>
                </a:solidFill>
              </a:rPr>
              <a:t>	</a:t>
            </a:r>
            <a:r>
              <a:rPr lang="cs-CZ" dirty="0" err="1" smtClean="0">
                <a:solidFill>
                  <a:srgbClr val="595959"/>
                </a:solidFill>
              </a:rPr>
              <a:t>reakcióidő</a:t>
            </a:r>
            <a:r>
              <a:rPr lang="cs-CZ" dirty="0">
                <a:solidFill>
                  <a:srgbClr val="595959"/>
                </a:solidFill>
              </a:rPr>
              <a:t>. </a:t>
            </a:r>
            <a:endParaRPr lang="en-US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ctrTitle"/>
          </p:nvPr>
        </p:nvSpPr>
        <p:spPr>
          <a:xfrm>
            <a:off x="914400" y="888423"/>
            <a:ext cx="7342188" cy="192405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Papírgyártás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600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595959"/>
                </a:solidFill>
              </a:rPr>
              <a:t>A Kappa-</a:t>
            </a:r>
            <a:r>
              <a:rPr lang="en-US" dirty="0" err="1" smtClean="0">
                <a:solidFill>
                  <a:srgbClr val="595959"/>
                </a:solidFill>
              </a:rPr>
              <a:t>szám</a:t>
            </a: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9231" y="1600201"/>
            <a:ext cx="8544329" cy="2507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dirty="0" smtClean="0">
                <a:solidFill>
                  <a:srgbClr val="595959"/>
                </a:solidFill>
              </a:rPr>
              <a:t>A kappa </a:t>
            </a:r>
            <a:r>
              <a:rPr lang="cs-CZ" dirty="0" err="1" smtClean="0">
                <a:solidFill>
                  <a:srgbClr val="595959"/>
                </a:solidFill>
              </a:rPr>
              <a:t>szám</a:t>
            </a:r>
            <a:r>
              <a:rPr lang="cs-CZ" dirty="0" smtClean="0">
                <a:solidFill>
                  <a:srgbClr val="595959"/>
                </a:solidFill>
              </a:rPr>
              <a:t> </a:t>
            </a:r>
            <a:r>
              <a:rPr lang="cs-CZ" dirty="0" err="1" smtClean="0">
                <a:solidFill>
                  <a:srgbClr val="595959"/>
                </a:solidFill>
              </a:rPr>
              <a:t>adott</a:t>
            </a:r>
            <a:r>
              <a:rPr lang="cs-CZ" dirty="0" smtClean="0">
                <a:solidFill>
                  <a:srgbClr val="595959"/>
                </a:solidFill>
              </a:rPr>
              <a:t> </a:t>
            </a:r>
            <a:r>
              <a:rPr lang="cs-CZ" dirty="0" err="1" smtClean="0">
                <a:solidFill>
                  <a:srgbClr val="595959"/>
                </a:solidFill>
              </a:rPr>
              <a:t>koncentrációjú</a:t>
            </a:r>
            <a:r>
              <a:rPr lang="cs-CZ" dirty="0" smtClean="0">
                <a:solidFill>
                  <a:srgbClr val="595959"/>
                </a:solidFill>
              </a:rPr>
              <a:t> </a:t>
            </a:r>
            <a:r>
              <a:rPr lang="cs-CZ" dirty="0" err="1" smtClean="0">
                <a:solidFill>
                  <a:srgbClr val="595959"/>
                </a:solidFill>
              </a:rPr>
              <a:t>kálium</a:t>
            </a:r>
            <a:r>
              <a:rPr lang="cs-CZ" dirty="0" smtClean="0">
                <a:solidFill>
                  <a:srgbClr val="595959"/>
                </a:solidFill>
              </a:rPr>
              <a:t>-permanganát </a:t>
            </a:r>
            <a:r>
              <a:rPr lang="cs-CZ" dirty="0" err="1" smtClean="0">
                <a:solidFill>
                  <a:srgbClr val="595959"/>
                </a:solidFill>
              </a:rPr>
              <a:t>oldat</a:t>
            </a:r>
            <a:r>
              <a:rPr lang="cs-CZ" dirty="0" smtClean="0">
                <a:solidFill>
                  <a:srgbClr val="595959"/>
                </a:solidFill>
              </a:rPr>
              <a:t> </a:t>
            </a:r>
            <a:r>
              <a:rPr lang="cs-CZ" dirty="0" err="1" smtClean="0">
                <a:solidFill>
                  <a:srgbClr val="595959"/>
                </a:solidFill>
              </a:rPr>
              <a:t>térfogata</a:t>
            </a:r>
            <a:r>
              <a:rPr lang="cs-CZ" dirty="0" smtClean="0">
                <a:solidFill>
                  <a:srgbClr val="595959"/>
                </a:solidFill>
              </a:rPr>
              <a:t> (</a:t>
            </a:r>
            <a:r>
              <a:rPr lang="cs-CZ" dirty="0" err="1" smtClean="0">
                <a:solidFill>
                  <a:srgbClr val="595959"/>
                </a:solidFill>
              </a:rPr>
              <a:t>milliliterben</a:t>
            </a:r>
            <a:r>
              <a:rPr lang="cs-CZ" dirty="0" smtClean="0">
                <a:solidFill>
                  <a:srgbClr val="595959"/>
                </a:solidFill>
              </a:rPr>
              <a:t>), </a:t>
            </a:r>
            <a:r>
              <a:rPr lang="cs-CZ" dirty="0" err="1" smtClean="0">
                <a:solidFill>
                  <a:srgbClr val="595959"/>
                </a:solidFill>
              </a:rPr>
              <a:t>amelyet</a:t>
            </a:r>
            <a:r>
              <a:rPr lang="cs-CZ" dirty="0" smtClean="0">
                <a:solidFill>
                  <a:srgbClr val="595959"/>
                </a:solidFill>
              </a:rPr>
              <a:t> 1 g </a:t>
            </a:r>
            <a:r>
              <a:rPr lang="cs-CZ" dirty="0" err="1" smtClean="0">
                <a:solidFill>
                  <a:srgbClr val="595959"/>
                </a:solidFill>
              </a:rPr>
              <a:t>nedvességmentes</a:t>
            </a:r>
            <a:r>
              <a:rPr lang="cs-CZ" dirty="0" smtClean="0">
                <a:solidFill>
                  <a:srgbClr val="595959"/>
                </a:solidFill>
              </a:rPr>
              <a:t> </a:t>
            </a:r>
            <a:r>
              <a:rPr lang="cs-CZ" dirty="0" err="1" smtClean="0">
                <a:solidFill>
                  <a:srgbClr val="595959"/>
                </a:solidFill>
              </a:rPr>
              <a:t>pép</a:t>
            </a:r>
            <a:r>
              <a:rPr lang="cs-CZ" dirty="0" smtClean="0">
                <a:solidFill>
                  <a:srgbClr val="595959"/>
                </a:solidFill>
              </a:rPr>
              <a:t> </a:t>
            </a:r>
            <a:r>
              <a:rPr lang="cs-CZ" dirty="0" err="1" smtClean="0">
                <a:solidFill>
                  <a:srgbClr val="595959"/>
                </a:solidFill>
              </a:rPr>
              <a:t>fogyaszt</a:t>
            </a:r>
            <a:r>
              <a:rPr lang="cs-CZ" dirty="0" smtClean="0">
                <a:solidFill>
                  <a:srgbClr val="595959"/>
                </a:solidFill>
              </a:rPr>
              <a:t>.</a:t>
            </a:r>
            <a:endParaRPr lang="hu-HU" dirty="0" smtClean="0">
              <a:solidFill>
                <a:srgbClr val="595959"/>
              </a:solidFill>
            </a:endParaRP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199" y="4390374"/>
            <a:ext cx="8574510" cy="17357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i="1" dirty="0" smtClean="0">
                <a:solidFill>
                  <a:srgbClr val="595959"/>
                </a:solidFill>
              </a:rPr>
              <a:t>Reakciók</a:t>
            </a:r>
            <a:r>
              <a:rPr lang="hu-HU" i="1" dirty="0" smtClean="0">
                <a:solidFill>
                  <a:srgbClr val="1F497D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hu-HU" dirty="0" smtClean="0">
                <a:solidFill>
                  <a:srgbClr val="595959"/>
                </a:solidFill>
              </a:rPr>
              <a:t>2 MnO</a:t>
            </a:r>
            <a:r>
              <a:rPr lang="hu-HU" baseline="-25000" dirty="0" smtClean="0">
                <a:solidFill>
                  <a:srgbClr val="595959"/>
                </a:solidFill>
              </a:rPr>
              <a:t>4</a:t>
            </a:r>
            <a:r>
              <a:rPr lang="hu-HU" baseline="30000" dirty="0" smtClean="0">
                <a:solidFill>
                  <a:srgbClr val="595959"/>
                </a:solidFill>
              </a:rPr>
              <a:t>–</a:t>
            </a:r>
            <a:r>
              <a:rPr lang="hu-HU" dirty="0" smtClean="0">
                <a:solidFill>
                  <a:srgbClr val="595959"/>
                </a:solidFill>
              </a:rPr>
              <a:t> + 10I</a:t>
            </a:r>
            <a:r>
              <a:rPr lang="hu-HU" baseline="30000" dirty="0" smtClean="0">
                <a:solidFill>
                  <a:srgbClr val="595959"/>
                </a:solidFill>
              </a:rPr>
              <a:t>–</a:t>
            </a:r>
            <a:r>
              <a:rPr lang="hu-HU" dirty="0" smtClean="0">
                <a:solidFill>
                  <a:srgbClr val="595959"/>
                </a:solidFill>
              </a:rPr>
              <a:t> + 16H</a:t>
            </a:r>
            <a:r>
              <a:rPr lang="hu-HU" baseline="30000" dirty="0" smtClean="0">
                <a:solidFill>
                  <a:srgbClr val="595959"/>
                </a:solidFill>
              </a:rPr>
              <a:t>+</a:t>
            </a:r>
            <a:r>
              <a:rPr lang="hu-HU" dirty="0" smtClean="0">
                <a:solidFill>
                  <a:srgbClr val="595959"/>
                </a:solidFill>
              </a:rPr>
              <a:t> → 2Mn</a:t>
            </a:r>
            <a:r>
              <a:rPr lang="hu-HU" baseline="30000" dirty="0" smtClean="0">
                <a:solidFill>
                  <a:srgbClr val="595959"/>
                </a:solidFill>
              </a:rPr>
              <a:t>2+</a:t>
            </a:r>
            <a:r>
              <a:rPr lang="hu-HU" dirty="0" smtClean="0">
                <a:solidFill>
                  <a:srgbClr val="595959"/>
                </a:solidFill>
              </a:rPr>
              <a:t> + 5I</a:t>
            </a:r>
            <a:r>
              <a:rPr lang="hu-HU" baseline="-25000" dirty="0" smtClean="0">
                <a:solidFill>
                  <a:srgbClr val="595959"/>
                </a:solidFill>
              </a:rPr>
              <a:t>2</a:t>
            </a:r>
            <a:r>
              <a:rPr lang="hu-HU" dirty="0" smtClean="0">
                <a:solidFill>
                  <a:srgbClr val="595959"/>
                </a:solidFill>
              </a:rPr>
              <a:t> + 8H</a:t>
            </a:r>
            <a:r>
              <a:rPr lang="hu-HU" baseline="-25000" dirty="0" smtClean="0">
                <a:solidFill>
                  <a:srgbClr val="595959"/>
                </a:solidFill>
              </a:rPr>
              <a:t>2</a:t>
            </a:r>
            <a:r>
              <a:rPr lang="hu-HU" dirty="0" smtClean="0">
                <a:solidFill>
                  <a:srgbClr val="595959"/>
                </a:solidFill>
              </a:rPr>
              <a:t>O</a:t>
            </a:r>
            <a:br>
              <a:rPr lang="hu-HU" dirty="0" smtClean="0">
                <a:solidFill>
                  <a:srgbClr val="595959"/>
                </a:solidFill>
              </a:rPr>
            </a:br>
            <a:r>
              <a:rPr lang="hu-HU" dirty="0" smtClean="0">
                <a:solidFill>
                  <a:srgbClr val="595959"/>
                </a:solidFill>
              </a:rPr>
              <a:t>MnO</a:t>
            </a:r>
            <a:r>
              <a:rPr lang="hu-HU" baseline="-25000" dirty="0" smtClean="0">
                <a:solidFill>
                  <a:srgbClr val="595959"/>
                </a:solidFill>
              </a:rPr>
              <a:t>2</a:t>
            </a:r>
            <a:r>
              <a:rPr lang="hu-HU" dirty="0" smtClean="0">
                <a:solidFill>
                  <a:srgbClr val="595959"/>
                </a:solidFill>
              </a:rPr>
              <a:t> + 4H</a:t>
            </a:r>
            <a:r>
              <a:rPr lang="hu-HU" baseline="30000" dirty="0" smtClean="0">
                <a:solidFill>
                  <a:srgbClr val="595959"/>
                </a:solidFill>
              </a:rPr>
              <a:t>+</a:t>
            </a:r>
            <a:r>
              <a:rPr lang="hu-HU" dirty="0" smtClean="0">
                <a:solidFill>
                  <a:srgbClr val="595959"/>
                </a:solidFill>
              </a:rPr>
              <a:t> + 2I</a:t>
            </a:r>
            <a:r>
              <a:rPr lang="hu-HU" baseline="30000" dirty="0" smtClean="0">
                <a:solidFill>
                  <a:srgbClr val="595959"/>
                </a:solidFill>
              </a:rPr>
              <a:t>–</a:t>
            </a:r>
            <a:r>
              <a:rPr lang="hu-HU" dirty="0" smtClean="0">
                <a:solidFill>
                  <a:srgbClr val="595959"/>
                </a:solidFill>
              </a:rPr>
              <a:t> → Mn</a:t>
            </a:r>
            <a:r>
              <a:rPr lang="hu-HU" baseline="30000" dirty="0" smtClean="0">
                <a:solidFill>
                  <a:srgbClr val="595959"/>
                </a:solidFill>
              </a:rPr>
              <a:t>2+</a:t>
            </a:r>
            <a:r>
              <a:rPr lang="hu-HU" dirty="0" smtClean="0">
                <a:solidFill>
                  <a:srgbClr val="595959"/>
                </a:solidFill>
              </a:rPr>
              <a:t> + 2H</a:t>
            </a:r>
            <a:r>
              <a:rPr lang="hu-HU" baseline="-25000" dirty="0" smtClean="0">
                <a:solidFill>
                  <a:srgbClr val="595959"/>
                </a:solidFill>
              </a:rPr>
              <a:t>2</a:t>
            </a:r>
            <a:r>
              <a:rPr lang="hu-HU" dirty="0" smtClean="0">
                <a:solidFill>
                  <a:srgbClr val="595959"/>
                </a:solidFill>
              </a:rPr>
              <a:t>O +I</a:t>
            </a:r>
            <a:r>
              <a:rPr lang="hu-HU" baseline="-25000" dirty="0" smtClean="0">
                <a:solidFill>
                  <a:srgbClr val="595959"/>
                </a:solidFill>
              </a:rPr>
              <a:t>2</a:t>
            </a:r>
            <a:r>
              <a:rPr lang="hu-HU" dirty="0" smtClean="0">
                <a:solidFill>
                  <a:srgbClr val="595959"/>
                </a:solidFill>
              </a:rPr>
              <a:t/>
            </a:r>
            <a:br>
              <a:rPr lang="hu-HU" dirty="0" smtClean="0">
                <a:solidFill>
                  <a:srgbClr val="595959"/>
                </a:solidFill>
              </a:rPr>
            </a:br>
            <a:r>
              <a:rPr lang="hu-HU" dirty="0" smtClean="0">
                <a:solidFill>
                  <a:srgbClr val="595959"/>
                </a:solidFill>
              </a:rPr>
              <a:t>2S</a:t>
            </a:r>
            <a:r>
              <a:rPr lang="hu-HU" baseline="-25000" dirty="0" smtClean="0">
                <a:solidFill>
                  <a:srgbClr val="595959"/>
                </a:solidFill>
              </a:rPr>
              <a:t>2</a:t>
            </a:r>
            <a:r>
              <a:rPr lang="hu-HU" dirty="0" smtClean="0">
                <a:solidFill>
                  <a:srgbClr val="595959"/>
                </a:solidFill>
              </a:rPr>
              <a:t>O</a:t>
            </a:r>
            <a:r>
              <a:rPr lang="hu-HU" baseline="-25000" dirty="0" smtClean="0">
                <a:solidFill>
                  <a:srgbClr val="595959"/>
                </a:solidFill>
              </a:rPr>
              <a:t>3</a:t>
            </a:r>
            <a:r>
              <a:rPr lang="hu-HU" baseline="30000" dirty="0" smtClean="0">
                <a:solidFill>
                  <a:srgbClr val="595959"/>
                </a:solidFill>
              </a:rPr>
              <a:t>2-</a:t>
            </a:r>
            <a:r>
              <a:rPr lang="hu-HU" dirty="0" smtClean="0">
                <a:solidFill>
                  <a:srgbClr val="595959"/>
                </a:solidFill>
              </a:rPr>
              <a:t> + I</a:t>
            </a:r>
            <a:r>
              <a:rPr lang="hu-HU" baseline="-25000" dirty="0" smtClean="0">
                <a:solidFill>
                  <a:srgbClr val="595959"/>
                </a:solidFill>
              </a:rPr>
              <a:t>2</a:t>
            </a:r>
            <a:r>
              <a:rPr lang="hu-HU" dirty="0" smtClean="0">
                <a:solidFill>
                  <a:srgbClr val="595959"/>
                </a:solidFill>
              </a:rPr>
              <a:t> → S</a:t>
            </a:r>
            <a:r>
              <a:rPr lang="hu-HU" baseline="-25000" dirty="0" smtClean="0">
                <a:solidFill>
                  <a:srgbClr val="595959"/>
                </a:solidFill>
              </a:rPr>
              <a:t>4</a:t>
            </a:r>
            <a:r>
              <a:rPr lang="hu-HU" dirty="0" smtClean="0">
                <a:solidFill>
                  <a:srgbClr val="595959"/>
                </a:solidFill>
              </a:rPr>
              <a:t>O</a:t>
            </a:r>
            <a:r>
              <a:rPr lang="hu-HU" baseline="-25000" dirty="0" smtClean="0">
                <a:solidFill>
                  <a:srgbClr val="595959"/>
                </a:solidFill>
              </a:rPr>
              <a:t>6</a:t>
            </a:r>
            <a:r>
              <a:rPr lang="hu-HU" baseline="30000" dirty="0" smtClean="0">
                <a:solidFill>
                  <a:srgbClr val="595959"/>
                </a:solidFill>
              </a:rPr>
              <a:t>2-</a:t>
            </a:r>
            <a:r>
              <a:rPr lang="hu-HU" dirty="0" smtClean="0">
                <a:solidFill>
                  <a:srgbClr val="595959"/>
                </a:solidFill>
              </a:rPr>
              <a:t> + 2I</a:t>
            </a:r>
            <a:r>
              <a:rPr lang="hu-HU" baseline="30000" dirty="0" smtClean="0">
                <a:solidFill>
                  <a:srgbClr val="595959"/>
                </a:solidFill>
              </a:rPr>
              <a:t>–</a:t>
            </a:r>
            <a:r>
              <a:rPr lang="hu-HU" dirty="0" smtClean="0">
                <a:solidFill>
                  <a:srgbClr val="595959"/>
                </a:solidFill>
              </a:rPr>
              <a:t> </a:t>
            </a:r>
            <a:endParaRPr lang="en-US" dirty="0" smtClean="0">
              <a:solidFill>
                <a:srgbClr val="595959"/>
              </a:solidFill>
            </a:endParaRPr>
          </a:p>
          <a:p>
            <a:endParaRPr lang="en-US" dirty="0"/>
          </a:p>
        </p:txBody>
      </p:sp>
      <p:pic>
        <p:nvPicPr>
          <p:cNvPr id="6" name="Picture 5" descr="Képernyőfotó 2019-11-05 - 18.25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04" y="382970"/>
            <a:ext cx="8607255" cy="6141290"/>
          </a:xfrm>
          <a:prstGeom prst="rect">
            <a:avLst/>
          </a:prstGeom>
        </p:spPr>
      </p:pic>
      <p:pic>
        <p:nvPicPr>
          <p:cNvPr id="7" name="Picture 6" descr="Képernyőfotó 2019-11-05 - 18.38.4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5" y="1051796"/>
            <a:ext cx="8882583" cy="467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826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ADDED22-B1EF-4FB7-A585-A501343A8D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Ú</a:t>
            </a:r>
            <a:r>
              <a:rPr lang="hu-HU" dirty="0" smtClean="0"/>
              <a:t>jrahasznosítás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5260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3C2EB0A-9E16-4BA3-9CA2-0B7F2E58E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709" y="484632"/>
            <a:ext cx="2862581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u-HU" sz="3200" dirty="0"/>
              <a:t>Folyamata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xmlns="" id="{D35FB411-2B2B-4D36-B4EB-F977C3372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2708" y="2121408"/>
            <a:ext cx="2862581" cy="4050792"/>
          </a:xfrm>
        </p:spPr>
        <p:txBody>
          <a:bodyPr>
            <a:normAutofit lnSpcReduction="10000"/>
          </a:bodyPr>
          <a:lstStyle/>
          <a:p>
            <a:r>
              <a:rPr lang="hu-HU" sz="1600" dirty="0"/>
              <a:t>Begyűjtés</a:t>
            </a:r>
          </a:p>
          <a:p>
            <a:r>
              <a:rPr lang="hu-HU" sz="1600" dirty="0"/>
              <a:t>Áztatás, </a:t>
            </a:r>
            <a:r>
              <a:rPr lang="hu-HU" sz="1600" dirty="0" err="1"/>
              <a:t>pépesítés</a:t>
            </a:r>
            <a:endParaRPr lang="hu-HU" sz="1600" dirty="0"/>
          </a:p>
          <a:p>
            <a:r>
              <a:rPr lang="hu-HU" sz="1600" dirty="0"/>
              <a:t>Tisztítási lépések (szűrés, olvasztás)</a:t>
            </a:r>
          </a:p>
          <a:p>
            <a:r>
              <a:rPr lang="hu-HU" sz="1600" dirty="0"/>
              <a:t>Tekercselés</a:t>
            </a:r>
          </a:p>
          <a:p>
            <a:r>
              <a:rPr lang="hu-HU" sz="1600" dirty="0"/>
              <a:t>Préselés</a:t>
            </a:r>
          </a:p>
          <a:p>
            <a:r>
              <a:rPr lang="hu-HU" sz="1600" dirty="0"/>
              <a:t>Szárítás</a:t>
            </a:r>
          </a:p>
          <a:p>
            <a:r>
              <a:rPr lang="hu-HU" sz="1600" dirty="0"/>
              <a:t>Félkész termék</a:t>
            </a:r>
          </a:p>
          <a:p>
            <a:r>
              <a:rPr lang="hu-HU" sz="1600" dirty="0"/>
              <a:t>Késztermék gyártása</a:t>
            </a:r>
            <a:endParaRPr lang="en-US" sz="1600" dirty="0"/>
          </a:p>
        </p:txBody>
      </p:sp>
      <p:pic>
        <p:nvPicPr>
          <p:cNvPr id="5" name="Tartalom helye 4" descr="A képen szöveg, térkép látható&#10;&#10;Automatikusan generált leírás">
            <a:extLst>
              <a:ext uri="{FF2B5EF4-FFF2-40B4-BE49-F238E27FC236}">
                <a16:creationId xmlns:a16="http://schemas.microsoft.com/office/drawing/2014/main" xmlns="" id="{9777CEB9-4128-4A88-8E0C-661983690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07" b="-2"/>
          <a:stretch/>
        </p:blipFill>
        <p:spPr>
          <a:xfrm>
            <a:off x="2508" y="266329"/>
            <a:ext cx="5661692" cy="635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5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kültéri, kerítés, fű, széna látható&#10;&#10;Automatikusan generált leírás">
            <a:extLst>
              <a:ext uri="{FF2B5EF4-FFF2-40B4-BE49-F238E27FC236}">
                <a16:creationId xmlns:a16="http://schemas.microsoft.com/office/drawing/2014/main" xmlns="" id="{741C7DF9-83CB-4880-84A2-F70B32098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510" y="505223"/>
            <a:ext cx="6510978" cy="306016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xmlns="" id="{3C24A46F-51A2-475F-8F38-004926982AA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4875" y="4162425"/>
            <a:ext cx="3408363" cy="1766888"/>
          </a:xfrm>
        </p:spPr>
        <p:txBody>
          <a:bodyPr>
            <a:normAutofit/>
          </a:bodyPr>
          <a:lstStyle/>
          <a:p>
            <a:pPr algn="r"/>
            <a:r>
              <a:rPr lang="hu-HU" sz="3600" dirty="0">
                <a:solidFill>
                  <a:srgbClr val="595959"/>
                </a:solidFill>
              </a:rPr>
              <a:t>Felhasználható anyagok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D779134-2CA4-4D1C-A644-550828CEA3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03238" y="4170363"/>
            <a:ext cx="3524250" cy="1766887"/>
          </a:xfrm>
        </p:spPr>
        <p:txBody>
          <a:bodyPr anchor="ctr">
            <a:normAutofit fontScale="92500" lnSpcReduction="10000"/>
          </a:bodyPr>
          <a:lstStyle/>
          <a:p>
            <a:r>
              <a:rPr lang="hu-HU" sz="1800" dirty="0"/>
              <a:t>Primer-szekunder különbségek (mechanikai,  vegyi hatások)</a:t>
            </a:r>
          </a:p>
          <a:p>
            <a:r>
              <a:rPr lang="hu-HU" sz="1800" dirty="0"/>
              <a:t>Legfeljebb 5-6 alkalommal</a:t>
            </a:r>
          </a:p>
          <a:p>
            <a:r>
              <a:rPr lang="hu-HU" sz="1800" dirty="0"/>
              <a:t>Irodai hulladékból, újságpapírból és hullámpapírból</a:t>
            </a:r>
          </a:p>
        </p:txBody>
      </p:sp>
    </p:spTree>
    <p:extLst>
      <p:ext uri="{BB962C8B-B14F-4D97-AF65-F5344CB8AC3E}">
        <p14:creationId xmlns:p14="http://schemas.microsoft.com/office/powerpoint/2010/main" val="237732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F50086B-158A-4E33-98C2-8910C9C9C3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2496" y="671268"/>
            <a:ext cx="3517900" cy="5572125"/>
          </a:xfrm>
        </p:spPr>
        <p:txBody>
          <a:bodyPr>
            <a:normAutofit/>
          </a:bodyPr>
          <a:lstStyle/>
          <a:p>
            <a:pPr algn="l"/>
            <a:r>
              <a:rPr lang="hu-HU" sz="4000" dirty="0">
                <a:solidFill>
                  <a:srgbClr val="595959"/>
                </a:solidFill>
              </a:rPr>
              <a:t>Rost-tulajdonságok módosítása</a:t>
            </a:r>
          </a:p>
        </p:txBody>
      </p:sp>
      <p:sp>
        <p:nvSpPr>
          <p:cNvPr id="37" name="Tartalom helye 2">
            <a:extLst>
              <a:ext uri="{FF2B5EF4-FFF2-40B4-BE49-F238E27FC236}">
                <a16:creationId xmlns:a16="http://schemas.microsoft.com/office/drawing/2014/main" xmlns="" id="{462DE0AD-5E13-445C-A28C-C0E9551967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88644" y="642938"/>
            <a:ext cx="4383794" cy="5572125"/>
          </a:xfrm>
        </p:spPr>
        <p:txBody>
          <a:bodyPr anchor="ctr">
            <a:normAutofit/>
          </a:bodyPr>
          <a:lstStyle/>
          <a:p>
            <a:r>
              <a:rPr lang="hu-HU" sz="1800" dirty="0" err="1"/>
              <a:t>Őrölhetőség</a:t>
            </a:r>
            <a:r>
              <a:rPr lang="hu-HU" sz="1800" dirty="0"/>
              <a:t> javítása: </a:t>
            </a:r>
            <a:r>
              <a:rPr lang="hu-HU" sz="1800" dirty="0" err="1"/>
              <a:t>cellulázok</a:t>
            </a:r>
            <a:r>
              <a:rPr lang="hu-HU" sz="1800" dirty="0"/>
              <a:t> (</a:t>
            </a:r>
            <a:r>
              <a:rPr lang="hu-HU" sz="1800" dirty="0" err="1"/>
              <a:t>endoglükanázok</a:t>
            </a:r>
            <a:r>
              <a:rPr lang="hu-HU" sz="1800" dirty="0"/>
              <a:t>)</a:t>
            </a:r>
          </a:p>
          <a:p>
            <a:r>
              <a:rPr lang="hu-HU" sz="1800" dirty="0" err="1"/>
              <a:t>Víztelenedés</a:t>
            </a:r>
            <a:r>
              <a:rPr lang="hu-HU" sz="1800" dirty="0"/>
              <a:t>: </a:t>
            </a:r>
            <a:r>
              <a:rPr lang="hu-HU" sz="1800" dirty="0" err="1"/>
              <a:t>cellulázok</a:t>
            </a:r>
            <a:r>
              <a:rPr lang="hu-HU" sz="1800" dirty="0"/>
              <a:t>, </a:t>
            </a:r>
            <a:r>
              <a:rPr lang="hu-HU" sz="1800" dirty="0" err="1"/>
              <a:t>hemicellulázok</a:t>
            </a:r>
            <a:endParaRPr lang="hu-HU" sz="1800" dirty="0"/>
          </a:p>
          <a:p>
            <a:r>
              <a:rPr lang="hu-HU" sz="1800" dirty="0"/>
              <a:t>Festékeltávolítás hagyományosan: </a:t>
            </a:r>
            <a:r>
              <a:rPr lang="hu-HU" sz="1800" dirty="0" err="1"/>
              <a:t>NaOH</a:t>
            </a:r>
            <a:r>
              <a:rPr lang="hu-HU" sz="1800" dirty="0"/>
              <a:t> + </a:t>
            </a:r>
            <a:r>
              <a:rPr lang="hu-HU" sz="1800" dirty="0" err="1"/>
              <a:t>detergensek</a:t>
            </a:r>
            <a:r>
              <a:rPr lang="hu-HU" sz="1800" dirty="0"/>
              <a:t> (DE rostgyengülés, sárgulás és környezetterhelő)</a:t>
            </a:r>
          </a:p>
          <a:p>
            <a:r>
              <a:rPr lang="hu-HU" sz="1800" dirty="0"/>
              <a:t>Festékeltávolítás </a:t>
            </a:r>
            <a:r>
              <a:rPr lang="hu-HU" sz="1800" dirty="0" err="1"/>
              <a:t>enzimatikusan</a:t>
            </a:r>
            <a:r>
              <a:rPr lang="hu-HU" sz="1800" dirty="0"/>
              <a:t> kétféle módon: festék lebontása (</a:t>
            </a:r>
            <a:r>
              <a:rPr lang="hu-HU" sz="1800" dirty="0" err="1"/>
              <a:t>lipázok</a:t>
            </a:r>
            <a:r>
              <a:rPr lang="hu-HU" sz="1800" dirty="0"/>
              <a:t>, </a:t>
            </a:r>
            <a:r>
              <a:rPr lang="hu-HU" sz="1800" dirty="0" err="1"/>
              <a:t>észterázok</a:t>
            </a:r>
            <a:r>
              <a:rPr lang="hu-HU" sz="1800" dirty="0"/>
              <a:t>), hordozó részleges hidrolízise (</a:t>
            </a:r>
            <a:r>
              <a:rPr lang="hu-HU" sz="1800" dirty="0" err="1"/>
              <a:t>cellulázok</a:t>
            </a:r>
            <a:r>
              <a:rPr lang="hu-HU" sz="1800" dirty="0"/>
              <a:t>, </a:t>
            </a:r>
            <a:r>
              <a:rPr lang="hu-HU" sz="1800" dirty="0" err="1"/>
              <a:t>hemicellulázok</a:t>
            </a:r>
            <a:r>
              <a:rPr lang="hu-HU" sz="1800" dirty="0"/>
              <a:t>, </a:t>
            </a:r>
            <a:r>
              <a:rPr lang="hu-HU" sz="1800" dirty="0" err="1"/>
              <a:t>pektinázok</a:t>
            </a:r>
            <a:r>
              <a:rPr lang="hu-HU" sz="1800" dirty="0"/>
              <a:t>, lignin-bontó enzimek)</a:t>
            </a:r>
          </a:p>
        </p:txBody>
      </p:sp>
    </p:spTree>
    <p:extLst>
      <p:ext uri="{BB962C8B-B14F-4D97-AF65-F5344CB8AC3E}">
        <p14:creationId xmlns:p14="http://schemas.microsoft.com/office/powerpoint/2010/main" val="536047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6832047-2DC8-4DC8-873E-E194E43318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44735" y="671268"/>
            <a:ext cx="3933123" cy="5572125"/>
          </a:xfrm>
        </p:spPr>
        <p:txBody>
          <a:bodyPr>
            <a:normAutofit/>
          </a:bodyPr>
          <a:lstStyle/>
          <a:p>
            <a:pPr algn="l"/>
            <a:r>
              <a:rPr lang="hu-HU" sz="4000" dirty="0">
                <a:solidFill>
                  <a:srgbClr val="595959"/>
                </a:solidFill>
              </a:rPr>
              <a:t>Technológiai</a:t>
            </a:r>
            <a:r>
              <a:rPr lang="hu-HU" sz="4400" dirty="0">
                <a:solidFill>
                  <a:srgbClr val="595959"/>
                </a:solidFill>
              </a:rPr>
              <a:t> </a:t>
            </a:r>
            <a:r>
              <a:rPr lang="hu-HU" sz="4000" dirty="0">
                <a:solidFill>
                  <a:srgbClr val="595959"/>
                </a:solidFill>
              </a:rPr>
              <a:t>problémák</a:t>
            </a:r>
            <a:r>
              <a:rPr lang="hu-HU" sz="4400" dirty="0">
                <a:solidFill>
                  <a:srgbClr val="595959"/>
                </a:solidFill>
              </a:rPr>
              <a:t> </a:t>
            </a:r>
            <a:r>
              <a:rPr lang="hu-HU" sz="4000" dirty="0">
                <a:solidFill>
                  <a:srgbClr val="595959"/>
                </a:solidFill>
              </a:rPr>
              <a:t>orvoslása</a:t>
            </a:r>
            <a:endParaRPr lang="hu-HU" sz="4400" dirty="0">
              <a:solidFill>
                <a:srgbClr val="595959"/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D26289C-4D19-474D-9707-A14EF15015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19914" y="642938"/>
            <a:ext cx="4719236" cy="5572125"/>
          </a:xfrm>
        </p:spPr>
        <p:txBody>
          <a:bodyPr anchor="ctr">
            <a:normAutofit/>
          </a:bodyPr>
          <a:lstStyle/>
          <a:p>
            <a:r>
              <a:rPr lang="hu-HU" sz="1800" dirty="0"/>
              <a:t>Lipofil és hirdofil extraktanyagok valamint szénhidrát-vegyületek (gyanták, hemicellulózok) megjelenése -&gt; víztelenedési problémák, lerakódások</a:t>
            </a:r>
          </a:p>
          <a:p>
            <a:r>
              <a:rPr lang="hu-HU" sz="1800" dirty="0">
                <a:solidFill>
                  <a:srgbClr val="595959"/>
                </a:solidFill>
              </a:rPr>
              <a:t>Extraktanyagok</a:t>
            </a:r>
            <a:r>
              <a:rPr lang="hu-HU" sz="1800" dirty="0"/>
              <a:t> eltávolítása: lakkázok</a:t>
            </a:r>
          </a:p>
          <a:p>
            <a:r>
              <a:rPr lang="hu-HU" sz="1800" dirty="0"/>
              <a:t>Lipid-bázisú kolloidok eltávolítása: lipázok</a:t>
            </a:r>
          </a:p>
          <a:p>
            <a:r>
              <a:rPr lang="hu-HU" sz="1800" dirty="0"/>
              <a:t>Mikrobiális anyagok: biocidek</a:t>
            </a:r>
          </a:p>
          <a:p>
            <a:r>
              <a:rPr lang="hu-HU" sz="1800" dirty="0"/>
              <a:t>Biofilm: amiláz és proteáz enzimek</a:t>
            </a:r>
          </a:p>
        </p:txBody>
      </p:sp>
    </p:spTree>
    <p:extLst>
      <p:ext uri="{BB962C8B-B14F-4D97-AF65-F5344CB8AC3E}">
        <p14:creationId xmlns:p14="http://schemas.microsoft.com/office/powerpoint/2010/main" val="68548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4E06D9AF-6E35-45AA-92B0-DAFBD665A4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cap="all" baseline="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Köszönjük</a:t>
            </a:r>
            <a:r>
              <a:rPr lang="en-US" sz="4000" kern="1200" cap="all" baseline="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4000" kern="1200" cap="all" baseline="0" dirty="0" err="1">
                <a:solidFill>
                  <a:srgbClr val="595959"/>
                </a:solidFill>
                <a:latin typeface="+mj-lt"/>
                <a:ea typeface="+mj-ea"/>
                <a:cs typeface="+mj-cs"/>
              </a:rPr>
              <a:t>figyelmet</a:t>
            </a:r>
            <a:r>
              <a:rPr lang="en-US" sz="4000" kern="1200" cap="all" baseline="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821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éptalálatok a következőre: papírgyártás őrlé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122" y="946697"/>
            <a:ext cx="3068068" cy="291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-98276" y="755952"/>
            <a:ext cx="7886700" cy="4351338"/>
          </a:xfrm>
        </p:spPr>
        <p:txBody>
          <a:bodyPr/>
          <a:lstStyle/>
          <a:p>
            <a:pPr lvl="2"/>
            <a:r>
              <a:rPr lang="hu-HU" dirty="0" smtClean="0"/>
              <a:t>A papír gyártási folyamatának három fő technológiai lépése: </a:t>
            </a:r>
            <a:br>
              <a:rPr lang="hu-HU" dirty="0" smtClean="0"/>
            </a:br>
            <a:r>
              <a:rPr lang="hu-HU" dirty="0" smtClean="0"/>
              <a:t>-alapanyag-előkészítés </a:t>
            </a:r>
            <a:br>
              <a:rPr lang="hu-HU" dirty="0" smtClean="0"/>
            </a:br>
            <a:r>
              <a:rPr lang="hu-HU" dirty="0" smtClean="0"/>
              <a:t>-lapkészítés a papírgépen </a:t>
            </a:r>
            <a:br>
              <a:rPr lang="hu-HU" dirty="0" smtClean="0"/>
            </a:br>
            <a:r>
              <a:rPr lang="hu-HU" sz="2800" dirty="0" smtClean="0"/>
              <a:t>-</a:t>
            </a:r>
            <a:r>
              <a:rPr lang="hu-HU" dirty="0" smtClean="0"/>
              <a:t>kiszerelés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2" name="Szövegdoboz 1"/>
          <p:cNvSpPr txBox="1"/>
          <p:nvPr/>
        </p:nvSpPr>
        <p:spPr>
          <a:xfrm>
            <a:off x="439069" y="2402812"/>
            <a:ext cx="50834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595959"/>
                </a:solidFill>
              </a:rPr>
              <a:t>Legfontosabb </a:t>
            </a:r>
            <a:r>
              <a:rPr lang="hu-HU" sz="2400" dirty="0">
                <a:solidFill>
                  <a:srgbClr val="595959"/>
                </a:solidFill>
              </a:rPr>
              <a:t>kiinduló anyaga a </a:t>
            </a:r>
            <a:r>
              <a:rPr lang="hu-HU" sz="2400" dirty="0" smtClean="0">
                <a:solidFill>
                  <a:srgbClr val="595959"/>
                </a:solidFill>
              </a:rPr>
              <a:t>fa.</a:t>
            </a:r>
            <a:br>
              <a:rPr lang="hu-HU" sz="2400" dirty="0" smtClean="0">
                <a:solidFill>
                  <a:srgbClr val="595959"/>
                </a:solidFill>
              </a:rPr>
            </a:br>
            <a:endParaRPr lang="hu-HU" sz="2400" dirty="0" smtClean="0">
              <a:solidFill>
                <a:srgbClr val="595959"/>
              </a:solidFill>
            </a:endParaRPr>
          </a:p>
          <a:p>
            <a:endParaRPr lang="hu-HU" dirty="0">
              <a:solidFill>
                <a:srgbClr val="595959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83980" y="3255479"/>
            <a:ext cx="7458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solidFill>
                  <a:srgbClr val="595959"/>
                </a:solidFill>
              </a:rPr>
              <a:t>Egyes fenyőféléket (lucfenyő, jegenyefenyő, erdei fenyő) </a:t>
            </a:r>
          </a:p>
          <a:p>
            <a:r>
              <a:rPr lang="hu-HU" sz="2400" dirty="0" smtClean="0">
                <a:solidFill>
                  <a:srgbClr val="595959"/>
                </a:solidFill>
              </a:rPr>
              <a:t>Lombos fákat (nyárfa, nyírfa, bükk) </a:t>
            </a:r>
            <a:endParaRPr lang="hu-HU" sz="2400" dirty="0">
              <a:solidFill>
                <a:srgbClr val="595959"/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80" y="4086476"/>
            <a:ext cx="1395733" cy="2575572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909" y="4110972"/>
            <a:ext cx="765801" cy="2556597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419" y="4200473"/>
            <a:ext cx="1305422" cy="250799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22" y="4200473"/>
            <a:ext cx="1865849" cy="2487798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540327" y="196113"/>
            <a:ext cx="2309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Papírgyártás</a:t>
            </a:r>
          </a:p>
        </p:txBody>
      </p:sp>
    </p:spTree>
    <p:extLst>
      <p:ext uri="{BB962C8B-B14F-4D97-AF65-F5344CB8AC3E}">
        <p14:creationId xmlns:p14="http://schemas.microsoft.com/office/powerpoint/2010/main" val="1975428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286790" y="179388"/>
            <a:ext cx="7886700" cy="1325562"/>
          </a:xfrm>
        </p:spPr>
        <p:txBody>
          <a:bodyPr>
            <a:noAutofit/>
          </a:bodyPr>
          <a:lstStyle/>
          <a:p>
            <a:pPr algn="l"/>
            <a:r>
              <a:rPr lang="hu-HU" sz="2000" u="sng" dirty="0" smtClean="0">
                <a:latin typeface="+mn-lt"/>
              </a:rPr>
              <a:t>Alapanyag-előkészítés</a:t>
            </a:r>
            <a:br>
              <a:rPr lang="hu-HU" sz="2000" u="sng" dirty="0" smtClean="0">
                <a:latin typeface="+mn-lt"/>
              </a:rPr>
            </a:br>
            <a:r>
              <a:rPr lang="hu-HU" sz="2000" dirty="0">
                <a:latin typeface="+mn-lt"/>
              </a:rPr>
              <a:t>C</a:t>
            </a:r>
            <a:r>
              <a:rPr lang="hu-HU" sz="2000" dirty="0" smtClean="0">
                <a:latin typeface="+mn-lt"/>
              </a:rPr>
              <a:t>ellulózszálak </a:t>
            </a:r>
            <a:r>
              <a:rPr lang="hu-HU" sz="2000" dirty="0">
                <a:latin typeface="+mn-lt"/>
              </a:rPr>
              <a:t>kinyerése után adalékanyagokkal keverve papírpépet állítanak elő</a:t>
            </a:r>
            <a:r>
              <a:rPr lang="hu-HU" sz="2400" dirty="0"/>
              <a:t/>
            </a:r>
            <a:br>
              <a:rPr lang="hu-HU" sz="2400" dirty="0"/>
            </a:br>
            <a:endParaRPr lang="hu-HU" sz="2000" u="sng" dirty="0"/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286790" y="1200150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hu-HU" sz="2000" dirty="0" smtClean="0"/>
              <a:t>1. fákat áztatják, majd hántolják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2000" dirty="0" smtClean="0"/>
              <a:t>2. a </a:t>
            </a:r>
            <a:r>
              <a:rPr lang="hu-HU" sz="2000" dirty="0"/>
              <a:t>faanyagot felaprítják, </a:t>
            </a:r>
            <a:r>
              <a:rPr lang="hu-HU" sz="2000" dirty="0" smtClean="0"/>
              <a:t>majd </a:t>
            </a:r>
            <a:r>
              <a:rPr lang="hu-HU" sz="2000" dirty="0" err="1" smtClean="0"/>
              <a:t>őrlik</a:t>
            </a:r>
            <a:r>
              <a:rPr lang="hu-HU" sz="2000" dirty="0" smtClean="0"/>
              <a:t> </a:t>
            </a:r>
            <a:r>
              <a:rPr lang="hu-HU" sz="2000" dirty="0"/>
              <a:t>apró </a:t>
            </a:r>
            <a:r>
              <a:rPr lang="hu-HU" sz="2000" dirty="0" smtClean="0"/>
              <a:t>faforgáccsá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2000" dirty="0" smtClean="0"/>
              <a:t>3. vegyi oldás során főzik nátrium-hidroxiddal, illetve nátrium-szulfiddal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2000" dirty="0" smtClean="0"/>
              <a:t>4. a fehérítést régen klórral, manapság </a:t>
            </a:r>
            <a:r>
              <a:rPr lang="hu-HU" sz="2000" dirty="0" err="1" smtClean="0"/>
              <a:t>xilanázzal</a:t>
            </a:r>
            <a:r>
              <a:rPr lang="hu-HU" sz="2000" dirty="0" smtClean="0"/>
              <a:t> végzik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2000" dirty="0"/>
              <a:t>5</a:t>
            </a:r>
            <a:r>
              <a:rPr lang="hu-HU" sz="2000" dirty="0" smtClean="0"/>
              <a:t>. a foszlatás során a cellulózszálakat aprítása történik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u-HU" sz="2000" dirty="0" smtClean="0"/>
              <a:t>6. adalékanyagok hozzáadása: </a:t>
            </a:r>
            <a:r>
              <a:rPr lang="hu-HU" sz="2000" dirty="0" err="1" smtClean="0"/>
              <a:t>kálcium</a:t>
            </a:r>
            <a:r>
              <a:rPr lang="hu-HU" sz="2000" dirty="0" smtClean="0"/>
              <a:t>-karbonát (töltőanyag), enyv, szerves alkoholfajták (nedvességtartóvá), gombaölő</a:t>
            </a:r>
            <a:endParaRPr lang="hu-HU" sz="2000" dirty="0"/>
          </a:p>
          <a:p>
            <a:endParaRPr lang="hu-HU" dirty="0"/>
          </a:p>
        </p:txBody>
      </p:sp>
      <p:pic>
        <p:nvPicPr>
          <p:cNvPr id="6" name="Picture 2" descr="Képtalálat a következőre: „paper manufacturing de barking drum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6" y="4609559"/>
            <a:ext cx="1500857" cy="209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éptalálat a következőre: „paper manufacturing pulp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82" y="4609559"/>
            <a:ext cx="2784449" cy="209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931" y="4519779"/>
            <a:ext cx="3479851" cy="213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68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r>
              <a:rPr lang="hu-HU" sz="2700" u="sng" dirty="0" smtClean="0">
                <a:latin typeface="+mn-lt"/>
              </a:rPr>
              <a:t>Lapkészítés </a:t>
            </a:r>
            <a:r>
              <a:rPr lang="hu-HU" sz="2700" u="sng" dirty="0">
                <a:latin typeface="+mn-lt"/>
              </a:rPr>
              <a:t>a papírgépen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0" y="1117600"/>
            <a:ext cx="7886700" cy="917575"/>
          </a:xfrm>
        </p:spPr>
        <p:txBody>
          <a:bodyPr>
            <a:normAutofit/>
          </a:bodyPr>
          <a:lstStyle/>
          <a:p>
            <a:pPr marL="579438" lvl="2" indent="0">
              <a:buNone/>
            </a:pPr>
            <a:r>
              <a:rPr lang="hu-HU" sz="2000" dirty="0"/>
              <a:t>A lapkészítés a papírgépen történik, </a:t>
            </a:r>
            <a:r>
              <a:rPr lang="hu-HU" sz="2000" dirty="0" smtClean="0"/>
              <a:t>ami </a:t>
            </a:r>
            <a:r>
              <a:rPr lang="hu-HU" sz="2000" dirty="0"/>
              <a:t>sok elemből </a:t>
            </a:r>
            <a:r>
              <a:rPr lang="hu-HU" sz="2000" dirty="0" smtClean="0"/>
              <a:t>felépülő gépsor</a:t>
            </a:r>
            <a:r>
              <a:rPr lang="hu-HU" sz="2000" dirty="0"/>
              <a:t>. </a:t>
            </a:r>
          </a:p>
        </p:txBody>
      </p:sp>
      <p:pic>
        <p:nvPicPr>
          <p:cNvPr id="1026" name="Picture 2" descr="Képtalálat a következőre: „papírgép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2369"/>
            <a:ext cx="3284087" cy="283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éptalálat a következőre: „papírgép felfutó szekrény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087" y="2442369"/>
            <a:ext cx="5859913" cy="285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71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47494"/>
            <a:ext cx="7886700" cy="1325563"/>
          </a:xfrm>
        </p:spPr>
        <p:txBody>
          <a:bodyPr>
            <a:normAutofit/>
          </a:bodyPr>
          <a:lstStyle/>
          <a:p>
            <a:r>
              <a:rPr lang="hu-HU" sz="2700" dirty="0" smtClean="0">
                <a:latin typeface="+mn-lt"/>
              </a:rPr>
              <a:t>A technológia lépései </a:t>
            </a:r>
            <a:endParaRPr lang="hu-HU" sz="27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4958" y="925079"/>
            <a:ext cx="868609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800" dirty="0" smtClean="0"/>
              <a:t>1. Felfutó-szekrény: nagy </a:t>
            </a:r>
            <a:r>
              <a:rPr lang="hu-HU" sz="1800" dirty="0" err="1" smtClean="0"/>
              <a:t>víztartalmú</a:t>
            </a:r>
            <a:r>
              <a:rPr lang="hu-HU" sz="1800" dirty="0" smtClean="0"/>
              <a:t> papírpépet keveri, majd adagoló juttatja a következő gépelem szitafelületére</a:t>
            </a:r>
          </a:p>
          <a:p>
            <a:pPr marL="0" indent="0">
              <a:buNone/>
            </a:pPr>
            <a:r>
              <a:rPr lang="hu-HU" sz="1800" dirty="0" smtClean="0"/>
              <a:t>2. Szita szakasz: a </a:t>
            </a:r>
            <a:r>
              <a:rPr lang="hu-HU" sz="1800" dirty="0" err="1" smtClean="0"/>
              <a:t>Fourdrinier</a:t>
            </a:r>
            <a:r>
              <a:rPr lang="hu-HU" sz="1800" dirty="0" smtClean="0"/>
              <a:t>-gép szitafelületű, hengerek között átvezetve a vizet kinyomják, szárítószekrénnyel segítik a folyadék távozását.</a:t>
            </a:r>
          </a:p>
          <a:p>
            <a:pPr marL="0" indent="0">
              <a:buNone/>
            </a:pPr>
            <a:r>
              <a:rPr lang="hu-HU" sz="1800" dirty="0" smtClean="0"/>
              <a:t>3. Présszakasz: szemben mozgó hengerek sorozata (papírpép víztartalma 40-45%)</a:t>
            </a:r>
          </a:p>
          <a:p>
            <a:pPr marL="0" indent="0">
              <a:buNone/>
            </a:pPr>
            <a:r>
              <a:rPr lang="hu-HU" sz="1800" dirty="0" smtClean="0"/>
              <a:t>4. Szárítószakasz: </a:t>
            </a:r>
            <a:r>
              <a:rPr lang="hu-HU" sz="1800" dirty="0"/>
              <a:t>40-70 gőzzel fűtött szárító hengert </a:t>
            </a:r>
            <a:r>
              <a:rPr lang="hu-HU" sz="1800" dirty="0" smtClean="0"/>
              <a:t>tartalmaz (víztartalom több, mint 90% eltávozott)</a:t>
            </a:r>
          </a:p>
          <a:p>
            <a:pPr marL="0" indent="0">
              <a:buNone/>
            </a:pPr>
            <a:r>
              <a:rPr lang="hu-HU" sz="1800" dirty="0" smtClean="0"/>
              <a:t>5.</a:t>
            </a:r>
            <a:r>
              <a:rPr lang="hu-HU" sz="1800" dirty="0"/>
              <a:t> Vertikálisan elhelyezkedő acélhengerek sorozata közé vezetik a </a:t>
            </a:r>
            <a:r>
              <a:rPr lang="hu-HU" sz="1800" dirty="0" smtClean="0"/>
              <a:t>szalagot, simává teszik</a:t>
            </a:r>
            <a:endParaRPr lang="hu-HU" sz="1800" dirty="0"/>
          </a:p>
        </p:txBody>
      </p:sp>
      <p:pic>
        <p:nvPicPr>
          <p:cNvPr id="4" name="Picture 2" descr="Képtalálat a következőre: „fourdrinier paper machine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5345"/>
            <a:ext cx="1799583" cy="135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Képtalálat a következőre: „paper manufacturing  reel”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060" y="4429121"/>
            <a:ext cx="1477493" cy="19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éptalálat a következőre: „paper machine press section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59" y="4981930"/>
            <a:ext cx="1892365" cy="14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Képtalálat a következőre: „paper dyeing machine”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591" y="4813073"/>
            <a:ext cx="2119622" cy="15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Képtalálat a következőre: „calender stack”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4392988"/>
            <a:ext cx="1502969" cy="200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89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1325563"/>
          </a:xfrm>
        </p:spPr>
        <p:txBody>
          <a:bodyPr>
            <a:normAutofit/>
          </a:bodyPr>
          <a:lstStyle/>
          <a:p>
            <a:r>
              <a:rPr lang="hu-HU" sz="2800" u="sng" dirty="0" smtClean="0">
                <a:latin typeface="+mn-lt"/>
              </a:rPr>
              <a:t>Kiszerelés</a:t>
            </a:r>
            <a:endParaRPr lang="hu-HU" sz="2800" u="sng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36418" y="966643"/>
            <a:ext cx="7886700" cy="4351338"/>
          </a:xfrm>
        </p:spPr>
        <p:txBody>
          <a:bodyPr/>
          <a:lstStyle/>
          <a:p>
            <a:r>
              <a:rPr lang="hu-HU" sz="2400" dirty="0"/>
              <a:t>száraz papírt végül feltekercselik nagy </a:t>
            </a:r>
            <a:r>
              <a:rPr lang="hu-HU" sz="2400" dirty="0" smtClean="0"/>
              <a:t>papírtekerccsé</a:t>
            </a:r>
          </a:p>
          <a:p>
            <a:r>
              <a:rPr lang="hu-HU" sz="2400" dirty="0"/>
              <a:t>i</a:t>
            </a:r>
            <a:r>
              <a:rPr lang="hu-HU" sz="2400" dirty="0" smtClean="0"/>
              <a:t>gény szerint méretre vágják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 descr="Képtalálat a következőre: „paper making system reel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" y="2500241"/>
            <a:ext cx="4300538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éptalálat a következőre: „paper  reel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282" y="2500241"/>
            <a:ext cx="3222836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69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8</a:t>
            </a:fld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2161309" y="1884218"/>
            <a:ext cx="505690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cap="small" spc="2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SemiCondensed" panose="020B0502040204020203" pitchFamily="34" charset="0"/>
              </a:rPr>
              <a:t>Enzimek és alkalmazásuk</a:t>
            </a:r>
          </a:p>
        </p:txBody>
      </p:sp>
    </p:spTree>
    <p:extLst>
      <p:ext uri="{BB962C8B-B14F-4D97-AF65-F5344CB8AC3E}">
        <p14:creationId xmlns:p14="http://schemas.microsoft.com/office/powerpoint/2010/main" val="702907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artalom helye 1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088" y="578319"/>
            <a:ext cx="4919352" cy="5206676"/>
          </a:xfrm>
        </p:spPr>
      </p:pic>
      <p:sp>
        <p:nvSpPr>
          <p:cNvPr id="17" name="Tartalom helye 2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637107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Eleinte: nyers keményítő módosítása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Papíripari enzimek elterjedése </a:t>
            </a:r>
            <a:r>
              <a:rPr lang="hu-HU" sz="1800" b="1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1980</a:t>
            </a:r>
            <a:r>
              <a:rPr lang="hu-HU" sz="18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-as évektől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Igény a pép tulajdonságainak javítására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19. 11. 20.</a:t>
            </a:r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Papíripar</a:t>
            </a:r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4BAC9-6D41-4691-9299-18EF07EF0177}" type="slidenum">
              <a:rPr lang="en-US" smtClean="0"/>
              <a:t>9</a:t>
            </a:fld>
            <a:endParaRPr lang="en-US"/>
          </a:p>
        </p:txBody>
      </p:sp>
      <p:sp>
        <p:nvSpPr>
          <p:cNvPr id="16" name="Ellipszis 15"/>
          <p:cNvSpPr/>
          <p:nvPr/>
        </p:nvSpPr>
        <p:spPr>
          <a:xfrm>
            <a:off x="3935088" y="4111470"/>
            <a:ext cx="1605951" cy="1673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0923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705</Words>
  <Application>Microsoft Macintosh PowerPoint</Application>
  <PresentationFormat>On-screen Show (4:3)</PresentationFormat>
  <Paragraphs>161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Capital</vt:lpstr>
      <vt:lpstr>Budapesti Műszaki és Gazdaságtudományi Egyetem Biomérnöki és vegyészmérnöki kar ENZIMOLÓGIA A papíripar és enzimei</vt:lpstr>
      <vt:lpstr>Papírgyártás</vt:lpstr>
      <vt:lpstr>PowerPoint Presentation</vt:lpstr>
      <vt:lpstr>Alapanyag-előkészítés Cellulózszálak kinyerése után adalékanyagokkal keverve papírpépet állítanak elő </vt:lpstr>
      <vt:lpstr>Lapkészítés a papírgépen</vt:lpstr>
      <vt:lpstr>A technológia lépései </vt:lpstr>
      <vt:lpstr>Kiszerelés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Xilanázok EC 3.2.1.8 </vt:lpstr>
      <vt:lpstr>Papíripari enzimekkel kapcsolatos publikációk</vt:lpstr>
      <vt:lpstr>Cellulóz   rost szerkezete</vt:lpstr>
      <vt:lpstr>Termeltetésük gombákban és baktériumokban</vt:lpstr>
      <vt:lpstr>A biológiai fehérítés általános folyamata a papír- és cellulóziparban</vt:lpstr>
      <vt:lpstr>A Kappa-szám</vt:lpstr>
      <vt:lpstr>Újrahasznosítás</vt:lpstr>
      <vt:lpstr>Folyamata</vt:lpstr>
      <vt:lpstr>Felhasználható anyagok</vt:lpstr>
      <vt:lpstr>Rost-tulajdonságok módosítása</vt:lpstr>
      <vt:lpstr>Technológiai problémák orvoslása</vt:lpstr>
      <vt:lpstr>Köszönjük a figyelmet!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Xilanázok</dc:title>
  <dc:creator>Flora Kereszty</dc:creator>
  <cp:lastModifiedBy>Flora Kereszty</cp:lastModifiedBy>
  <cp:revision>40</cp:revision>
  <dcterms:created xsi:type="dcterms:W3CDTF">2019-11-05T15:24:39Z</dcterms:created>
  <dcterms:modified xsi:type="dcterms:W3CDTF">2019-11-17T12:55:50Z</dcterms:modified>
</cp:coreProperties>
</file>