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7" r:id="rId11"/>
    <p:sldId id="265" r:id="rId12"/>
    <p:sldId id="264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9432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312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375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433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152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059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210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481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635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261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970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CCF33-8362-4C84-A4A6-3EB653C79BCD}" type="datetimeFigureOut">
              <a:rPr lang="hu-HU" smtClean="0"/>
              <a:t>2017.03.04.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F2006-007D-475E-B1AF-868DD0AEE4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572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7504" y="2204864"/>
            <a:ext cx="6444208" cy="147002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hu-HU" sz="72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 JULIAN" panose="02000000000000000000" pitchFamily="2" charset="0"/>
              </a:rPr>
              <a:t>A </a:t>
            </a:r>
            <a:r>
              <a:rPr lang="hu-HU" sz="7200" b="1" dirty="0" err="1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 JULIAN" panose="02000000000000000000" pitchFamily="2" charset="0"/>
              </a:rPr>
              <a:t>sörlé</a:t>
            </a:r>
            <a:r>
              <a:rPr lang="hu-HU" sz="72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 JULIAN" panose="02000000000000000000" pitchFamily="2" charset="0"/>
              </a:rPr>
              <a:t> erjesztése, a sör fejtése </a:t>
            </a:r>
            <a:endParaRPr lang="hu-HU" sz="72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396552" y="6209928"/>
            <a:ext cx="4114800" cy="1296144"/>
          </a:xfrm>
        </p:spPr>
        <p:txBody>
          <a:bodyPr>
            <a:normAutofit/>
          </a:bodyPr>
          <a:lstStyle/>
          <a:p>
            <a:r>
              <a:rPr lang="hu-HU" sz="3600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 JULIAN" panose="02000000000000000000" pitchFamily="2" charset="0"/>
              </a:rPr>
              <a:t>Stéger Anett</a:t>
            </a:r>
            <a:endParaRPr lang="hu-HU" sz="3600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0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zűré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166019"/>
            <a:ext cx="8051800" cy="4525963"/>
          </a:xfr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5703683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 Movie csomagolá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166019"/>
            <a:ext cx="8051800" cy="4525963"/>
          </a:xfr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112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40870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60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Köszönöm a figyelmet!</a:t>
            </a:r>
            <a:endParaRPr lang="hu-HU" sz="6000" b="1" dirty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latin typeface="AR CHRISTY" panose="02000000000000000000" pitchFamily="2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144000" cy="28529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9" y="0"/>
            <a:ext cx="9144000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9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/>
          <a:lstStyle/>
          <a:p>
            <a:r>
              <a:rPr lang="hu-H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A sörgyártás műveleti lépései</a:t>
            </a:r>
            <a:endParaRPr lang="hu-H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AR CHRISTY" panose="02000000000000000000" pitchFamily="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478926"/>
            <a:ext cx="8229600" cy="4824536"/>
          </a:xfrm>
        </p:spPr>
        <p:txBody>
          <a:bodyPr anchor="ctr">
            <a:noAutofit/>
          </a:bodyPr>
          <a:lstStyle/>
          <a:p>
            <a:r>
              <a:rPr lang="hu-HU" sz="2300" b="1" spc="3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Sörfőzés</a:t>
            </a:r>
            <a:r>
              <a:rPr lang="hu-HU" sz="2300" spc="300" dirty="0" smtClean="0">
                <a:solidFill>
                  <a:schemeClr val="bg1"/>
                </a:solidFill>
                <a:latin typeface="AR CHRISTY" panose="020000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Malátaőrlés </a:t>
            </a:r>
          </a:p>
          <a:p>
            <a:pPr marL="0" indent="0">
              <a:buNone/>
            </a:pP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Cefrézés </a:t>
            </a:r>
          </a:p>
          <a:p>
            <a:pPr marL="0" indent="0">
              <a:buNone/>
            </a:pP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Cefreszűrés </a:t>
            </a:r>
          </a:p>
          <a:p>
            <a:pPr marL="0" indent="0">
              <a:buNone/>
            </a:pPr>
            <a:r>
              <a:rPr lang="hu-HU" sz="23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Komlóforralás </a:t>
            </a:r>
          </a:p>
          <a:p>
            <a:r>
              <a:rPr lang="hu-HU" sz="2300" b="1" spc="3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A </a:t>
            </a:r>
            <a:r>
              <a:rPr lang="hu-HU" sz="2300" b="1" spc="300" dirty="0" err="1" smtClean="0">
                <a:solidFill>
                  <a:schemeClr val="bg1"/>
                </a:solidFill>
                <a:latin typeface="AR JULIAN" panose="02000000000000000000" pitchFamily="2" charset="0"/>
              </a:rPr>
              <a:t>sörlé</a:t>
            </a:r>
            <a:r>
              <a:rPr lang="hu-HU" sz="2300" b="1" spc="3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 </a:t>
            </a:r>
            <a:r>
              <a:rPr lang="hu-HU" sz="2300" b="1" spc="300" dirty="0" smtClean="0">
                <a:solidFill>
                  <a:srgbClr val="FF0000"/>
                </a:solidFill>
                <a:latin typeface="AR JULIAN" panose="02000000000000000000" pitchFamily="2" charset="0"/>
              </a:rPr>
              <a:t>erjesztése </a:t>
            </a:r>
          </a:p>
          <a:p>
            <a:pPr marL="0" indent="0">
              <a:buNone/>
            </a:pP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A </a:t>
            </a:r>
            <a:r>
              <a:rPr lang="hu-HU" sz="23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sörlé</a:t>
            </a: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kezelése </a:t>
            </a:r>
          </a:p>
          <a:p>
            <a:pPr marL="0" indent="0">
              <a:buNone/>
            </a:pP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Főerjesztés </a:t>
            </a:r>
          </a:p>
          <a:p>
            <a:pPr marL="0" indent="0">
              <a:buNone/>
            </a:pP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Utóerjesztés </a:t>
            </a:r>
          </a:p>
          <a:p>
            <a:r>
              <a:rPr lang="hu-HU" sz="2300" b="1" spc="3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A sör </a:t>
            </a:r>
            <a:r>
              <a:rPr lang="hu-HU" sz="2300" b="1" spc="300" dirty="0" smtClean="0">
                <a:solidFill>
                  <a:srgbClr val="FF0000"/>
                </a:solidFill>
                <a:latin typeface="AR JULIAN" panose="02000000000000000000" pitchFamily="2" charset="0"/>
              </a:rPr>
              <a:t>fejtése </a:t>
            </a:r>
          </a:p>
          <a:p>
            <a:pPr marL="0" indent="0">
              <a:buNone/>
            </a:pP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Szűrés, stabilizálás </a:t>
            </a:r>
          </a:p>
          <a:p>
            <a:pPr marL="0" indent="0">
              <a:buNone/>
            </a:pP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Pasztőrözés </a:t>
            </a:r>
          </a:p>
          <a:p>
            <a:pPr marL="0" indent="0">
              <a:buNone/>
            </a:pPr>
            <a:r>
              <a:rPr lang="hu-HU" sz="23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Üvegbe, dobozba, hordóba töltés</a:t>
            </a:r>
            <a:endParaRPr lang="hu-HU" sz="23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2793"/>
            <a:ext cx="3080783" cy="4538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96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76" y="-2588"/>
            <a:ext cx="8229600" cy="1143000"/>
          </a:xfrm>
        </p:spPr>
        <p:txBody>
          <a:bodyPr/>
          <a:lstStyle/>
          <a:p>
            <a:r>
              <a:rPr lang="hu-HU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A </a:t>
            </a:r>
            <a:r>
              <a:rPr lang="hu-HU" dirty="0" err="1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sörlé</a:t>
            </a:r>
            <a:r>
              <a:rPr lang="hu-HU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 erjesztése</a:t>
            </a:r>
            <a:endParaRPr lang="hu-HU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AR CHRISTY" panose="02000000000000000000" pitchFamily="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076244"/>
            <a:ext cx="8229600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 smtClean="0">
                <a:solidFill>
                  <a:schemeClr val="bg1"/>
                </a:solidFill>
                <a:latin typeface="AR JULIAN" panose="02000000000000000000" pitchFamily="2" charset="0"/>
              </a:rPr>
              <a:t>Sörélesztő:</a:t>
            </a:r>
          </a:p>
          <a:p>
            <a:endParaRPr lang="hu-HU" sz="24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r>
              <a:rPr lang="hu-HU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Saccharomyces</a:t>
            </a:r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u-HU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cerevisiae</a:t>
            </a:r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hu-HU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Saccharomyces</a:t>
            </a:r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u-HU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pastorianus</a:t>
            </a:r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Sarjadzással, (spórázással)  </a:t>
            </a:r>
          </a:p>
          <a:p>
            <a:r>
              <a:rPr lang="hu-HU" sz="2400" dirty="0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akultatív anaerob szervezetek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Aerob </a:t>
            </a:r>
            <a:r>
              <a:rPr lang="hu-HU" sz="2400" dirty="0">
                <a:solidFill>
                  <a:schemeClr val="bg1"/>
                </a:solidFill>
                <a:latin typeface="Sylfaen" panose="010A0502050306030303" pitchFamily="18" charset="0"/>
              </a:rPr>
              <a:t>anyagcsere: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pt-BR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C6H12O6 </a:t>
            </a:r>
            <a:r>
              <a:rPr lang="pt-BR" sz="2400" dirty="0">
                <a:solidFill>
                  <a:schemeClr val="bg1"/>
                </a:solidFill>
                <a:latin typeface="Sylfaen" panose="010A0502050306030303" pitchFamily="18" charset="0"/>
              </a:rPr>
              <a:t>+ 6 O2 = 6 CO2 + 6 H2O </a:t>
            </a:r>
            <a:endParaRPr lang="hu-HU" sz="24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Anaerob </a:t>
            </a:r>
            <a:r>
              <a:rPr lang="hu-HU" sz="2400" dirty="0">
                <a:solidFill>
                  <a:schemeClr val="bg1"/>
                </a:solidFill>
                <a:latin typeface="Sylfaen" panose="010A0502050306030303" pitchFamily="18" charset="0"/>
              </a:rPr>
              <a:t>anyagcsere: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pt-BR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C6H12O6 </a:t>
            </a:r>
            <a:r>
              <a:rPr lang="hu-HU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=</a:t>
            </a:r>
            <a:r>
              <a:rPr lang="pt-BR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Sylfaen" panose="010A0502050306030303" pitchFamily="18" charset="0"/>
              </a:rPr>
              <a:t>2 C2H5OH + 2 </a:t>
            </a:r>
            <a:r>
              <a:rPr lang="pt-BR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CO2</a:t>
            </a:r>
            <a:endParaRPr lang="hu-HU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375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89"/>
          <a:stretch/>
        </p:blipFill>
        <p:spPr>
          <a:xfrm>
            <a:off x="1259632" y="5013176"/>
            <a:ext cx="6587726" cy="18448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622189"/>
            <a:ext cx="1873384" cy="187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9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27943" y="0"/>
            <a:ext cx="8229600" cy="1143000"/>
          </a:xfrm>
        </p:spPr>
        <p:txBody>
          <a:bodyPr/>
          <a:lstStyle/>
          <a:p>
            <a:r>
              <a:rPr lang="hu-H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A sörélesztő típusai</a:t>
            </a:r>
            <a:endParaRPr lang="hu-H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AR CHRISTY" panose="02000000000000000000" pitchFamily="2" charset="0"/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395536" y="836712"/>
            <a:ext cx="4040188" cy="813767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  <a:latin typeface="AR JULIAN" panose="02000000000000000000" pitchFamily="2" charset="0"/>
              </a:rPr>
              <a:t>Felső erjesztésű (meleg)</a:t>
            </a:r>
            <a:endParaRPr lang="hu-HU" dirty="0"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178878" y="1809756"/>
            <a:ext cx="4321113" cy="3275428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Először ez terjedt el</a:t>
            </a:r>
          </a:p>
          <a:p>
            <a:r>
              <a:rPr lang="hu-HU" dirty="0" smtClean="0">
                <a:solidFill>
                  <a:srgbClr val="FF0000"/>
                </a:solidFill>
                <a:latin typeface="Sylfaen" panose="010A0502050306030303" pitchFamily="18" charset="0"/>
              </a:rPr>
              <a:t>15-25°C</a:t>
            </a:r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-on erjesztenek</a:t>
            </a:r>
            <a:endParaRPr lang="hu-HU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Erjesztés végén a </a:t>
            </a:r>
            <a:r>
              <a:rPr lang="hu-HU" dirty="0" smtClean="0">
                <a:solidFill>
                  <a:srgbClr val="FF0000"/>
                </a:solidFill>
                <a:latin typeface="Sylfaen" panose="010A0502050306030303" pitchFamily="18" charset="0"/>
              </a:rPr>
              <a:t>felszínen </a:t>
            </a:r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gyűlnek össze a sejtek </a:t>
            </a:r>
            <a:r>
              <a:rPr lang="hu-HU" dirty="0" smtClean="0">
                <a:solidFill>
                  <a:srgbClr val="FF0000"/>
                </a:solidFill>
                <a:latin typeface="Sylfaen" panose="010A0502050306030303" pitchFamily="18" charset="0"/>
              </a:rPr>
              <a:t>hab formájában</a:t>
            </a:r>
          </a:p>
          <a:p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Gyorsabb, de több meg nem erjedt cukor</a:t>
            </a:r>
          </a:p>
          <a:p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Gyümölcsösebb íz (búzasör)</a:t>
            </a:r>
          </a:p>
          <a:p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Pl.: </a:t>
            </a:r>
            <a:r>
              <a:rPr lang="hu-HU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Saccharomyces</a:t>
            </a:r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u-HU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cerevisiae</a:t>
            </a:r>
            <a:endParaRPr lang="hu-HU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endParaRPr lang="hu-HU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>
            <a:off x="5004048" y="836712"/>
            <a:ext cx="4041775" cy="813767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  <a:latin typeface="AR JULIAN" panose="02000000000000000000" pitchFamily="2" charset="0"/>
              </a:rPr>
              <a:t>Alsó erjesztésű (hideg)</a:t>
            </a:r>
            <a:endParaRPr lang="hu-HU" dirty="0"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  <p:sp>
        <p:nvSpPr>
          <p:cNvPr id="8" name="Tartalom helye 7"/>
          <p:cNvSpPr>
            <a:spLocks noGrp="1"/>
          </p:cNvSpPr>
          <p:nvPr>
            <p:ph sz="quarter" idx="4"/>
          </p:nvPr>
        </p:nvSpPr>
        <p:spPr>
          <a:xfrm>
            <a:off x="4716016" y="1867599"/>
            <a:ext cx="4176464" cy="3073570"/>
          </a:xfrm>
        </p:spPr>
        <p:txBody>
          <a:bodyPr>
            <a:normAutofit fontScale="92500" lnSpcReduction="10000"/>
          </a:bodyPr>
          <a:lstStyle/>
          <a:p>
            <a:r>
              <a:rPr lang="hu-HU" dirty="0">
                <a:solidFill>
                  <a:schemeClr val="bg1"/>
                </a:solidFill>
                <a:latin typeface="Sylfaen" panose="010A0502050306030303" pitchFamily="18" charset="0"/>
              </a:rPr>
              <a:t>E</a:t>
            </a:r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rjesztés végén az </a:t>
            </a:r>
            <a:r>
              <a:rPr lang="hu-HU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erjesztőtank</a:t>
            </a:r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u-HU" dirty="0" smtClean="0">
                <a:solidFill>
                  <a:srgbClr val="FF0000"/>
                </a:solidFill>
                <a:latin typeface="Sylfaen" panose="010A0502050306030303" pitchFamily="18" charset="0"/>
              </a:rPr>
              <a:t>aljára</a:t>
            </a:r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 kiülepszik</a:t>
            </a:r>
          </a:p>
          <a:p>
            <a:r>
              <a:rPr lang="hu-HU" dirty="0" smtClean="0">
                <a:solidFill>
                  <a:srgbClr val="FF0000"/>
                </a:solidFill>
                <a:latin typeface="Sylfaen" panose="010A0502050306030303" pitchFamily="18" charset="0"/>
              </a:rPr>
              <a:t>5-10°C</a:t>
            </a:r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-on erjesztenek</a:t>
            </a:r>
          </a:p>
          <a:p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Szaporodik-&gt; oxigént elhasználja-&gt; elindul az erjedés (cukrot bont alkohollá és szén-dioxiddá)  -&gt; táplálék elfogy, leülepszik</a:t>
            </a:r>
          </a:p>
          <a:p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Lágersör</a:t>
            </a:r>
            <a:endParaRPr lang="hu-HU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5082658"/>
            <a:ext cx="227933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5085184"/>
            <a:ext cx="2374445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20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A </a:t>
            </a:r>
            <a:r>
              <a:rPr lang="hu-HU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sörlé</a:t>
            </a:r>
            <a:r>
              <a:rPr lang="hu-H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 további kezelései</a:t>
            </a:r>
            <a:endParaRPr lang="hu-H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AR CHRISTY" panose="02000000000000000000" pitchFamily="2" charset="0"/>
            </a:endParaRPr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608512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AR JULIAN" panose="02000000000000000000" pitchFamily="2" charset="0"/>
              </a:rPr>
              <a:t>Levegőztetés: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Oxigén a megfelelő szaporodáshoz (steril levegőztetés)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Figyelni kell a levegő tisztaságára</a:t>
            </a:r>
          </a:p>
          <a:p>
            <a:r>
              <a:rPr lang="hu-HU" dirty="0" smtClean="0">
                <a:solidFill>
                  <a:schemeClr val="bg1"/>
                </a:solidFill>
                <a:latin typeface="AR JULIAN" panose="02000000000000000000" pitchFamily="2" charset="0"/>
              </a:rPr>
              <a:t>Hideg seprő elválasztás: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A lehűtés során kiválhatnak különböző anyagok, ezt távolítja el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Kovaföldet használnak adszorbensekkel ellátva</a:t>
            </a:r>
          </a:p>
          <a:p>
            <a:endParaRPr lang="hu-HU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2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hu-H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Erjesztés folyamatai</a:t>
            </a:r>
            <a:endParaRPr lang="hu-H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AR CHRISTY" panose="02000000000000000000" pitchFamily="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84784"/>
            <a:ext cx="8291264" cy="4641379"/>
          </a:xfrm>
        </p:spPr>
        <p:txBody>
          <a:bodyPr>
            <a:normAutofit lnSpcReduction="10000"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AR JULIAN" panose="02000000000000000000" pitchFamily="2" charset="0"/>
              </a:rPr>
              <a:t>Főerjesztés: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Erjeszthető szénhidrátok alkohollá alakulnak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Megfelelő hőfok szabályozás</a:t>
            </a:r>
          </a:p>
          <a:p>
            <a:r>
              <a:rPr lang="hu-HU" dirty="0" smtClean="0">
                <a:solidFill>
                  <a:schemeClr val="bg1"/>
                </a:solidFill>
                <a:latin typeface="AR JULIAN" panose="02000000000000000000" pitchFamily="2" charset="0"/>
              </a:rPr>
              <a:t>Utóerjesztés: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A sör ízének finomodása, szén-dioxiddal telítődése, tisztulás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Nyomástartó, hőfokszabályozóval ellátott berendezés</a:t>
            </a:r>
          </a:p>
          <a:p>
            <a:r>
              <a:rPr lang="hu-HU" dirty="0" smtClean="0">
                <a:solidFill>
                  <a:schemeClr val="bg1"/>
                </a:solidFill>
                <a:latin typeface="AR JULIAN" panose="02000000000000000000" pitchFamily="2" charset="0"/>
              </a:rPr>
              <a:t>Alkoholmentes sör</a:t>
            </a:r>
            <a:endParaRPr lang="hu-HU" dirty="0"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rjeszté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166019"/>
            <a:ext cx="8051800" cy="4525963"/>
          </a:xfr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175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Szűrés és stabilizálás</a:t>
            </a:r>
            <a:endParaRPr lang="hu-H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AR CHRISTY" panose="02000000000000000000" pitchFamily="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464496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AR JULIAN" panose="02000000000000000000" pitchFamily="2" charset="0"/>
              </a:rPr>
              <a:t>Szűrés: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A </a:t>
            </a:r>
            <a:r>
              <a:rPr lang="hu-HU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sörlé</a:t>
            </a:r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 nem áttetsző még, élesztő és fehérje maradványok miatt opálos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Szűretlen sört is lehet kapni, itt ez a folyamat kimarad, ennek íze eltérő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Kovaföldes szűrőn távolítják el</a:t>
            </a:r>
          </a:p>
          <a:p>
            <a:pPr lvl="1"/>
            <a:endParaRPr lang="hu-HU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r>
              <a:rPr lang="hu-HU" dirty="0" smtClean="0">
                <a:solidFill>
                  <a:schemeClr val="bg1"/>
                </a:solidFill>
                <a:latin typeface="AR JULIAN" panose="02000000000000000000" pitchFamily="2" charset="0"/>
              </a:rPr>
              <a:t>Stabilizálás: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Hosszantartó tárolás alatt is meg kell, hogy őrizze a sör a minőségét</a:t>
            </a:r>
          </a:p>
          <a:p>
            <a:pPr lvl="1"/>
            <a:r>
              <a:rPr lang="hu-HU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Ízstabilizálás</a:t>
            </a:r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: oxigén mennyiségének csökkentése</a:t>
            </a:r>
          </a:p>
          <a:p>
            <a:pPr lvl="1"/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Mikrobiológiailag: pasztőrözés</a:t>
            </a:r>
          </a:p>
          <a:p>
            <a:endParaRPr lang="hu-HU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08720"/>
            <a:ext cx="2555776" cy="143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0688" y="25121"/>
            <a:ext cx="8229600" cy="1143000"/>
          </a:xfrm>
        </p:spPr>
        <p:txBody>
          <a:bodyPr/>
          <a:lstStyle/>
          <a:p>
            <a:r>
              <a:rPr lang="hu-H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 CHRISTY" panose="02000000000000000000" pitchFamily="2" charset="0"/>
              </a:rPr>
              <a:t>Stabilizálás folytatása</a:t>
            </a:r>
            <a:endParaRPr lang="hu-H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AR CHRISTY" panose="02000000000000000000" pitchFamily="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12776"/>
            <a:ext cx="9127232" cy="2808312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AR JULIAN" panose="02000000000000000000" pitchFamily="2" charset="0"/>
              </a:rPr>
              <a:t>Pasztőrözés</a:t>
            </a:r>
            <a:r>
              <a:rPr lang="hu-HU" dirty="0" smtClean="0">
                <a:solidFill>
                  <a:schemeClr val="bg1"/>
                </a:solidFill>
                <a:latin typeface="Sylfaen" panose="010A0502050306030303" pitchFamily="18" charset="0"/>
              </a:rPr>
              <a:t>: élelmiszer ipari módszer, amely elsősorban a sör 60-90 °C közötti hirtelen, rövid idejű felmelegítésével, és azt követően gyors lehűtéssel csökkenti a benne lévő mikroorganizmusok tartalmát.</a:t>
            </a:r>
          </a:p>
          <a:p>
            <a:endParaRPr lang="hu-HU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endParaRPr lang="hu-HU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14260"/>
            <a:ext cx="3835152" cy="244374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95536" y="4221088"/>
            <a:ext cx="4896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Sylfaen" panose="010A0502050306030303" pitchFamily="18" charset="0"/>
              </a:rPr>
              <a:t>A palackozott sört töltés       után pasztőrözik</a:t>
            </a:r>
          </a:p>
          <a:p>
            <a:r>
              <a:rPr lang="hu-HU" sz="3200" dirty="0" smtClean="0">
                <a:solidFill>
                  <a:schemeClr val="bg1"/>
                </a:solidFill>
                <a:latin typeface="Sylfaen" panose="010A0502050306030303" pitchFamily="18" charset="0"/>
              </a:rPr>
              <a:t>A dobozos sört töltés előtt</a:t>
            </a:r>
          </a:p>
          <a:p>
            <a:endParaRPr lang="hu-HU" sz="32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r>
              <a:rPr lang="hu-HU" sz="3200" dirty="0" smtClean="0">
                <a:solidFill>
                  <a:schemeClr val="bg1"/>
                </a:solidFill>
                <a:latin typeface="Sylfaen" panose="010A0502050306030303" pitchFamily="18" charset="0"/>
              </a:rPr>
              <a:t>Eladások száma</a:t>
            </a:r>
            <a:endParaRPr lang="hu-HU" sz="32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endParaRPr lang="hu-HU" sz="32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4570</TotalTime>
  <Words>262</Words>
  <Application>Microsoft Office PowerPoint</Application>
  <PresentationFormat>Diavetítés a képernyőre (4:3 oldalarány)</PresentationFormat>
  <Paragraphs>71</Paragraphs>
  <Slides>12</Slides>
  <Notes>0</Notes>
  <HiddenSlides>0</HiddenSlides>
  <MMClips>3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Office-téma</vt:lpstr>
      <vt:lpstr>A sörlé erjesztése, a sör fejtése </vt:lpstr>
      <vt:lpstr>A sörgyártás műveleti lépései</vt:lpstr>
      <vt:lpstr>A sörlé erjesztése</vt:lpstr>
      <vt:lpstr>A sörélesztő típusai</vt:lpstr>
      <vt:lpstr>A sörlé további kezelései</vt:lpstr>
      <vt:lpstr>Erjesztés folyamatai</vt:lpstr>
      <vt:lpstr>PowerPoint bemutató</vt:lpstr>
      <vt:lpstr>Szűrés és stabilizálás</vt:lpstr>
      <vt:lpstr>Stabilizálás folytatása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Tulajdonos</dc:creator>
  <cp:lastModifiedBy>Tulajdonos</cp:lastModifiedBy>
  <cp:revision>37</cp:revision>
  <dcterms:created xsi:type="dcterms:W3CDTF">2017-03-04T16:39:45Z</dcterms:created>
  <dcterms:modified xsi:type="dcterms:W3CDTF">2017-03-07T20:50:07Z</dcterms:modified>
</cp:coreProperties>
</file>