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66" r:id="rId3"/>
    <p:sldId id="578" r:id="rId4"/>
    <p:sldId id="273" r:id="rId5"/>
    <p:sldId id="274" r:id="rId6"/>
    <p:sldId id="267" r:id="rId7"/>
    <p:sldId id="268" r:id="rId8"/>
    <p:sldId id="269" r:id="rId9"/>
    <p:sldId id="271" r:id="rId10"/>
    <p:sldId id="272" r:id="rId11"/>
    <p:sldId id="270" r:id="rId12"/>
    <p:sldId id="275" r:id="rId13"/>
    <p:sldId id="277" r:id="rId14"/>
    <p:sldId id="278" r:id="rId15"/>
    <p:sldId id="279" r:id="rId16"/>
    <p:sldId id="280" r:id="rId17"/>
    <p:sldId id="281" r:id="rId18"/>
    <p:sldId id="276" r:id="rId19"/>
    <p:sldId id="282" r:id="rId20"/>
    <p:sldId id="283" r:id="rId21"/>
    <p:sldId id="284" r:id="rId22"/>
    <p:sldId id="289" r:id="rId23"/>
    <p:sldId id="286" r:id="rId24"/>
    <p:sldId id="294" r:id="rId25"/>
    <p:sldId id="296" r:id="rId26"/>
    <p:sldId id="295" r:id="rId27"/>
    <p:sldId id="290" r:id="rId28"/>
    <p:sldId id="297" r:id="rId29"/>
    <p:sldId id="343" r:id="rId30"/>
    <p:sldId id="345" r:id="rId31"/>
    <p:sldId id="344" r:id="rId32"/>
    <p:sldId id="347" r:id="rId33"/>
    <p:sldId id="346" r:id="rId34"/>
    <p:sldId id="575" r:id="rId35"/>
    <p:sldId id="576" r:id="rId36"/>
    <p:sldId id="287" r:id="rId37"/>
    <p:sldId id="350" r:id="rId38"/>
    <p:sldId id="351" r:id="rId39"/>
    <p:sldId id="348" r:id="rId40"/>
    <p:sldId id="349" r:id="rId41"/>
    <p:sldId id="352" r:id="rId42"/>
    <p:sldId id="353" r:id="rId43"/>
    <p:sldId id="446" r:id="rId44"/>
    <p:sldId id="452" r:id="rId45"/>
    <p:sldId id="577" r:id="rId4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4ED8C-12E0-4885-8F62-2911198B7B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8292-831B-4E05-B7A1-A0AD127BF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695859F-07C1-4B4A-B4B8-2F5861978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393A303-F407-4FCE-AD54-ECB602DF9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Header Placeholder 3">
            <a:extLst>
              <a:ext uri="{FF2B5EF4-FFF2-40B4-BE49-F238E27FC236}">
                <a16:creationId xmlns:a16="http://schemas.microsoft.com/office/drawing/2014/main" id="{4DCA71DD-4EA6-48A0-B293-B030A517CF7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933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Pairwise Alignment</a:t>
            </a:r>
          </a:p>
        </p:txBody>
      </p:sp>
      <p:sp>
        <p:nvSpPr>
          <p:cNvPr id="32773" name="Footer Placeholder 4">
            <a:extLst>
              <a:ext uri="{FF2B5EF4-FFF2-40B4-BE49-F238E27FC236}">
                <a16:creationId xmlns:a16="http://schemas.microsoft.com/office/drawing/2014/main" id="{47F34252-61F1-4ECB-9723-B9B7225655B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© 2001, Jack A.M. Leunissen</a:t>
            </a:r>
          </a:p>
        </p:txBody>
      </p:sp>
      <p:sp>
        <p:nvSpPr>
          <p:cNvPr id="32774" name="Slide Number Placeholder 5">
            <a:extLst>
              <a:ext uri="{FF2B5EF4-FFF2-40B4-BE49-F238E27FC236}">
                <a16:creationId xmlns:a16="http://schemas.microsoft.com/office/drawing/2014/main" id="{15C1B718-EC16-41C9-9B31-43C65F3B2610}"/>
              </a:ext>
            </a:extLst>
          </p:cNvPr>
          <p:cNvSpPr txBox="1">
            <a:spLocks noGrp="1"/>
          </p:cNvSpPr>
          <p:nvPr/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pPr algn="r"/>
            <a:fld id="{79B15F96-8F37-479F-B149-ECCEED7D7931}" type="slidenum">
              <a:rPr lang="en-US" altLang="en-US" sz="1200">
                <a:latin typeface="Times New Roman" panose="02020603050405020304" pitchFamily="18" charset="0"/>
              </a:rPr>
              <a:pPr algn="r"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695859F-07C1-4B4A-B4B8-2F5861978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393A303-F407-4FCE-AD54-ECB602DF9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Header Placeholder 3">
            <a:extLst>
              <a:ext uri="{FF2B5EF4-FFF2-40B4-BE49-F238E27FC236}">
                <a16:creationId xmlns:a16="http://schemas.microsoft.com/office/drawing/2014/main" id="{4DCA71DD-4EA6-48A0-B293-B030A517CF7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933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Pairwise Alignment</a:t>
            </a:r>
          </a:p>
        </p:txBody>
      </p:sp>
      <p:sp>
        <p:nvSpPr>
          <p:cNvPr id="32773" name="Footer Placeholder 4">
            <a:extLst>
              <a:ext uri="{FF2B5EF4-FFF2-40B4-BE49-F238E27FC236}">
                <a16:creationId xmlns:a16="http://schemas.microsoft.com/office/drawing/2014/main" id="{47F34252-61F1-4ECB-9723-B9B7225655B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© 2001, Jack A.M. Leunissen</a:t>
            </a:r>
          </a:p>
        </p:txBody>
      </p:sp>
      <p:sp>
        <p:nvSpPr>
          <p:cNvPr id="32774" name="Slide Number Placeholder 5">
            <a:extLst>
              <a:ext uri="{FF2B5EF4-FFF2-40B4-BE49-F238E27FC236}">
                <a16:creationId xmlns:a16="http://schemas.microsoft.com/office/drawing/2014/main" id="{15C1B718-EC16-41C9-9B31-43C65F3B2610}"/>
              </a:ext>
            </a:extLst>
          </p:cNvPr>
          <p:cNvSpPr txBox="1">
            <a:spLocks noGrp="1"/>
          </p:cNvSpPr>
          <p:nvPr/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pPr algn="r"/>
            <a:fld id="{79B15F96-8F37-479F-B149-ECCEED7D7931}" type="slidenum">
              <a:rPr lang="en-US" altLang="en-US" sz="1200">
                <a:latin typeface="Times New Roman" panose="02020603050405020304" pitchFamily="18" charset="0"/>
              </a:rPr>
              <a:pPr algn="r"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5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695859F-07C1-4B4A-B4B8-2F5861978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393A303-F407-4FCE-AD54-ECB602DF9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Header Placeholder 3">
            <a:extLst>
              <a:ext uri="{FF2B5EF4-FFF2-40B4-BE49-F238E27FC236}">
                <a16:creationId xmlns:a16="http://schemas.microsoft.com/office/drawing/2014/main" id="{4DCA71DD-4EA6-48A0-B293-B030A517CF7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933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Pairwise Alignment</a:t>
            </a:r>
          </a:p>
        </p:txBody>
      </p:sp>
      <p:sp>
        <p:nvSpPr>
          <p:cNvPr id="32773" name="Footer Placeholder 4">
            <a:extLst>
              <a:ext uri="{FF2B5EF4-FFF2-40B4-BE49-F238E27FC236}">
                <a16:creationId xmlns:a16="http://schemas.microsoft.com/office/drawing/2014/main" id="{47F34252-61F1-4ECB-9723-B9B7225655B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© 2001, Jack A.M. Leunissen</a:t>
            </a:r>
          </a:p>
        </p:txBody>
      </p:sp>
      <p:sp>
        <p:nvSpPr>
          <p:cNvPr id="32774" name="Slide Number Placeholder 5">
            <a:extLst>
              <a:ext uri="{FF2B5EF4-FFF2-40B4-BE49-F238E27FC236}">
                <a16:creationId xmlns:a16="http://schemas.microsoft.com/office/drawing/2014/main" id="{15C1B718-EC16-41C9-9B31-43C65F3B2610}"/>
              </a:ext>
            </a:extLst>
          </p:cNvPr>
          <p:cNvSpPr txBox="1">
            <a:spLocks noGrp="1"/>
          </p:cNvSpPr>
          <p:nvPr/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pPr algn="r"/>
            <a:fld id="{79B15F96-8F37-479F-B149-ECCEED7D7931}" type="slidenum">
              <a:rPr lang="en-US" altLang="en-US" sz="1200">
                <a:latin typeface="Times New Roman" panose="02020603050405020304" pitchFamily="18" charset="0"/>
              </a:rPr>
              <a:pPr algn="r"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8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695859F-07C1-4B4A-B4B8-2F5861978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393A303-F407-4FCE-AD54-ECB602DF9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Header Placeholder 3">
            <a:extLst>
              <a:ext uri="{FF2B5EF4-FFF2-40B4-BE49-F238E27FC236}">
                <a16:creationId xmlns:a16="http://schemas.microsoft.com/office/drawing/2014/main" id="{4DCA71DD-4EA6-48A0-B293-B030A517CF7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933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Pairwise Alignment</a:t>
            </a:r>
          </a:p>
        </p:txBody>
      </p:sp>
      <p:sp>
        <p:nvSpPr>
          <p:cNvPr id="32773" name="Footer Placeholder 4">
            <a:extLst>
              <a:ext uri="{FF2B5EF4-FFF2-40B4-BE49-F238E27FC236}">
                <a16:creationId xmlns:a16="http://schemas.microsoft.com/office/drawing/2014/main" id="{47F34252-61F1-4ECB-9723-B9B7225655B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© 2001, Jack A.M. Leunissen</a:t>
            </a:r>
          </a:p>
        </p:txBody>
      </p:sp>
      <p:sp>
        <p:nvSpPr>
          <p:cNvPr id="32774" name="Slide Number Placeholder 5">
            <a:extLst>
              <a:ext uri="{FF2B5EF4-FFF2-40B4-BE49-F238E27FC236}">
                <a16:creationId xmlns:a16="http://schemas.microsoft.com/office/drawing/2014/main" id="{15C1B718-EC16-41C9-9B31-43C65F3B2610}"/>
              </a:ext>
            </a:extLst>
          </p:cNvPr>
          <p:cNvSpPr txBox="1">
            <a:spLocks noGrp="1"/>
          </p:cNvSpPr>
          <p:nvPr/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pPr algn="r"/>
            <a:fld id="{79B15F96-8F37-479F-B149-ECCEED7D7931}" type="slidenum">
              <a:rPr lang="en-US" altLang="en-US" sz="1200">
                <a:latin typeface="Times New Roman" panose="02020603050405020304" pitchFamily="18" charset="0"/>
              </a:rPr>
              <a:pPr algn="r"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3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695859F-07C1-4B4A-B4B8-2F5861978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393A303-F407-4FCE-AD54-ECB602DF9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Header Placeholder 3">
            <a:extLst>
              <a:ext uri="{FF2B5EF4-FFF2-40B4-BE49-F238E27FC236}">
                <a16:creationId xmlns:a16="http://schemas.microsoft.com/office/drawing/2014/main" id="{4DCA71DD-4EA6-48A0-B293-B030A517CF7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933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Pairwise Alignment</a:t>
            </a:r>
          </a:p>
        </p:txBody>
      </p:sp>
      <p:sp>
        <p:nvSpPr>
          <p:cNvPr id="32773" name="Footer Placeholder 4">
            <a:extLst>
              <a:ext uri="{FF2B5EF4-FFF2-40B4-BE49-F238E27FC236}">
                <a16:creationId xmlns:a16="http://schemas.microsoft.com/office/drawing/2014/main" id="{47F34252-61F1-4ECB-9723-B9B7225655B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© 2001, Jack A.M. Leunissen</a:t>
            </a:r>
          </a:p>
        </p:txBody>
      </p:sp>
      <p:sp>
        <p:nvSpPr>
          <p:cNvPr id="32774" name="Slide Number Placeholder 5">
            <a:extLst>
              <a:ext uri="{FF2B5EF4-FFF2-40B4-BE49-F238E27FC236}">
                <a16:creationId xmlns:a16="http://schemas.microsoft.com/office/drawing/2014/main" id="{15C1B718-EC16-41C9-9B31-43C65F3B2610}"/>
              </a:ext>
            </a:extLst>
          </p:cNvPr>
          <p:cNvSpPr txBox="1">
            <a:spLocks noGrp="1"/>
          </p:cNvSpPr>
          <p:nvPr/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7" tIns="45784" rIns="91567" bIns="45784" anchor="b"/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cs typeface="Arial" panose="020B0604020202020204" pitchFamily="34" charset="0"/>
              </a:defRPr>
            </a:lvl9pPr>
          </a:lstStyle>
          <a:p>
            <a:pPr algn="r"/>
            <a:fld id="{79B15F96-8F37-479F-B149-ECCEED7D7931}" type="slidenum">
              <a:rPr lang="en-US" altLang="en-US" sz="1200">
                <a:latin typeface="Times New Roman" panose="02020603050405020304" pitchFamily="18" charset="0"/>
              </a:rPr>
              <a:pPr algn="r"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2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ED0C728-2ECB-426A-A098-A394F72BF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00D714-30AB-4A7B-B168-B7B1794ACA8C}" type="slidenum">
              <a:rPr lang="en-US" altLang="en-US" sz="1200" b="0" smtClean="0"/>
              <a:pPr/>
              <a:t>41</a:t>
            </a:fld>
            <a:endParaRPr lang="en-US" altLang="en-US" sz="1200" b="0"/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8F298F14-DE59-499E-B2E7-62C9036DBE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5AD1667-6D4D-4A37-8194-05ACD3EA2AC5}" type="slidenum">
              <a:rPr lang="en-US" altLang="en-US" sz="1200" b="0"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41</a:t>
            </a:fld>
            <a:endParaRPr lang="en-US" altLang="en-US" sz="1200" b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51D8333F-D917-4715-AD1B-E2E2BBFF0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281C4B02-267A-4F5F-9127-03BECE62E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E54349A6-09C3-40FF-BD82-FDF693ECB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AA7AC3C3-F429-4D09-B9AF-0D8A2858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CCA3E2BE-1787-4ACC-A535-FB9C1C902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FB97D2-957A-413A-9D60-30A704E329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8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50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9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85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93C44-53F2-4F5C-8527-A23EDAFEF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F2477-1D1B-4FA1-8FA8-32A2C1571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921B-ED8E-48BD-A375-F2D2B817A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025D2-199B-4325-A6F1-3E1B55A966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183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2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64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36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810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25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99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86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3905-1A03-47FC-93B1-49ADF4059BB0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9DB0-F380-40A0-A0E4-CBB0923DAC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05BE8B-B993-40D2-A10D-B6D92D78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6FC4C3-2A06-4907-A85A-84F2B3FFC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Fourth levelThird level</a:t>
            </a:r>
          </a:p>
          <a:p>
            <a:pPr lvl="3"/>
            <a:endParaRPr lang="en-US" altLang="en-US"/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A31AF6-4152-46FD-B4B6-4F29E8A25F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DC4C87-F696-4E90-B5C7-7B0822400E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908B77-CA39-4E44-8B8A-FAE71DE197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D9E028D3-372D-4323-8CFF-030918110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0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662813"/>
            <a:ext cx="9144000" cy="3499862"/>
          </a:xfrm>
        </p:spPr>
        <p:txBody>
          <a:bodyPr>
            <a:normAutofit/>
          </a:bodyPr>
          <a:lstStyle/>
          <a:p>
            <a:r>
              <a:rPr lang="hu-HU" cap="small" dirty="0"/>
              <a:t>NGS - adatelemzés</a:t>
            </a:r>
            <a:br>
              <a:rPr lang="en-US" cap="small" dirty="0"/>
            </a:br>
            <a:br>
              <a:rPr lang="hu-HU" cap="small" dirty="0"/>
            </a:br>
            <a:br>
              <a:rPr lang="en-US" cap="small" dirty="0"/>
            </a:br>
            <a:r>
              <a:rPr lang="hu-HU" sz="2400" cap="small" dirty="0"/>
              <a:t>Dr. Ligeti Balázs</a:t>
            </a:r>
            <a:br>
              <a:rPr lang="hu-HU" sz="2400" cap="small" dirty="0"/>
            </a:br>
            <a:br>
              <a:rPr lang="hu-HU" sz="2400" cap="small" dirty="0"/>
            </a:br>
            <a:r>
              <a:rPr lang="en-US" sz="2000" cap="small" dirty="0"/>
              <a:t>2019. </a:t>
            </a:r>
            <a:r>
              <a:rPr lang="hu-HU" sz="2000" cap="small" dirty="0"/>
              <a:t>március 26. </a:t>
            </a:r>
            <a:endParaRPr lang="hu-HU" sz="2400" cap="sm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7626" y="0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en-US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85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3B49-6EFA-4771-B7FD-4425AF17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388C-AF60-44A3-87A5-B84EA2CF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35667-45EC-4F6B-98A9-601001F3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9" y="502266"/>
            <a:ext cx="9715501" cy="58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3B49-6EFA-4771-B7FD-4425AF17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388C-AF60-44A3-87A5-B84EA2CF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35667-45EC-4F6B-98A9-601001F3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9" y="502266"/>
            <a:ext cx="9715501" cy="58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4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3B49-6EFA-4771-B7FD-4425AF17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388C-AF60-44A3-87A5-B84EA2CF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BBD9C-C11B-4484-AD7C-12ED8347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56" y="502266"/>
            <a:ext cx="9275089" cy="58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DFF1-DDB9-4013-BE51-E0D0029B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Szekvenálás</a:t>
            </a:r>
            <a:r>
              <a:rPr lang="hu-HU" dirty="0"/>
              <a:t> folyamata (</a:t>
            </a:r>
            <a:r>
              <a:rPr lang="hu-HU" dirty="0" err="1"/>
              <a:t>recap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70A5-89BE-4D9B-87C2-591907A5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DNS minta: több kópia feldarabolása (ultrahang stb.) -&gt; </a:t>
            </a:r>
            <a:r>
              <a:rPr lang="hu-HU" i="1" dirty="0" err="1"/>
              <a:t>template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‚</a:t>
            </a:r>
            <a:r>
              <a:rPr lang="hu-HU" dirty="0" err="1"/>
              <a:t>Template</a:t>
            </a:r>
            <a:r>
              <a:rPr lang="hu-HU" dirty="0"/>
              <a:t>’ üvegfelszínhez való rögzítése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Lokálisan több kópia létrehozása (PCR) -&gt; </a:t>
            </a:r>
            <a:r>
              <a:rPr lang="hu-HU" i="1" dirty="0" err="1"/>
              <a:t>clusterek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0EBDB-2AAA-493C-85A9-EF1D1FDB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42" y="3429000"/>
            <a:ext cx="83629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1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70A5-89BE-4D9B-87C2-591907A57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1387475"/>
            <a:ext cx="10896601" cy="1755775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4. lépés</a:t>
            </a:r>
          </a:p>
          <a:p>
            <a:pPr>
              <a:buFontTx/>
              <a:buChar char="-"/>
            </a:pPr>
            <a:r>
              <a:rPr lang="hu-HU" dirty="0"/>
              <a:t>Festékkel jelölt </a:t>
            </a:r>
            <a:r>
              <a:rPr lang="hu-HU" dirty="0" err="1"/>
              <a:t>nukleotidok</a:t>
            </a:r>
            <a:r>
              <a:rPr lang="hu-HU" dirty="0"/>
              <a:t> (1. ciklusban csak 1 féle)</a:t>
            </a:r>
          </a:p>
          <a:p>
            <a:pPr>
              <a:buFontTx/>
              <a:buChar char="-"/>
            </a:pPr>
            <a:r>
              <a:rPr lang="hu-HU" dirty="0"/>
              <a:t>DNS </a:t>
            </a:r>
            <a:r>
              <a:rPr lang="hu-HU" dirty="0" err="1"/>
              <a:t>polimeráz</a:t>
            </a:r>
            <a:r>
              <a:rPr lang="hu-HU" dirty="0"/>
              <a:t> enzim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B5016C-CEEE-4D99-8E1C-19A296574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1719"/>
              </p:ext>
            </p:extLst>
          </p:nvPr>
        </p:nvGraphicFramePr>
        <p:xfrm>
          <a:off x="5212047" y="2997200"/>
          <a:ext cx="6713252" cy="323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r:id="rId3" imgW="4539960" imgH="2189880" progId="">
                  <p:embed/>
                </p:oleObj>
              </mc:Choice>
              <mc:Fallback>
                <p:oleObj r:id="rId3" imgW="4539960" imgH="2189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2047" y="2997200"/>
                        <a:ext cx="6713252" cy="3236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1F7B7F18-2A52-40AA-84B1-F4A519BB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5B0B4-C6B4-44C4-BF9B-2295F875FB03}"/>
              </a:ext>
            </a:extLst>
          </p:cNvPr>
          <p:cNvSpPr/>
          <p:nvPr/>
        </p:nvSpPr>
        <p:spPr>
          <a:xfrm>
            <a:off x="533401" y="3143250"/>
            <a:ext cx="4562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dirty="0"/>
              <a:t> Egyszerre csak 1 </a:t>
            </a:r>
            <a:r>
              <a:rPr lang="hu-HU" dirty="0" err="1"/>
              <a:t>nukleotid</a:t>
            </a:r>
            <a:r>
              <a:rPr lang="hu-HU" dirty="0"/>
              <a:t> (A,C, T, G) épül be</a:t>
            </a:r>
          </a:p>
          <a:p>
            <a:pPr>
              <a:buFontTx/>
              <a:buChar char="-"/>
            </a:pPr>
            <a:r>
              <a:rPr lang="hu-HU" dirty="0"/>
              <a:t> Beépüléskor a </a:t>
            </a:r>
            <a:r>
              <a:rPr lang="hu-HU" dirty="0" err="1"/>
              <a:t>komplemens</a:t>
            </a:r>
            <a:r>
              <a:rPr lang="hu-HU" dirty="0"/>
              <a:t> </a:t>
            </a:r>
            <a:r>
              <a:rPr lang="hu-HU" dirty="0" err="1"/>
              <a:t>nukleotid</a:t>
            </a:r>
            <a:r>
              <a:rPr lang="hu-HU" dirty="0"/>
              <a:t> fényt emittál</a:t>
            </a:r>
          </a:p>
          <a:p>
            <a:pPr>
              <a:buFontTx/>
              <a:buChar char="-"/>
            </a:pPr>
            <a:r>
              <a:rPr lang="hu-HU" dirty="0"/>
              <a:t> Ezt ‚</a:t>
            </a:r>
            <a:r>
              <a:rPr lang="hu-HU" dirty="0" err="1"/>
              <a:t>lefotózzuk</a:t>
            </a:r>
            <a:r>
              <a:rPr lang="hu-HU" dirty="0"/>
              <a:t>’ (nyers adat: fénykép)</a:t>
            </a:r>
          </a:p>
        </p:txBody>
      </p:sp>
    </p:spTree>
    <p:extLst>
      <p:ext uri="{BB962C8B-B14F-4D97-AF65-F5344CB8AC3E}">
        <p14:creationId xmlns:p14="http://schemas.microsoft.com/office/powerpoint/2010/main" val="199352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70A5-89BE-4D9B-87C2-591907A57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075"/>
            <a:ext cx="10896601" cy="1755775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5. Lépés</a:t>
            </a:r>
          </a:p>
          <a:p>
            <a:pPr>
              <a:buFontTx/>
              <a:buChar char="-"/>
            </a:pPr>
            <a:r>
              <a:rPr lang="hu-HU" dirty="0"/>
              <a:t>Minden klaszterhez lesz egy ‚fotósorozat’</a:t>
            </a:r>
          </a:p>
          <a:p>
            <a:pPr>
              <a:buFontTx/>
              <a:buChar char="-"/>
            </a:pPr>
            <a:r>
              <a:rPr lang="hu-HU" dirty="0"/>
              <a:t>Fotósorozat leképezhető </a:t>
            </a:r>
            <a:r>
              <a:rPr lang="hu-HU" dirty="0" err="1"/>
              <a:t>nukleotid</a:t>
            </a:r>
            <a:r>
              <a:rPr lang="hu-HU" dirty="0"/>
              <a:t> sorozatra: ‚</a:t>
            </a:r>
            <a:r>
              <a:rPr lang="hu-HU" dirty="0" err="1"/>
              <a:t>base</a:t>
            </a:r>
            <a:r>
              <a:rPr lang="hu-HU" dirty="0"/>
              <a:t> </a:t>
            </a:r>
            <a:r>
              <a:rPr lang="hu-HU" dirty="0" err="1"/>
              <a:t>calling</a:t>
            </a:r>
            <a:r>
              <a:rPr lang="hu-HU" dirty="0"/>
              <a:t>’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F7B7F18-2A52-40AA-84B1-F4A519BB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7DD75A-1647-4822-810A-E23F077E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2247458"/>
            <a:ext cx="9791701" cy="41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4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70A5-89BE-4D9B-87C2-591907A57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075"/>
            <a:ext cx="10896601" cy="1755775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5. Lépés</a:t>
            </a:r>
          </a:p>
          <a:p>
            <a:pPr>
              <a:buFontTx/>
              <a:buChar char="-"/>
            </a:pPr>
            <a:r>
              <a:rPr lang="hu-HU" dirty="0"/>
              <a:t>Minden klaszterhez lesz egy ‚fotósorozat’</a:t>
            </a:r>
          </a:p>
          <a:p>
            <a:pPr>
              <a:buFontTx/>
              <a:buChar char="-"/>
            </a:pPr>
            <a:r>
              <a:rPr lang="hu-HU" dirty="0"/>
              <a:t>Fotósorozat leképezhető </a:t>
            </a:r>
            <a:r>
              <a:rPr lang="hu-HU" dirty="0" err="1"/>
              <a:t>nukleotid</a:t>
            </a:r>
            <a:r>
              <a:rPr lang="hu-HU" dirty="0"/>
              <a:t> sorozatra (pl. </a:t>
            </a:r>
            <a:r>
              <a:rPr lang="hu-HU" dirty="0" err="1"/>
              <a:t>read</a:t>
            </a:r>
            <a:r>
              <a:rPr lang="hu-HU" dirty="0"/>
              <a:t>=TACAC)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F7B7F18-2A52-40AA-84B1-F4A519BB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2933B-A3D4-4259-9A76-2E2C92E15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4" y="2228850"/>
            <a:ext cx="9410701" cy="1878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15A29-7627-4FB8-A994-01C99C8CC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4" y="4544992"/>
            <a:ext cx="3695700" cy="18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B583-C6B6-48D7-94B0-E6738099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A142E-FB9B-49A0-B515-A48CA4795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A9A4C-0BB6-417B-BD63-1856B0F1F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7800"/>
            <a:ext cx="10629901" cy="5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75A1-2594-4997-BB75-33AC4A1C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Elemzés – puzzle analógia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ECF97C-D109-4BF7-AB74-86439E22D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556" y="1825625"/>
            <a:ext cx="7778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4B6F-1032-4315-A949-80DAC060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4CFB-567F-4F40-87A9-8E40802C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D47AC-0FA1-476A-B4B2-AB60D7CF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1648629"/>
            <a:ext cx="9334501" cy="45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6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7165-780E-4885-A781-6F6F4B6C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Miről lesz szó?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D7B-2F1E-460A-9E9D-C603AC4E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Adatok forrása és jellege</a:t>
            </a:r>
          </a:p>
          <a:p>
            <a:r>
              <a:rPr lang="hu-HU" i="1" dirty="0" err="1"/>
              <a:t>Short-read</a:t>
            </a:r>
            <a:r>
              <a:rPr lang="hu-HU" i="1" dirty="0"/>
              <a:t> </a:t>
            </a:r>
            <a:r>
              <a:rPr lang="hu-HU" i="1" dirty="0" err="1"/>
              <a:t>alignment</a:t>
            </a:r>
            <a:r>
              <a:rPr lang="hu-HU" i="1" dirty="0"/>
              <a:t> </a:t>
            </a:r>
            <a:r>
              <a:rPr lang="hu-HU" dirty="0"/>
              <a:t>problémája</a:t>
            </a:r>
          </a:p>
          <a:p>
            <a:r>
              <a:rPr lang="hu-HU" dirty="0"/>
              <a:t>Hibák forrása</a:t>
            </a:r>
          </a:p>
          <a:p>
            <a:r>
              <a:rPr lang="hu-HU" dirty="0" err="1"/>
              <a:t>Fastq</a:t>
            </a:r>
            <a:r>
              <a:rPr lang="hu-HU" dirty="0"/>
              <a:t> file-ok</a:t>
            </a:r>
          </a:p>
          <a:p>
            <a:r>
              <a:rPr lang="hu-HU" dirty="0"/>
              <a:t>Assembly feladat és problémája</a:t>
            </a:r>
          </a:p>
          <a:p>
            <a:r>
              <a:rPr lang="hu-HU" dirty="0"/>
              <a:t>De </a:t>
            </a:r>
            <a:r>
              <a:rPr lang="hu-HU" dirty="0" err="1"/>
              <a:t>Bruijn</a:t>
            </a:r>
            <a:r>
              <a:rPr lang="hu-HU" dirty="0"/>
              <a:t> </a:t>
            </a:r>
            <a:r>
              <a:rPr lang="hu-HU" dirty="0" err="1"/>
              <a:t>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D546-15DE-436B-806D-81A29120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Alignment</a:t>
            </a:r>
            <a:r>
              <a:rPr lang="hu-HU" dirty="0"/>
              <a:t> - illesztés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1E35-55A7-4773-A861-A89310B3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Játék</a:t>
            </a:r>
          </a:p>
          <a:p>
            <a:r>
              <a:rPr lang="hu-HU" dirty="0"/>
              <a:t>Próbáljatok meg szabályrendszert alkotni</a:t>
            </a:r>
            <a:r>
              <a:rPr lang="en-US" dirty="0"/>
              <a:t>.</a:t>
            </a:r>
          </a:p>
          <a:p>
            <a:r>
              <a:rPr lang="hu-HU" dirty="0"/>
              <a:t>Mi okozott nehézséget?</a:t>
            </a:r>
          </a:p>
          <a:p>
            <a:r>
              <a:rPr lang="hu-HU" dirty="0"/>
              <a:t>Mi az eredeti szöveg? (</a:t>
            </a:r>
            <a:r>
              <a:rPr lang="hu-HU" dirty="0" err="1"/>
              <a:t>readekből</a:t>
            </a:r>
            <a:r>
              <a:rPr lang="hu-HU" dirty="0"/>
              <a:t> leolvasható) </a:t>
            </a:r>
          </a:p>
          <a:p>
            <a:r>
              <a:rPr lang="hu-HU" dirty="0"/>
              <a:t>Megfigyelhető-e ‚mutáció’?</a:t>
            </a:r>
          </a:p>
          <a:p>
            <a:r>
              <a:rPr lang="hu-HU" dirty="0"/>
              <a:t>Milyen egy ‚jó’ illesztés?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0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CA74-5A7B-48F6-8801-2D5FE168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E0B5-85C6-4318-8D4D-FED0B613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900"/>
            <a:ext cx="10515600" cy="5453063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Megoldás?</a:t>
            </a:r>
          </a:p>
          <a:p>
            <a:r>
              <a:rPr lang="hu-HU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Hozzám_már_hűv</a:t>
            </a:r>
            <a:r>
              <a:rPr lang="hu-HU" sz="3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áá</a:t>
            </a:r>
            <a:r>
              <a:rPr lang="hu-HU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tlen_letek_a_szevek,_vagy_én_lettem_mint_túlór</a:t>
            </a:r>
            <a:r>
              <a:rPr lang="hu-HU" sz="35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hu-HU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dt_patak_oly_tétova_céltalan_parttalan_sugy_hordom_régi_sok_hiú_szavam_mint_a_tévelygő_ár_az_elszakadt_sövényt_jelző</a:t>
            </a:r>
            <a:r>
              <a:rPr lang="hu-HU" sz="35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hu-HU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_karókat_gátakat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Hozzám már hűtlen lettek a szavak,</a:t>
            </a:r>
            <a:br>
              <a:rPr lang="hu-HU" dirty="0"/>
            </a:br>
            <a:r>
              <a:rPr lang="hu-HU" dirty="0"/>
              <a:t>vagy én lettem mint túláradt patak</a:t>
            </a:r>
            <a:br>
              <a:rPr lang="hu-HU" dirty="0"/>
            </a:br>
            <a:r>
              <a:rPr lang="hu-HU" dirty="0"/>
              <a:t>oly tétova céltalan parttalan</a:t>
            </a:r>
            <a:br>
              <a:rPr lang="hu-HU" dirty="0"/>
            </a:br>
            <a:r>
              <a:rPr lang="hu-HU" dirty="0"/>
              <a:t>s </a:t>
            </a:r>
            <a:r>
              <a:rPr lang="hu-HU" dirty="0" err="1"/>
              <a:t>ugy</a:t>
            </a:r>
            <a:r>
              <a:rPr lang="hu-HU" dirty="0"/>
              <a:t> hordom régi sok hiú szavam</a:t>
            </a:r>
            <a:br>
              <a:rPr lang="hu-HU" dirty="0"/>
            </a:br>
            <a:r>
              <a:rPr lang="hu-HU" dirty="0"/>
              <a:t>mint a tévelygő ár az elszakadt</a:t>
            </a:r>
            <a:br>
              <a:rPr lang="hu-HU" dirty="0"/>
            </a:br>
            <a:r>
              <a:rPr lang="hu-HU" dirty="0"/>
              <a:t>sövényt jelző karókat gátakat.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599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F729-94AB-4A78-9A2B-AE510CBF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Alignment</a:t>
            </a:r>
            <a:r>
              <a:rPr lang="hu-HU" dirty="0"/>
              <a:t> - illesztés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9FF2-F6CE-43D5-A03C-839502A7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03AD1E-E6F2-4356-86D6-A54E3C8F5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682930"/>
              </p:ext>
            </p:extLst>
          </p:nvPr>
        </p:nvGraphicFramePr>
        <p:xfrm>
          <a:off x="838200" y="428625"/>
          <a:ext cx="910590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r:id="rId3" imgW="12012480" imgH="7923600" progId="">
                  <p:embed/>
                </p:oleObj>
              </mc:Choice>
              <mc:Fallback>
                <p:oleObj r:id="rId3" imgW="12012480" imgH="7923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28625"/>
                        <a:ext cx="9105900" cy="600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50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F729-94AB-4A78-9A2B-AE510CBF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Alignment</a:t>
            </a:r>
            <a:r>
              <a:rPr lang="hu-HU" dirty="0"/>
              <a:t> - illesztés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9FF2-F6CE-43D5-A03C-839502A7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3675" cy="4351338"/>
          </a:xfrm>
        </p:spPr>
        <p:txBody>
          <a:bodyPr/>
          <a:lstStyle/>
          <a:p>
            <a:r>
              <a:rPr lang="hu-HU" dirty="0"/>
              <a:t>Hiba forrása: más fázisban épülnek be a </a:t>
            </a:r>
            <a:r>
              <a:rPr lang="hu-HU" dirty="0" err="1"/>
              <a:t>nukleotidok</a:t>
            </a:r>
            <a:r>
              <a:rPr lang="hu-HU" dirty="0"/>
              <a:t> a klaszterben (pl. mert egyszerre kettő épült be stb.)</a:t>
            </a:r>
          </a:p>
          <a:p>
            <a:r>
              <a:rPr lang="hu-HU" i="1" dirty="0" err="1"/>
              <a:t>Quality</a:t>
            </a:r>
            <a:r>
              <a:rPr lang="hu-HU" i="1" dirty="0"/>
              <a:t> </a:t>
            </a:r>
            <a:r>
              <a:rPr lang="hu-HU" i="1" dirty="0" err="1"/>
              <a:t>score</a:t>
            </a:r>
            <a:r>
              <a:rPr lang="hu-HU" dirty="0"/>
              <a:t>: mennyire vagyunk biztosak az adott </a:t>
            </a:r>
            <a:r>
              <a:rPr lang="hu-HU" dirty="0" err="1"/>
              <a:t>nukleotid</a:t>
            </a:r>
            <a:r>
              <a:rPr lang="hu-HU" dirty="0"/>
              <a:t> olvasás helyességében</a:t>
            </a:r>
          </a:p>
          <a:p>
            <a:r>
              <a:rPr lang="hu-HU" dirty="0"/>
              <a:t>Minél későbbi ciklus, annál nagyobb a hiba esélye (több és több </a:t>
            </a:r>
            <a:r>
              <a:rPr lang="hu-HU" dirty="0" err="1"/>
              <a:t>deszinkronizáció</a:t>
            </a:r>
            <a:r>
              <a:rPr lang="hu-HU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31695-15FE-4C89-8394-152601EB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825625"/>
            <a:ext cx="3886200" cy="41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9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F729-94AB-4A78-9A2B-AE510CBF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FASTQ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9FF2-F6CE-43D5-A03C-839502A7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3675" cy="4351338"/>
          </a:xfrm>
        </p:spPr>
        <p:txBody>
          <a:bodyPr/>
          <a:lstStyle/>
          <a:p>
            <a:r>
              <a:rPr lang="hu-HU" dirty="0"/>
              <a:t>Read-ek tárolására (szöveges file)</a:t>
            </a:r>
            <a:endParaRPr lang="en-US" dirty="0"/>
          </a:p>
        </p:txBody>
      </p:sp>
      <p:pic>
        <p:nvPicPr>
          <p:cNvPr id="5122" name="Picture 2" descr="https://lh4.googleusercontent.com/bwi8kzCgLaGIfolxGLoA49YipDlK91QwM3LrzqpgnefB16G7A7tzhB2rGleJfwwqm168fwZY3bqxSq2QyRZlm8jW3WwpLoM95ra2ubvAa48mM2ImIBpSF60B_8yBeQJwD5qf7xpL">
            <a:extLst>
              <a:ext uri="{FF2B5EF4-FFF2-40B4-BE49-F238E27FC236}">
                <a16:creationId xmlns:a16="http://schemas.microsoft.com/office/drawing/2014/main" id="{28FE4EDD-D01A-4F7B-ABCC-F64A8F87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2202"/>
            <a:ext cx="8691860" cy="48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7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F729-94AB-4A78-9A2B-AE510CBF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FASTQ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9FF2-F6CE-43D5-A03C-839502A7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5"/>
            <a:ext cx="6543675" cy="4351338"/>
          </a:xfrm>
        </p:spPr>
        <p:txBody>
          <a:bodyPr/>
          <a:lstStyle/>
          <a:p>
            <a:r>
              <a:rPr lang="hu-HU" dirty="0"/>
              <a:t>Read-ek tárolására (szöveges file)</a:t>
            </a:r>
            <a:endParaRPr lang="en-US" dirty="0"/>
          </a:p>
        </p:txBody>
      </p:sp>
      <p:pic>
        <p:nvPicPr>
          <p:cNvPr id="5124" name="Picture 4" descr="https://lh5.googleusercontent.com/yWBaW89NQr6q_w93s9Lx4Bn0-UOO-el3BE6vjo4cz6dn_jR1uExehXQl2aD8jL4-ypMC8CuYZiBSpPY9YxE-FrHQugpvhndr3tShBNuI_Wc1MfgFyFRdWpou1ZJWlXHlPJdaegFC">
            <a:extLst>
              <a:ext uri="{FF2B5EF4-FFF2-40B4-BE49-F238E27FC236}">
                <a16:creationId xmlns:a16="http://schemas.microsoft.com/office/drawing/2014/main" id="{F30E70CA-60C4-4FC8-BDB1-E48E491A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1" y="1735508"/>
            <a:ext cx="7872374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1F4A20-07F9-4EA5-BE32-9FC8F4B1D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499" y="2082800"/>
            <a:ext cx="3352800" cy="6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55847-A2C1-41C8-B5AF-7EC3DDC3B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5" y="5116043"/>
            <a:ext cx="3971925" cy="8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6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F729-94AB-4A78-9A2B-AE510CBF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Alignment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1C014E-600B-4F98-A22C-0BEFAE75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17AEF26-29E5-4D48-B468-2F5739522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55688"/>
              </p:ext>
            </p:extLst>
          </p:nvPr>
        </p:nvGraphicFramePr>
        <p:xfrm>
          <a:off x="695325" y="466725"/>
          <a:ext cx="8782050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r:id="rId3" imgW="11580840" imgH="7822080" progId="">
                  <p:embed/>
                </p:oleObj>
              </mc:Choice>
              <mc:Fallback>
                <p:oleObj r:id="rId3" imgW="11580840" imgH="7822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325" y="466725"/>
                        <a:ext cx="8782050" cy="592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015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6924-370C-45B6-AA50-A44055A0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The score S is a sum of </a:t>
            </a:r>
            <a:r>
              <a:rPr lang="en-GB" altLang="en-US" dirty="0">
                <a:solidFill>
                  <a:srgbClr val="FF3300"/>
                </a:solidFill>
              </a:rPr>
              <a:t>costs</a:t>
            </a:r>
            <a:r>
              <a:rPr lang="en-GB" altLang="en-US" dirty="0"/>
              <a:t> assigned to identities and mismatches, minus a penalty for </a:t>
            </a:r>
            <a:r>
              <a:rPr lang="en-GB" altLang="en-US" dirty="0">
                <a:solidFill>
                  <a:srgbClr val="FF3300"/>
                </a:solidFill>
              </a:rPr>
              <a:t>gaps</a:t>
            </a:r>
            <a:r>
              <a:rPr lang="en-GB" altLang="en-US" dirty="0"/>
              <a:t>.</a:t>
            </a:r>
            <a:r>
              <a:rPr lang="hu-HU" altLang="en-US" dirty="0"/>
              <a:t> </a:t>
            </a:r>
            <a:r>
              <a:rPr lang="hu-HU" altLang="en-US" dirty="0" err="1"/>
              <a:t>Costs</a:t>
            </a:r>
            <a:r>
              <a:rPr lang="hu-HU" altLang="en-US" dirty="0"/>
              <a:t> </a:t>
            </a:r>
            <a:r>
              <a:rPr lang="hu-HU" altLang="en-US" dirty="0" err="1"/>
              <a:t>are</a:t>
            </a:r>
            <a:r>
              <a:rPr lang="hu-HU" altLang="en-US" dirty="0"/>
              <a:t> </a:t>
            </a:r>
            <a:r>
              <a:rPr lang="hu-HU" altLang="en-US" dirty="0" err="1"/>
              <a:t>stored</a:t>
            </a:r>
            <a:r>
              <a:rPr lang="hu-HU" altLang="en-US" dirty="0"/>
              <a:t> in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substitution</a:t>
            </a:r>
            <a:r>
              <a:rPr lang="hu-HU" altLang="en-US" dirty="0"/>
              <a:t> </a:t>
            </a:r>
            <a:r>
              <a:rPr lang="hu-HU" altLang="en-US" dirty="0" err="1"/>
              <a:t>matrix</a:t>
            </a:r>
            <a:r>
              <a:rPr lang="en-US" altLang="en-US" dirty="0"/>
              <a:t>. Gap is usually a sum of  gap opening and gap-extension costs.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0A895-1F97-4FF6-B141-4A85B07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20" y="1339707"/>
            <a:ext cx="6257925" cy="30384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82DA3ED-DC81-4B67-A9D3-0A4F6705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4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E17E3AD-B3C5-43F3-A421-1E2A8DE61E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en-US" dirty="0"/>
              <a:t>Alignment score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BBA670E-49EB-46C0-A672-DB600677AE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15068" y="568325"/>
            <a:ext cx="9321145" cy="4343400"/>
          </a:xfrm>
        </p:spPr>
        <p:txBody>
          <a:bodyPr/>
          <a:lstStyle/>
          <a:p>
            <a:pPr marL="0" indent="0">
              <a:buNone/>
            </a:pPr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  <a:p>
            <a:endParaRPr lang="hu-HU" altLang="en-US" dirty="0"/>
          </a:p>
          <a:p>
            <a:endParaRPr lang="hu-HU" altLang="en-US" dirty="0"/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nl-NL" altLang="en-US" dirty="0"/>
          </a:p>
          <a:p>
            <a:r>
              <a:rPr lang="nl-NL" altLang="en-US" dirty="0"/>
              <a:t>(Gap) penalty</a:t>
            </a:r>
          </a:p>
          <a:p>
            <a:endParaRPr lang="nl-NL" altLang="en-US" dirty="0"/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4259DE2E-3353-4F3E-B0DC-5A01A3E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4" y="1749425"/>
            <a:ext cx="69992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604D806C-4AAD-4817-B5BF-D51BF67B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77" y="4938204"/>
            <a:ext cx="4378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F75B-5444-49EA-98B7-66F9EF20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Illesztés – Smith </a:t>
            </a:r>
            <a:r>
              <a:rPr lang="hu-HU" dirty="0" err="1"/>
              <a:t>Waterman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A938-90CB-45CE-98C8-4BB32D63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 a legjobb illesztés? (~értsd legnagyobb pontszámú)</a:t>
            </a:r>
          </a:p>
          <a:p>
            <a:r>
              <a:rPr lang="hu-HU" i="1" dirty="0"/>
              <a:t>m</a:t>
            </a:r>
            <a:r>
              <a:rPr lang="hu-HU" dirty="0"/>
              <a:t> hosszú </a:t>
            </a:r>
            <a:r>
              <a:rPr lang="hu-HU" i="1" dirty="0"/>
              <a:t>P</a:t>
            </a:r>
            <a:r>
              <a:rPr lang="hu-HU" dirty="0"/>
              <a:t> karaktersorozat és egy n hosszú </a:t>
            </a:r>
            <a:r>
              <a:rPr lang="hu-HU" i="1" dirty="0"/>
              <a:t>T</a:t>
            </a:r>
            <a:r>
              <a:rPr lang="hu-HU" dirty="0"/>
              <a:t> karaktersorozat, olyan ‚részkaraktersorozatai’, amelyek a lehető legnagyobb pontszámú.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9DB77-627E-4F7D-A2C9-8E71961B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9" y="3591361"/>
            <a:ext cx="4114800" cy="409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05E04-711D-4E43-A48F-9E07C4E8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9" y="4042808"/>
            <a:ext cx="5143500" cy="2450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18735E-FA0D-4AE7-A855-ED393A3FD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393" y="3332270"/>
            <a:ext cx="5143500" cy="31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7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4849-6CA9-4A15-B70C-359CE4B5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517A-D5A4-4D67-A367-5C9418D6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83A88-771C-434F-A315-638FE25D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557" y="1343563"/>
            <a:ext cx="5715000" cy="48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8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E17E3AD-B3C5-43F3-A421-1E2A8DE61E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en-US" dirty="0"/>
              <a:t>Alignmen</a:t>
            </a:r>
            <a:r>
              <a:rPr lang="hu-HU" altLang="en-US" dirty="0"/>
              <a:t>t (Smith-</a:t>
            </a:r>
            <a:r>
              <a:rPr lang="hu-HU" altLang="en-US" dirty="0" err="1"/>
              <a:t>Waterman</a:t>
            </a:r>
            <a:r>
              <a:rPr lang="hu-HU" altLang="en-US" dirty="0"/>
              <a:t>)</a:t>
            </a:r>
            <a:endParaRPr lang="nl-NL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950F5-410B-4C11-A34F-61502B617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45" y="1455627"/>
            <a:ext cx="9296545" cy="51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22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7EA6-A0A1-43A2-9538-97665CCB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Smith-</a:t>
            </a:r>
            <a:r>
              <a:rPr lang="hu-HU" dirty="0" err="1"/>
              <a:t>Waterman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276A-0B42-4EE4-95C0-3F519C47B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71A76-8BDE-4199-8F72-C6174E62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45" y="1506941"/>
            <a:ext cx="10401301" cy="49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7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E17E3AD-B3C5-43F3-A421-1E2A8DE61E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en-US" dirty="0"/>
              <a:t>Alignmen</a:t>
            </a:r>
            <a:r>
              <a:rPr lang="hu-HU" altLang="en-US" dirty="0"/>
              <a:t>t (Smith-</a:t>
            </a:r>
            <a:r>
              <a:rPr lang="hu-HU" altLang="en-US" dirty="0" err="1"/>
              <a:t>Waterman</a:t>
            </a:r>
            <a:r>
              <a:rPr lang="hu-HU" altLang="en-US" dirty="0"/>
              <a:t>)</a:t>
            </a:r>
            <a:endParaRPr lang="nl-NL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7AC40-58BA-4F8F-A0B5-9EAD5572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94" y="1690688"/>
            <a:ext cx="8496301" cy="45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7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E17E3AD-B3C5-43F3-A421-1E2A8DE61E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80398"/>
            <a:ext cx="10515600" cy="1325563"/>
          </a:xfrm>
        </p:spPr>
        <p:txBody>
          <a:bodyPr/>
          <a:lstStyle/>
          <a:p>
            <a:r>
              <a:rPr lang="hu-HU" altLang="en-US" dirty="0" err="1"/>
              <a:t>Short-read</a:t>
            </a:r>
            <a:r>
              <a:rPr lang="hu-HU" altLang="en-US" dirty="0"/>
              <a:t> a</a:t>
            </a:r>
            <a:r>
              <a:rPr lang="nl-NL" altLang="en-US" dirty="0"/>
              <a:t>lignmen</a:t>
            </a:r>
            <a:r>
              <a:rPr lang="hu-HU" altLang="en-US" dirty="0"/>
              <a:t>t</a:t>
            </a:r>
            <a:endParaRPr lang="nl-NL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1C3AE-C5CA-46D1-B7A7-EBB30CF6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679" y="2962145"/>
            <a:ext cx="3970225" cy="35721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C22E4-1487-47F7-865A-1E5A41330B7F}"/>
              </a:ext>
            </a:extLst>
          </p:cNvPr>
          <p:cNvSpPr txBox="1">
            <a:spLocks/>
          </p:cNvSpPr>
          <p:nvPr/>
        </p:nvSpPr>
        <p:spPr>
          <a:xfrm>
            <a:off x="1482034" y="3767473"/>
            <a:ext cx="5352875" cy="24282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hu-HU" dirty="0"/>
              <a:t>INDEX (tudjuk, hogy mit hol keressünk)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‚Trükkös’ táblázatok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Adatszerkezetek: pl. </a:t>
            </a:r>
            <a:r>
              <a:rPr lang="hu-HU" dirty="0" err="1"/>
              <a:t>hash</a:t>
            </a:r>
            <a:r>
              <a:rPr lang="hu-HU" dirty="0"/>
              <a:t>-táblák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Mit keresünk: teljes szövegegyezést (</a:t>
            </a:r>
            <a:r>
              <a:rPr lang="hu-HU" i="1" dirty="0" err="1"/>
              <a:t>exact</a:t>
            </a:r>
            <a:r>
              <a:rPr lang="hu-HU" i="1" dirty="0"/>
              <a:t> </a:t>
            </a:r>
            <a:r>
              <a:rPr lang="hu-HU" i="1" dirty="0" err="1"/>
              <a:t>string</a:t>
            </a:r>
            <a:r>
              <a:rPr lang="hu-HU" i="1" dirty="0"/>
              <a:t> </a:t>
            </a:r>
            <a:r>
              <a:rPr lang="hu-HU" i="1" dirty="0" err="1"/>
              <a:t>matching</a:t>
            </a:r>
            <a:r>
              <a:rPr lang="hu-HU" dirty="0"/>
              <a:t>)</a:t>
            </a:r>
          </a:p>
          <a:p>
            <a:pPr marL="342900" indent="-342900" algn="l">
              <a:buFontTx/>
              <a:buChar char="-"/>
            </a:pPr>
            <a:endParaRPr lang="hu-HU" dirty="0"/>
          </a:p>
          <a:p>
            <a:pPr marL="342900" indent="-342900" algn="l">
              <a:buFontTx/>
              <a:buChar char="-"/>
            </a:pPr>
            <a:endParaRPr lang="hu-HU" dirty="0"/>
          </a:p>
          <a:p>
            <a:pPr algn="l"/>
            <a:endParaRPr lang="hu-HU" dirty="0"/>
          </a:p>
          <a:p>
            <a:pPr algn="l"/>
            <a:endParaRPr lang="hu-HU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D1A51-D49E-4B23-893A-5F02857E3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34" y="1499594"/>
            <a:ext cx="7285648" cy="19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E17E3AD-B3C5-43F3-A421-1E2A8DE61E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dirty="0" err="1"/>
              <a:t>Short-read</a:t>
            </a:r>
            <a:r>
              <a:rPr lang="hu-HU" altLang="en-US" dirty="0"/>
              <a:t> a</a:t>
            </a:r>
            <a:r>
              <a:rPr lang="nl-NL" altLang="en-US" dirty="0"/>
              <a:t>lignmen</a:t>
            </a:r>
            <a:r>
              <a:rPr lang="hu-HU" altLang="en-US" dirty="0"/>
              <a:t>t</a:t>
            </a:r>
            <a:endParaRPr lang="nl-NL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D6BEE-5248-460A-A15C-A3E93BF5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79" y="1612041"/>
            <a:ext cx="9275041" cy="48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33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A100-677E-4900-ACCA-1C38CF65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9D75-6C0D-4EEC-828D-715DEB7F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Adatok és hibák forrása</a:t>
            </a:r>
          </a:p>
          <a:p>
            <a:r>
              <a:rPr lang="hu-HU" dirty="0"/>
              <a:t>Illesztés: pontozási séma, algoritmus</a:t>
            </a:r>
          </a:p>
          <a:p>
            <a:r>
              <a:rPr lang="hu-HU" dirty="0"/>
              <a:t>Az illesztés nagy mennyiségben nehéz probléma</a:t>
            </a:r>
          </a:p>
          <a:p>
            <a:r>
              <a:rPr lang="hu-HU" dirty="0"/>
              <a:t>A referencia genom ismerete sokat segít az illesztésben</a:t>
            </a:r>
          </a:p>
          <a:p>
            <a:r>
              <a:rPr lang="hu-HU" dirty="0"/>
              <a:t>Indexelés és </a:t>
            </a:r>
            <a:r>
              <a:rPr lang="hu-HU" i="1" dirty="0" err="1"/>
              <a:t>exact</a:t>
            </a:r>
            <a:r>
              <a:rPr lang="hu-HU" i="1" dirty="0"/>
              <a:t> </a:t>
            </a:r>
            <a:r>
              <a:rPr lang="hu-HU" i="1" dirty="0" err="1"/>
              <a:t>string</a:t>
            </a:r>
            <a:r>
              <a:rPr lang="hu-HU" i="1" dirty="0"/>
              <a:t> </a:t>
            </a:r>
            <a:r>
              <a:rPr lang="hu-HU" i="1" dirty="0" err="1"/>
              <a:t>matching</a:t>
            </a: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39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D546-15DE-436B-806D-81A29120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(de-</a:t>
            </a:r>
            <a:r>
              <a:rPr lang="hu-HU" dirty="0" err="1"/>
              <a:t>novo</a:t>
            </a:r>
            <a:r>
              <a:rPr lang="hu-HU" dirty="0"/>
              <a:t>) assembly - genomok összerakása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1E35-55A7-4773-A861-A89310B3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Játék: 3 fős csoportok</a:t>
            </a:r>
          </a:p>
          <a:p>
            <a:r>
              <a:rPr lang="hu-HU" dirty="0"/>
              <a:t>Mi az eredeti szöveg?</a:t>
            </a:r>
          </a:p>
          <a:p>
            <a:r>
              <a:rPr lang="hu-HU" dirty="0"/>
              <a:t>Próbáljatok meg szabályrendszert alkotni</a:t>
            </a:r>
          </a:p>
          <a:p>
            <a:r>
              <a:rPr lang="hu-HU" dirty="0" err="1"/>
              <a:t>Konlúziók</a:t>
            </a:r>
            <a:r>
              <a:rPr lang="hu-HU" dirty="0"/>
              <a:t>?</a:t>
            </a:r>
          </a:p>
          <a:p>
            <a:r>
              <a:rPr lang="hu-HU" dirty="0"/>
              <a:t>Milyen stratégiát alkalmaztok?</a:t>
            </a: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5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D546-15DE-436B-806D-81A29120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Assembly - összerakás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1E35-55A7-4773-A861-A89310B3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Eredeti szöveg: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7848C0-A4B8-4919-824F-99C226B653E9}"/>
              </a:ext>
            </a:extLst>
          </p:cNvPr>
          <p:cNvSpPr/>
          <p:nvPr/>
        </p:nvSpPr>
        <p:spPr>
          <a:xfrm>
            <a:off x="3643617" y="2988064"/>
            <a:ext cx="7981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don't need no education</a:t>
            </a:r>
            <a:endParaRPr lang="hu-HU" sz="2000" dirty="0"/>
          </a:p>
          <a:p>
            <a:r>
              <a:rPr lang="en-US" sz="2000" dirty="0"/>
              <a:t>We don't need no thought control</a:t>
            </a:r>
            <a:endParaRPr lang="hu-HU" sz="2000" dirty="0"/>
          </a:p>
          <a:p>
            <a:r>
              <a:rPr lang="en-US" sz="2000" dirty="0"/>
              <a:t>No dark sarcasm in the classroom</a:t>
            </a:r>
            <a:endParaRPr lang="hu-HU" sz="2000" dirty="0"/>
          </a:p>
          <a:p>
            <a:r>
              <a:rPr lang="en-US" sz="2000" dirty="0"/>
              <a:t>Teacher leave the kids alone</a:t>
            </a:r>
            <a:endParaRPr lang="hu-HU" sz="2000" dirty="0"/>
          </a:p>
          <a:p>
            <a:r>
              <a:rPr lang="en-US" sz="2000" dirty="0"/>
              <a:t>Hey! Teacher! Leave us kids alone!</a:t>
            </a:r>
            <a:endParaRPr lang="hu-HU" sz="2000" dirty="0"/>
          </a:p>
          <a:p>
            <a:r>
              <a:rPr lang="en-US" sz="2000" dirty="0"/>
              <a:t>All in all it's just another brick in the wall</a:t>
            </a:r>
            <a:endParaRPr lang="hu-HU" sz="2000" dirty="0"/>
          </a:p>
          <a:p>
            <a:r>
              <a:rPr lang="en-US" sz="2000" dirty="0"/>
              <a:t>All in all you're just another brick in the wall</a:t>
            </a:r>
          </a:p>
        </p:txBody>
      </p:sp>
    </p:spTree>
    <p:extLst>
      <p:ext uri="{BB962C8B-B14F-4D97-AF65-F5344CB8AC3E}">
        <p14:creationId xmlns:p14="http://schemas.microsoft.com/office/powerpoint/2010/main" val="4003184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0494E2D-7280-4132-9A1A-6ECE06419D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76200"/>
            <a:ext cx="8229600" cy="1143000"/>
          </a:xfrm>
        </p:spPr>
        <p:txBody>
          <a:bodyPr vert="horz" lIns="91440" tIns="91440" rIns="91440" bIns="45720" rtlCol="0" anchor="t">
            <a:normAutofit/>
          </a:bodyPr>
          <a:lstStyle/>
          <a:p>
            <a:pPr eaLnBrk="1" hangingPunct="1"/>
            <a:r>
              <a:rPr lang="en-US" altLang="en-US"/>
              <a:t>Vocabulary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2B58075-E501-4334-8555-D2599363AD2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57400" y="10668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Read: </a:t>
            </a:r>
            <a:r>
              <a:rPr lang="en-US" altLang="en-US" sz="2400"/>
              <a:t>A single piece of output by a sequenc</a:t>
            </a:r>
            <a:r>
              <a:rPr lang="hu-HU" altLang="en-US" sz="2400"/>
              <a:t>ing machine</a:t>
            </a:r>
            <a:r>
              <a:rPr lang="en-US" altLang="en-US" sz="2400"/>
              <a:t> (typically a 50-500bp long DNA sequence).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Coverage: </a:t>
            </a:r>
            <a:r>
              <a:rPr lang="en-US" altLang="en-US" sz="2400"/>
              <a:t>The number of times a (genome) sequence is covered with reads. Sequence coverage is the fraction of the genome covered by reads.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14340" name="Line 19">
            <a:extLst>
              <a:ext uri="{FF2B5EF4-FFF2-40B4-BE49-F238E27FC236}">
                <a16:creationId xmlns:a16="http://schemas.microsoft.com/office/drawing/2014/main" id="{E16A98E5-4108-4E38-8523-1F9815B55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038600"/>
            <a:ext cx="3352800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20">
            <a:extLst>
              <a:ext uri="{FF2B5EF4-FFF2-40B4-BE49-F238E27FC236}">
                <a16:creationId xmlns:a16="http://schemas.microsoft.com/office/drawing/2014/main" id="{C1F4A27A-207D-459F-82B6-DBE4B6D88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00600"/>
            <a:ext cx="3352800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21">
            <a:extLst>
              <a:ext uri="{FF2B5EF4-FFF2-40B4-BE49-F238E27FC236}">
                <a16:creationId xmlns:a16="http://schemas.microsoft.com/office/drawing/2014/main" id="{DADD82CB-FF9C-43F6-B91C-F2C909904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10000"/>
            <a:ext cx="806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22">
            <a:extLst>
              <a:ext uri="{FF2B5EF4-FFF2-40B4-BE49-F238E27FC236}">
                <a16:creationId xmlns:a16="http://schemas.microsoft.com/office/drawing/2014/main" id="{A642CDB4-3FB2-4DBE-BFFF-2BAD4A936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657600"/>
            <a:ext cx="990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24">
            <a:extLst>
              <a:ext uri="{FF2B5EF4-FFF2-40B4-BE49-F238E27FC236}">
                <a16:creationId xmlns:a16="http://schemas.microsoft.com/office/drawing/2014/main" id="{A44CF9AC-4C36-4FAB-BA32-05D8E98E6C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648200"/>
            <a:ext cx="806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25">
            <a:extLst>
              <a:ext uri="{FF2B5EF4-FFF2-40B4-BE49-F238E27FC236}">
                <a16:creationId xmlns:a16="http://schemas.microsoft.com/office/drawing/2014/main" id="{176412D6-C9F1-4298-A1E0-A9388842E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495800"/>
            <a:ext cx="990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26">
            <a:extLst>
              <a:ext uri="{FF2B5EF4-FFF2-40B4-BE49-F238E27FC236}">
                <a16:creationId xmlns:a16="http://schemas.microsoft.com/office/drawing/2014/main" id="{2005E5A7-6C6A-48C0-8775-A545051DC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648200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27">
            <a:extLst>
              <a:ext uri="{FF2B5EF4-FFF2-40B4-BE49-F238E27FC236}">
                <a16:creationId xmlns:a16="http://schemas.microsoft.com/office/drawing/2014/main" id="{16425BA6-E750-4B31-A308-FFCB7AF6D9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495800"/>
            <a:ext cx="990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28">
            <a:extLst>
              <a:ext uri="{FF2B5EF4-FFF2-40B4-BE49-F238E27FC236}">
                <a16:creationId xmlns:a16="http://schemas.microsoft.com/office/drawing/2014/main" id="{27E5FFE1-D1B7-4ADF-A9E9-5CD70F705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648200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29">
            <a:extLst>
              <a:ext uri="{FF2B5EF4-FFF2-40B4-BE49-F238E27FC236}">
                <a16:creationId xmlns:a16="http://schemas.microsoft.com/office/drawing/2014/main" id="{60A25484-BE99-4342-BD3B-98D11E030B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495800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30">
            <a:extLst>
              <a:ext uri="{FF2B5EF4-FFF2-40B4-BE49-F238E27FC236}">
                <a16:creationId xmlns:a16="http://schemas.microsoft.com/office/drawing/2014/main" id="{EC2AB2C6-3BBE-44A9-9249-8D45A99852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1" y="4648200"/>
            <a:ext cx="3524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31">
            <a:extLst>
              <a:ext uri="{FF2B5EF4-FFF2-40B4-BE49-F238E27FC236}">
                <a16:creationId xmlns:a16="http://schemas.microsoft.com/office/drawing/2014/main" id="{2C11E278-7AB0-4B36-B643-22EB4C0CE6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4958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Text Box 32">
            <a:extLst>
              <a:ext uri="{FF2B5EF4-FFF2-40B4-BE49-F238E27FC236}">
                <a16:creationId xmlns:a16="http://schemas.microsoft.com/office/drawing/2014/main" id="{364C1B83-80CD-4639-A7F7-AD6192F61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95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Coverage ~ 2</a:t>
            </a:r>
          </a:p>
        </p:txBody>
      </p:sp>
      <p:sp>
        <p:nvSpPr>
          <p:cNvPr id="14353" name="Text Box 33">
            <a:extLst>
              <a:ext uri="{FF2B5EF4-FFF2-40B4-BE49-F238E27FC236}">
                <a16:creationId xmlns:a16="http://schemas.microsoft.com/office/drawing/2014/main" id="{03FCBFEA-C7C6-4BD0-BD66-BE7F39F2F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Coverage ~ 0.5</a:t>
            </a:r>
          </a:p>
        </p:txBody>
      </p:sp>
      <p:sp>
        <p:nvSpPr>
          <p:cNvPr id="14354" name="Freeform 34">
            <a:extLst>
              <a:ext uri="{FF2B5EF4-FFF2-40B4-BE49-F238E27FC236}">
                <a16:creationId xmlns:a16="http://schemas.microsoft.com/office/drawing/2014/main" id="{86D6DFC8-BA8F-40CB-AC22-A39E88C3ACAF}"/>
              </a:ext>
            </a:extLst>
          </p:cNvPr>
          <p:cNvSpPr>
            <a:spLocks/>
          </p:cNvSpPr>
          <p:nvPr/>
        </p:nvSpPr>
        <p:spPr bwMode="auto">
          <a:xfrm>
            <a:off x="1524000" y="1371600"/>
            <a:ext cx="1066800" cy="2286000"/>
          </a:xfrm>
          <a:custGeom>
            <a:avLst/>
            <a:gdLst>
              <a:gd name="T0" fmla="*/ 2147483646 w 600"/>
              <a:gd name="T1" fmla="*/ 0 h 1680"/>
              <a:gd name="T2" fmla="*/ 2147483646 w 600"/>
              <a:gd name="T3" fmla="*/ 2147483646 h 1680"/>
              <a:gd name="T4" fmla="*/ 2147483646 w 600"/>
              <a:gd name="T5" fmla="*/ 2147483646 h 1680"/>
              <a:gd name="T6" fmla="*/ 2147483646 w 600"/>
              <a:gd name="T7" fmla="*/ 2147483646 h 1680"/>
              <a:gd name="T8" fmla="*/ 2147483646 w 600"/>
              <a:gd name="T9" fmla="*/ 2147483646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0"/>
              <a:gd name="T16" fmla="*/ 0 h 1680"/>
              <a:gd name="T17" fmla="*/ 600 w 600"/>
              <a:gd name="T18" fmla="*/ 1680 h 1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0" h="1680">
                <a:moveTo>
                  <a:pt x="216" y="0"/>
                </a:moveTo>
                <a:cubicBezTo>
                  <a:pt x="132" y="140"/>
                  <a:pt x="48" y="280"/>
                  <a:pt x="24" y="480"/>
                </a:cubicBezTo>
                <a:cubicBezTo>
                  <a:pt x="0" y="680"/>
                  <a:pt x="24" y="1024"/>
                  <a:pt x="72" y="1200"/>
                </a:cubicBezTo>
                <a:cubicBezTo>
                  <a:pt x="120" y="1376"/>
                  <a:pt x="224" y="1456"/>
                  <a:pt x="312" y="1536"/>
                </a:cubicBezTo>
                <a:cubicBezTo>
                  <a:pt x="400" y="1616"/>
                  <a:pt x="500" y="1648"/>
                  <a:pt x="600" y="16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Freeform 35">
            <a:extLst>
              <a:ext uri="{FF2B5EF4-FFF2-40B4-BE49-F238E27FC236}">
                <a16:creationId xmlns:a16="http://schemas.microsoft.com/office/drawing/2014/main" id="{468A2AE7-694B-44BE-96EE-B89773B5348C}"/>
              </a:ext>
            </a:extLst>
          </p:cNvPr>
          <p:cNvSpPr>
            <a:spLocks/>
          </p:cNvSpPr>
          <p:nvPr/>
        </p:nvSpPr>
        <p:spPr bwMode="auto">
          <a:xfrm>
            <a:off x="4800600" y="2286000"/>
            <a:ext cx="2971800" cy="1676400"/>
          </a:xfrm>
          <a:custGeom>
            <a:avLst/>
            <a:gdLst>
              <a:gd name="T0" fmla="*/ 2147483646 w 2352"/>
              <a:gd name="T1" fmla="*/ 0 h 1008"/>
              <a:gd name="T2" fmla="*/ 2147483646 w 2352"/>
              <a:gd name="T3" fmla="*/ 2147483646 h 1008"/>
              <a:gd name="T4" fmla="*/ 2147483646 w 2352"/>
              <a:gd name="T5" fmla="*/ 2147483646 h 1008"/>
              <a:gd name="T6" fmla="*/ 0 w 2352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2352"/>
              <a:gd name="T13" fmla="*/ 0 h 1008"/>
              <a:gd name="T14" fmla="*/ 2352 w 2352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2" h="1008">
                <a:moveTo>
                  <a:pt x="2352" y="0"/>
                </a:moveTo>
                <a:cubicBezTo>
                  <a:pt x="2024" y="132"/>
                  <a:pt x="1696" y="264"/>
                  <a:pt x="1392" y="336"/>
                </a:cubicBezTo>
                <a:cubicBezTo>
                  <a:pt x="1088" y="408"/>
                  <a:pt x="760" y="320"/>
                  <a:pt x="528" y="432"/>
                </a:cubicBezTo>
                <a:cubicBezTo>
                  <a:pt x="296" y="544"/>
                  <a:pt x="64" y="928"/>
                  <a:pt x="0" y="100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Text Box 36">
            <a:extLst>
              <a:ext uri="{FF2B5EF4-FFF2-40B4-BE49-F238E27FC236}">
                <a16:creationId xmlns:a16="http://schemas.microsoft.com/office/drawing/2014/main" id="{303708EF-4E17-40B4-998F-ACB4C05FA62E}"/>
              </a:ext>
            </a:extLst>
          </p:cNvPr>
          <p:cNvSpPr txBox="1">
            <a:spLocks noChangeArrowheads="1"/>
          </p:cNvSpPr>
          <p:nvPr/>
        </p:nvSpPr>
        <p:spPr bwMode="auto">
          <a:xfrm rot="18831709">
            <a:off x="1463675" y="288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INTRO</a:t>
            </a:r>
          </a:p>
        </p:txBody>
      </p:sp>
      <p:sp>
        <p:nvSpPr>
          <p:cNvPr id="14357" name="Text Box 37">
            <a:extLst>
              <a:ext uri="{FF2B5EF4-FFF2-40B4-BE49-F238E27FC236}">
                <a16:creationId xmlns:a16="http://schemas.microsoft.com/office/drawing/2014/main" id="{C8991177-F818-453E-86B2-EF072F12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1"/>
            <a:ext cx="556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For difficult problems (disease mutations) we need very high coverage (up tohundreds e.g.)</a:t>
            </a:r>
          </a:p>
        </p:txBody>
      </p:sp>
      <p:sp>
        <p:nvSpPr>
          <p:cNvPr id="14358" name="Line 38">
            <a:extLst>
              <a:ext uri="{FF2B5EF4-FFF2-40B4-BE49-F238E27FC236}">
                <a16:creationId xmlns:a16="http://schemas.microsoft.com/office/drawing/2014/main" id="{1145D4AF-D543-431C-83C8-1814921E5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562600"/>
            <a:ext cx="3352800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39">
            <a:extLst>
              <a:ext uri="{FF2B5EF4-FFF2-40B4-BE49-F238E27FC236}">
                <a16:creationId xmlns:a16="http://schemas.microsoft.com/office/drawing/2014/main" id="{A1E9901E-BB40-4556-9278-D0B4238DDF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410200"/>
            <a:ext cx="806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40">
            <a:extLst>
              <a:ext uri="{FF2B5EF4-FFF2-40B4-BE49-F238E27FC236}">
                <a16:creationId xmlns:a16="http://schemas.microsoft.com/office/drawing/2014/main" id="{7872C1C4-1EEF-4A43-B65E-E6C151AB0F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410200"/>
            <a:ext cx="806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41">
            <a:extLst>
              <a:ext uri="{FF2B5EF4-FFF2-40B4-BE49-F238E27FC236}">
                <a16:creationId xmlns:a16="http://schemas.microsoft.com/office/drawing/2014/main" id="{1D0E2B9B-EFB5-419D-8819-7FFF12702E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806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42">
            <a:extLst>
              <a:ext uri="{FF2B5EF4-FFF2-40B4-BE49-F238E27FC236}">
                <a16:creationId xmlns:a16="http://schemas.microsoft.com/office/drawing/2014/main" id="{C61883FE-8F64-4089-A730-4FE0AD9CD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257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Sequence coverage ~ 0.5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FAE4B84-FE64-4E50-B1BB-018E2731E0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76200"/>
            <a:ext cx="8229600" cy="1143000"/>
          </a:xfrm>
        </p:spPr>
        <p:txBody>
          <a:bodyPr vert="horz" lIns="91440" tIns="91440" rIns="91440" bIns="45720" rtlCol="0" anchor="t">
            <a:normAutofit/>
          </a:bodyPr>
          <a:lstStyle/>
          <a:p>
            <a:pPr eaLnBrk="1" hangingPunct="1"/>
            <a:r>
              <a:rPr lang="en-US" altLang="en-US"/>
              <a:t>Vocabulary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1595C31-C691-49D3-B604-24717B145CE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57400" y="10668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Fragment library</a:t>
            </a:r>
            <a:r>
              <a:rPr lang="en-US" altLang="en-US" sz="2400"/>
              <a:t>: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 library of reads with short (&lt;1000</a:t>
            </a:r>
            <a:r>
              <a:rPr lang="hu-HU" altLang="en-US" sz="2400"/>
              <a:t> nucleotide</a:t>
            </a:r>
            <a:r>
              <a:rPr lang="en-US" altLang="en-US" sz="2400"/>
              <a:t>) </a:t>
            </a:r>
            <a:r>
              <a:rPr lang="hu-HU" altLang="en-US" sz="2400"/>
              <a:t>„</a:t>
            </a:r>
            <a:r>
              <a:rPr lang="en-US" altLang="en-US" sz="2400"/>
              <a:t>insert</a:t>
            </a:r>
            <a:r>
              <a:rPr lang="hu-HU" altLang="en-US" sz="2400"/>
              <a:t>”</a:t>
            </a:r>
            <a:r>
              <a:rPr lang="en-US" altLang="en-US" sz="2400"/>
              <a:t> sizes. Also known as </a:t>
            </a:r>
            <a:r>
              <a:rPr lang="en-US" altLang="en-US" sz="2400" i="1"/>
              <a:t>std</a:t>
            </a:r>
            <a:r>
              <a:rPr lang="en-US" altLang="en-US" sz="2400"/>
              <a:t> library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Long insert library</a:t>
            </a:r>
            <a:r>
              <a:rPr lang="en-US" altLang="en-US" sz="2400"/>
              <a:t>:  A library of reads with long (4-8kb) insert size where only 100 bp on each end are sequenced. Also known as CLIP or mate pair library. Contains unsequenced parts in the middle!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Contig</a:t>
            </a:r>
            <a:r>
              <a:rPr lang="en-US" altLang="en-US" sz="2400"/>
              <a:t>: A contiguous sequence of DNA (assembled from single reads)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Scaffold</a:t>
            </a:r>
            <a:r>
              <a:rPr lang="en-US" altLang="en-US" sz="2400"/>
              <a:t>: One or more contigs linked together by unknown sequence segments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Captured gap</a:t>
            </a:r>
            <a:r>
              <a:rPr lang="en-US" altLang="en-US" sz="2400"/>
              <a:t>: A gap within a scaffold. The order and orientation of the contigs spanning the gap is known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grpSp>
        <p:nvGrpSpPr>
          <p:cNvPr id="15364" name="Group 391">
            <a:extLst>
              <a:ext uri="{FF2B5EF4-FFF2-40B4-BE49-F238E27FC236}">
                <a16:creationId xmlns:a16="http://schemas.microsoft.com/office/drawing/2014/main" id="{BEC4A57C-8986-48EB-A2FC-F76C34A5C9E5}"/>
              </a:ext>
            </a:extLst>
          </p:cNvPr>
          <p:cNvGrpSpPr>
            <a:grpSpLocks/>
          </p:cNvGrpSpPr>
          <p:nvPr/>
        </p:nvGrpSpPr>
        <p:grpSpPr bwMode="auto">
          <a:xfrm>
            <a:off x="3271839" y="6283325"/>
            <a:ext cx="3322637" cy="101600"/>
            <a:chOff x="678656" y="5972175"/>
            <a:chExt cx="7144544" cy="101600"/>
          </a:xfrm>
        </p:grpSpPr>
        <p:sp>
          <p:nvSpPr>
            <p:cNvPr id="15375" name="Rectangle 392">
              <a:extLst>
                <a:ext uri="{FF2B5EF4-FFF2-40B4-BE49-F238E27FC236}">
                  <a16:creationId xmlns:a16="http://schemas.microsoft.com/office/drawing/2014/main" id="{ABC18640-69AB-4D79-B54B-447DFE709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0" y="5972175"/>
              <a:ext cx="1701006" cy="101600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914400" indent="-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63DE8"/>
                </a:buClr>
                <a:buFont typeface="Wingdings" panose="05000000000000000000" pitchFamily="2" charset="2"/>
                <a:buAutoNum type="arabicPeriod"/>
              </a:pPr>
              <a:endParaRPr lang="en-US" altLang="en-US" sz="2800">
                <a:ea typeface="MS PGothic" panose="020B0600070205080204" pitchFamily="34" charset="-128"/>
              </a:endParaRPr>
            </a:p>
          </p:txBody>
        </p:sp>
        <p:sp>
          <p:nvSpPr>
            <p:cNvPr id="15376" name="Rectangle 393">
              <a:extLst>
                <a:ext uri="{FF2B5EF4-FFF2-40B4-BE49-F238E27FC236}">
                  <a16:creationId xmlns:a16="http://schemas.microsoft.com/office/drawing/2014/main" id="{40624D30-93C8-44A3-855C-46C594B4B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5972175"/>
              <a:ext cx="2032000" cy="101600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457200" indent="-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63DE8"/>
                </a:buClr>
                <a:buFont typeface="Wingdings" panose="05000000000000000000" pitchFamily="2" charset="2"/>
                <a:buAutoNum type="arabicPeriod"/>
              </a:pPr>
              <a:endParaRPr lang="en-US" altLang="en-US" sz="2800">
                <a:ea typeface="MS PGothic" panose="020B0600070205080204" pitchFamily="34" charset="-128"/>
              </a:endParaRPr>
            </a:p>
          </p:txBody>
        </p:sp>
        <p:sp>
          <p:nvSpPr>
            <p:cNvPr id="15377" name="Rectangle 394">
              <a:extLst>
                <a:ext uri="{FF2B5EF4-FFF2-40B4-BE49-F238E27FC236}">
                  <a16:creationId xmlns:a16="http://schemas.microsoft.com/office/drawing/2014/main" id="{682A86AC-1ABC-4734-BE49-34B088A27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6" y="5972175"/>
              <a:ext cx="1899444" cy="101600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914400" indent="-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63DE8"/>
                </a:buClr>
                <a:buFont typeface="Wingdings" panose="05000000000000000000" pitchFamily="2" charset="2"/>
                <a:buAutoNum type="arabicPeriod"/>
              </a:pPr>
              <a:endParaRPr lang="en-US" altLang="en-US" sz="2800">
                <a:ea typeface="MS PGothic" panose="020B0600070205080204" pitchFamily="34" charset="-128"/>
              </a:endParaRP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DC8C3FA1-885A-4DAA-B642-7F698054C64D}"/>
                </a:ext>
              </a:extLst>
            </p:cNvPr>
            <p:cNvSpPr/>
            <p:nvPr/>
          </p:nvSpPr>
          <p:spPr bwMode="auto">
            <a:xfrm>
              <a:off x="4430138" y="5972175"/>
              <a:ext cx="1365417" cy="101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914400" indent="-457200" algn="ctr">
                <a:lnSpc>
                  <a:spcPct val="120000"/>
                </a:lnSpc>
                <a:spcBef>
                  <a:spcPct val="50000"/>
                </a:spcBef>
                <a:buClr>
                  <a:srgbClr val="063DE8"/>
                </a:buClr>
                <a:buFont typeface="Wingdings" pitchFamily="2" charset="2"/>
                <a:buAutoNum type="arabicPeriod"/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E96486A9-7181-40B5-BEC0-AC5261E8AA86}"/>
                </a:ext>
              </a:extLst>
            </p:cNvPr>
            <p:cNvSpPr/>
            <p:nvPr/>
          </p:nvSpPr>
          <p:spPr bwMode="auto">
            <a:xfrm>
              <a:off x="2579998" y="5972175"/>
              <a:ext cx="150196" cy="101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914400" indent="-457200" algn="ctr">
                <a:lnSpc>
                  <a:spcPct val="120000"/>
                </a:lnSpc>
                <a:spcBef>
                  <a:spcPct val="50000"/>
                </a:spcBef>
                <a:buClr>
                  <a:srgbClr val="063DE8"/>
                </a:buClr>
                <a:buFont typeface="Wingdings" pitchFamily="2" charset="2"/>
                <a:buAutoNum type="arabicPeriod"/>
                <a:defRPr/>
              </a:pPr>
              <a:endParaRPr lang="en-US" sz="2800">
                <a:latin typeface="Arial" charset="0"/>
              </a:endParaRPr>
            </a:p>
          </p:txBody>
        </p:sp>
      </p:grpSp>
      <p:grpSp>
        <p:nvGrpSpPr>
          <p:cNvPr id="15365" name="Group 387">
            <a:extLst>
              <a:ext uri="{FF2B5EF4-FFF2-40B4-BE49-F238E27FC236}">
                <a16:creationId xmlns:a16="http://schemas.microsoft.com/office/drawing/2014/main" id="{BACFEE5C-4067-4ADD-8DC1-AE61BB1820EE}"/>
              </a:ext>
            </a:extLst>
          </p:cNvPr>
          <p:cNvGrpSpPr>
            <a:grpSpLocks/>
          </p:cNvGrpSpPr>
          <p:nvPr/>
        </p:nvGrpSpPr>
        <p:grpSpPr bwMode="auto">
          <a:xfrm>
            <a:off x="6997700" y="6288088"/>
            <a:ext cx="3322638" cy="101600"/>
            <a:chOff x="678656" y="1628781"/>
            <a:chExt cx="7144544" cy="101600"/>
          </a:xfrm>
        </p:grpSpPr>
        <p:sp>
          <p:nvSpPr>
            <p:cNvPr id="15372" name="Rectangle 388">
              <a:extLst>
                <a:ext uri="{FF2B5EF4-FFF2-40B4-BE49-F238E27FC236}">
                  <a16:creationId xmlns:a16="http://schemas.microsoft.com/office/drawing/2014/main" id="{BFD1AD21-E3F2-41F4-BEF6-AA7A080D7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0" y="1628781"/>
              <a:ext cx="1701006" cy="101600"/>
            </a:xfrm>
            <a:prstGeom prst="rect">
              <a:avLst/>
            </a:prstGeom>
            <a:solidFill>
              <a:srgbClr val="3366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914400" indent="-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63DE8"/>
                </a:buClr>
                <a:buFont typeface="Wingdings" panose="05000000000000000000" pitchFamily="2" charset="2"/>
                <a:buAutoNum type="arabicPeriod"/>
              </a:pPr>
              <a:endParaRPr lang="en-US" altLang="en-US" sz="2800">
                <a:ea typeface="MS PGothic" panose="020B0600070205080204" pitchFamily="34" charset="-128"/>
              </a:endParaRPr>
            </a:p>
          </p:txBody>
        </p:sp>
        <p:sp>
          <p:nvSpPr>
            <p:cNvPr id="15373" name="Rectangle 389">
              <a:extLst>
                <a:ext uri="{FF2B5EF4-FFF2-40B4-BE49-F238E27FC236}">
                  <a16:creationId xmlns:a16="http://schemas.microsoft.com/office/drawing/2014/main" id="{A5C219D5-2B1D-42AA-B337-8C822D16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628781"/>
              <a:ext cx="2032000" cy="101600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457200" indent="-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63DE8"/>
                </a:buClr>
                <a:buFont typeface="Wingdings" panose="05000000000000000000" pitchFamily="2" charset="2"/>
                <a:buAutoNum type="arabicPeriod"/>
              </a:pPr>
              <a:endParaRPr lang="en-US" altLang="en-US" sz="2800">
                <a:ea typeface="MS PGothic" panose="020B0600070205080204" pitchFamily="34" charset="-128"/>
              </a:endParaRPr>
            </a:p>
          </p:txBody>
        </p:sp>
        <p:sp>
          <p:nvSpPr>
            <p:cNvPr id="15374" name="Rectangle 390">
              <a:extLst>
                <a:ext uri="{FF2B5EF4-FFF2-40B4-BE49-F238E27FC236}">
                  <a16:creationId xmlns:a16="http://schemas.microsoft.com/office/drawing/2014/main" id="{07927274-6BFF-42F3-A976-3D8D55ECA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6" y="1628781"/>
              <a:ext cx="1899444" cy="101600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914400" indent="-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63DE8"/>
                </a:buClr>
                <a:buFont typeface="Wingdings" panose="05000000000000000000" pitchFamily="2" charset="2"/>
                <a:buAutoNum type="arabicPeriod"/>
              </a:pPr>
              <a:endParaRPr lang="en-US" altLang="en-US" sz="2800">
                <a:ea typeface="MS PGothic" panose="020B0600070205080204" pitchFamily="34" charset="-128"/>
              </a:endParaRPr>
            </a:p>
          </p:txBody>
        </p:sp>
      </p:grpSp>
      <p:sp>
        <p:nvSpPr>
          <p:cNvPr id="15366" name="Text Box 24">
            <a:extLst>
              <a:ext uri="{FF2B5EF4-FFF2-40B4-BE49-F238E27FC236}">
                <a16:creationId xmlns:a16="http://schemas.microsoft.com/office/drawing/2014/main" id="{5458FB1F-36FD-4CE8-8B2D-A25BAF8A0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802313"/>
            <a:ext cx="34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336600"/>
                </a:solidFill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5367" name="Text Box 25">
            <a:extLst>
              <a:ext uri="{FF2B5EF4-FFF2-40B4-BE49-F238E27FC236}">
                <a16:creationId xmlns:a16="http://schemas.microsoft.com/office/drawing/2014/main" id="{48357B06-74F9-419D-B7F6-EDD5AF279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5778501"/>
            <a:ext cx="34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336600"/>
                </a:solidFill>
                <a:ea typeface="MS PGothic" panose="020B0600070205080204" pitchFamily="34" charset="-128"/>
              </a:rPr>
              <a:t>B</a:t>
            </a:r>
          </a:p>
        </p:txBody>
      </p:sp>
      <p:sp>
        <p:nvSpPr>
          <p:cNvPr id="15368" name="Text Box 26">
            <a:extLst>
              <a:ext uri="{FF2B5EF4-FFF2-40B4-BE49-F238E27FC236}">
                <a16:creationId xmlns:a16="http://schemas.microsoft.com/office/drawing/2014/main" id="{45FF7AA4-2400-47F2-B018-965A250C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5741988"/>
            <a:ext cx="34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336600"/>
                </a:solidFill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5369" name="Text Box 27">
            <a:extLst>
              <a:ext uri="{FF2B5EF4-FFF2-40B4-BE49-F238E27FC236}">
                <a16:creationId xmlns:a16="http://schemas.microsoft.com/office/drawing/2014/main" id="{5B720418-FA6B-409D-9182-C79937D09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5718176"/>
            <a:ext cx="34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336600"/>
                </a:solidFill>
                <a:ea typeface="MS PGothic" panose="020B0600070205080204" pitchFamily="34" charset="-128"/>
              </a:rPr>
              <a:t>D</a:t>
            </a:r>
          </a:p>
        </p:txBody>
      </p:sp>
      <p:sp>
        <p:nvSpPr>
          <p:cNvPr id="15370" name="Text Box 28">
            <a:extLst>
              <a:ext uri="{FF2B5EF4-FFF2-40B4-BE49-F238E27FC236}">
                <a16:creationId xmlns:a16="http://schemas.microsoft.com/office/drawing/2014/main" id="{BCB15E64-51AD-4CC3-8721-6FDB347F1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0" y="5732463"/>
            <a:ext cx="34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336600"/>
                </a:solidFill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5371" name="Text Box 19">
            <a:extLst>
              <a:ext uri="{FF2B5EF4-FFF2-40B4-BE49-F238E27FC236}">
                <a16:creationId xmlns:a16="http://schemas.microsoft.com/office/drawing/2014/main" id="{0B1138F2-E033-423B-8A88-006030294808}"/>
              </a:ext>
            </a:extLst>
          </p:cNvPr>
          <p:cNvSpPr txBox="1">
            <a:spLocks noChangeArrowheads="1"/>
          </p:cNvSpPr>
          <p:nvPr/>
        </p:nvSpPr>
        <p:spPr bwMode="auto">
          <a:xfrm rot="18831709">
            <a:off x="1463675" y="288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INTRO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358C-148E-4DEC-930F-A2FF6610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552B-E2F6-4DCB-9B9A-96712DD0A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198E26-C09E-4B40-8CFF-BDA44797E474}"/>
              </a:ext>
            </a:extLst>
          </p:cNvPr>
          <p:cNvGrpSpPr>
            <a:grpSpLocks/>
          </p:cNvGrpSpPr>
          <p:nvPr/>
        </p:nvGrpSpPr>
        <p:grpSpPr bwMode="auto">
          <a:xfrm>
            <a:off x="3605867" y="1537851"/>
            <a:ext cx="5412297" cy="4639112"/>
            <a:chOff x="1632" y="1200"/>
            <a:chExt cx="3024" cy="2592"/>
          </a:xfrm>
        </p:grpSpPr>
        <p:sp>
          <p:nvSpPr>
            <p:cNvPr id="5" name="Rectangle 4" descr="Oak">
              <a:extLst>
                <a:ext uri="{FF2B5EF4-FFF2-40B4-BE49-F238E27FC236}">
                  <a16:creationId xmlns:a16="http://schemas.microsoft.com/office/drawing/2014/main" id="{E34B77ED-6B5B-4B88-8417-23E8FD53D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200"/>
              <a:ext cx="3024" cy="25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hu-HU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635ACA-5030-4A4F-9678-278E08405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6" y="3286"/>
              <a:ext cx="2716" cy="231"/>
              <a:chOff x="1786" y="3286"/>
              <a:chExt cx="2716" cy="231"/>
            </a:xfrm>
          </p:grpSpPr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C80EB5A4-280C-4E10-A5BE-7E1FCF162B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9" y="3286"/>
                <a:ext cx="2526" cy="23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800" b="1">
                    <a:solidFill>
                      <a:srgbClr val="663300"/>
                    </a:solidFill>
                  </a:rPr>
                  <a:t>THIS IS NOT A MOLECULE</a:t>
                </a:r>
                <a:endParaRPr lang="en-US" altLang="en-US" sz="2400" b="1">
                  <a:solidFill>
                    <a:srgbClr val="663300"/>
                  </a:solidFill>
                </a:endParaRPr>
              </a:p>
            </p:txBody>
          </p:sp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1D96FD22-A5C8-453F-A382-6E4545FC8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6" y="3324"/>
                <a:ext cx="182" cy="150"/>
                <a:chOff x="-2736" y="2976"/>
                <a:chExt cx="144" cy="144"/>
              </a:xfrm>
            </p:grpSpPr>
            <p:sp>
              <p:nvSpPr>
                <p:cNvPr id="15" name="Oval 8">
                  <a:extLst>
                    <a:ext uri="{FF2B5EF4-FFF2-40B4-BE49-F238E27FC236}">
                      <a16:creationId xmlns:a16="http://schemas.microsoft.com/office/drawing/2014/main" id="{59719D12-E289-4B8C-9CB9-B2B0250E3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736" y="2976"/>
                  <a:ext cx="144" cy="144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hu-HU" altLang="en-US"/>
                </a:p>
              </p:txBody>
            </p:sp>
            <p:grpSp>
              <p:nvGrpSpPr>
                <p:cNvPr id="16" name="Group 9">
                  <a:extLst>
                    <a:ext uri="{FF2B5EF4-FFF2-40B4-BE49-F238E27FC236}">
                      <a16:creationId xmlns:a16="http://schemas.microsoft.com/office/drawing/2014/main" id="{0C9C6A3C-5386-4CED-87B3-6C137BABBF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688" y="3024"/>
                  <a:ext cx="48" cy="48"/>
                  <a:chOff x="-2678" y="3060"/>
                  <a:chExt cx="57" cy="72"/>
                </a:xfrm>
              </p:grpSpPr>
              <p:sp>
                <p:nvSpPr>
                  <p:cNvPr id="17" name="Oval 10">
                    <a:extLst>
                      <a:ext uri="{FF2B5EF4-FFF2-40B4-BE49-F238E27FC236}">
                        <a16:creationId xmlns:a16="http://schemas.microsoft.com/office/drawing/2014/main" id="{6E56F601-BC47-40B0-B444-EC0C1B3844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678" y="3060"/>
                    <a:ext cx="57" cy="72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hu-HU" altLang="en-US"/>
                  </a:p>
                </p:txBody>
              </p:sp>
              <p:sp>
                <p:nvSpPr>
                  <p:cNvPr id="18" name="Line 11">
                    <a:extLst>
                      <a:ext uri="{FF2B5EF4-FFF2-40B4-BE49-F238E27FC236}">
                        <a16:creationId xmlns:a16="http://schemas.microsoft.com/office/drawing/2014/main" id="{4D11088E-3AB1-4565-8080-919AF88EFD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2650" y="3060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1795EC63-52D3-485B-9370-183577F6CC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3324"/>
                <a:ext cx="182" cy="150"/>
                <a:chOff x="-2736" y="2976"/>
                <a:chExt cx="144" cy="144"/>
              </a:xfrm>
            </p:grpSpPr>
            <p:sp>
              <p:nvSpPr>
                <p:cNvPr id="11" name="Oval 13">
                  <a:extLst>
                    <a:ext uri="{FF2B5EF4-FFF2-40B4-BE49-F238E27FC236}">
                      <a16:creationId xmlns:a16="http://schemas.microsoft.com/office/drawing/2014/main" id="{46AC4AD1-C1C6-45B1-8636-A0555AC74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736" y="2976"/>
                  <a:ext cx="144" cy="144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hu-HU" altLang="en-US"/>
                </a:p>
              </p:txBody>
            </p:sp>
            <p:grpSp>
              <p:nvGrpSpPr>
                <p:cNvPr id="12" name="Group 14">
                  <a:extLst>
                    <a:ext uri="{FF2B5EF4-FFF2-40B4-BE49-F238E27FC236}">
                      <a16:creationId xmlns:a16="http://schemas.microsoft.com/office/drawing/2014/main" id="{3D98608C-A8C9-4815-ACD9-0D8B52832E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688" y="3024"/>
                  <a:ext cx="48" cy="48"/>
                  <a:chOff x="-2678" y="3060"/>
                  <a:chExt cx="57" cy="72"/>
                </a:xfrm>
              </p:grpSpPr>
              <p:sp>
                <p:nvSpPr>
                  <p:cNvPr id="13" name="Oval 15">
                    <a:extLst>
                      <a:ext uri="{FF2B5EF4-FFF2-40B4-BE49-F238E27FC236}">
                        <a16:creationId xmlns:a16="http://schemas.microsoft.com/office/drawing/2014/main" id="{0AFA2262-4692-418A-9843-3D76372CB1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678" y="3060"/>
                    <a:ext cx="57" cy="72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hu-HU" altLang="en-US"/>
                  </a:p>
                </p:txBody>
              </p:sp>
              <p:sp>
                <p:nvSpPr>
                  <p:cNvPr id="14" name="Line 16">
                    <a:extLst>
                      <a:ext uri="{FF2B5EF4-FFF2-40B4-BE49-F238E27FC236}">
                        <a16:creationId xmlns:a16="http://schemas.microsoft.com/office/drawing/2014/main" id="{F8DCDE1A-C042-4069-9B21-46AD9A859E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2650" y="3060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7" name="Picture 17" descr="DNA_not_a_molecule">
              <a:extLst>
                <a:ext uri="{FF2B5EF4-FFF2-40B4-BE49-F238E27FC236}">
                  <a16:creationId xmlns:a16="http://schemas.microsoft.com/office/drawing/2014/main" id="{28F33E95-6FEF-4112-9FDF-15CC0FAB1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" y="1323"/>
              <a:ext cx="1235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5350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26134C92-7EA1-453A-926E-47012C8345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9439" y="273050"/>
            <a:ext cx="8651875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/>
              <a:t>Sequence assembly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A6F83A10-4C97-4CB0-BB35-C3DDDF51CAA6}"/>
              </a:ext>
            </a:extLst>
          </p:cNvPr>
          <p:cNvGrpSpPr>
            <a:grpSpLocks/>
          </p:cNvGrpSpPr>
          <p:nvPr/>
        </p:nvGrpSpPr>
        <p:grpSpPr bwMode="auto">
          <a:xfrm>
            <a:off x="7772401" y="2362201"/>
            <a:ext cx="2119313" cy="322263"/>
            <a:chOff x="3901" y="1190"/>
            <a:chExt cx="1335" cy="203"/>
          </a:xfrm>
        </p:grpSpPr>
        <p:sp>
          <p:nvSpPr>
            <p:cNvPr id="22643" name="Line 4">
              <a:extLst>
                <a:ext uri="{FF2B5EF4-FFF2-40B4-BE49-F238E27FC236}">
                  <a16:creationId xmlns:a16="http://schemas.microsoft.com/office/drawing/2014/main" id="{0C49868C-C2D7-4713-8488-D1E17B4A9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1190"/>
              <a:ext cx="93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Line 5">
              <a:extLst>
                <a:ext uri="{FF2B5EF4-FFF2-40B4-BE49-F238E27FC236}">
                  <a16:creationId xmlns:a16="http://schemas.microsoft.com/office/drawing/2014/main" id="{38674481-36F1-4090-92D8-EA092E1A3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1393"/>
              <a:ext cx="93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45" name="Group 6">
              <a:extLst>
                <a:ext uri="{FF2B5EF4-FFF2-40B4-BE49-F238E27FC236}">
                  <a16:creationId xmlns:a16="http://schemas.microsoft.com/office/drawing/2014/main" id="{A8E4C9D0-B8E0-4787-A8E7-1D5755904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11"/>
              <a:ext cx="498" cy="162"/>
              <a:chOff x="3240" y="2318"/>
              <a:chExt cx="498" cy="162"/>
            </a:xfrm>
          </p:grpSpPr>
          <p:sp>
            <p:nvSpPr>
              <p:cNvPr id="22646" name="Line 7">
                <a:extLst>
                  <a:ext uri="{FF2B5EF4-FFF2-40B4-BE49-F238E27FC236}">
                    <a16:creationId xmlns:a16="http://schemas.microsoft.com/office/drawing/2014/main" id="{16FFEF07-E5DD-4D36-BA7D-F471CE155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" name="Line 8">
                <a:extLst>
                  <a:ext uri="{FF2B5EF4-FFF2-40B4-BE49-F238E27FC236}">
                    <a16:creationId xmlns:a16="http://schemas.microsoft.com/office/drawing/2014/main" id="{B94A873B-7641-4BD3-A0F3-75B68F440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Line 9">
                <a:extLst>
                  <a:ext uri="{FF2B5EF4-FFF2-40B4-BE49-F238E27FC236}">
                    <a16:creationId xmlns:a16="http://schemas.microsoft.com/office/drawing/2014/main" id="{964619E8-2FDD-4AC8-9CB8-EB5265635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Line 10">
                <a:extLst>
                  <a:ext uri="{FF2B5EF4-FFF2-40B4-BE49-F238E27FC236}">
                    <a16:creationId xmlns:a16="http://schemas.microsoft.com/office/drawing/2014/main" id="{0490CCE3-1762-412D-8AF2-CC51E67AB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Line 11">
                <a:extLst>
                  <a:ext uri="{FF2B5EF4-FFF2-40B4-BE49-F238E27FC236}">
                    <a16:creationId xmlns:a16="http://schemas.microsoft.com/office/drawing/2014/main" id="{279E444C-A4B9-46E5-B700-D6B560D62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6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Line 12">
                <a:extLst>
                  <a:ext uri="{FF2B5EF4-FFF2-40B4-BE49-F238E27FC236}">
                    <a16:creationId xmlns:a16="http://schemas.microsoft.com/office/drawing/2014/main" id="{6EDDBD05-1322-4D32-8924-52AA4A7F4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Line 13">
                <a:extLst>
                  <a:ext uri="{FF2B5EF4-FFF2-40B4-BE49-F238E27FC236}">
                    <a16:creationId xmlns:a16="http://schemas.microsoft.com/office/drawing/2014/main" id="{3C969A28-3970-4FB9-A09B-F1E586BA8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4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Line 14">
                <a:extLst>
                  <a:ext uri="{FF2B5EF4-FFF2-40B4-BE49-F238E27FC236}">
                    <a16:creationId xmlns:a16="http://schemas.microsoft.com/office/drawing/2014/main" id="{C6CF5B7E-D048-4086-BB40-8C71B9288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6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Line 15">
                <a:extLst>
                  <a:ext uri="{FF2B5EF4-FFF2-40B4-BE49-F238E27FC236}">
                    <a16:creationId xmlns:a16="http://schemas.microsoft.com/office/drawing/2014/main" id="{C9A6C578-52C6-47BC-B590-0FB47192D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Line 16">
                <a:extLst>
                  <a:ext uri="{FF2B5EF4-FFF2-40B4-BE49-F238E27FC236}">
                    <a16:creationId xmlns:a16="http://schemas.microsoft.com/office/drawing/2014/main" id="{CDBBE1C7-9F13-4610-9958-DD95E4854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4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Line 17">
                <a:extLst>
                  <a:ext uri="{FF2B5EF4-FFF2-40B4-BE49-F238E27FC236}">
                    <a16:creationId xmlns:a16="http://schemas.microsoft.com/office/drawing/2014/main" id="{7FA8D8CF-9E43-4302-BC33-7A8E0BB8D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7" name="Line 18">
                <a:extLst>
                  <a:ext uri="{FF2B5EF4-FFF2-40B4-BE49-F238E27FC236}">
                    <a16:creationId xmlns:a16="http://schemas.microsoft.com/office/drawing/2014/main" id="{2ABA1066-64C0-46F0-8D00-AAE19D154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8" name="Line 19">
                <a:extLst>
                  <a:ext uri="{FF2B5EF4-FFF2-40B4-BE49-F238E27FC236}">
                    <a16:creationId xmlns:a16="http://schemas.microsoft.com/office/drawing/2014/main" id="{6797E875-FF21-48F1-8F92-3E622235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9" name="Line 20">
                <a:extLst>
                  <a:ext uri="{FF2B5EF4-FFF2-40B4-BE49-F238E27FC236}">
                    <a16:creationId xmlns:a16="http://schemas.microsoft.com/office/drawing/2014/main" id="{090B6709-2F55-4026-9552-DB031788E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F7F7A302-1039-4AB2-9166-12E20FD04108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276601"/>
            <a:ext cx="1677988" cy="538163"/>
            <a:chOff x="4060" y="1928"/>
            <a:chExt cx="1057" cy="339"/>
          </a:xfrm>
        </p:grpSpPr>
        <p:sp>
          <p:nvSpPr>
            <p:cNvPr id="22627" name="Line 22">
              <a:extLst>
                <a:ext uri="{FF2B5EF4-FFF2-40B4-BE49-F238E27FC236}">
                  <a16:creationId xmlns:a16="http://schemas.microsoft.com/office/drawing/2014/main" id="{5C7FB056-08C1-4CD5-89F1-50128E87F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" y="1940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23">
              <a:extLst>
                <a:ext uri="{FF2B5EF4-FFF2-40B4-BE49-F238E27FC236}">
                  <a16:creationId xmlns:a16="http://schemas.microsoft.com/office/drawing/2014/main" id="{1C4C770A-7DBD-42FE-BA7C-3C6CE57A3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6" y="1935"/>
              <a:ext cx="24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Line 24">
              <a:extLst>
                <a:ext uri="{FF2B5EF4-FFF2-40B4-BE49-F238E27FC236}">
                  <a16:creationId xmlns:a16="http://schemas.microsoft.com/office/drawing/2014/main" id="{EFBA2D58-F01D-4170-9017-000E7896B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5" y="2133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25">
              <a:extLst>
                <a:ext uri="{FF2B5EF4-FFF2-40B4-BE49-F238E27FC236}">
                  <a16:creationId xmlns:a16="http://schemas.microsoft.com/office/drawing/2014/main" id="{D58D44AF-230E-45B6-8837-BD713C4CE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1" y="1994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Line 26">
              <a:extLst>
                <a:ext uri="{FF2B5EF4-FFF2-40B4-BE49-F238E27FC236}">
                  <a16:creationId xmlns:a16="http://schemas.microsoft.com/office/drawing/2014/main" id="{3C5D2A98-8A52-4B14-91B6-B651720EE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" y="2060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Line 27">
              <a:extLst>
                <a:ext uri="{FF2B5EF4-FFF2-40B4-BE49-F238E27FC236}">
                  <a16:creationId xmlns:a16="http://schemas.microsoft.com/office/drawing/2014/main" id="{77962536-F0F7-4D56-8120-AE5BD07E9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2197"/>
              <a:ext cx="26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Line 28">
              <a:extLst>
                <a:ext uri="{FF2B5EF4-FFF2-40B4-BE49-F238E27FC236}">
                  <a16:creationId xmlns:a16="http://schemas.microsoft.com/office/drawing/2014/main" id="{7A051922-2DCB-42B1-ABAE-41BE34C6A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" y="2197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Line 29">
              <a:extLst>
                <a:ext uri="{FF2B5EF4-FFF2-40B4-BE49-F238E27FC236}">
                  <a16:creationId xmlns:a16="http://schemas.microsoft.com/office/drawing/2014/main" id="{FABE017C-63ED-47B5-A92D-2474CD2DA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2267"/>
              <a:ext cx="105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Line 30">
              <a:extLst>
                <a:ext uri="{FF2B5EF4-FFF2-40B4-BE49-F238E27FC236}">
                  <a16:creationId xmlns:a16="http://schemas.microsoft.com/office/drawing/2014/main" id="{6C69482A-160C-4953-9993-AC8EFA4CB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7" y="2197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Line 31">
              <a:extLst>
                <a:ext uri="{FF2B5EF4-FFF2-40B4-BE49-F238E27FC236}">
                  <a16:creationId xmlns:a16="http://schemas.microsoft.com/office/drawing/2014/main" id="{EEE66A3A-B192-49A4-AFC7-C9F7C3DCF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1" y="2060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Line 32">
              <a:extLst>
                <a:ext uri="{FF2B5EF4-FFF2-40B4-BE49-F238E27FC236}">
                  <a16:creationId xmlns:a16="http://schemas.microsoft.com/office/drawing/2014/main" id="{20A07369-D136-49D0-B3C4-5394B9C43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133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Line 33">
              <a:extLst>
                <a:ext uri="{FF2B5EF4-FFF2-40B4-BE49-F238E27FC236}">
                  <a16:creationId xmlns:a16="http://schemas.microsoft.com/office/drawing/2014/main" id="{BD2A73D7-D54C-41CA-A15F-0FA341D80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928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Line 34">
              <a:extLst>
                <a:ext uri="{FF2B5EF4-FFF2-40B4-BE49-F238E27FC236}">
                  <a16:creationId xmlns:a16="http://schemas.microsoft.com/office/drawing/2014/main" id="{13E4EA77-7A1B-4983-A58A-961C02348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" y="2030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Line 35">
              <a:extLst>
                <a:ext uri="{FF2B5EF4-FFF2-40B4-BE49-F238E27FC236}">
                  <a16:creationId xmlns:a16="http://schemas.microsoft.com/office/drawing/2014/main" id="{E5D1732F-E9A0-43C4-AB19-189473652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5" y="1995"/>
              <a:ext cx="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Line 36">
              <a:extLst>
                <a:ext uri="{FF2B5EF4-FFF2-40B4-BE49-F238E27FC236}">
                  <a16:creationId xmlns:a16="http://schemas.microsoft.com/office/drawing/2014/main" id="{5E554655-0F60-4215-A33E-C669C7AB2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2" y="2096"/>
              <a:ext cx="24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Line 37">
              <a:extLst>
                <a:ext uri="{FF2B5EF4-FFF2-40B4-BE49-F238E27FC236}">
                  <a16:creationId xmlns:a16="http://schemas.microsoft.com/office/drawing/2014/main" id="{CC41A99A-F087-40F4-8420-31CF99262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1" y="1994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55" name="Text Box 39">
            <a:extLst>
              <a:ext uri="{FF2B5EF4-FFF2-40B4-BE49-F238E27FC236}">
                <a16:creationId xmlns:a16="http://schemas.microsoft.com/office/drawing/2014/main" id="{CBE9646D-3F04-4EEE-9450-152A55E0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38389"/>
            <a:ext cx="5564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200" i="1">
                <a:ea typeface="MS PGothic" panose="020B0600070205080204" pitchFamily="34" charset="-128"/>
              </a:rPr>
              <a:t>Overlap:</a:t>
            </a:r>
            <a:r>
              <a:rPr lang="en-US" altLang="en-US" sz="2200">
                <a:ea typeface="MS PGothic" panose="020B0600070205080204" pitchFamily="34" charset="-128"/>
              </a:rPr>
              <a:t>  find potentially overlapping reads</a:t>
            </a:r>
          </a:p>
        </p:txBody>
      </p:sp>
      <p:sp>
        <p:nvSpPr>
          <p:cNvPr id="137256" name="Text Box 40">
            <a:extLst>
              <a:ext uri="{FF2B5EF4-FFF2-40B4-BE49-F238E27FC236}">
                <a16:creationId xmlns:a16="http://schemas.microsoft.com/office/drawing/2014/main" id="{5063E33A-540C-481D-BE30-FFF04E2A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733800"/>
            <a:ext cx="5197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200" i="1">
                <a:ea typeface="MS PGothic" panose="020B0600070205080204" pitchFamily="34" charset="-128"/>
              </a:rPr>
              <a:t>Layout:</a:t>
            </a:r>
            <a:r>
              <a:rPr lang="en-US" altLang="en-US" sz="2200">
                <a:ea typeface="MS PGothic" panose="020B0600070205080204" pitchFamily="34" charset="-128"/>
              </a:rPr>
              <a:t>  merge reads into contigs</a:t>
            </a:r>
            <a:r>
              <a:rPr lang="hu-HU" altLang="en-US" sz="2200">
                <a:ea typeface="MS PGothic" panose="020B0600070205080204" pitchFamily="34" charset="-128"/>
              </a:rPr>
              <a:t>,</a:t>
            </a:r>
            <a:r>
              <a:rPr lang="en-US" altLang="en-US" sz="2200">
                <a:ea typeface="MS PGothic" panose="020B0600070205080204" pitchFamily="34" charset="-128"/>
              </a:rPr>
              <a:t> and                  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200">
                <a:ea typeface="MS PGothic" panose="020B0600070205080204" pitchFamily="34" charset="-128"/>
              </a:rPr>
              <a:t>               contigs into supercontigs</a:t>
            </a:r>
          </a:p>
        </p:txBody>
      </p:sp>
      <p:sp>
        <p:nvSpPr>
          <p:cNvPr id="137257" name="Text Box 41">
            <a:extLst>
              <a:ext uri="{FF2B5EF4-FFF2-40B4-BE49-F238E27FC236}">
                <a16:creationId xmlns:a16="http://schemas.microsoft.com/office/drawing/2014/main" id="{24D09C4D-118C-4F2B-B501-1DFD7F7D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200" i="1">
                <a:ea typeface="MS PGothic" panose="020B0600070205080204" pitchFamily="34" charset="-128"/>
              </a:rPr>
              <a:t>Consensus:</a:t>
            </a:r>
            <a:r>
              <a:rPr lang="en-US" altLang="en-US" sz="2200">
                <a:ea typeface="MS PGothic" panose="020B0600070205080204" pitchFamily="34" charset="-128"/>
              </a:rPr>
              <a:t>  derive the DNA sequence and correct read errors</a:t>
            </a:r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1501EF51-9C08-47E7-9CBE-43ADAFBD0255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4114801"/>
            <a:ext cx="3038475" cy="752475"/>
            <a:chOff x="3609" y="2670"/>
            <a:chExt cx="1914" cy="474"/>
          </a:xfrm>
        </p:grpSpPr>
        <p:sp>
          <p:nvSpPr>
            <p:cNvPr id="22539" name="Line 43">
              <a:extLst>
                <a:ext uri="{FF2B5EF4-FFF2-40B4-BE49-F238E27FC236}">
                  <a16:creationId xmlns:a16="http://schemas.microsoft.com/office/drawing/2014/main" id="{28466139-104D-4654-87EC-E4AE48655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3039"/>
              <a:ext cx="3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44">
              <a:extLst>
                <a:ext uri="{FF2B5EF4-FFF2-40B4-BE49-F238E27FC236}">
                  <a16:creationId xmlns:a16="http://schemas.microsoft.com/office/drawing/2014/main" id="{49D42EF7-A46E-4D48-841E-0EE3F9222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039"/>
              <a:ext cx="5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45">
              <a:extLst>
                <a:ext uri="{FF2B5EF4-FFF2-40B4-BE49-F238E27FC236}">
                  <a16:creationId xmlns:a16="http://schemas.microsoft.com/office/drawing/2014/main" id="{60448DBF-4489-4AF4-A6CE-3D8D4A3E8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" y="3039"/>
              <a:ext cx="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46">
              <a:extLst>
                <a:ext uri="{FF2B5EF4-FFF2-40B4-BE49-F238E27FC236}">
                  <a16:creationId xmlns:a16="http://schemas.microsoft.com/office/drawing/2014/main" id="{664705EE-4A36-4A71-B9E2-923EF7879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7" y="3039"/>
              <a:ext cx="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47">
              <a:extLst>
                <a:ext uri="{FF2B5EF4-FFF2-40B4-BE49-F238E27FC236}">
                  <a16:creationId xmlns:a16="http://schemas.microsoft.com/office/drawing/2014/main" id="{C523B748-9B38-4AE3-AD20-6E4D43B30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" y="298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48">
              <a:extLst>
                <a:ext uri="{FF2B5EF4-FFF2-40B4-BE49-F238E27FC236}">
                  <a16:creationId xmlns:a16="http://schemas.microsoft.com/office/drawing/2014/main" id="{F1B2F288-18C4-4601-9891-91743490B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49">
              <a:extLst>
                <a:ext uri="{FF2B5EF4-FFF2-40B4-BE49-F238E27FC236}">
                  <a16:creationId xmlns:a16="http://schemas.microsoft.com/office/drawing/2014/main" id="{B298AD2B-0262-453C-A993-9E37AEC00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4" y="297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50">
              <a:extLst>
                <a:ext uri="{FF2B5EF4-FFF2-40B4-BE49-F238E27FC236}">
                  <a16:creationId xmlns:a16="http://schemas.microsoft.com/office/drawing/2014/main" id="{10CED616-6F1B-4312-8752-F93DADD1A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974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51">
              <a:extLst>
                <a:ext uri="{FF2B5EF4-FFF2-40B4-BE49-F238E27FC236}">
                  <a16:creationId xmlns:a16="http://schemas.microsoft.com/office/drawing/2014/main" id="{E425725D-3100-4E34-A1FE-F6C69E46C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289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52">
              <a:extLst>
                <a:ext uri="{FF2B5EF4-FFF2-40B4-BE49-F238E27FC236}">
                  <a16:creationId xmlns:a16="http://schemas.microsoft.com/office/drawing/2014/main" id="{EF5FCC6E-BA23-4B9E-B4C6-0162B8390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2932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53">
              <a:extLst>
                <a:ext uri="{FF2B5EF4-FFF2-40B4-BE49-F238E27FC236}">
                  <a16:creationId xmlns:a16="http://schemas.microsoft.com/office/drawing/2014/main" id="{E57ED190-7A76-4374-A52C-2D6648077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" y="289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54">
              <a:extLst>
                <a:ext uri="{FF2B5EF4-FFF2-40B4-BE49-F238E27FC236}">
                  <a16:creationId xmlns:a16="http://schemas.microsoft.com/office/drawing/2014/main" id="{67545D1B-058F-4031-AEC6-21B09C753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9" y="291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55">
              <a:extLst>
                <a:ext uri="{FF2B5EF4-FFF2-40B4-BE49-F238E27FC236}">
                  <a16:creationId xmlns:a16="http://schemas.microsoft.com/office/drawing/2014/main" id="{A7DD9535-FC63-48C2-BE67-BFBBFF20D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293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56">
              <a:extLst>
                <a:ext uri="{FF2B5EF4-FFF2-40B4-BE49-F238E27FC236}">
                  <a16:creationId xmlns:a16="http://schemas.microsoft.com/office/drawing/2014/main" id="{17C23163-A338-4221-A671-F38C310BA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286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57">
              <a:extLst>
                <a:ext uri="{FF2B5EF4-FFF2-40B4-BE49-F238E27FC236}">
                  <a16:creationId xmlns:a16="http://schemas.microsoft.com/office/drawing/2014/main" id="{D1A68B69-6F00-40EE-961D-F2817A14F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7" y="282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58">
              <a:extLst>
                <a:ext uri="{FF2B5EF4-FFF2-40B4-BE49-F238E27FC236}">
                  <a16:creationId xmlns:a16="http://schemas.microsoft.com/office/drawing/2014/main" id="{C9C6AEA2-8EE5-4570-8798-F3B5BFF1C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285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59">
              <a:extLst>
                <a:ext uri="{FF2B5EF4-FFF2-40B4-BE49-F238E27FC236}">
                  <a16:creationId xmlns:a16="http://schemas.microsoft.com/office/drawing/2014/main" id="{7B2DB5EA-DC8E-49AA-8C5F-EB46A3935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" y="282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60">
              <a:extLst>
                <a:ext uri="{FF2B5EF4-FFF2-40B4-BE49-F238E27FC236}">
                  <a16:creationId xmlns:a16="http://schemas.microsoft.com/office/drawing/2014/main" id="{FA631EE6-3C60-486D-8C09-E7D582E02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2836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61">
              <a:extLst>
                <a:ext uri="{FF2B5EF4-FFF2-40B4-BE49-F238E27FC236}">
                  <a16:creationId xmlns:a16="http://schemas.microsoft.com/office/drawing/2014/main" id="{AEF8F149-F53A-4399-9AE4-D59C99EFC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8" y="297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62">
              <a:extLst>
                <a:ext uri="{FF2B5EF4-FFF2-40B4-BE49-F238E27FC236}">
                  <a16:creationId xmlns:a16="http://schemas.microsoft.com/office/drawing/2014/main" id="{D194BB5B-A1DD-482A-8922-222D8E8C1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294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63">
              <a:extLst>
                <a:ext uri="{FF2B5EF4-FFF2-40B4-BE49-F238E27FC236}">
                  <a16:creationId xmlns:a16="http://schemas.microsoft.com/office/drawing/2014/main" id="{03E6D385-8B1E-45D8-ADA2-25DEF9627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64">
              <a:extLst>
                <a:ext uri="{FF2B5EF4-FFF2-40B4-BE49-F238E27FC236}">
                  <a16:creationId xmlns:a16="http://schemas.microsoft.com/office/drawing/2014/main" id="{7CA72D70-AFCC-4780-80A3-EC62C14A6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4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65">
              <a:extLst>
                <a:ext uri="{FF2B5EF4-FFF2-40B4-BE49-F238E27FC236}">
                  <a16:creationId xmlns:a16="http://schemas.microsoft.com/office/drawing/2014/main" id="{1D7D29B2-BA85-421E-86D6-5E4B5C482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66">
              <a:extLst>
                <a:ext uri="{FF2B5EF4-FFF2-40B4-BE49-F238E27FC236}">
                  <a16:creationId xmlns:a16="http://schemas.microsoft.com/office/drawing/2014/main" id="{4A3E4DAC-9849-4AA2-9FAB-C1838A14A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4" y="292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67">
              <a:extLst>
                <a:ext uri="{FF2B5EF4-FFF2-40B4-BE49-F238E27FC236}">
                  <a16:creationId xmlns:a16="http://schemas.microsoft.com/office/drawing/2014/main" id="{BABCDD85-840A-48B2-853E-DFC1984A3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289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68">
              <a:extLst>
                <a:ext uri="{FF2B5EF4-FFF2-40B4-BE49-F238E27FC236}">
                  <a16:creationId xmlns:a16="http://schemas.microsoft.com/office/drawing/2014/main" id="{153D95B4-81F7-47C3-9F89-B8A24E318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8" y="290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69">
              <a:extLst>
                <a:ext uri="{FF2B5EF4-FFF2-40B4-BE49-F238E27FC236}">
                  <a16:creationId xmlns:a16="http://schemas.microsoft.com/office/drawing/2014/main" id="{48A040E5-0EA7-4F6D-9D2F-C0EC82181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8" y="293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70">
              <a:extLst>
                <a:ext uri="{FF2B5EF4-FFF2-40B4-BE49-F238E27FC236}">
                  <a16:creationId xmlns:a16="http://schemas.microsoft.com/office/drawing/2014/main" id="{68ACAA11-A833-4B01-934D-CFF380757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71">
              <a:extLst>
                <a:ext uri="{FF2B5EF4-FFF2-40B4-BE49-F238E27FC236}">
                  <a16:creationId xmlns:a16="http://schemas.microsoft.com/office/drawing/2014/main" id="{E2AC1A5A-EB21-4F52-AC5C-8777974F1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72">
              <a:extLst>
                <a:ext uri="{FF2B5EF4-FFF2-40B4-BE49-F238E27FC236}">
                  <a16:creationId xmlns:a16="http://schemas.microsoft.com/office/drawing/2014/main" id="{981A344A-D3CB-4BB8-BE93-91C545437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5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73">
              <a:extLst>
                <a:ext uri="{FF2B5EF4-FFF2-40B4-BE49-F238E27FC236}">
                  <a16:creationId xmlns:a16="http://schemas.microsoft.com/office/drawing/2014/main" id="{E5B0CD53-3AFA-4CF4-8046-871666D23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8" y="282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74">
              <a:extLst>
                <a:ext uri="{FF2B5EF4-FFF2-40B4-BE49-F238E27FC236}">
                  <a16:creationId xmlns:a16="http://schemas.microsoft.com/office/drawing/2014/main" id="{AD725E5A-7DD0-4BA5-ABC3-A22FAF6E8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" y="283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75">
              <a:extLst>
                <a:ext uri="{FF2B5EF4-FFF2-40B4-BE49-F238E27FC236}">
                  <a16:creationId xmlns:a16="http://schemas.microsoft.com/office/drawing/2014/main" id="{1A897E0A-8AAD-4605-8147-7F17AF7E9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291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76">
              <a:extLst>
                <a:ext uri="{FF2B5EF4-FFF2-40B4-BE49-F238E27FC236}">
                  <a16:creationId xmlns:a16="http://schemas.microsoft.com/office/drawing/2014/main" id="{9DE24726-37B8-43F0-B893-DE59D2515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77">
              <a:extLst>
                <a:ext uri="{FF2B5EF4-FFF2-40B4-BE49-F238E27FC236}">
                  <a16:creationId xmlns:a16="http://schemas.microsoft.com/office/drawing/2014/main" id="{D3C16573-C0F9-4CDB-A9EB-F64D21639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78">
              <a:extLst>
                <a:ext uri="{FF2B5EF4-FFF2-40B4-BE49-F238E27FC236}">
                  <a16:creationId xmlns:a16="http://schemas.microsoft.com/office/drawing/2014/main" id="{F7B1E12A-8F63-4A83-86B1-6C1D51882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283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79">
              <a:extLst>
                <a:ext uri="{FF2B5EF4-FFF2-40B4-BE49-F238E27FC236}">
                  <a16:creationId xmlns:a16="http://schemas.microsoft.com/office/drawing/2014/main" id="{5D7E8FA6-EF1B-4274-AAE9-75C005F50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3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80">
              <a:extLst>
                <a:ext uri="{FF2B5EF4-FFF2-40B4-BE49-F238E27FC236}">
                  <a16:creationId xmlns:a16="http://schemas.microsoft.com/office/drawing/2014/main" id="{761D1A1A-56BD-4A1D-9621-839B1E0E8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96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81">
              <a:extLst>
                <a:ext uri="{FF2B5EF4-FFF2-40B4-BE49-F238E27FC236}">
                  <a16:creationId xmlns:a16="http://schemas.microsoft.com/office/drawing/2014/main" id="{6CC9D128-FEF7-4EB4-8953-03C90D326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289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82">
              <a:extLst>
                <a:ext uri="{FF2B5EF4-FFF2-40B4-BE49-F238E27FC236}">
                  <a16:creationId xmlns:a16="http://schemas.microsoft.com/office/drawing/2014/main" id="{11372392-CD0F-42B3-8C44-C64264B7B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4" y="292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83">
              <a:extLst>
                <a:ext uri="{FF2B5EF4-FFF2-40B4-BE49-F238E27FC236}">
                  <a16:creationId xmlns:a16="http://schemas.microsoft.com/office/drawing/2014/main" id="{0DE801FC-5D12-44B4-9DBC-62C7CE88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0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84">
              <a:extLst>
                <a:ext uri="{FF2B5EF4-FFF2-40B4-BE49-F238E27FC236}">
                  <a16:creationId xmlns:a16="http://schemas.microsoft.com/office/drawing/2014/main" id="{89C909D2-897D-4BEE-91CF-4DF979BA1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85">
              <a:extLst>
                <a:ext uri="{FF2B5EF4-FFF2-40B4-BE49-F238E27FC236}">
                  <a16:creationId xmlns:a16="http://schemas.microsoft.com/office/drawing/2014/main" id="{C9DAE52F-B3DB-4FC5-A750-EFB8DE4FD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86">
              <a:extLst>
                <a:ext uri="{FF2B5EF4-FFF2-40B4-BE49-F238E27FC236}">
                  <a16:creationId xmlns:a16="http://schemas.microsoft.com/office/drawing/2014/main" id="{8B9DD017-78BC-4DD2-AB87-C6DE5966B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292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87">
              <a:extLst>
                <a:ext uri="{FF2B5EF4-FFF2-40B4-BE49-F238E27FC236}">
                  <a16:creationId xmlns:a16="http://schemas.microsoft.com/office/drawing/2014/main" id="{E1DE9188-7D53-41C5-9B08-AC68F1CE0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290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88">
              <a:extLst>
                <a:ext uri="{FF2B5EF4-FFF2-40B4-BE49-F238E27FC236}">
                  <a16:creationId xmlns:a16="http://schemas.microsoft.com/office/drawing/2014/main" id="{F6942AB2-FF3D-42DB-9F0C-FA2CD8AA0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9" y="293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89">
              <a:extLst>
                <a:ext uri="{FF2B5EF4-FFF2-40B4-BE49-F238E27FC236}">
                  <a16:creationId xmlns:a16="http://schemas.microsoft.com/office/drawing/2014/main" id="{987419DB-1B13-484C-8F82-F26ADEEE2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90">
              <a:extLst>
                <a:ext uri="{FF2B5EF4-FFF2-40B4-BE49-F238E27FC236}">
                  <a16:creationId xmlns:a16="http://schemas.microsoft.com/office/drawing/2014/main" id="{BDE8FCC7-485C-436D-9F8A-5F0CE2B88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91">
              <a:extLst>
                <a:ext uri="{FF2B5EF4-FFF2-40B4-BE49-F238E27FC236}">
                  <a16:creationId xmlns:a16="http://schemas.microsoft.com/office/drawing/2014/main" id="{11DF5606-B136-476B-B229-F9976EFD7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83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92">
              <a:extLst>
                <a:ext uri="{FF2B5EF4-FFF2-40B4-BE49-F238E27FC236}">
                  <a16:creationId xmlns:a16="http://schemas.microsoft.com/office/drawing/2014/main" id="{0A4D7B5E-87B8-4614-B576-78B2B8D8B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93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93">
              <a:extLst>
                <a:ext uri="{FF2B5EF4-FFF2-40B4-BE49-F238E27FC236}">
                  <a16:creationId xmlns:a16="http://schemas.microsoft.com/office/drawing/2014/main" id="{54DC246A-608E-4796-BAF2-460CF76C2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1" y="297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94">
              <a:extLst>
                <a:ext uri="{FF2B5EF4-FFF2-40B4-BE49-F238E27FC236}">
                  <a16:creationId xmlns:a16="http://schemas.microsoft.com/office/drawing/2014/main" id="{80C618F1-330A-4AB8-B06B-EC335A999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95">
              <a:extLst>
                <a:ext uri="{FF2B5EF4-FFF2-40B4-BE49-F238E27FC236}">
                  <a16:creationId xmlns:a16="http://schemas.microsoft.com/office/drawing/2014/main" id="{978BB442-D66D-4642-ABE0-08F037547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" y="290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96">
              <a:extLst>
                <a:ext uri="{FF2B5EF4-FFF2-40B4-BE49-F238E27FC236}">
                  <a16:creationId xmlns:a16="http://schemas.microsoft.com/office/drawing/2014/main" id="{A8CCD8A6-BC5C-4569-A817-20F0B8BB4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292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97">
              <a:extLst>
                <a:ext uri="{FF2B5EF4-FFF2-40B4-BE49-F238E27FC236}">
                  <a16:creationId xmlns:a16="http://schemas.microsoft.com/office/drawing/2014/main" id="{E363B7E7-16BD-4A70-B883-039F2EC63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98">
              <a:extLst>
                <a:ext uri="{FF2B5EF4-FFF2-40B4-BE49-F238E27FC236}">
                  <a16:creationId xmlns:a16="http://schemas.microsoft.com/office/drawing/2014/main" id="{743EDA19-C6DA-4ACF-95F4-C8D9DDAE4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2" y="2830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99">
              <a:extLst>
                <a:ext uri="{FF2B5EF4-FFF2-40B4-BE49-F238E27FC236}">
                  <a16:creationId xmlns:a16="http://schemas.microsoft.com/office/drawing/2014/main" id="{928933C4-F520-40B2-B0FE-80C646389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8" y="297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100">
              <a:extLst>
                <a:ext uri="{FF2B5EF4-FFF2-40B4-BE49-F238E27FC236}">
                  <a16:creationId xmlns:a16="http://schemas.microsoft.com/office/drawing/2014/main" id="{E6DED8B0-078B-4C9F-812D-99E57C37D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285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Line 101">
              <a:extLst>
                <a:ext uri="{FF2B5EF4-FFF2-40B4-BE49-F238E27FC236}">
                  <a16:creationId xmlns:a16="http://schemas.microsoft.com/office/drawing/2014/main" id="{49B66F8E-8BE8-4C33-A7AA-9FE6BAF1E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4" y="2854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102">
              <a:extLst>
                <a:ext uri="{FF2B5EF4-FFF2-40B4-BE49-F238E27FC236}">
                  <a16:creationId xmlns:a16="http://schemas.microsoft.com/office/drawing/2014/main" id="{1D836F9A-5034-4E03-ADE0-0080B603A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04" y="283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Line 103">
              <a:extLst>
                <a:ext uri="{FF2B5EF4-FFF2-40B4-BE49-F238E27FC236}">
                  <a16:creationId xmlns:a16="http://schemas.microsoft.com/office/drawing/2014/main" id="{260BDC9A-116F-4D11-8639-D3CA59346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05" y="283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Line 104">
              <a:extLst>
                <a:ext uri="{FF2B5EF4-FFF2-40B4-BE49-F238E27FC236}">
                  <a16:creationId xmlns:a16="http://schemas.microsoft.com/office/drawing/2014/main" id="{02D879F0-FC18-413F-965B-FA61B0B32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92" y="289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Line 105">
              <a:extLst>
                <a:ext uri="{FF2B5EF4-FFF2-40B4-BE49-F238E27FC236}">
                  <a16:creationId xmlns:a16="http://schemas.microsoft.com/office/drawing/2014/main" id="{D5867EA5-E7B1-4455-B351-34F7E6637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68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106">
              <a:extLst>
                <a:ext uri="{FF2B5EF4-FFF2-40B4-BE49-F238E27FC236}">
                  <a16:creationId xmlns:a16="http://schemas.microsoft.com/office/drawing/2014/main" id="{5C454CCF-5FE3-41BD-9F42-6024FD0D5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56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Line 107">
              <a:extLst>
                <a:ext uri="{FF2B5EF4-FFF2-40B4-BE49-F238E27FC236}">
                  <a16:creationId xmlns:a16="http://schemas.microsoft.com/office/drawing/2014/main" id="{C574CF89-913A-4A5A-BF1B-DEE47901B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77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Line 108">
              <a:extLst>
                <a:ext uri="{FF2B5EF4-FFF2-40B4-BE49-F238E27FC236}">
                  <a16:creationId xmlns:a16="http://schemas.microsoft.com/office/drawing/2014/main" id="{937A25C3-E727-435B-A8B3-4AAB2228A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87" y="292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Line 109">
              <a:extLst>
                <a:ext uri="{FF2B5EF4-FFF2-40B4-BE49-F238E27FC236}">
                  <a16:creationId xmlns:a16="http://schemas.microsoft.com/office/drawing/2014/main" id="{61BEFD61-1604-4565-8909-F3A8E7312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75" y="288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Line 110">
              <a:extLst>
                <a:ext uri="{FF2B5EF4-FFF2-40B4-BE49-F238E27FC236}">
                  <a16:creationId xmlns:a16="http://schemas.microsoft.com/office/drawing/2014/main" id="{DD8AD92E-2F25-439C-91C0-1D2F2A118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290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Line 111">
              <a:extLst>
                <a:ext uri="{FF2B5EF4-FFF2-40B4-BE49-F238E27FC236}">
                  <a16:creationId xmlns:a16="http://schemas.microsoft.com/office/drawing/2014/main" id="{E78AA226-8CB7-40AF-98E4-239F3B1CB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" y="2926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Line 112">
              <a:extLst>
                <a:ext uri="{FF2B5EF4-FFF2-40B4-BE49-F238E27FC236}">
                  <a16:creationId xmlns:a16="http://schemas.microsoft.com/office/drawing/2014/main" id="{23FCB8EC-676C-4A88-9C60-326C5A110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9" y="281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Line 113">
              <a:extLst>
                <a:ext uri="{FF2B5EF4-FFF2-40B4-BE49-F238E27FC236}">
                  <a16:creationId xmlns:a16="http://schemas.microsoft.com/office/drawing/2014/main" id="{86849067-E131-491D-B77A-32D21EBA1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8" y="296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Line 114">
              <a:extLst>
                <a:ext uri="{FF2B5EF4-FFF2-40B4-BE49-F238E27FC236}">
                  <a16:creationId xmlns:a16="http://schemas.microsoft.com/office/drawing/2014/main" id="{CABD8994-AD9D-4562-98CD-216633E29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6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Line 115">
              <a:extLst>
                <a:ext uri="{FF2B5EF4-FFF2-40B4-BE49-F238E27FC236}">
                  <a16:creationId xmlns:a16="http://schemas.microsoft.com/office/drawing/2014/main" id="{964158A0-F538-408E-924F-E8B28D5AE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285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Line 116">
              <a:extLst>
                <a:ext uri="{FF2B5EF4-FFF2-40B4-BE49-F238E27FC236}">
                  <a16:creationId xmlns:a16="http://schemas.microsoft.com/office/drawing/2014/main" id="{82947E5A-614D-4164-9C0E-53B043D7C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Line 117">
              <a:extLst>
                <a:ext uri="{FF2B5EF4-FFF2-40B4-BE49-F238E27FC236}">
                  <a16:creationId xmlns:a16="http://schemas.microsoft.com/office/drawing/2014/main" id="{D122D8E5-DDC3-4EA8-89BF-987059571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1" y="2947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AutoShape 118">
              <a:extLst>
                <a:ext uri="{FF2B5EF4-FFF2-40B4-BE49-F238E27FC236}">
                  <a16:creationId xmlns:a16="http://schemas.microsoft.com/office/drawing/2014/main" id="{CE760AAD-2BC3-4B47-98C8-3226874D528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8" y="2581"/>
              <a:ext cx="72" cy="387"/>
            </a:xfrm>
            <a:prstGeom prst="rightBrace">
              <a:avLst>
                <a:gd name="adj1" fmla="val 44792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15" name="AutoShape 119">
              <a:extLst>
                <a:ext uri="{FF2B5EF4-FFF2-40B4-BE49-F238E27FC236}">
                  <a16:creationId xmlns:a16="http://schemas.microsoft.com/office/drawing/2014/main" id="{14BC91F7-DCEB-4039-AAA0-FC1FD297264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997" y="2462"/>
              <a:ext cx="63" cy="486"/>
            </a:xfrm>
            <a:prstGeom prst="rightBrace">
              <a:avLst>
                <a:gd name="adj1" fmla="val 64286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16" name="Line 120">
              <a:extLst>
                <a:ext uri="{FF2B5EF4-FFF2-40B4-BE49-F238E27FC236}">
                  <a16:creationId xmlns:a16="http://schemas.microsoft.com/office/drawing/2014/main" id="{66E48A79-1987-400B-B5B8-C5AFF42FD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274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Line 121">
              <a:extLst>
                <a:ext uri="{FF2B5EF4-FFF2-40B4-BE49-F238E27FC236}">
                  <a16:creationId xmlns:a16="http://schemas.microsoft.com/office/drawing/2014/main" id="{D61D2BF4-E7B0-490A-8D40-688F38EBA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274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AutoShape 122">
              <a:extLst>
                <a:ext uri="{FF2B5EF4-FFF2-40B4-BE49-F238E27FC236}">
                  <a16:creationId xmlns:a16="http://schemas.microsoft.com/office/drawing/2014/main" id="{A95E96EA-85F6-4349-8633-3DC3B83E916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578" y="2655"/>
              <a:ext cx="72" cy="234"/>
            </a:xfrm>
            <a:prstGeom prst="rightBrace">
              <a:avLst>
                <a:gd name="adj1" fmla="val 27083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19" name="AutoShape 123">
              <a:extLst>
                <a:ext uri="{FF2B5EF4-FFF2-40B4-BE49-F238E27FC236}">
                  <a16:creationId xmlns:a16="http://schemas.microsoft.com/office/drawing/2014/main" id="{D20616DB-1B4D-433F-8821-0B825D19773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593" y="2508"/>
              <a:ext cx="63" cy="387"/>
            </a:xfrm>
            <a:prstGeom prst="rightBrace">
              <a:avLst>
                <a:gd name="adj1" fmla="val 51190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20" name="Line 124">
              <a:extLst>
                <a:ext uri="{FF2B5EF4-FFF2-40B4-BE49-F238E27FC236}">
                  <a16:creationId xmlns:a16="http://schemas.microsoft.com/office/drawing/2014/main" id="{4D55CB50-2EEE-4DC5-9B2C-84EECDB1E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2740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Line 125">
              <a:extLst>
                <a:ext uri="{FF2B5EF4-FFF2-40B4-BE49-F238E27FC236}">
                  <a16:creationId xmlns:a16="http://schemas.microsoft.com/office/drawing/2014/main" id="{DEEF7BD7-A88D-4EA0-81FE-E4C1F499C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2" y="274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AutoShape 126">
              <a:extLst>
                <a:ext uri="{FF2B5EF4-FFF2-40B4-BE49-F238E27FC236}">
                  <a16:creationId xmlns:a16="http://schemas.microsoft.com/office/drawing/2014/main" id="{5B395C9A-20D8-4D99-8710-FD4688742F9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061" y="2652"/>
              <a:ext cx="72" cy="234"/>
            </a:xfrm>
            <a:prstGeom prst="rightBrace">
              <a:avLst>
                <a:gd name="adj1" fmla="val 27083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23" name="AutoShape 127">
              <a:extLst>
                <a:ext uri="{FF2B5EF4-FFF2-40B4-BE49-F238E27FC236}">
                  <a16:creationId xmlns:a16="http://schemas.microsoft.com/office/drawing/2014/main" id="{AEA75F58-3B6A-463C-ADBC-B63964759BE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112" y="2523"/>
              <a:ext cx="63" cy="387"/>
            </a:xfrm>
            <a:prstGeom prst="rightBrace">
              <a:avLst>
                <a:gd name="adj1" fmla="val 51190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Aft>
                  <a:spcPct val="50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Aft>
                  <a:spcPct val="50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Aft>
                  <a:spcPct val="5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Aft>
                  <a:spcPct val="5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5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en-US" sz="1800">
                <a:ea typeface="MS PGothic" panose="020B0600070205080204" pitchFamily="34" charset="-128"/>
              </a:endParaRPr>
            </a:p>
          </p:txBody>
        </p:sp>
        <p:sp>
          <p:nvSpPr>
            <p:cNvPr id="22624" name="Line 128">
              <a:extLst>
                <a:ext uri="{FF2B5EF4-FFF2-40B4-BE49-F238E27FC236}">
                  <a16:creationId xmlns:a16="http://schemas.microsoft.com/office/drawing/2014/main" id="{45822025-7602-4954-87C7-8F3D7BC42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275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Line 129">
              <a:extLst>
                <a:ext uri="{FF2B5EF4-FFF2-40B4-BE49-F238E27FC236}">
                  <a16:creationId xmlns:a16="http://schemas.microsoft.com/office/drawing/2014/main" id="{5927BC7B-C89C-4E79-8D7D-2AB91341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1" y="2755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Line 130">
              <a:extLst>
                <a:ext uri="{FF2B5EF4-FFF2-40B4-BE49-F238E27FC236}">
                  <a16:creationId xmlns:a16="http://schemas.microsoft.com/office/drawing/2014/main" id="{B284293A-4597-4962-A8DB-9E944D00A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" y="3144"/>
              <a:ext cx="191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347" name="Text Box 131">
            <a:extLst>
              <a:ext uri="{FF2B5EF4-FFF2-40B4-BE49-F238E27FC236}">
                <a16:creationId xmlns:a16="http://schemas.microsoft.com/office/drawing/2014/main" id="{149A5DD8-50AE-4DCC-9D9B-FF258FDFC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5538789"/>
            <a:ext cx="35226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200">
                <a:latin typeface="Arial Unicode MS" pitchFamily="34" charset="-128"/>
                <a:ea typeface="MS PGothic" panose="020B0600070205080204" pitchFamily="34" charset="-128"/>
              </a:rPr>
              <a:t>..ACGATTACAATAGGTT..</a:t>
            </a:r>
          </a:p>
        </p:txBody>
      </p:sp>
      <p:sp>
        <p:nvSpPr>
          <p:cNvPr id="22538" name="Text Box 132">
            <a:extLst>
              <a:ext uri="{FF2B5EF4-FFF2-40B4-BE49-F238E27FC236}">
                <a16:creationId xmlns:a16="http://schemas.microsoft.com/office/drawing/2014/main" id="{2631CF6D-ED21-47CF-84FC-364AB9321A56}"/>
              </a:ext>
            </a:extLst>
          </p:cNvPr>
          <p:cNvSpPr txBox="1">
            <a:spLocks noChangeArrowheads="1"/>
          </p:cNvSpPr>
          <p:nvPr/>
        </p:nvSpPr>
        <p:spPr bwMode="auto">
          <a:xfrm rot="18831709">
            <a:off x="1463675" y="288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INTRO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5" grpId="0" autoUpdateAnimBg="0"/>
      <p:bldP spid="137256" grpId="0" autoUpdateAnimBg="0"/>
      <p:bldP spid="137257" grpId="0" autoUpdateAnimBg="0"/>
      <p:bldP spid="13734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B5BE36D8-1B8A-4457-A9B5-0A19A2D235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70064" y="249238"/>
            <a:ext cx="8651875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/>
              <a:t>The mathematical problem</a:t>
            </a:r>
            <a:endParaRPr lang="ru-RU" sz="4000" b="1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0BD4EFD-D28D-4D29-AB68-5618EECCBC6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62201" y="1524000"/>
            <a:ext cx="7693025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3000" dirty="0"/>
              <a:t>We start with </a:t>
            </a:r>
            <a:r>
              <a:rPr lang="hu-HU" altLang="en-US" sz="3000" dirty="0" err="1"/>
              <a:t>millions</a:t>
            </a:r>
            <a:r>
              <a:rPr lang="en-US" altLang="en-US" sz="3000" dirty="0"/>
              <a:t> of DNA reads, 200 bases each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Multiple copies of DNA provide multiple </a:t>
            </a:r>
            <a:r>
              <a:rPr lang="en-US" altLang="en-US" sz="3000" dirty="0">
                <a:solidFill>
                  <a:srgbClr val="FF0000"/>
                </a:solidFill>
              </a:rPr>
              <a:t>coverage</a:t>
            </a:r>
            <a:r>
              <a:rPr lang="en-US" altLang="en-US" sz="3000" dirty="0"/>
              <a:t> by reads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The problem of genome assembly is to recover the original sequence of bases of the genome (as much as possible…).  There is generally no other information available.</a:t>
            </a:r>
            <a:endParaRPr lang="ru-RU" altLang="en-US" sz="3000" b="1" dirty="0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4F4F8475-A1DC-4DFB-A4B7-DAA5C41AC372}"/>
              </a:ext>
            </a:extLst>
          </p:cNvPr>
          <p:cNvSpPr txBox="1">
            <a:spLocks noChangeArrowheads="1"/>
          </p:cNvSpPr>
          <p:nvPr/>
        </p:nvSpPr>
        <p:spPr bwMode="auto">
          <a:xfrm rot="18831709">
            <a:off x="1463675" y="288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INTRO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634D325-98F7-4D86-A05B-F6BA277D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New computing solution: </a:t>
            </a:r>
            <a:br>
              <a:rPr lang="en-US" altLang="en-US" sz="4000" dirty="0"/>
            </a:br>
            <a:r>
              <a:rPr lang="en-US" altLang="en-US" sz="4000" dirty="0"/>
              <a:t>Graphs (networks)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83E8BB0-E4F2-48DE-98E0-D107135C3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2087563"/>
          </a:xfrm>
        </p:spPr>
        <p:txBody>
          <a:bodyPr/>
          <a:lstStyle/>
          <a:p>
            <a:pPr eaLnBrk="1" hangingPunct="1"/>
            <a:r>
              <a:rPr lang="en-US" altLang="en-US" dirty="0"/>
              <a:t>Graph: nodes and edges. “Network”: very large graphs</a:t>
            </a:r>
          </a:p>
          <a:p>
            <a:pPr eaLnBrk="1" hangingPunct="1"/>
            <a:r>
              <a:rPr lang="en-US" altLang="en-US" dirty="0"/>
              <a:t>Hamilton path: pass each node once. NP complete (very hard problem)</a:t>
            </a:r>
          </a:p>
          <a:p>
            <a:pPr eaLnBrk="1" hangingPunct="1"/>
            <a:r>
              <a:rPr lang="en-US" altLang="en-US" dirty="0"/>
              <a:t>Euler path: pass each edge once. Easy to solve</a:t>
            </a:r>
          </a:p>
        </p:txBody>
      </p:sp>
    </p:spTree>
    <p:extLst>
      <p:ext uri="{BB962C8B-B14F-4D97-AF65-F5344CB8AC3E}">
        <p14:creationId xmlns:p14="http://schemas.microsoft.com/office/powerpoint/2010/main" val="3081704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7B176F4-C021-4C86-93B4-33ABC6BFA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264" y="609600"/>
            <a:ext cx="98787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Problems: </a:t>
            </a:r>
            <a:br>
              <a:rPr lang="en-US" altLang="en-US" sz="4000" dirty="0"/>
            </a:br>
            <a:r>
              <a:rPr lang="en-US" altLang="en-US" sz="4000" dirty="0"/>
              <a:t>Alas, the problem is NP-hard!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73EC79-47FE-4BB0-B08D-031BB7E2A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0" y="2133600"/>
            <a:ext cx="6324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The genome (from which the reads come) is a  Hamiltonian path in the graph.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Finding a Hamiltonian path is an NP-hard problem.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But, we can find an alternative representation of the graph where we will look for Euler paths, which are not NP hard</a:t>
            </a:r>
            <a:r>
              <a:rPr lang="hu-HU" altLang="en-US" dirty="0"/>
              <a:t> </a:t>
            </a:r>
            <a:r>
              <a:rPr lang="hu-HU" altLang="en-US" dirty="0" err="1"/>
              <a:t>but</a:t>
            </a:r>
            <a:r>
              <a:rPr lang="hu-HU" altLang="en-US" dirty="0"/>
              <a:t> </a:t>
            </a:r>
            <a:r>
              <a:rPr lang="hu-HU" altLang="en-US" i="1" dirty="0"/>
              <a:t>O(E) - O(E</a:t>
            </a:r>
            <a:r>
              <a:rPr lang="hu-HU" altLang="en-US" i="1" baseline="30000" dirty="0"/>
              <a:t>2</a:t>
            </a:r>
            <a:r>
              <a:rPr lang="hu-HU" altLang="en-US" i="1" dirty="0"/>
              <a:t>)</a:t>
            </a:r>
            <a:r>
              <a:rPr lang="hu-HU" altLang="en-US" dirty="0"/>
              <a:t> 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id="{DABC3D22-94E2-47F1-9957-0027A9DB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69" y="2438400"/>
            <a:ext cx="1333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>
            <a:extLst>
              <a:ext uri="{FF2B5EF4-FFF2-40B4-BE49-F238E27FC236}">
                <a16:creationId xmlns:a16="http://schemas.microsoft.com/office/drawing/2014/main" id="{B6D06FC3-D643-4183-8033-1C639C39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19" y="415325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 dirty="0"/>
              <a:t>The Scream</a:t>
            </a:r>
          </a:p>
        </p:txBody>
      </p:sp>
      <p:sp>
        <p:nvSpPr>
          <p:cNvPr id="44038" name="Text Box 7">
            <a:extLst>
              <a:ext uri="{FF2B5EF4-FFF2-40B4-BE49-F238E27FC236}">
                <a16:creationId xmlns:a16="http://schemas.microsoft.com/office/drawing/2014/main" id="{E8A3B065-D158-4115-8E65-656EF2E40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19800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0"/>
              <a:t>Pevzner et al.</a:t>
            </a:r>
          </a:p>
        </p:txBody>
      </p:sp>
    </p:spTree>
    <p:extLst>
      <p:ext uri="{BB962C8B-B14F-4D97-AF65-F5344CB8AC3E}">
        <p14:creationId xmlns:p14="http://schemas.microsoft.com/office/powerpoint/2010/main" val="1902986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69B528C-91D0-40A5-81FA-BD17E204A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en-US" sz="4000" dirty="0" err="1"/>
              <a:t>Acknowledgement</a:t>
            </a:r>
            <a:endParaRPr lang="en-US" altLang="en-US" sz="4000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EE95FB1-7CAF-4B99-946E-CAA727E2F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3913" y="1923875"/>
            <a:ext cx="8229600" cy="3276600"/>
          </a:xfrm>
        </p:spPr>
        <p:txBody>
          <a:bodyPr/>
          <a:lstStyle/>
          <a:p>
            <a:pPr eaLnBrk="1" hangingPunct="1"/>
            <a:r>
              <a:rPr lang="hu-HU" altLang="en-US" sz="2000" dirty="0"/>
              <a:t>Pongor Sándor, Juhász János diái alapján</a:t>
            </a:r>
          </a:p>
          <a:p>
            <a:pPr eaLnBrk="1" hangingPunct="1"/>
            <a:r>
              <a:rPr lang="hu-HU" altLang="en-US" sz="2000" dirty="0" err="1"/>
              <a:t>Ben</a:t>
            </a:r>
            <a:r>
              <a:rPr lang="hu-HU" altLang="en-US" sz="2000" dirty="0"/>
              <a:t> </a:t>
            </a:r>
            <a:r>
              <a:rPr lang="hu-HU" altLang="en-US" sz="2000" dirty="0" err="1"/>
              <a:t>Langmead</a:t>
            </a:r>
            <a:r>
              <a:rPr lang="hu-HU" altLang="en-US" sz="2000" dirty="0"/>
              <a:t> (JHU, computer </a:t>
            </a:r>
            <a:r>
              <a:rPr lang="hu-HU" altLang="en-US" sz="2000" dirty="0" err="1"/>
              <a:t>science</a:t>
            </a:r>
            <a:r>
              <a:rPr lang="hu-HU" altLang="en-US" sz="2000" dirty="0"/>
              <a:t>)</a:t>
            </a:r>
            <a:endParaRPr lang="en-US" altLang="en-US" sz="2000" dirty="0"/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A702A313-9D01-4CA2-9E60-AB9F6F08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8601"/>
            <a:ext cx="5302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4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66A7-BFEF-47D8-BEC7-E3F1D7DC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hu-HU" dirty="0" err="1"/>
              <a:t>zekvenálás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8861E-F4D6-4A34-B843-0592C9604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5D0B2-89E4-4E12-BD45-472916E5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51" y="1597025"/>
            <a:ext cx="92583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4B19-5F7E-4F33-B50D-0DC782E5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Szekvenálás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E634-FFEB-4193-BCBD-29899655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33DB7-4BCF-4E76-84E7-2BE220EA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307" y="1616364"/>
            <a:ext cx="8285698" cy="49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4B19-5F7E-4F33-B50D-0DC782E5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Szekvenálás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E634-FFEB-4193-BCBD-29899655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32B93-DB6E-4EBD-980E-F286BB15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51" y="1626791"/>
            <a:ext cx="8047386" cy="49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7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4B19-5F7E-4F33-B50D-0DC782E5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Szekvenálás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E634-FFEB-4193-BCBD-29899655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32B93-DB6E-4EBD-980E-F286BB15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51" y="1626791"/>
            <a:ext cx="8047386" cy="4983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A5E2A-7B95-41B4-A9E8-738F3B49C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01" y="1626790"/>
            <a:ext cx="8207752" cy="4983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49AEC-0CCC-480C-8F75-96C704EE3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001" y="1779190"/>
            <a:ext cx="8207752" cy="49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4B19-5F7E-4F33-B50D-0DC782E5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Szekvenálás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E634-FFEB-4193-BCBD-29899655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32B93-DB6E-4EBD-980E-F286BB15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51" y="1626791"/>
            <a:ext cx="8047386" cy="49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–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1052</Words>
  <Application>Microsoft Office PowerPoint</Application>
  <PresentationFormat>Widescreen</PresentationFormat>
  <Paragraphs>171</Paragraphs>
  <Slides>44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Unicode MS</vt:lpstr>
      <vt:lpstr>Calibri</vt:lpstr>
      <vt:lpstr>Courier New</vt:lpstr>
      <vt:lpstr>Times New Roman</vt:lpstr>
      <vt:lpstr>Wingdings</vt:lpstr>
      <vt:lpstr>Office-téma</vt:lpstr>
      <vt:lpstr>Default Design</vt:lpstr>
      <vt:lpstr>NGS - adatelemzés   Dr. Ligeti Balázs  2019. március 26. </vt:lpstr>
      <vt:lpstr>Miről lesz szó?</vt:lpstr>
      <vt:lpstr>PowerPoint Presentation</vt:lpstr>
      <vt:lpstr>PowerPoint Presentation</vt:lpstr>
      <vt:lpstr>Szekvenálás</vt:lpstr>
      <vt:lpstr>Szekvenálás</vt:lpstr>
      <vt:lpstr>Szekvenálás</vt:lpstr>
      <vt:lpstr>Szekvenálás</vt:lpstr>
      <vt:lpstr>Szekvenálás</vt:lpstr>
      <vt:lpstr>PowerPoint Presentation</vt:lpstr>
      <vt:lpstr>PowerPoint Presentation</vt:lpstr>
      <vt:lpstr>PowerPoint Presentation</vt:lpstr>
      <vt:lpstr>Szekvenálás folyamata (recap)</vt:lpstr>
      <vt:lpstr>PowerPoint Presentation</vt:lpstr>
      <vt:lpstr>PowerPoint Presentation</vt:lpstr>
      <vt:lpstr>PowerPoint Presentation</vt:lpstr>
      <vt:lpstr>PowerPoint Presentation</vt:lpstr>
      <vt:lpstr>Elemzés – puzzle analógia</vt:lpstr>
      <vt:lpstr>PowerPoint Presentation</vt:lpstr>
      <vt:lpstr>Alignment - illesztés</vt:lpstr>
      <vt:lpstr>PowerPoint Presentation</vt:lpstr>
      <vt:lpstr>Alignment - illesztés</vt:lpstr>
      <vt:lpstr>Alignment - illesztés</vt:lpstr>
      <vt:lpstr>FASTQ</vt:lpstr>
      <vt:lpstr>FASTQ</vt:lpstr>
      <vt:lpstr>Alignment</vt:lpstr>
      <vt:lpstr>PowerPoint Presentation</vt:lpstr>
      <vt:lpstr>Alignment score</vt:lpstr>
      <vt:lpstr>Illesztés – Smith Waterman</vt:lpstr>
      <vt:lpstr>Alignment (Smith-Waterman)</vt:lpstr>
      <vt:lpstr>Smith-Waterman</vt:lpstr>
      <vt:lpstr>Alignment (Smith-Waterman)</vt:lpstr>
      <vt:lpstr>Short-read alignment</vt:lpstr>
      <vt:lpstr>Short-read alignment</vt:lpstr>
      <vt:lpstr>Összefoglalás</vt:lpstr>
      <vt:lpstr>(de-novo) assembly - genomok összerakása</vt:lpstr>
      <vt:lpstr>Assembly - összerakás</vt:lpstr>
      <vt:lpstr>Vocabulary</vt:lpstr>
      <vt:lpstr>Vocabulary</vt:lpstr>
      <vt:lpstr>Sequence assembly </vt:lpstr>
      <vt:lpstr>The mathematical problem</vt:lpstr>
      <vt:lpstr>New computing solution:  Graphs (networks)</vt:lpstr>
      <vt:lpstr>Problems:  Alas, the problem is NP-hard!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Ligeti</dc:creator>
  <cp:lastModifiedBy>Ligeti Balázs</cp:lastModifiedBy>
  <cp:revision>120</cp:revision>
  <dcterms:created xsi:type="dcterms:W3CDTF">2017-09-10T17:20:02Z</dcterms:created>
  <dcterms:modified xsi:type="dcterms:W3CDTF">2019-03-27T11:24:33Z</dcterms:modified>
</cp:coreProperties>
</file>