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7"/>
  </p:notesMasterIdLst>
  <p:sldIdLst>
    <p:sldId id="435" r:id="rId2"/>
    <p:sldId id="579" r:id="rId3"/>
    <p:sldId id="576" r:id="rId4"/>
    <p:sldId id="577" r:id="rId5"/>
    <p:sldId id="537" r:id="rId6"/>
    <p:sldId id="538" r:id="rId7"/>
    <p:sldId id="539" r:id="rId8"/>
    <p:sldId id="449" r:id="rId9"/>
    <p:sldId id="572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3" r:id="rId22"/>
    <p:sldId id="464" r:id="rId23"/>
    <p:sldId id="481" r:id="rId24"/>
    <p:sldId id="480" r:id="rId25"/>
    <p:sldId id="573" r:id="rId26"/>
    <p:sldId id="482" r:id="rId27"/>
    <p:sldId id="483" r:id="rId28"/>
    <p:sldId id="467" r:id="rId29"/>
    <p:sldId id="468" r:id="rId30"/>
    <p:sldId id="469" r:id="rId31"/>
    <p:sldId id="465" r:id="rId32"/>
    <p:sldId id="470" r:id="rId33"/>
    <p:sldId id="471" r:id="rId34"/>
    <p:sldId id="472" r:id="rId35"/>
    <p:sldId id="473" r:id="rId36"/>
    <p:sldId id="474" r:id="rId37"/>
    <p:sldId id="476" r:id="rId38"/>
    <p:sldId id="475" r:id="rId39"/>
    <p:sldId id="485" r:id="rId40"/>
    <p:sldId id="491" r:id="rId41"/>
    <p:sldId id="486" r:id="rId42"/>
    <p:sldId id="487" r:id="rId43"/>
    <p:sldId id="488" r:id="rId44"/>
    <p:sldId id="493" r:id="rId45"/>
    <p:sldId id="492" r:id="rId46"/>
    <p:sldId id="496" r:id="rId47"/>
    <p:sldId id="497" r:id="rId48"/>
    <p:sldId id="498" r:id="rId49"/>
    <p:sldId id="500" r:id="rId50"/>
    <p:sldId id="495" r:id="rId51"/>
    <p:sldId id="501" r:id="rId52"/>
    <p:sldId id="502" r:id="rId53"/>
    <p:sldId id="504" r:id="rId54"/>
    <p:sldId id="505" r:id="rId55"/>
    <p:sldId id="506" r:id="rId56"/>
    <p:sldId id="507" r:id="rId57"/>
    <p:sldId id="508" r:id="rId58"/>
    <p:sldId id="509" r:id="rId59"/>
    <p:sldId id="510" r:id="rId60"/>
    <p:sldId id="511" r:id="rId61"/>
    <p:sldId id="515" r:id="rId62"/>
    <p:sldId id="516" r:id="rId63"/>
    <p:sldId id="589" r:id="rId64"/>
    <p:sldId id="588" r:id="rId65"/>
    <p:sldId id="551" r:id="rId66"/>
    <p:sldId id="554" r:id="rId67"/>
    <p:sldId id="555" r:id="rId68"/>
    <p:sldId id="556" r:id="rId69"/>
    <p:sldId id="549" r:id="rId70"/>
    <p:sldId id="543" r:id="rId71"/>
    <p:sldId id="544" r:id="rId72"/>
    <p:sldId id="540" r:id="rId73"/>
    <p:sldId id="590" r:id="rId74"/>
    <p:sldId id="541" r:id="rId75"/>
    <p:sldId id="542" r:id="rId7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66FF"/>
    <a:srgbClr val="66FFFF"/>
    <a:srgbClr val="009900"/>
    <a:srgbClr val="FFFF00"/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1" autoAdjust="0"/>
    <p:restoredTop sz="86941" autoAdjust="0"/>
  </p:normalViewPr>
  <p:slideViewPr>
    <p:cSldViewPr showGuides="1">
      <p:cViewPr>
        <p:scale>
          <a:sx n="70" d="100"/>
          <a:sy n="70" d="100"/>
        </p:scale>
        <p:origin x="-1284" y="-7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8466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76200"/>
          </c:spPr>
          <c:marker>
            <c:symbol val="none"/>
          </c:marker>
          <c:xVal>
            <c:numRef>
              <c:f>Munka1!$A$1:$A$33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xVal>
          <c:yVal>
            <c:numRef>
              <c:f>Munka1!$B$1:$B$33</c:f>
              <c:numCache>
                <c:formatCode>General</c:formatCode>
                <c:ptCount val="33"/>
                <c:pt idx="0">
                  <c:v>1</c:v>
                </c:pt>
                <c:pt idx="1">
                  <c:v>1.515716566510398</c:v>
                </c:pt>
                <c:pt idx="2">
                  <c:v>1.9331820449317629</c:v>
                </c:pt>
                <c:pt idx="3">
                  <c:v>2.2973967099940706</c:v>
                </c:pt>
                <c:pt idx="4">
                  <c:v>2.626527804403767</c:v>
                </c:pt>
                <c:pt idx="5">
                  <c:v>2.9301560515835208</c:v>
                </c:pt>
                <c:pt idx="6">
                  <c:v>3.2140958497160388</c:v>
                </c:pt>
                <c:pt idx="7">
                  <c:v>3.4822022531844965</c:v>
                </c:pt>
                <c:pt idx="8">
                  <c:v>3.7371928188465531</c:v>
                </c:pt>
                <c:pt idx="9">
                  <c:v>3.9810717055349736</c:v>
                </c:pt>
                <c:pt idx="10">
                  <c:v>4.215369133091901</c:v>
                </c:pt>
                <c:pt idx="11">
                  <c:v>4.4412860698458401</c:v>
                </c:pt>
                <c:pt idx="12">
                  <c:v>4.6597864200360659</c:v>
                </c:pt>
                <c:pt idx="13">
                  <c:v>4.8716583257669139</c:v>
                </c:pt>
                <c:pt idx="14">
                  <c:v>5.0775563919874065</c:v>
                </c:pt>
                <c:pt idx="15">
                  <c:v>5.2780316430915777</c:v>
                </c:pt>
                <c:pt idx="16">
                  <c:v>5.4735533169184887</c:v>
                </c:pt>
                <c:pt idx="17">
                  <c:v>5.6645250677694081</c:v>
                </c:pt>
                <c:pt idx="18">
                  <c:v>5.8512972424092151</c:v>
                </c:pt>
                <c:pt idx="19">
                  <c:v>6.0341763365451611</c:v>
                </c:pt>
                <c:pt idx="20">
                  <c:v>6.2134323873607427</c:v>
                </c:pt>
                <c:pt idx="21">
                  <c:v>6.3893048289839678</c:v>
                </c:pt>
                <c:pt idx="22">
                  <c:v>6.5620071855158555</c:v>
                </c:pt>
                <c:pt idx="23">
                  <c:v>6.7317308726771969</c:v>
                </c:pt>
                <c:pt idx="24">
                  <c:v>6.8986483073060727</c:v>
                </c:pt>
                <c:pt idx="25">
                  <c:v>7.0629154732488448</c:v>
                </c:pt>
                <c:pt idx="26">
                  <c:v>7.2246740558420761</c:v>
                </c:pt>
                <c:pt idx="27">
                  <c:v>7.3840532307432207</c:v>
                </c:pt>
                <c:pt idx="28">
                  <c:v>7.5411711733776414</c:v>
                </c:pt>
                <c:pt idx="29">
                  <c:v>7.6961363407260777</c:v>
                </c:pt>
                <c:pt idx="30">
                  <c:v>7.8490485662020344</c:v>
                </c:pt>
                <c:pt idx="31">
                  <c:v>7.9999999999999982</c:v>
                </c:pt>
                <c:pt idx="32">
                  <c:v>8.149075920852825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42528"/>
        <c:axId val="141544832"/>
      </c:scatterChart>
      <c:valAx>
        <c:axId val="141542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err="1" smtClean="0"/>
                  <a:t>Kapacitás</a:t>
                </a:r>
                <a:r>
                  <a:rPr lang="en-GB" baseline="0" dirty="0" smtClean="0"/>
                  <a:t> (</a:t>
                </a:r>
                <a:r>
                  <a:rPr lang="en-GB" baseline="0" dirty="0" err="1" smtClean="0"/>
                  <a:t>kapacitás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egység</a:t>
                </a:r>
                <a:r>
                  <a:rPr lang="en-GB" baseline="0" dirty="0" smtClean="0"/>
                  <a:t>)</a:t>
                </a:r>
                <a:endParaRPr lang="hu-H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544832"/>
        <c:crosses val="autoZero"/>
        <c:crossBetween val="midCat"/>
      </c:valAx>
      <c:valAx>
        <c:axId val="141544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err="1" smtClean="0"/>
                  <a:t>Készülék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ár</a:t>
                </a:r>
                <a:r>
                  <a:rPr lang="en-GB" baseline="0" dirty="0" smtClean="0"/>
                  <a:t> (</a:t>
                </a:r>
                <a:r>
                  <a:rPr lang="en-GB" baseline="0" dirty="0" err="1" smtClean="0"/>
                  <a:t>pénzegység</a:t>
                </a:r>
                <a:r>
                  <a:rPr lang="en-GB" baseline="0" dirty="0" smtClean="0"/>
                  <a:t>)</a:t>
                </a:r>
                <a:endParaRPr lang="hu-H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54252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7DBA032-931A-4AD7-8CB0-876417237CE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93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26E32-00C0-4D9B-8085-ABA22CCCDCBF}" type="slidenum">
              <a:rPr lang="hu-HU"/>
              <a:pPr/>
              <a:t>1</a:t>
            </a:fld>
            <a:endParaRPr lang="hu-HU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7564351-03D9-43DF-A024-6B7803AF3ED9}" type="slidenum">
              <a:rPr lang="hu-HU" sz="1200">
                <a:latin typeface="Times New Roman" pitchFamily="18" charset="0"/>
              </a:rPr>
              <a:pPr algn="r" eaLnBrk="0" hangingPunct="0"/>
              <a:t>1</a:t>
            </a:fld>
            <a:endParaRPr lang="hu-HU" sz="12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Milyen lehetőségek vannak a fenéktermék</a:t>
            </a:r>
            <a:r>
              <a:rPr lang="hu-HU" baseline="0" dirty="0" smtClean="0"/>
              <a:t> feldolgozására?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A032-931A-4AD7-8CB0-876417237CE6}" type="slidenum">
              <a:rPr lang="hu-HU" smtClean="0"/>
              <a:pPr/>
              <a:t>63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4BB6-5885-4AD2-AA74-928E20ED09EB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4BB6-5885-4AD2-AA74-928E20ED09EB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4BB6-5885-4AD2-AA74-928E20ED09EB}" type="slidenum">
              <a:rPr lang="hu-HU" smtClean="0"/>
              <a:pPr>
                <a:defRPr/>
              </a:pPr>
              <a:t>72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CE6B3-F904-4B0A-8A5D-1A6ABFB7C24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Fölül a biokémiai folyamatok (kivéve cellulóz hozzáférhetővé tétele), alul színessel a technológiai lépések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5938C-3144-4D12-95EC-E80433AD30C1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ÖSSZEHASONLÍTHATÓ ESETEK: kisebb élesztő konc. és hosszabb fermentációs</a:t>
            </a:r>
            <a:r>
              <a:rPr lang="hu-HU" sz="1200" baseline="0" dirty="0" smtClean="0"/>
              <a:t> idő vs. nagyobb élesztő konc. és rövidebb fermentációs idő</a:t>
            </a:r>
            <a:endParaRPr lang="hu-HU" sz="1200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5938C-3144-4D12-95EC-E80433AD30C1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mérnöki</a:t>
            </a:r>
            <a:r>
              <a:rPr lang="en-GB" dirty="0" smtClean="0"/>
              <a:t> </a:t>
            </a:r>
            <a:r>
              <a:rPr lang="en-GB" dirty="0" err="1" smtClean="0"/>
              <a:t>gondolkodás</a:t>
            </a:r>
            <a:r>
              <a:rPr lang="en-GB" dirty="0" smtClean="0"/>
              <a:t> </a:t>
            </a:r>
            <a:r>
              <a:rPr lang="en-GB" dirty="0" err="1" smtClean="0"/>
              <a:t>közvetítése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A032-931A-4AD7-8CB0-876417237CE6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21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Helyettesíthető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HeatX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Heaterrel</a:t>
            </a:r>
            <a:r>
              <a:rPr lang="hu-HU" baseline="0" dirty="0" smtClean="0"/>
              <a:t>? Igen, 2 </a:t>
            </a:r>
            <a:r>
              <a:rPr lang="hu-HU" baseline="0" dirty="0" err="1" smtClean="0"/>
              <a:t>Heaterrel</a:t>
            </a:r>
            <a:r>
              <a:rPr lang="hu-HU" baseline="0" dirty="0" smtClean="0"/>
              <a:t>, egy a hideg oldalt, egy a meleg oldalt reprezentálja.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A032-931A-4AD7-8CB0-876417237CE6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mennyi lenne</a:t>
            </a:r>
            <a:r>
              <a:rPr lang="hu-HU" baseline="0" dirty="0" smtClean="0"/>
              <a:t> a hőteljesítmény, ha </a:t>
            </a:r>
            <a:r>
              <a:rPr lang="hu-HU" baseline="0" dirty="0" err="1" smtClean="0"/>
              <a:t>35°C-ra</a:t>
            </a:r>
            <a:r>
              <a:rPr lang="hu-HU" baseline="0" dirty="0" smtClean="0"/>
              <a:t> melegítenénk? </a:t>
            </a:r>
            <a:r>
              <a:rPr lang="hu-HU" baseline="0" dirty="0" err="1" smtClean="0"/>
              <a:t>dT</a:t>
            </a:r>
            <a:r>
              <a:rPr lang="hu-HU" baseline="0" dirty="0" smtClean="0"/>
              <a:t> a fele, így fele lenne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A032-931A-4AD7-8CB0-876417237CE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történik, ha a hőteljesítmény +/-?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A032-931A-4AD7-8CB0-876417237CE6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Melyik az 1. tányér? A</a:t>
            </a:r>
            <a:r>
              <a:rPr lang="hu-HU" baseline="0" dirty="0" smtClean="0"/>
              <a:t> legfelső.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A032-931A-4AD7-8CB0-876417237CE6}" type="slidenum">
              <a:rPr lang="hu-HU" smtClean="0"/>
              <a:pPr/>
              <a:t>54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447800"/>
            <a:ext cx="5334000" cy="2362200"/>
          </a:xfrm>
        </p:spPr>
        <p:txBody>
          <a:bodyPr/>
          <a:lstStyle>
            <a:lvl1pPr>
              <a:defRPr sz="3000">
                <a:latin typeface="Arial Narrow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hu-HU"/>
              <a:t>Alcím mintájának szerkesztése</a:t>
            </a:r>
          </a:p>
        </p:txBody>
      </p:sp>
      <p:pic>
        <p:nvPicPr>
          <p:cNvPr id="115716" name="Picture 4" descr="b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</p:spPr>
      </p:pic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2895600" y="4116388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419600" y="4116388"/>
            <a:ext cx="4343400" cy="53975"/>
          </a:xfrm>
          <a:prstGeom prst="rect">
            <a:avLst/>
          </a:prstGeom>
          <a:solidFill>
            <a:srgbClr val="1669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5724" name="Picture 12" descr="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3600450" cy="27003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9C83-B46E-4685-A4EE-C5039BC6AD6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81788" y="304800"/>
            <a:ext cx="2095500" cy="60483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95288" y="304800"/>
            <a:ext cx="6134100" cy="60483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B991-A4A1-4ED8-A30F-0F323CC145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665A7-D60D-4E85-9D65-0EF5726E8F2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E937-310F-4FFB-942A-0E95853D34C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62488" y="1628775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C678-808C-4768-90C2-E50AA1A372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2A2C-686C-4F0D-9509-9E2ECBF0646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D17E-F1C8-498D-A337-3E700995528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A662B-CDC6-4593-B74B-DF6D9D41CE7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F12B-F10F-4702-B25F-6025D2B03CB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24F4-ACF4-40FF-98B7-8D24F4DE97C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24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1469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14692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hu-HU"/>
          </a:p>
        </p:txBody>
      </p:sp>
      <p:sp>
        <p:nvSpPr>
          <p:cNvPr id="114693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/>
          </a:p>
        </p:txBody>
      </p:sp>
      <p:sp>
        <p:nvSpPr>
          <p:cNvPr id="114694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38175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943A23-5DF3-4565-B592-B15436FE952E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114695" name="Picture 2055" descr="bm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</p:spPr>
      </p:pic>
      <p:sp>
        <p:nvSpPr>
          <p:cNvPr id="114696" name="Line 2056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7" name="Line 2057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8" name="Line 2058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9" name="Rectangle 2059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0" name="Rectangle 2060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4701" name="Picture 2061" descr="ch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260350"/>
            <a:ext cx="1728788" cy="12969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6698B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­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¤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¤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¤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¤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¤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5CA5F-3FFB-4FCB-8C01-1F4ED89433E0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556792"/>
            <a:ext cx="8893175" cy="186531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dirty="0" smtClean="0"/>
              <a:t>Tervezés </a:t>
            </a:r>
            <a:r>
              <a:rPr lang="hu-HU" dirty="0" err="1" smtClean="0"/>
              <a:t>AspenTech</a:t>
            </a:r>
            <a:r>
              <a:rPr lang="hu-HU" dirty="0" smtClean="0"/>
              <a:t> programokkal</a:t>
            </a:r>
            <a:br>
              <a:rPr lang="hu-HU" dirty="0" smtClean="0"/>
            </a:br>
            <a:r>
              <a:rPr lang="hu-HU" dirty="0" smtClean="0"/>
              <a:t>bioetanol gyártás témában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3934098"/>
            <a:ext cx="7345363" cy="27352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sz="2400" dirty="0" smtClean="0"/>
              <a:t>Dr. Barta Zsolt</a:t>
            </a:r>
            <a:endParaRPr lang="hu-HU" sz="2400" dirty="0"/>
          </a:p>
          <a:p>
            <a:pPr marL="0" indent="0" algn="ctr">
              <a:buFontTx/>
              <a:buNone/>
            </a:pPr>
            <a:endParaRPr lang="hu-HU" sz="2400" i="1" dirty="0"/>
          </a:p>
          <a:p>
            <a:pPr marL="0" indent="0" algn="ctr">
              <a:buFontTx/>
              <a:buNone/>
            </a:pPr>
            <a:r>
              <a:rPr lang="hu-HU" sz="2000" i="1" dirty="0"/>
              <a:t>Budapesti Műszaki és Gazdaságtudományi Egyetem</a:t>
            </a:r>
          </a:p>
          <a:p>
            <a:pPr marL="0" indent="0" algn="ctr">
              <a:buFontTx/>
              <a:buNone/>
            </a:pPr>
            <a:r>
              <a:rPr lang="hu-HU" sz="2000" i="1" dirty="0"/>
              <a:t>Alkalmazott Biotechnológia és </a:t>
            </a:r>
            <a:r>
              <a:rPr lang="hu-HU" sz="2000" i="1" dirty="0" err="1"/>
              <a:t>Élelmiszertudományi</a:t>
            </a:r>
            <a:r>
              <a:rPr lang="hu-HU" sz="2000" i="1" dirty="0"/>
              <a:t> Tanszék</a:t>
            </a:r>
          </a:p>
          <a:p>
            <a:pPr marL="0" indent="0" algn="ctr">
              <a:buFontTx/>
              <a:buNone/>
            </a:pPr>
            <a:endParaRPr lang="hu-HU" sz="2000" i="1" dirty="0"/>
          </a:p>
          <a:p>
            <a:pPr marL="0" indent="0" algn="ctr">
              <a:buFontTx/>
              <a:buNone/>
            </a:pPr>
            <a:r>
              <a:rPr lang="hu-HU" sz="2000" dirty="0"/>
              <a:t>Budapest, </a:t>
            </a:r>
            <a:fld id="{3B64BD3D-FA23-441E-B6EE-C518ED396A08}" type="datetime1">
              <a:rPr lang="hu-HU" sz="2000" smtClean="0"/>
              <a:t>2017.09.21.</a:t>
            </a:fld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 bwMode="auto">
          <a:xfrm>
            <a:off x="2285984" y="5929330"/>
            <a:ext cx="1143008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642910" y="6072206"/>
            <a:ext cx="785818" cy="7842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642910" y="6072206"/>
            <a:ext cx="714380" cy="7127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00100" y="4407107"/>
            <a:ext cx="6320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err="1" smtClean="0"/>
              <a:t>Heater</a:t>
            </a:r>
            <a:r>
              <a:rPr lang="hu-HU" dirty="0" smtClean="0"/>
              <a:t> – a hőcsere egyik oldala érdekes, és az ahhoz szükséges teljesítmény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HeatX</a:t>
            </a:r>
            <a:r>
              <a:rPr lang="hu-HU" dirty="0" smtClean="0"/>
              <a:t> – a hőcserélő hideg és meleg oldala is (2 belépési, 2 kilépési pont)</a:t>
            </a:r>
            <a:br>
              <a:rPr lang="hu-HU" dirty="0" smtClean="0"/>
            </a:br>
            <a:r>
              <a:rPr lang="hu-HU" dirty="0" smtClean="0"/>
              <a:t>	megbonyolítja a számolást </a:t>
            </a:r>
            <a:r>
              <a:rPr lang="hu-HU" dirty="0" smtClean="0">
                <a:sym typeface="Wingdings" pitchFamily="2" charset="2"/>
              </a:rPr>
              <a:t> kerüljük a használatát</a:t>
            </a:r>
            <a:endParaRPr lang="en-US" dirty="0"/>
          </a:p>
        </p:txBody>
      </p:sp>
      <p:cxnSp>
        <p:nvCxnSpPr>
          <p:cNvPr id="10" name="Egyenes összekötő nyíllal 9"/>
          <p:cNvCxnSpPr/>
          <p:nvPr/>
        </p:nvCxnSpPr>
        <p:spPr bwMode="auto">
          <a:xfrm rot="5400000" flipH="1" flipV="1">
            <a:off x="964381" y="5679297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gyenes összekötő nyíllal 13"/>
          <p:cNvCxnSpPr/>
          <p:nvPr/>
        </p:nvCxnSpPr>
        <p:spPr bwMode="auto">
          <a:xfrm rot="5400000">
            <a:off x="3428992" y="3429000"/>
            <a:ext cx="71438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Egyenes összekötő nyíllal 15"/>
          <p:cNvCxnSpPr/>
          <p:nvPr/>
        </p:nvCxnSpPr>
        <p:spPr bwMode="auto">
          <a:xfrm rot="5400000">
            <a:off x="4285454" y="3428206"/>
            <a:ext cx="71438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zövegdoboz 16"/>
          <p:cNvSpPr txBox="1"/>
          <p:nvPr/>
        </p:nvSpPr>
        <p:spPr>
          <a:xfrm>
            <a:off x="2214546" y="2786058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Kötelező belépési pont</a:t>
            </a:r>
            <a:endParaRPr lang="en-US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316101" y="2786058"/>
            <a:ext cx="1908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Kötelező kilépési pont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271388" y="2071678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hu-HU" b="1" dirty="0" smtClean="0"/>
              <a:t>BLOCK ELHELYEZÉSE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Belépő áram bekötése</a:t>
            </a:r>
            <a:endParaRPr lang="en-US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56469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 bwMode="auto">
          <a:xfrm>
            <a:off x="0" y="5929330"/>
            <a:ext cx="576064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9592" y="4365104"/>
            <a:ext cx="1935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belépő áram bekötése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Kilépő áram bekötése</a:t>
            </a:r>
            <a:endParaRPr lang="en-US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93368"/>
            <a:ext cx="9156469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419872" y="4437112"/>
            <a:ext cx="1872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kilépő áram bekötése</a:t>
            </a:r>
            <a:endParaRPr lang="en-GB" dirty="0"/>
          </a:p>
        </p:txBody>
      </p:sp>
      <p:sp>
        <p:nvSpPr>
          <p:cNvPr id="5" name="Ellipszis 4"/>
          <p:cNvSpPr/>
          <p:nvPr/>
        </p:nvSpPr>
        <p:spPr bwMode="auto">
          <a:xfrm>
            <a:off x="8100392" y="6237312"/>
            <a:ext cx="1080120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35696" y="3356992"/>
            <a:ext cx="653755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Lépésenként (műveletenként) célszerű haladni, mert így könnyebb a hibakeresés</a:t>
            </a:r>
            <a:endParaRPr lang="en-GB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33824" y="5857892"/>
            <a:ext cx="661020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Ez azt jelzi, hogy a </a:t>
            </a:r>
            <a:r>
              <a:rPr lang="hu-HU" dirty="0" err="1" smtClean="0"/>
              <a:t>flowsheet</a:t>
            </a:r>
            <a:r>
              <a:rPr lang="hu-HU" dirty="0" smtClean="0"/>
              <a:t> kapcsolatai rendben vannak, az inputok hiányoznak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475656" y="1844824"/>
            <a:ext cx="217232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pirosakat ki kell tölteni </a:t>
            </a:r>
            <a:endParaRPr lang="en-GB" dirty="0"/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5868144" y="3068960"/>
            <a:ext cx="79208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zövegdoboz 6"/>
          <p:cNvSpPr txBox="1"/>
          <p:nvPr/>
        </p:nvSpPr>
        <p:spPr>
          <a:xfrm>
            <a:off x="6679378" y="2780928"/>
            <a:ext cx="2501134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err="1" smtClean="0"/>
              <a:t>Mass-ra</a:t>
            </a:r>
            <a:r>
              <a:rPr lang="hu-HU" dirty="0" smtClean="0"/>
              <a:t> állítjuk</a:t>
            </a:r>
          </a:p>
          <a:p>
            <a:r>
              <a:rPr lang="hu-HU" dirty="0" smtClean="0"/>
              <a:t>(tömegáramokat használunk)</a:t>
            </a:r>
          </a:p>
          <a:p>
            <a:endParaRPr lang="hu-HU" dirty="0" smtClean="0"/>
          </a:p>
        </p:txBody>
      </p:sp>
      <p:sp>
        <p:nvSpPr>
          <p:cNvPr id="8" name="Ellipszis 7"/>
          <p:cNvSpPr/>
          <p:nvPr/>
        </p:nvSpPr>
        <p:spPr bwMode="auto">
          <a:xfrm>
            <a:off x="5000628" y="2714620"/>
            <a:ext cx="1000132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285720" y="1428736"/>
            <a:ext cx="1000132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allAtOnce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2627784" y="2924944"/>
            <a:ext cx="4527201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Component</a:t>
            </a:r>
            <a:r>
              <a:rPr lang="hu-HU" dirty="0" smtClean="0"/>
              <a:t> </a:t>
            </a:r>
            <a:r>
              <a:rPr lang="hu-HU" dirty="0" err="1" smtClean="0"/>
              <a:t>ID-nál</a:t>
            </a:r>
            <a:r>
              <a:rPr lang="hu-HU" dirty="0" smtClean="0"/>
              <a:t> írjuk be angolul a komponens nevét</a:t>
            </a:r>
          </a:p>
          <a:p>
            <a:r>
              <a:rPr lang="hu-HU" dirty="0" smtClean="0"/>
              <a:t>akkor ismeri fel, ha mind a 4 oszlopot kitölti</a:t>
            </a:r>
          </a:p>
          <a:p>
            <a:endParaRPr lang="hu-HU" dirty="0" smtClean="0"/>
          </a:p>
          <a:p>
            <a:r>
              <a:rPr lang="hu-HU" dirty="0" smtClean="0"/>
              <a:t>Vagy </a:t>
            </a:r>
            <a:r>
              <a:rPr lang="hu-HU" dirty="0" err="1" smtClean="0"/>
              <a:t>Find-dal</a:t>
            </a:r>
            <a:r>
              <a:rPr lang="hu-HU" dirty="0" smtClean="0"/>
              <a:t> megkereshetjük</a:t>
            </a:r>
            <a:endParaRPr lang="en-GB" dirty="0"/>
          </a:p>
        </p:txBody>
      </p:sp>
      <p:sp>
        <p:nvSpPr>
          <p:cNvPr id="5" name="Ellipszis 4"/>
          <p:cNvSpPr/>
          <p:nvPr/>
        </p:nvSpPr>
        <p:spPr bwMode="auto">
          <a:xfrm>
            <a:off x="357158" y="1571612"/>
            <a:ext cx="1500198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 bwMode="auto">
          <a:xfrm rot="5400000">
            <a:off x="2928926" y="4143380"/>
            <a:ext cx="571504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 bwMode="auto">
          <a:xfrm>
            <a:off x="4572000" y="1844824"/>
            <a:ext cx="129614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2214546" y="4854910"/>
            <a:ext cx="439248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72000" y="2636912"/>
            <a:ext cx="464454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NRTL</a:t>
            </a:r>
            <a:r>
              <a:rPr lang="hu-HU" dirty="0" smtClean="0"/>
              <a:t>: </a:t>
            </a:r>
            <a:r>
              <a:rPr lang="hu-HU" dirty="0" err="1" smtClean="0"/>
              <a:t>Non-Random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Liquid</a:t>
            </a:r>
            <a:endParaRPr lang="hu-HU" dirty="0" smtClean="0"/>
          </a:p>
          <a:p>
            <a:r>
              <a:rPr lang="hu-HU" dirty="0" smtClean="0"/>
              <a:t>biotechnológiai modelleknél (vizes közeg) ezt használják</a:t>
            </a:r>
            <a:endParaRPr lang="en-GB" dirty="0"/>
          </a:p>
        </p:txBody>
      </p:sp>
      <p:sp>
        <p:nvSpPr>
          <p:cNvPr id="7" name="Ellipszis 6"/>
          <p:cNvSpPr/>
          <p:nvPr/>
        </p:nvSpPr>
        <p:spPr bwMode="auto">
          <a:xfrm>
            <a:off x="5940152" y="1844824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 bwMode="auto">
          <a:xfrm>
            <a:off x="6372200" y="2060848"/>
            <a:ext cx="36004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Szövegdoboz 9"/>
          <p:cNvSpPr txBox="1"/>
          <p:nvPr/>
        </p:nvSpPr>
        <p:spPr>
          <a:xfrm>
            <a:off x="6732240" y="1825660"/>
            <a:ext cx="189898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Interaktív súgó a</a:t>
            </a:r>
            <a:br>
              <a:rPr lang="hu-HU" dirty="0" smtClean="0"/>
            </a:br>
            <a:r>
              <a:rPr lang="hu-HU" dirty="0" smtClean="0"/>
              <a:t> módszerválasztáshoz</a:t>
            </a:r>
            <a:endParaRPr lang="en-GB" dirty="0"/>
          </a:p>
        </p:txBody>
      </p:sp>
      <p:sp>
        <p:nvSpPr>
          <p:cNvPr id="11" name="Ellipszis 10"/>
          <p:cNvSpPr/>
          <p:nvPr/>
        </p:nvSpPr>
        <p:spPr bwMode="auto">
          <a:xfrm>
            <a:off x="428596" y="3643314"/>
            <a:ext cx="1500198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4572000" y="3429000"/>
            <a:ext cx="286257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összetétel megadása tömegtörttel</a:t>
            </a:r>
            <a:endParaRPr lang="en-GB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37585" y="1124744"/>
            <a:ext cx="272677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Belépő (1-es) áram specifikáció</a:t>
            </a:r>
            <a:endParaRPr lang="en-GB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V="1">
            <a:off x="3707904" y="188640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gyenes összekötő nyíllal 8"/>
          <p:cNvCxnSpPr/>
          <p:nvPr/>
        </p:nvCxnSpPr>
        <p:spPr bwMode="auto">
          <a:xfrm flipH="1">
            <a:off x="1115616" y="1412776"/>
            <a:ext cx="1800200" cy="8640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zövegdoboz 7"/>
          <p:cNvSpPr txBox="1"/>
          <p:nvPr/>
        </p:nvSpPr>
        <p:spPr>
          <a:xfrm>
            <a:off x="2627784" y="4561383"/>
            <a:ext cx="4656596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kilépő (2-es) áramot nem szabad kitölteni, </a:t>
            </a:r>
            <a:br>
              <a:rPr lang="hu-HU" dirty="0" smtClean="0"/>
            </a:br>
            <a:r>
              <a:rPr lang="hu-HU" dirty="0" smtClean="0"/>
              <a:t>azt a B1 </a:t>
            </a:r>
            <a:r>
              <a:rPr lang="hu-HU" dirty="0" err="1" smtClean="0"/>
              <a:t>block</a:t>
            </a:r>
            <a:r>
              <a:rPr lang="hu-HU" dirty="0" smtClean="0"/>
              <a:t> specifikációja alapján számolja a program</a:t>
            </a:r>
            <a:br>
              <a:rPr lang="hu-HU" dirty="0" smtClean="0"/>
            </a:br>
            <a:r>
              <a:rPr lang="hu-HU" dirty="0" smtClean="0"/>
              <a:t>a szimuláció futtatása során</a:t>
            </a:r>
            <a:endParaRPr lang="en-GB" dirty="0"/>
          </a:p>
        </p:txBody>
      </p:sp>
      <p:cxnSp>
        <p:nvCxnSpPr>
          <p:cNvPr id="11" name="Egyenes összekötő nyíllal 10"/>
          <p:cNvCxnSpPr/>
          <p:nvPr/>
        </p:nvCxnSpPr>
        <p:spPr bwMode="auto">
          <a:xfrm>
            <a:off x="1115616" y="3068960"/>
            <a:ext cx="1512168" cy="15121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églalap 9"/>
          <p:cNvSpPr/>
          <p:nvPr/>
        </p:nvSpPr>
        <p:spPr bwMode="auto">
          <a:xfrm>
            <a:off x="2500298" y="2000240"/>
            <a:ext cx="1785950" cy="19288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4357686" y="2000240"/>
            <a:ext cx="1928826" cy="11430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4572000" y="3284984"/>
            <a:ext cx="4362733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összetétel megadása a komponensek tömegáramával</a:t>
            </a:r>
            <a:endParaRPr lang="en-GB" dirty="0"/>
          </a:p>
        </p:txBody>
      </p:sp>
      <p:sp>
        <p:nvSpPr>
          <p:cNvPr id="6" name="Téglalap 5"/>
          <p:cNvSpPr/>
          <p:nvPr/>
        </p:nvSpPr>
        <p:spPr bwMode="auto">
          <a:xfrm>
            <a:off x="2643174" y="3357562"/>
            <a:ext cx="1714512" cy="4286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4429124" y="2143116"/>
            <a:ext cx="1785950" cy="10001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596188" y="6582966"/>
            <a:ext cx="1371600" cy="304800"/>
          </a:xfrm>
        </p:spPr>
        <p:txBody>
          <a:bodyPr/>
          <a:lstStyle/>
          <a:p>
            <a:fld id="{137A662B-CDC6-4593-B74B-DF6D9D41CE7A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14" y="-27384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 bwMode="auto">
          <a:xfrm>
            <a:off x="2357422" y="4786322"/>
            <a:ext cx="183600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11600" y="3198168"/>
            <a:ext cx="253646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kilépő hőmérséklet megadása</a:t>
            </a:r>
            <a:endParaRPr lang="en-GB" dirty="0"/>
          </a:p>
        </p:txBody>
      </p:sp>
      <p:sp>
        <p:nvSpPr>
          <p:cNvPr id="7" name="Szövegdoboz 6"/>
          <p:cNvSpPr txBox="1"/>
          <p:nvPr/>
        </p:nvSpPr>
        <p:spPr>
          <a:xfrm>
            <a:off x="2937585" y="1109936"/>
            <a:ext cx="30137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(B1 jelű) hőcserélő specifikáció</a:t>
            </a:r>
            <a:endParaRPr lang="en-GB" dirty="0"/>
          </a:p>
        </p:txBody>
      </p:sp>
      <p:cxnSp>
        <p:nvCxnSpPr>
          <p:cNvPr id="8" name="Egyenes összekötő nyíllal 7"/>
          <p:cNvCxnSpPr/>
          <p:nvPr/>
        </p:nvCxnSpPr>
        <p:spPr bwMode="auto">
          <a:xfrm flipV="1">
            <a:off x="3707904" y="173832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gyenes összekötő nyíllal 8"/>
          <p:cNvCxnSpPr/>
          <p:nvPr/>
        </p:nvCxnSpPr>
        <p:spPr bwMode="auto">
          <a:xfrm flipH="1">
            <a:off x="1043608" y="1397968"/>
            <a:ext cx="1872208" cy="12961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627784" y="3068960"/>
            <a:ext cx="339746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nyomás:</a:t>
            </a:r>
          </a:p>
          <a:p>
            <a:r>
              <a:rPr lang="hu-HU" dirty="0" smtClean="0"/>
              <a:t>az érték &gt; 0, kilépő nyomást adunk meg</a:t>
            </a:r>
          </a:p>
          <a:p>
            <a:r>
              <a:rPr lang="hu-HU" dirty="0" smtClean="0"/>
              <a:t>az érték = 0, nincs nyomásesés</a:t>
            </a:r>
          </a:p>
          <a:p>
            <a:r>
              <a:rPr lang="hu-HU" dirty="0" smtClean="0"/>
              <a:t>az érték &lt; 0, nyomásesést adunk meg  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37585" y="1109936"/>
            <a:ext cx="30137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(B1 jelű) hőcserélő specifikáció</a:t>
            </a:r>
            <a:endParaRPr lang="en-GB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V="1">
            <a:off x="3707904" y="173832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 flipH="1">
            <a:off x="1043608" y="1397968"/>
            <a:ext cx="1872208" cy="12961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églalap 8"/>
          <p:cNvSpPr/>
          <p:nvPr/>
        </p:nvSpPr>
        <p:spPr bwMode="auto">
          <a:xfrm>
            <a:off x="2428860" y="4786322"/>
            <a:ext cx="6715140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Előadásanyag, számonkérés</a:t>
            </a:r>
            <a:endParaRPr lang="en-GB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1628800"/>
            <a:ext cx="8382000" cy="4680520"/>
          </a:xfrm>
        </p:spPr>
        <p:txBody>
          <a:bodyPr/>
          <a:lstStyle/>
          <a:p>
            <a:r>
              <a:rPr lang="hu-HU" sz="2000" dirty="0" smtClean="0"/>
              <a:t>A </a:t>
            </a:r>
            <a:r>
              <a:rPr lang="hu-HU" sz="2000" dirty="0" err="1"/>
              <a:t>N</a:t>
            </a:r>
            <a:r>
              <a:rPr lang="hu-HU" sz="2000" dirty="0" err="1" smtClean="0"/>
              <a:t>eptun</a:t>
            </a:r>
            <a:r>
              <a:rPr lang="hu-HU" sz="2000" dirty="0" smtClean="0"/>
              <a:t> üzenetben küldött linken elérhető:</a:t>
            </a:r>
          </a:p>
          <a:p>
            <a:pPr lvl="1"/>
            <a:r>
              <a:rPr lang="hu-HU" sz="2000" dirty="0" smtClean="0"/>
              <a:t>Az előadásanyag</a:t>
            </a:r>
          </a:p>
          <a:p>
            <a:pPr lvl="1"/>
            <a:r>
              <a:rPr lang="hu-HU" sz="2000" dirty="0" smtClean="0"/>
              <a:t>A felkészülést segítő kérdések gyűjteménye</a:t>
            </a:r>
          </a:p>
          <a:p>
            <a:endParaRPr lang="hu-HU" sz="2000" dirty="0" smtClean="0"/>
          </a:p>
          <a:p>
            <a:r>
              <a:rPr lang="hu-HU" sz="2000" dirty="0" smtClean="0"/>
              <a:t>Zárthelyi dolgozatra való felkészülés (konzultáció</a:t>
            </a:r>
            <a:r>
              <a:rPr lang="hu-HU" sz="2000" dirty="0" smtClean="0"/>
              <a:t>)</a:t>
            </a:r>
            <a:br>
              <a:rPr lang="hu-HU" sz="2000" dirty="0" smtClean="0"/>
            </a:br>
            <a:r>
              <a:rPr lang="hu-HU" sz="2000" dirty="0" smtClean="0"/>
              <a:t>Szeptember 28. 14:15, K 134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zh: </a:t>
            </a:r>
            <a:r>
              <a:rPr lang="en-GB" sz="2000" dirty="0" smtClean="0"/>
              <a:t>5 </a:t>
            </a:r>
            <a:r>
              <a:rPr lang="en-GB" sz="2000" dirty="0" err="1" smtClean="0"/>
              <a:t>kérdés</a:t>
            </a:r>
            <a:r>
              <a:rPr lang="en-GB" sz="2000" dirty="0" smtClean="0"/>
              <a:t>, </a:t>
            </a:r>
            <a:r>
              <a:rPr lang="hu-HU" sz="2000" dirty="0" smtClean="0"/>
              <a:t>melyekre rövid, lényegre törő válaszokat várunk</a:t>
            </a:r>
            <a:br>
              <a:rPr lang="hu-HU" sz="2000" dirty="0" smtClean="0"/>
            </a:br>
            <a:endParaRPr lang="hu-HU" sz="2000" dirty="0" smtClean="0"/>
          </a:p>
          <a:p>
            <a:endParaRPr lang="en-GB" sz="20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Futtatható a szimuláció</a:t>
            </a:r>
            <a:endParaRPr lang="en-US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56469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 bwMode="auto">
          <a:xfrm>
            <a:off x="8100392" y="6237312"/>
            <a:ext cx="104360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2143108" y="1500174"/>
            <a:ext cx="200176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Flowsheet</a:t>
            </a:r>
            <a:r>
              <a:rPr lang="hu-HU" dirty="0" smtClean="0"/>
              <a:t> eredmények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43834" y="6478809"/>
            <a:ext cx="149335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available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 bwMode="auto">
          <a:xfrm>
            <a:off x="5796136" y="2780928"/>
            <a:ext cx="36004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zövegdoboz 7"/>
          <p:cNvSpPr txBox="1"/>
          <p:nvPr/>
        </p:nvSpPr>
        <p:spPr>
          <a:xfrm>
            <a:off x="6156176" y="2636912"/>
            <a:ext cx="230152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B1 hőcserélő teljesítménye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0"/>
            <a:ext cx="126014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751257" y="1687945"/>
            <a:ext cx="5249899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Gazdaságossági számítások (</a:t>
            </a:r>
            <a:r>
              <a:rPr lang="hu-HU" dirty="0" err="1" smtClean="0"/>
              <a:t>Costing</a:t>
            </a:r>
            <a:r>
              <a:rPr lang="hu-HU" dirty="0" smtClean="0"/>
              <a:t>) aktiválása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Szimulációs eredmények betöltése az </a:t>
            </a:r>
            <a:r>
              <a:rPr lang="hu-HU" dirty="0" err="1" smtClean="0"/>
              <a:t>Economic</a:t>
            </a:r>
            <a:r>
              <a:rPr lang="hu-HU" dirty="0" smtClean="0"/>
              <a:t> </a:t>
            </a:r>
            <a:r>
              <a:rPr lang="hu-HU" dirty="0" err="1" smtClean="0"/>
              <a:t>Analyzer-be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Műveleti egységek (</a:t>
            </a:r>
            <a:r>
              <a:rPr lang="hu-HU" dirty="0" err="1" smtClean="0"/>
              <a:t>blockok</a:t>
            </a:r>
            <a:r>
              <a:rPr lang="hu-HU" dirty="0" smtClean="0"/>
              <a:t>) megfeleltetése készülékeknek</a:t>
            </a:r>
          </a:p>
          <a:p>
            <a:pPr marL="342900" indent="-342900">
              <a:buAutoNum type="arabicPeriod"/>
            </a:pPr>
            <a:r>
              <a:rPr lang="hu-HU" dirty="0" smtClean="0"/>
              <a:t>Méretezés</a:t>
            </a:r>
          </a:p>
          <a:p>
            <a:pPr marL="342900" indent="-342900">
              <a:buAutoNum type="arabicPeriod"/>
            </a:pPr>
            <a:r>
              <a:rPr lang="hu-HU" dirty="0" smtClean="0"/>
              <a:t>Költségbecslés</a:t>
            </a:r>
            <a:endParaRPr lang="en-GB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V="1">
            <a:off x="5429256" y="620688"/>
            <a:ext cx="2376264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 flipV="1">
            <a:off x="5429256" y="620688"/>
            <a:ext cx="2592288" cy="16561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flipV="1">
            <a:off x="5429256" y="620688"/>
            <a:ext cx="2808312" cy="18722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gyenes összekötő nyíllal 13"/>
          <p:cNvCxnSpPr/>
          <p:nvPr/>
        </p:nvCxnSpPr>
        <p:spPr bwMode="auto">
          <a:xfrm flipV="1">
            <a:off x="5429256" y="620688"/>
            <a:ext cx="3024336" cy="20882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gyenes összekötő nyíllal 14"/>
          <p:cNvCxnSpPr/>
          <p:nvPr/>
        </p:nvCxnSpPr>
        <p:spPr bwMode="auto">
          <a:xfrm flipV="1">
            <a:off x="5429256" y="642918"/>
            <a:ext cx="2088000" cy="10715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24</a:t>
            </a:fld>
            <a:endParaRPr lang="hu-H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 bwMode="auto">
          <a:xfrm>
            <a:off x="3707904" y="3857628"/>
            <a:ext cx="223224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44453" y="1049521"/>
            <a:ext cx="569938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Mapping</a:t>
            </a:r>
            <a:r>
              <a:rPr lang="hu-HU" dirty="0" smtClean="0"/>
              <a:t> - műveleti egységek (</a:t>
            </a:r>
            <a:r>
              <a:rPr lang="hu-HU" dirty="0" err="1" smtClean="0"/>
              <a:t>blockok</a:t>
            </a:r>
            <a:r>
              <a:rPr lang="hu-HU" dirty="0" smtClean="0"/>
              <a:t>) megfeleltetése készülékeknek</a:t>
            </a:r>
            <a:endParaRPr lang="en-US" dirty="0"/>
          </a:p>
        </p:txBody>
      </p:sp>
      <p:sp>
        <p:nvSpPr>
          <p:cNvPr id="6" name="Ellipszis 5"/>
          <p:cNvSpPr/>
          <p:nvPr/>
        </p:nvSpPr>
        <p:spPr bwMode="auto">
          <a:xfrm>
            <a:off x="6786578" y="285728"/>
            <a:ext cx="1857388" cy="5000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099608" y="4478545"/>
            <a:ext cx="540135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 B1 </a:t>
            </a:r>
            <a:r>
              <a:rPr lang="hu-HU" dirty="0" err="1" smtClean="0"/>
              <a:t>block-ot</a:t>
            </a:r>
            <a:r>
              <a:rPr lang="hu-HU" dirty="0" smtClean="0"/>
              <a:t> úszófejes csőköteges hőcserélőnek feleltetjük meg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25</a:t>
            </a:fld>
            <a:endParaRPr lang="hu-HU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0"/>
            <a:ext cx="126014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zis 15"/>
          <p:cNvSpPr/>
          <p:nvPr/>
        </p:nvSpPr>
        <p:spPr bwMode="auto">
          <a:xfrm>
            <a:off x="71406" y="4498290"/>
            <a:ext cx="64807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églalap 17"/>
          <p:cNvSpPr/>
          <p:nvPr/>
        </p:nvSpPr>
        <p:spPr bwMode="auto">
          <a:xfrm>
            <a:off x="71406" y="2194035"/>
            <a:ext cx="2743200" cy="2743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églalap 18"/>
          <p:cNvSpPr/>
          <p:nvPr/>
        </p:nvSpPr>
        <p:spPr bwMode="auto">
          <a:xfrm>
            <a:off x="71406" y="2914114"/>
            <a:ext cx="244827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59632" y="3573016"/>
            <a:ext cx="613033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Capital – Beruházási költség (teljes üzemre!)</a:t>
            </a:r>
          </a:p>
          <a:p>
            <a:r>
              <a:rPr lang="hu-HU" dirty="0" err="1" smtClean="0"/>
              <a:t>Utilities</a:t>
            </a:r>
            <a:r>
              <a:rPr lang="hu-HU" dirty="0" smtClean="0"/>
              <a:t> – Közművek (gőz, hűtővíz, elektromos áram) esetünkben a fűtőgőz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26</a:t>
            </a:fld>
            <a:endParaRPr lang="hu-HU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2987824" y="2708920"/>
            <a:ext cx="3995581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-a</a:t>
            </a:r>
            <a:r>
              <a:rPr lang="hu-HU" dirty="0" smtClean="0"/>
              <a:t> készülék költsége (</a:t>
            </a:r>
            <a:r>
              <a:rPr lang="hu-HU" dirty="0" err="1" smtClean="0"/>
              <a:t>Equipment</a:t>
            </a:r>
            <a:r>
              <a:rPr lang="hu-HU" dirty="0" smtClean="0"/>
              <a:t> </a:t>
            </a:r>
            <a:r>
              <a:rPr lang="hu-HU" dirty="0" err="1" smtClean="0"/>
              <a:t>cost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-a</a:t>
            </a:r>
            <a:r>
              <a:rPr lang="hu-HU" dirty="0" smtClean="0"/>
              <a:t> beszerelt készülék költsége (Total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cost</a:t>
            </a:r>
            <a:r>
              <a:rPr lang="hu-HU" dirty="0" smtClean="0"/>
              <a:t>)</a:t>
            </a:r>
          </a:p>
          <a:p>
            <a:pPr indent="280988"/>
            <a:r>
              <a:rPr lang="hu-HU" dirty="0" smtClean="0"/>
              <a:t>a készülék költsége mellett még tartalmazza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beállítás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csövezés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szabályzók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szigetelés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festés</a:t>
            </a:r>
            <a:endParaRPr lang="en-GB" dirty="0"/>
          </a:p>
        </p:txBody>
      </p:sp>
      <p:sp>
        <p:nvSpPr>
          <p:cNvPr id="5" name="Ellipszis 4"/>
          <p:cNvSpPr/>
          <p:nvPr/>
        </p:nvSpPr>
        <p:spPr bwMode="auto">
          <a:xfrm>
            <a:off x="3143240" y="4643446"/>
            <a:ext cx="64807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 bwMode="auto">
          <a:xfrm>
            <a:off x="2483768" y="3068960"/>
            <a:ext cx="302433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786182" y="4643446"/>
            <a:ext cx="1152000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Mekkora hőcserélő teljesítmény szükséges </a:t>
            </a:r>
            <a:br>
              <a:rPr lang="hu-HU" dirty="0" smtClean="0"/>
            </a:br>
            <a:r>
              <a:rPr lang="hu-HU" dirty="0" smtClean="0"/>
              <a:t>1000 kg/h, 10%-os etanol oldat buborékpontra és harmatpontra történő melegítéséhez légköri nyomáson?</a:t>
            </a:r>
          </a:p>
          <a:p>
            <a:endParaRPr lang="hu-HU" dirty="0" smtClean="0"/>
          </a:p>
          <a:p>
            <a:r>
              <a:rPr lang="hu-HU" dirty="0" smtClean="0"/>
              <a:t>10% konvencionálisan tömegszázalékot jelent</a:t>
            </a:r>
          </a:p>
          <a:p>
            <a:endParaRPr lang="hu-HU" dirty="0" smtClean="0"/>
          </a:p>
          <a:p>
            <a:r>
              <a:rPr lang="hu-HU" dirty="0" smtClean="0"/>
              <a:t>buborékpont?</a:t>
            </a:r>
          </a:p>
          <a:p>
            <a:endParaRPr lang="hu-HU" dirty="0" smtClean="0"/>
          </a:p>
          <a:p>
            <a:r>
              <a:rPr lang="hu-HU" dirty="0" smtClean="0"/>
              <a:t>harmatpont?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29</a:t>
            </a:fld>
            <a:endParaRPr lang="hu-H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071802" y="3357562"/>
            <a:ext cx="295946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Új </a:t>
            </a:r>
            <a:r>
              <a:rPr lang="hu-HU" dirty="0" err="1" smtClean="0"/>
              <a:t>kompenens</a:t>
            </a:r>
            <a:r>
              <a:rPr lang="hu-HU" dirty="0" smtClean="0"/>
              <a:t> (etanol) definiálása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E120A-8A56-464A-A2B5-802F3BAC4060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smtClean="0"/>
              <a:t>Alkoholgyártás, upstream műveletek,</a:t>
            </a:r>
            <a:br>
              <a:rPr lang="hu-HU" sz="2000" smtClean="0"/>
            </a:br>
            <a:r>
              <a:rPr lang="hu-HU" sz="2000" smtClean="0"/>
              <a:t> áttekintés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4572000" y="2205038"/>
            <a:ext cx="15128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4572000" y="3789363"/>
            <a:ext cx="15128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572000" y="5661025"/>
            <a:ext cx="15128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2051050" y="3789363"/>
            <a:ext cx="1296988" cy="0"/>
          </a:xfrm>
          <a:prstGeom prst="line">
            <a:avLst/>
          </a:prstGeom>
          <a:noFill/>
          <a:ln w="76200" cap="rnd">
            <a:solidFill>
              <a:srgbClr val="16698B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3348038" y="3789363"/>
            <a:ext cx="1223962" cy="0"/>
          </a:xfrm>
          <a:prstGeom prst="line">
            <a:avLst/>
          </a:prstGeom>
          <a:noFill/>
          <a:ln w="76200">
            <a:solidFill>
              <a:srgbClr val="16698B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4767263" y="17764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FF0000"/>
                </a:solidFill>
                <a:latin typeface="Arial" charset="0"/>
              </a:rPr>
              <a:t>erjesztés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4787900" y="3429000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FF0000"/>
                </a:solidFill>
                <a:latin typeface="Arial" charset="0"/>
              </a:rPr>
              <a:t>erjesztés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4787900" y="530066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FF0000"/>
                </a:solidFill>
                <a:latin typeface="Arial" charset="0"/>
              </a:rPr>
              <a:t>erjesztés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2051050" y="3429000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16698B"/>
                </a:solidFill>
                <a:latin typeface="Arial" charset="0"/>
              </a:rPr>
              <a:t>elfolyósítás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3419475" y="3429000"/>
            <a:ext cx="111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16698B"/>
                </a:solidFill>
                <a:latin typeface="Arial" charset="0"/>
              </a:rPr>
              <a:t>cukrosítás</a:t>
            </a:r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>
            <a:off x="197961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>
            <a:off x="2339975" y="2997200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Arial" charset="0"/>
              </a:rPr>
              <a:t>keményítő hidrolízis</a:t>
            </a:r>
          </a:p>
        </p:txBody>
      </p:sp>
      <p:sp>
        <p:nvSpPr>
          <p:cNvPr id="33808" name="AutoShape 20"/>
          <p:cNvSpPr>
            <a:spLocks/>
          </p:cNvSpPr>
          <p:nvPr/>
        </p:nvSpPr>
        <p:spPr bwMode="auto">
          <a:xfrm rot="5400000">
            <a:off x="4640263" y="2641600"/>
            <a:ext cx="152400" cy="2736850"/>
          </a:xfrm>
          <a:prstGeom prst="rightBrace">
            <a:avLst>
              <a:gd name="adj1" fmla="val 149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>
            <a:off x="4572000" y="33575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0" name="Text Box 22"/>
          <p:cNvSpPr txBox="1">
            <a:spLocks noChangeArrowheads="1"/>
          </p:cNvSpPr>
          <p:nvPr/>
        </p:nvSpPr>
        <p:spPr bwMode="auto">
          <a:xfrm>
            <a:off x="4572000" y="3021013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Arial" charset="0"/>
              </a:rPr>
              <a:t>EtOH termelés</a:t>
            </a:r>
          </a:p>
        </p:txBody>
      </p:sp>
      <p:sp>
        <p:nvSpPr>
          <p:cNvPr id="33811" name="Text Box 23"/>
          <p:cNvSpPr txBox="1">
            <a:spLocks noChangeArrowheads="1"/>
          </p:cNvSpPr>
          <p:nvPr/>
        </p:nvSpPr>
        <p:spPr bwMode="auto">
          <a:xfrm>
            <a:off x="4441825" y="41005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Arial" charset="0"/>
              </a:rPr>
              <a:t>SSF</a:t>
            </a:r>
            <a:r>
              <a:rPr lang="hu-HU" sz="1600">
                <a:latin typeface="Arial" charset="0"/>
              </a:rPr>
              <a:t> </a:t>
            </a:r>
          </a:p>
        </p:txBody>
      </p:sp>
      <p:sp>
        <p:nvSpPr>
          <p:cNvPr id="33812" name="Line 24"/>
          <p:cNvSpPr>
            <a:spLocks noChangeShapeType="1"/>
          </p:cNvSpPr>
          <p:nvPr/>
        </p:nvSpPr>
        <p:spPr bwMode="auto">
          <a:xfrm>
            <a:off x="468313" y="5664200"/>
            <a:ext cx="2160587" cy="0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13" name="Line 25"/>
          <p:cNvSpPr>
            <a:spLocks noChangeShapeType="1"/>
          </p:cNvSpPr>
          <p:nvPr/>
        </p:nvSpPr>
        <p:spPr bwMode="auto">
          <a:xfrm>
            <a:off x="2627313" y="5664200"/>
            <a:ext cx="1944687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14" name="Text Box 28"/>
          <p:cNvSpPr txBox="1">
            <a:spLocks noChangeArrowheads="1"/>
          </p:cNvSpPr>
          <p:nvPr/>
        </p:nvSpPr>
        <p:spPr bwMode="auto">
          <a:xfrm>
            <a:off x="909638" y="5300663"/>
            <a:ext cx="1141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chemeClr val="accent1"/>
                </a:solidFill>
                <a:latin typeface="Arial" charset="0"/>
              </a:rPr>
              <a:t>előkezelés</a:t>
            </a:r>
          </a:p>
        </p:txBody>
      </p:sp>
      <p:sp>
        <p:nvSpPr>
          <p:cNvPr id="33815" name="Text Box 29"/>
          <p:cNvSpPr txBox="1">
            <a:spLocks noChangeArrowheads="1"/>
          </p:cNvSpPr>
          <p:nvPr/>
        </p:nvSpPr>
        <p:spPr bwMode="auto">
          <a:xfrm>
            <a:off x="2681288" y="5300663"/>
            <a:ext cx="179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chemeClr val="accent1"/>
                </a:solidFill>
                <a:latin typeface="Arial" charset="0"/>
              </a:rPr>
              <a:t>enzimes hidrolízis</a:t>
            </a:r>
          </a:p>
        </p:txBody>
      </p:sp>
      <p:sp>
        <p:nvSpPr>
          <p:cNvPr id="33816" name="Line 30"/>
          <p:cNvSpPr>
            <a:spLocks noChangeShapeType="1"/>
          </p:cNvSpPr>
          <p:nvPr/>
        </p:nvSpPr>
        <p:spPr bwMode="auto">
          <a:xfrm>
            <a:off x="2627313" y="52292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2711450" y="4892675"/>
            <a:ext cx="171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Arial" charset="0"/>
              </a:rPr>
              <a:t>cellulóz hidrolízis</a:t>
            </a:r>
          </a:p>
        </p:txBody>
      </p:sp>
      <p:sp>
        <p:nvSpPr>
          <p:cNvPr id="33818" name="Line 32"/>
          <p:cNvSpPr>
            <a:spLocks noChangeShapeType="1"/>
          </p:cNvSpPr>
          <p:nvPr/>
        </p:nvSpPr>
        <p:spPr bwMode="auto">
          <a:xfrm>
            <a:off x="4572000" y="522922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9" name="Text Box 33"/>
          <p:cNvSpPr txBox="1">
            <a:spLocks noChangeArrowheads="1"/>
          </p:cNvSpPr>
          <p:nvPr/>
        </p:nvSpPr>
        <p:spPr bwMode="auto">
          <a:xfrm>
            <a:off x="4572000" y="4892675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Arial" charset="0"/>
              </a:rPr>
              <a:t>EtOH termelés</a:t>
            </a:r>
          </a:p>
        </p:txBody>
      </p:sp>
      <p:sp>
        <p:nvSpPr>
          <p:cNvPr id="33820" name="Line 34"/>
          <p:cNvSpPr>
            <a:spLocks noChangeShapeType="1"/>
          </p:cNvSpPr>
          <p:nvPr/>
        </p:nvSpPr>
        <p:spPr bwMode="auto">
          <a:xfrm flipH="1">
            <a:off x="395288" y="52292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21" name="Text Box 35"/>
          <p:cNvSpPr txBox="1">
            <a:spLocks noChangeArrowheads="1"/>
          </p:cNvSpPr>
          <p:nvPr/>
        </p:nvSpPr>
        <p:spPr bwMode="auto">
          <a:xfrm>
            <a:off x="71438" y="4652963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Arial" charset="0"/>
              </a:rPr>
              <a:t>cellulóz</a:t>
            </a:r>
          </a:p>
          <a:p>
            <a:pPr algn="ctr"/>
            <a:r>
              <a:rPr lang="hu-HU" sz="1600">
                <a:latin typeface="Arial" charset="0"/>
              </a:rPr>
              <a:t>hozzáférhetővé tétele </a:t>
            </a:r>
          </a:p>
        </p:txBody>
      </p:sp>
      <p:sp>
        <p:nvSpPr>
          <p:cNvPr id="33822" name="AutoShape 36"/>
          <p:cNvSpPr>
            <a:spLocks/>
          </p:cNvSpPr>
          <p:nvPr/>
        </p:nvSpPr>
        <p:spPr bwMode="auto">
          <a:xfrm rot="5400000">
            <a:off x="4279901" y="4152900"/>
            <a:ext cx="152400" cy="3457575"/>
          </a:xfrm>
          <a:prstGeom prst="rightBrace">
            <a:avLst>
              <a:gd name="adj1" fmla="val 1890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Text Box 37"/>
          <p:cNvSpPr txBox="1">
            <a:spLocks noChangeArrowheads="1"/>
          </p:cNvSpPr>
          <p:nvPr/>
        </p:nvSpPr>
        <p:spPr bwMode="auto">
          <a:xfrm>
            <a:off x="4067175" y="59721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Arial" charset="0"/>
              </a:rPr>
              <a:t>SSF</a:t>
            </a:r>
            <a:r>
              <a:rPr lang="hu-HU" sz="1600">
                <a:latin typeface="Arial" charset="0"/>
              </a:rPr>
              <a:t> </a:t>
            </a:r>
          </a:p>
        </p:txBody>
      </p:sp>
      <p:sp>
        <p:nvSpPr>
          <p:cNvPr id="33824" name="Text Box 40"/>
          <p:cNvSpPr txBox="1">
            <a:spLocks noChangeArrowheads="1"/>
          </p:cNvSpPr>
          <p:nvPr/>
        </p:nvSpPr>
        <p:spPr bwMode="auto">
          <a:xfrm>
            <a:off x="4572000" y="1416050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Arial" charset="0"/>
              </a:rPr>
              <a:t>EtOH termelés</a:t>
            </a:r>
          </a:p>
        </p:txBody>
      </p:sp>
      <p:sp>
        <p:nvSpPr>
          <p:cNvPr id="33825" name="Line 41"/>
          <p:cNvSpPr>
            <a:spLocks noChangeShapeType="1"/>
          </p:cNvSpPr>
          <p:nvPr/>
        </p:nvSpPr>
        <p:spPr bwMode="auto">
          <a:xfrm>
            <a:off x="4572000" y="177641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26" name="Line 42"/>
          <p:cNvSpPr>
            <a:spLocks noChangeShapeType="1"/>
          </p:cNvSpPr>
          <p:nvPr/>
        </p:nvSpPr>
        <p:spPr bwMode="auto">
          <a:xfrm>
            <a:off x="250825" y="1844675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27" name="Text Box 44"/>
          <p:cNvSpPr txBox="1">
            <a:spLocks noChangeArrowheads="1"/>
          </p:cNvSpPr>
          <p:nvPr/>
        </p:nvSpPr>
        <p:spPr bwMode="auto">
          <a:xfrm rot="-5400000">
            <a:off x="-315913" y="2452688"/>
            <a:ext cx="161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Arial" charset="0"/>
              </a:rPr>
              <a:t>KOMPLEXITÁS</a:t>
            </a:r>
          </a:p>
        </p:txBody>
      </p:sp>
      <p:sp>
        <p:nvSpPr>
          <p:cNvPr id="33828" name="Text Box 46"/>
          <p:cNvSpPr txBox="1">
            <a:spLocks noChangeArrowheads="1"/>
          </p:cNvSpPr>
          <p:nvPr/>
        </p:nvSpPr>
        <p:spPr bwMode="auto">
          <a:xfrm>
            <a:off x="6489700" y="1495425"/>
            <a:ext cx="2463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Times New Roman" pitchFamily="18" charset="0"/>
              </a:rPr>
              <a:t>I. </a:t>
            </a:r>
            <a:r>
              <a:rPr lang="hu-HU" sz="1600">
                <a:latin typeface="Arial" charset="0"/>
              </a:rPr>
              <a:t>generáció</a:t>
            </a:r>
            <a:br>
              <a:rPr lang="hu-HU" sz="1600">
                <a:latin typeface="Arial" charset="0"/>
              </a:rPr>
            </a:br>
            <a:r>
              <a:rPr lang="hu-HU" sz="1600">
                <a:latin typeface="Arial" charset="0"/>
              </a:rPr>
              <a:t>közvetlenül erjeszthetőek</a:t>
            </a:r>
          </a:p>
          <a:p>
            <a:r>
              <a:rPr lang="hu-HU" sz="1600" i="1">
                <a:latin typeface="Arial" charset="0"/>
              </a:rPr>
              <a:t>melasz</a:t>
            </a:r>
          </a:p>
          <a:p>
            <a:endParaRPr lang="hu-HU" sz="1600" b="1">
              <a:latin typeface="Times New Roman" pitchFamily="18" charset="0"/>
            </a:endParaRPr>
          </a:p>
        </p:txBody>
      </p:sp>
      <p:sp>
        <p:nvSpPr>
          <p:cNvPr id="33829" name="Text Box 47"/>
          <p:cNvSpPr txBox="1">
            <a:spLocks noChangeArrowheads="1"/>
          </p:cNvSpPr>
          <p:nvPr/>
        </p:nvSpPr>
        <p:spPr bwMode="auto">
          <a:xfrm>
            <a:off x="6445250" y="2997200"/>
            <a:ext cx="2159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latin typeface="Times New Roman" pitchFamily="18" charset="0"/>
              </a:rPr>
              <a:t>I. </a:t>
            </a:r>
            <a:r>
              <a:rPr lang="hu-HU" sz="1600">
                <a:latin typeface="Arial" charset="0"/>
              </a:rPr>
              <a:t>generáció</a:t>
            </a:r>
            <a:br>
              <a:rPr lang="hu-HU" sz="1600">
                <a:latin typeface="Arial" charset="0"/>
              </a:rPr>
            </a:br>
            <a:r>
              <a:rPr lang="hu-HU" sz="1600">
                <a:latin typeface="Arial" charset="0"/>
              </a:rPr>
              <a:t>közvetlenül </a:t>
            </a:r>
            <a:r>
              <a:rPr lang="hu-HU" sz="1600" b="1">
                <a:latin typeface="Arial" charset="0"/>
              </a:rPr>
              <a:t>nem</a:t>
            </a:r>
            <a:r>
              <a:rPr lang="hu-HU" sz="1600">
                <a:latin typeface="Arial" charset="0"/>
              </a:rPr>
              <a:t> erjeszthetőek</a:t>
            </a:r>
            <a:br>
              <a:rPr lang="hu-HU" sz="1600">
                <a:latin typeface="Arial" charset="0"/>
              </a:rPr>
            </a:br>
            <a:r>
              <a:rPr lang="hu-HU" sz="1600" i="1">
                <a:latin typeface="Arial" charset="0"/>
              </a:rPr>
              <a:t>gabona</a:t>
            </a:r>
            <a:endParaRPr lang="hu-HU" sz="1600" b="1" i="1">
              <a:latin typeface="Times New Roman" pitchFamily="18" charset="0"/>
            </a:endParaRPr>
          </a:p>
        </p:txBody>
      </p:sp>
      <p:sp>
        <p:nvSpPr>
          <p:cNvPr id="33830" name="Text Box 48"/>
          <p:cNvSpPr txBox="1">
            <a:spLocks noChangeArrowheads="1"/>
          </p:cNvSpPr>
          <p:nvPr/>
        </p:nvSpPr>
        <p:spPr bwMode="auto">
          <a:xfrm>
            <a:off x="6416675" y="4868863"/>
            <a:ext cx="19002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Times New Roman" pitchFamily="18" charset="0"/>
              </a:rPr>
              <a:t>II. </a:t>
            </a:r>
            <a:r>
              <a:rPr lang="hu-HU" sz="1600">
                <a:latin typeface="Arial" charset="0"/>
              </a:rPr>
              <a:t>generáció</a:t>
            </a:r>
            <a:br>
              <a:rPr lang="hu-HU" sz="1600">
                <a:latin typeface="Arial" charset="0"/>
              </a:rPr>
            </a:br>
            <a:r>
              <a:rPr lang="hu-HU" sz="1600">
                <a:latin typeface="Arial" charset="0"/>
              </a:rPr>
              <a:t>közvetlenül </a:t>
            </a:r>
            <a:r>
              <a:rPr lang="hu-HU" sz="1600" b="1">
                <a:latin typeface="Arial" charset="0"/>
              </a:rPr>
              <a:t>nem</a:t>
            </a:r>
            <a:r>
              <a:rPr lang="hu-HU" sz="1600">
                <a:latin typeface="Arial" charset="0"/>
              </a:rPr>
              <a:t/>
            </a:r>
            <a:br>
              <a:rPr lang="hu-HU" sz="1600">
                <a:latin typeface="Arial" charset="0"/>
              </a:rPr>
            </a:br>
            <a:r>
              <a:rPr lang="hu-HU" sz="1600">
                <a:latin typeface="Arial" charset="0"/>
              </a:rPr>
              <a:t>erjeszthetőek</a:t>
            </a:r>
            <a:br>
              <a:rPr lang="hu-HU" sz="1600">
                <a:latin typeface="Arial" charset="0"/>
              </a:rPr>
            </a:br>
            <a:r>
              <a:rPr lang="hu-HU" sz="1600" i="1">
                <a:latin typeface="Arial" charset="0"/>
              </a:rPr>
              <a:t>lignocellulózok</a:t>
            </a:r>
            <a:r>
              <a:rPr lang="hu-HU" sz="1600">
                <a:latin typeface="Arial" charset="0"/>
              </a:rPr>
              <a:t>       </a:t>
            </a:r>
            <a:endParaRPr lang="hu-HU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30</a:t>
            </a:fld>
            <a:endParaRPr lang="hu-HU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796136" y="2492896"/>
            <a:ext cx="3234412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hőmérsékletfüggő bináris paraméterek</a:t>
            </a:r>
          </a:p>
          <a:p>
            <a:r>
              <a:rPr lang="hu-HU" dirty="0" smtClean="0"/>
              <a:t>etanol – víz elegyre</a:t>
            </a:r>
          </a:p>
          <a:p>
            <a:r>
              <a:rPr lang="hu-HU" dirty="0" smtClean="0"/>
              <a:t>csak jóvá kell hagynunk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31</a:t>
            </a:fld>
            <a:endParaRPr lang="hu-H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2699792" y="3356992"/>
            <a:ext cx="5584862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vapor</a:t>
            </a:r>
            <a:r>
              <a:rPr lang="hu-HU" b="1" dirty="0" smtClean="0"/>
              <a:t> </a:t>
            </a:r>
            <a:r>
              <a:rPr lang="hu-HU" b="1" dirty="0" err="1" smtClean="0"/>
              <a:t>fraction</a:t>
            </a:r>
            <a:endParaRPr lang="en-GB" b="1" dirty="0"/>
          </a:p>
          <a:p>
            <a:r>
              <a:rPr lang="hu-HU" dirty="0" smtClean="0"/>
              <a:t>gőz frakció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összes</a:t>
            </a:r>
            <a:r>
              <a:rPr lang="en-GB" dirty="0" smtClean="0"/>
              <a:t> </a:t>
            </a:r>
            <a:r>
              <a:rPr lang="en-GB" dirty="0" err="1" smtClean="0"/>
              <a:t>illó</a:t>
            </a:r>
            <a:r>
              <a:rPr lang="en-GB" dirty="0" smtClean="0"/>
              <a:t> </a:t>
            </a:r>
            <a:r>
              <a:rPr lang="en-GB" dirty="0" err="1" smtClean="0"/>
              <a:t>anyagra</a:t>
            </a:r>
            <a:r>
              <a:rPr lang="en-GB" dirty="0" smtClean="0"/>
              <a:t> </a:t>
            </a:r>
            <a:r>
              <a:rPr lang="en-GB" dirty="0" err="1" smtClean="0"/>
              <a:t>nézve</a:t>
            </a:r>
            <a:r>
              <a:rPr lang="hu-HU" dirty="0" smtClean="0"/>
              <a:t> </a:t>
            </a:r>
            <a:r>
              <a:rPr lang="en-GB" dirty="0" smtClean="0"/>
              <a:t>(a </a:t>
            </a:r>
            <a:r>
              <a:rPr lang="hu-HU" dirty="0" smtClean="0"/>
              <a:t>gázok is benne vannak</a:t>
            </a:r>
            <a:r>
              <a:rPr lang="en-GB" dirty="0" smtClean="0"/>
              <a:t>)</a:t>
            </a:r>
            <a:r>
              <a:rPr lang="hu-HU" dirty="0" smtClean="0"/>
              <a:t>:</a:t>
            </a:r>
          </a:p>
          <a:p>
            <a:r>
              <a:rPr lang="hu-HU" dirty="0" smtClean="0"/>
              <a:t>0 – buborékpont (forrponti folyadék)</a:t>
            </a:r>
          </a:p>
          <a:p>
            <a:r>
              <a:rPr lang="hu-HU" dirty="0" smtClean="0"/>
              <a:t>0 és 1 között – folyadék-gőz elegy</a:t>
            </a:r>
          </a:p>
          <a:p>
            <a:r>
              <a:rPr lang="hu-HU" dirty="0" smtClean="0"/>
              <a:t>1 – harmatpont (telített gőz) </a:t>
            </a:r>
          </a:p>
          <a:p>
            <a:endParaRPr lang="en-GB" dirty="0"/>
          </a:p>
        </p:txBody>
      </p:sp>
      <p:sp>
        <p:nvSpPr>
          <p:cNvPr id="5" name="Ellipszis 4"/>
          <p:cNvSpPr/>
          <p:nvPr/>
        </p:nvSpPr>
        <p:spPr bwMode="auto">
          <a:xfrm>
            <a:off x="2400198" y="4797152"/>
            <a:ext cx="3672000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32</a:t>
            </a:fld>
            <a:endParaRPr lang="hu-HU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 bwMode="auto">
          <a:xfrm>
            <a:off x="1907704" y="2708920"/>
            <a:ext cx="936104" cy="28803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1259632" y="4869160"/>
            <a:ext cx="1656184" cy="36004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Ellipszis 5"/>
          <p:cNvSpPr/>
          <p:nvPr/>
        </p:nvSpPr>
        <p:spPr bwMode="auto">
          <a:xfrm>
            <a:off x="4067944" y="1124744"/>
            <a:ext cx="648072" cy="432048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88024" y="1196752"/>
            <a:ext cx="3104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10%-os etanol oldat buborékpontja </a:t>
            </a:r>
            <a:endParaRPr lang="en-GB" dirty="0"/>
          </a:p>
        </p:txBody>
      </p:sp>
      <p:sp>
        <p:nvSpPr>
          <p:cNvPr id="9" name="Ellipszis 8"/>
          <p:cNvSpPr/>
          <p:nvPr/>
        </p:nvSpPr>
        <p:spPr bwMode="auto">
          <a:xfrm>
            <a:off x="1187624" y="4509120"/>
            <a:ext cx="194421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4211960" y="1772816"/>
            <a:ext cx="43204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Ellipszis 10"/>
          <p:cNvSpPr/>
          <p:nvPr/>
        </p:nvSpPr>
        <p:spPr bwMode="auto">
          <a:xfrm>
            <a:off x="1071538" y="3143248"/>
            <a:ext cx="2304000" cy="468000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33</a:t>
            </a:fld>
            <a:endParaRPr lang="hu-H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 bwMode="auto">
          <a:xfrm>
            <a:off x="4499992" y="2060848"/>
            <a:ext cx="576064" cy="43279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 descr="http://www.chemguide.co.uk/physical/phaseeqia/bpcomp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677942" cy="45870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 bwMode="auto">
          <a:xfrm flipH="1">
            <a:off x="2411760" y="2420888"/>
            <a:ext cx="86409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 flipH="1">
            <a:off x="2411760" y="1916832"/>
            <a:ext cx="86409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gyenes összekötő 9"/>
          <p:cNvCxnSpPr/>
          <p:nvPr/>
        </p:nvCxnSpPr>
        <p:spPr bwMode="auto">
          <a:xfrm>
            <a:off x="3275856" y="1916832"/>
            <a:ext cx="0" cy="5040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zövegdoboz 11"/>
          <p:cNvSpPr txBox="1"/>
          <p:nvPr/>
        </p:nvSpPr>
        <p:spPr>
          <a:xfrm>
            <a:off x="1547664" y="2132856"/>
            <a:ext cx="980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buborékp</a:t>
            </a:r>
            <a:r>
              <a:rPr lang="hu-HU" dirty="0" smtClean="0"/>
              <a:t>.</a:t>
            </a:r>
            <a:endParaRPr lang="en-GB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619672" y="16288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harmatp</a:t>
            </a:r>
            <a:r>
              <a:rPr lang="hu-HU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34</a:t>
            </a:fld>
            <a:endParaRPr lang="hu-H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220072" y="1196752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10%-os etanol oldat harmatpontja</a:t>
            </a:r>
            <a:endParaRPr lang="en-GB" dirty="0"/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4572000" y="1340768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>
            <a:off x="2699792" y="2852936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zövegdoboz 8"/>
          <p:cNvSpPr txBox="1"/>
          <p:nvPr/>
        </p:nvSpPr>
        <p:spPr>
          <a:xfrm>
            <a:off x="5220072" y="2689175"/>
            <a:ext cx="384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hőteljesítmény 1 nagyságrenddel nagyobb, </a:t>
            </a:r>
            <a:br>
              <a:rPr lang="hu-HU" dirty="0" smtClean="0"/>
            </a:br>
            <a:r>
              <a:rPr lang="hu-HU" dirty="0" smtClean="0"/>
              <a:t>mint ami a buborékpont eléréséhez szükséges</a:t>
            </a:r>
            <a:endParaRPr lang="en-GB" dirty="0"/>
          </a:p>
        </p:txBody>
      </p:sp>
      <p:pic>
        <p:nvPicPr>
          <p:cNvPr id="10" name="Picture 4" descr="http://www.chemguide.co.uk/physical/phaseeqia/bpcomp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1067"/>
            <a:ext cx="5677942" cy="45870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715008" y="3643314"/>
            <a:ext cx="299986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Mit várunk 20%-os etanol oldatnál?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35</a:t>
            </a:fld>
            <a:endParaRPr lang="hu-H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220072" y="1196752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20%-os etanol oldat harmatpontja</a:t>
            </a:r>
          </a:p>
          <a:p>
            <a:r>
              <a:rPr lang="hu-HU" dirty="0" smtClean="0"/>
              <a:t>(csökken </a:t>
            </a:r>
            <a:r>
              <a:rPr lang="hu-HU" smtClean="0"/>
              <a:t>a 10%-</a:t>
            </a:r>
            <a:r>
              <a:rPr lang="hu-HU" dirty="0" err="1" smtClean="0"/>
              <a:t>os</a:t>
            </a:r>
            <a:r>
              <a:rPr lang="hu-HU" dirty="0" smtClean="0"/>
              <a:t> oldatéhoz képest)</a:t>
            </a:r>
            <a:endParaRPr lang="en-GB" dirty="0"/>
          </a:p>
        </p:txBody>
      </p:sp>
      <p:cxnSp>
        <p:nvCxnSpPr>
          <p:cNvPr id="5" name="Egyenes összekötő nyíllal 4"/>
          <p:cNvCxnSpPr/>
          <p:nvPr/>
        </p:nvCxnSpPr>
        <p:spPr bwMode="auto">
          <a:xfrm>
            <a:off x="4572000" y="1340768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36</a:t>
            </a:fld>
            <a:endParaRPr lang="hu-H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4972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 bwMode="auto">
          <a:xfrm>
            <a:off x="7164288" y="2276872"/>
            <a:ext cx="0" cy="12241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zövegdoboz 6"/>
          <p:cNvSpPr txBox="1"/>
          <p:nvPr/>
        </p:nvSpPr>
        <p:spPr>
          <a:xfrm>
            <a:off x="5292080" y="3645024"/>
            <a:ext cx="35939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Flash2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(szétválasztó kamra):</a:t>
            </a:r>
          </a:p>
          <a:p>
            <a:r>
              <a:rPr lang="hu-HU" dirty="0" smtClean="0"/>
              <a:t>hőteljesítmény 0, így a gőz-folyadék arány </a:t>
            </a:r>
            <a:br>
              <a:rPr lang="hu-HU" dirty="0" smtClean="0"/>
            </a:br>
            <a:r>
              <a:rPr lang="hu-HU" dirty="0" smtClean="0"/>
              <a:t>nem változik, </a:t>
            </a:r>
            <a:br>
              <a:rPr lang="hu-HU" dirty="0" smtClean="0"/>
            </a:br>
            <a:r>
              <a:rPr lang="hu-HU" dirty="0" smtClean="0"/>
              <a:t>csak szétválnak a fázisok </a:t>
            </a:r>
            <a:endParaRPr lang="en-GB" dirty="0"/>
          </a:p>
        </p:txBody>
      </p:sp>
      <p:sp>
        <p:nvSpPr>
          <p:cNvPr id="8" name="Ellipszis 7"/>
          <p:cNvSpPr/>
          <p:nvPr/>
        </p:nvSpPr>
        <p:spPr bwMode="auto">
          <a:xfrm>
            <a:off x="683568" y="5949280"/>
            <a:ext cx="720080" cy="9087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1571604" y="5929330"/>
            <a:ext cx="857256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79930" y="2071678"/>
            <a:ext cx="2728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betáp</a:t>
            </a:r>
            <a:r>
              <a:rPr lang="hu-HU" dirty="0" smtClean="0"/>
              <a:t> víz (folyadék-gőz elegy)</a:t>
            </a:r>
            <a:endParaRPr lang="en-US" dirty="0"/>
          </a:p>
        </p:txBody>
      </p:sp>
      <p:sp>
        <p:nvSpPr>
          <p:cNvPr id="12" name="Téglalap 11"/>
          <p:cNvSpPr/>
          <p:nvPr/>
        </p:nvSpPr>
        <p:spPr bwMode="auto">
          <a:xfrm>
            <a:off x="4566280" y="4201656"/>
            <a:ext cx="365760" cy="91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82751" y="4149080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err="1" smtClean="0"/>
              <a:t>LIQUID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Bepárlás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724400"/>
          </a:xfrm>
        </p:spPr>
        <p:txBody>
          <a:bodyPr/>
          <a:lstStyle/>
          <a:p>
            <a:r>
              <a:rPr lang="hu-HU" sz="2400" dirty="0" smtClean="0"/>
              <a:t>Bepárlás:</a:t>
            </a:r>
            <a:br>
              <a:rPr lang="hu-HU" sz="2400" dirty="0" smtClean="0"/>
            </a:br>
            <a:r>
              <a:rPr lang="hu-HU" sz="2400" dirty="0" smtClean="0"/>
              <a:t>10°C-os, 1000 kg/h, 10%-os glükóz oldat bepárlása 50%-osra</a:t>
            </a:r>
            <a:br>
              <a:rPr lang="hu-HU" sz="2400" dirty="0" smtClean="0"/>
            </a:br>
            <a:r>
              <a:rPr lang="hu-HU" sz="2400" dirty="0" smtClean="0"/>
              <a:t>légköri nyomáson</a:t>
            </a:r>
          </a:p>
          <a:p>
            <a:endParaRPr lang="hu-HU" sz="2400" dirty="0" smtClean="0"/>
          </a:p>
          <a:p>
            <a:r>
              <a:rPr lang="hu-HU" sz="2400" dirty="0" smtClean="0"/>
              <a:t>Nincs bepárló </a:t>
            </a:r>
            <a:r>
              <a:rPr lang="hu-HU" sz="2400" dirty="0" err="1" smtClean="0"/>
              <a:t>block</a:t>
            </a:r>
            <a:endParaRPr lang="hu-HU" sz="2400" dirty="0" smtClean="0"/>
          </a:p>
          <a:p>
            <a:r>
              <a:rPr lang="hu-HU" sz="2400" dirty="0" smtClean="0"/>
              <a:t>Helyette: hőcserélő + </a:t>
            </a:r>
            <a:r>
              <a:rPr lang="hu-HU" sz="2400" dirty="0" err="1" smtClean="0"/>
              <a:t>flash2</a:t>
            </a:r>
            <a:r>
              <a:rPr lang="hu-HU" sz="2400" dirty="0" smtClean="0"/>
              <a:t> </a:t>
            </a:r>
            <a:r>
              <a:rPr lang="hu-HU" sz="2400" dirty="0" err="1" smtClean="0"/>
              <a:t>block</a:t>
            </a:r>
            <a:r>
              <a:rPr lang="hu-HU" sz="2400" dirty="0" smtClean="0"/>
              <a:t> kombinálása</a:t>
            </a:r>
          </a:p>
          <a:p>
            <a:endParaRPr lang="hu-HU" sz="2400" dirty="0" smtClean="0"/>
          </a:p>
          <a:p>
            <a:r>
              <a:rPr lang="hu-HU" sz="2400" dirty="0" smtClean="0"/>
              <a:t>Számolás </a:t>
            </a:r>
            <a:r>
              <a:rPr lang="hu-HU" sz="2400" dirty="0" err="1" smtClean="0"/>
              <a:t>vapor</a:t>
            </a:r>
            <a:r>
              <a:rPr lang="hu-HU" sz="2400" dirty="0" smtClean="0"/>
              <a:t> </a:t>
            </a:r>
            <a:r>
              <a:rPr lang="hu-HU" sz="2400" dirty="0" err="1" smtClean="0"/>
              <a:t>fraction</a:t>
            </a:r>
            <a:r>
              <a:rPr lang="hu-HU" sz="2400" dirty="0" smtClean="0"/>
              <a:t> alapján</a:t>
            </a:r>
          </a:p>
          <a:p>
            <a:r>
              <a:rPr lang="hu-HU" sz="2400" dirty="0" smtClean="0"/>
              <a:t>100 kg/h glükóz mellett 100 kg/h víz lesz a szirupban</a:t>
            </a:r>
            <a:br>
              <a:rPr lang="hu-HU" sz="2400" dirty="0" smtClean="0"/>
            </a:br>
            <a:r>
              <a:rPr lang="hu-HU" sz="2400" dirty="0" smtClean="0"/>
              <a:t>800 kg/h vizet kell elpárologtatni a kiindulási 900 kg/h-ból</a:t>
            </a:r>
            <a:br>
              <a:rPr lang="hu-HU" sz="2400" dirty="0" smtClean="0"/>
            </a:br>
            <a:r>
              <a:rPr lang="hu-HU" sz="2400" dirty="0" smtClean="0"/>
              <a:t>csak a víz válik gőzzé </a:t>
            </a:r>
            <a:r>
              <a:rPr lang="hu-HU" sz="2400" dirty="0" smtClean="0">
                <a:sym typeface="Wingdings" pitchFamily="2" charset="2"/>
              </a:rPr>
              <a:t> 800/900 = 0,88 a </a:t>
            </a:r>
            <a:r>
              <a:rPr lang="hu-HU" sz="2400" dirty="0" err="1" smtClean="0">
                <a:sym typeface="Wingdings" pitchFamily="2" charset="2"/>
              </a:rPr>
              <a:t>vapor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fraction</a:t>
            </a:r>
            <a:r>
              <a:rPr lang="hu-HU" sz="2400" dirty="0" smtClean="0">
                <a:sym typeface="Wingdings" pitchFamily="2" charset="2"/>
              </a:rPr>
              <a:t> </a:t>
            </a:r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37</a:t>
            </a:fld>
            <a:endParaRPr lang="hu-HU"/>
          </a:p>
        </p:txBody>
      </p:sp>
      <p:sp>
        <p:nvSpPr>
          <p:cNvPr id="5" name="Téglalap 4"/>
          <p:cNvSpPr/>
          <p:nvPr/>
        </p:nvSpPr>
        <p:spPr bwMode="auto">
          <a:xfrm>
            <a:off x="323528" y="3284984"/>
            <a:ext cx="6624736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38</a:t>
            </a:fld>
            <a:endParaRPr lang="hu-H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 bwMode="auto">
          <a:xfrm>
            <a:off x="2843808" y="2780928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5004048" y="3356992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5004048" y="2996952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 bwMode="auto">
          <a:xfrm>
            <a:off x="5580112" y="3140968"/>
            <a:ext cx="36004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Szövegdoboz 10"/>
          <p:cNvSpPr txBox="1"/>
          <p:nvPr/>
        </p:nvSpPr>
        <p:spPr>
          <a:xfrm>
            <a:off x="6228184" y="321297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68144" y="2996952"/>
            <a:ext cx="204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Forráspont emelkedést </a:t>
            </a:r>
            <a:br>
              <a:rPr lang="hu-HU" dirty="0" smtClean="0"/>
            </a:br>
            <a:r>
              <a:rPr lang="hu-HU" dirty="0" smtClean="0"/>
              <a:t>figyelembe veszi</a:t>
            </a:r>
            <a:endParaRPr lang="en-GB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1472" y="1357298"/>
            <a:ext cx="2396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BEPÁRLÁS MODELLEZÉSE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786050" y="5050049"/>
            <a:ext cx="643996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vapor</a:t>
            </a:r>
            <a:r>
              <a:rPr lang="hu-HU" dirty="0" smtClean="0"/>
              <a:t> </a:t>
            </a:r>
            <a:r>
              <a:rPr lang="hu-HU" dirty="0" err="1" smtClean="0"/>
              <a:t>fractiont</a:t>
            </a:r>
            <a:r>
              <a:rPr lang="hu-HU" dirty="0" smtClean="0"/>
              <a:t> számolja ki a program helyettünk (iterációval) </a:t>
            </a:r>
            <a:r>
              <a:rPr lang="hu-HU" dirty="0" smtClean="0">
                <a:sym typeface="Wingdings" pitchFamily="2" charset="2"/>
              </a:rPr>
              <a:t> Design </a:t>
            </a:r>
            <a:r>
              <a:rPr lang="hu-HU" dirty="0" err="1" smtClean="0">
                <a:sym typeface="Wingdings" pitchFamily="2" charset="2"/>
              </a:rPr>
              <a:t>Spec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11" grpId="0"/>
      <p:bldP spid="12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285728"/>
            <a:ext cx="6248400" cy="838200"/>
          </a:xfrm>
        </p:spPr>
        <p:txBody>
          <a:bodyPr/>
          <a:lstStyle/>
          <a:p>
            <a:r>
              <a:rPr lang="hu-HU" sz="2800" dirty="0" smtClean="0"/>
              <a:t>Fermentor modellezése –</a:t>
            </a:r>
            <a:br>
              <a:rPr lang="hu-HU" sz="2800" dirty="0" smtClean="0"/>
            </a:br>
            <a:r>
              <a:rPr lang="hu-HU" sz="2800" dirty="0" err="1" smtClean="0"/>
              <a:t>etanolerjesztés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628775"/>
            <a:ext cx="8634444" cy="4724400"/>
          </a:xfrm>
        </p:spPr>
        <p:txBody>
          <a:bodyPr/>
          <a:lstStyle/>
          <a:p>
            <a:r>
              <a:rPr lang="hu-HU" dirty="0" smtClean="0"/>
              <a:t>Reaktor + …</a:t>
            </a:r>
          </a:p>
          <a:p>
            <a:pPr lvl="1"/>
            <a:r>
              <a:rPr lang="hu-HU" dirty="0" smtClean="0"/>
              <a:t>Légköri nyomáson etanol képződik</a:t>
            </a:r>
          </a:p>
          <a:p>
            <a:pPr lvl="1"/>
            <a:r>
              <a:rPr lang="hu-HU" dirty="0" smtClean="0"/>
              <a:t>Egy reakció: glükóz </a:t>
            </a:r>
            <a:r>
              <a:rPr lang="hu-HU" dirty="0" smtClean="0">
                <a:sym typeface="Wingdings" pitchFamily="2" charset="2"/>
              </a:rPr>
              <a:t> 2 etanol + 2 CO</a:t>
            </a:r>
            <a:r>
              <a:rPr lang="hu-HU" baseline="-25000" dirty="0" smtClean="0">
                <a:sym typeface="Wingdings" pitchFamily="2" charset="2"/>
              </a:rPr>
              <a:t>2</a:t>
            </a:r>
            <a:endParaRPr lang="hu-HU" baseline="-25000" dirty="0" smtClean="0"/>
          </a:p>
          <a:p>
            <a:pPr lvl="1"/>
            <a:r>
              <a:rPr lang="hu-HU" dirty="0" smtClean="0"/>
              <a:t>90% az etanol hozam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a glükóz-etanol konverzió 90%</a:t>
            </a:r>
          </a:p>
          <a:p>
            <a:pPr lvl="1"/>
            <a:r>
              <a:rPr lang="hu-HU" dirty="0" smtClean="0"/>
              <a:t>Exoterm a reakció és állandó hőmérsékletet (30°C) tartunk </a:t>
            </a:r>
            <a:r>
              <a:rPr lang="hu-HU" dirty="0" smtClean="0">
                <a:sym typeface="Wingdings" pitchFamily="2" charset="2"/>
              </a:rPr>
              <a:t> el kell vonni a hőt hűtővízzel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Az élesztő </a:t>
            </a:r>
            <a:r>
              <a:rPr lang="hu-HU" dirty="0" err="1" smtClean="0">
                <a:sym typeface="Wingdings" pitchFamily="2" charset="2"/>
              </a:rPr>
              <a:t>tfh</a:t>
            </a:r>
            <a:r>
              <a:rPr lang="hu-HU" dirty="0" smtClean="0">
                <a:sym typeface="Wingdings" pitchFamily="2" charset="2"/>
              </a:rPr>
              <a:t>. </a:t>
            </a:r>
            <a:r>
              <a:rPr lang="hu-HU" dirty="0" err="1" smtClean="0">
                <a:sym typeface="Wingdings" pitchFamily="2" charset="2"/>
              </a:rPr>
              <a:t>immobilizált</a:t>
            </a:r>
            <a:r>
              <a:rPr lang="hu-HU" dirty="0" smtClean="0">
                <a:sym typeface="Wingdings" pitchFamily="2" charset="2"/>
              </a:rPr>
              <a:t> (ritka, de van rá példa)</a:t>
            </a:r>
          </a:p>
          <a:p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… + szeparátor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A gázelvezetés modellezésére </a:t>
            </a:r>
            <a:r>
              <a:rPr lang="hu-HU" dirty="0" smtClean="0"/>
              <a:t> 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154" y="-1683568"/>
            <a:ext cx="16649974" cy="93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 bwMode="auto">
          <a:xfrm>
            <a:off x="4857762" y="1700808"/>
            <a:ext cx="4286238" cy="16312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000" dirty="0" err="1" smtClean="0"/>
              <a:t>Crescentino</a:t>
            </a:r>
            <a:r>
              <a:rPr lang="hu-HU" sz="2000" dirty="0" smtClean="0"/>
              <a:t>, Észak-Olaszország</a:t>
            </a:r>
          </a:p>
          <a:p>
            <a:r>
              <a:rPr lang="hu-HU" sz="2000" dirty="0" smtClean="0"/>
              <a:t>Lignocellulóz alapú </a:t>
            </a:r>
            <a:r>
              <a:rPr lang="hu-HU" sz="2000" dirty="0" err="1" smtClean="0"/>
              <a:t>bioetanolgyár</a:t>
            </a:r>
            <a:endParaRPr lang="hu-HU" sz="2000" dirty="0" smtClean="0"/>
          </a:p>
          <a:p>
            <a:r>
              <a:rPr lang="hu-HU" sz="2000" dirty="0" smtClean="0"/>
              <a:t>(az első ipari léptékű üzem)</a:t>
            </a:r>
            <a:br>
              <a:rPr lang="hu-HU" sz="2000" dirty="0" smtClean="0"/>
            </a:br>
            <a:r>
              <a:rPr lang="hu-HU" sz="2000" dirty="0" smtClean="0"/>
              <a:t>40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000 tonna bioetanol évente</a:t>
            </a:r>
          </a:p>
          <a:p>
            <a:r>
              <a:rPr lang="hu-HU" sz="2000" dirty="0" smtClean="0"/>
              <a:t>Ünnepélyes megnyitó: 2013. 10. 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40</a:t>
            </a:fld>
            <a:endParaRPr lang="hu-H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11880000" cy="7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3786182" y="5715016"/>
            <a:ext cx="714380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714348" y="5929330"/>
            <a:ext cx="642942" cy="7143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0" y="6643710"/>
            <a:ext cx="3857620" cy="2127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4348" y="4643446"/>
            <a:ext cx="431958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Sztöchiometrikus</a:t>
            </a:r>
            <a:r>
              <a:rPr lang="hu-HU" dirty="0" smtClean="0"/>
              <a:t> reaktor, és ismertek a konverziók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41</a:t>
            </a:fld>
            <a:endParaRPr lang="hu-HU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214678" y="3571876"/>
            <a:ext cx="276229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Új komponens (CO</a:t>
            </a:r>
            <a:r>
              <a:rPr lang="hu-HU" baseline="-25000" dirty="0" smtClean="0"/>
              <a:t>2</a:t>
            </a:r>
            <a:r>
              <a:rPr lang="hu-HU" dirty="0" smtClean="0"/>
              <a:t>) definiálása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42</a:t>
            </a:fld>
            <a:endParaRPr lang="hu-HU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500034" y="2214554"/>
            <a:ext cx="1285884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285984" y="1357298"/>
            <a:ext cx="1285884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43</a:t>
            </a:fld>
            <a:endParaRPr lang="hu-HU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3143240" y="4149725"/>
            <a:ext cx="785818" cy="3508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Egyenes összekötő nyíllal 7"/>
          <p:cNvCxnSpPr>
            <a:stCxn id="6" idx="0"/>
          </p:cNvCxnSpPr>
          <p:nvPr/>
        </p:nvCxnSpPr>
        <p:spPr bwMode="auto">
          <a:xfrm rot="5400000" flipH="1" flipV="1">
            <a:off x="3657993" y="3592909"/>
            <a:ext cx="434973" cy="6786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zövegdoboz 8"/>
          <p:cNvSpPr txBox="1"/>
          <p:nvPr/>
        </p:nvSpPr>
        <p:spPr>
          <a:xfrm>
            <a:off x="4500562" y="3841948"/>
            <a:ext cx="472808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sztöchiometriai</a:t>
            </a:r>
            <a:r>
              <a:rPr lang="hu-HU" dirty="0" smtClean="0"/>
              <a:t> együtthatók </a:t>
            </a:r>
            <a:r>
              <a:rPr lang="hu-HU" dirty="0" err="1" smtClean="0"/>
              <a:t>mólszámokra</a:t>
            </a:r>
            <a:r>
              <a:rPr lang="hu-HU" dirty="0" smtClean="0"/>
              <a:t> vonatkoznak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00628" y="4714884"/>
            <a:ext cx="3639843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A(z egyik) </a:t>
            </a:r>
            <a:r>
              <a:rPr lang="hu-HU" dirty="0" err="1" smtClean="0"/>
              <a:t>reaktáns</a:t>
            </a:r>
            <a:r>
              <a:rPr lang="hu-HU" dirty="0" smtClean="0"/>
              <a:t> átalakulásának mértéke</a:t>
            </a:r>
            <a:endParaRPr lang="en-US" dirty="0"/>
          </a:p>
        </p:txBody>
      </p:sp>
      <p:sp>
        <p:nvSpPr>
          <p:cNvPr id="11" name="Téglalap 10"/>
          <p:cNvSpPr/>
          <p:nvPr/>
        </p:nvSpPr>
        <p:spPr bwMode="auto">
          <a:xfrm>
            <a:off x="2553797" y="4509120"/>
            <a:ext cx="136815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-36512" y="5733256"/>
            <a:ext cx="92275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ennek akkor van jelentősége, ha több reakció van, és az egyikben képződő termék köztitermék, azaz továbbreagál</a:t>
            </a:r>
          </a:p>
          <a:p>
            <a:r>
              <a:rPr lang="hu-HU" dirty="0" smtClean="0"/>
              <a:t>pl. szacharóz hidrolízise glükózzá és fruktózzá, majd a glükózból és fruktózból etanol lesz</a:t>
            </a:r>
            <a:endParaRPr lang="en-GB" dirty="0"/>
          </a:p>
        </p:txBody>
      </p:sp>
      <p:cxnSp>
        <p:nvCxnSpPr>
          <p:cNvPr id="18" name="Egyenes összekötő nyíllal 17"/>
          <p:cNvCxnSpPr/>
          <p:nvPr/>
        </p:nvCxnSpPr>
        <p:spPr bwMode="auto">
          <a:xfrm>
            <a:off x="3417893" y="4725144"/>
            <a:ext cx="0" cy="10081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Ellipszis 12"/>
          <p:cNvSpPr/>
          <p:nvPr/>
        </p:nvSpPr>
        <p:spPr bwMode="auto">
          <a:xfrm>
            <a:off x="3071802" y="1357298"/>
            <a:ext cx="1285884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44</a:t>
            </a:fld>
            <a:endParaRPr lang="hu-H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143240" y="3929066"/>
            <a:ext cx="342664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szimuláció során számolja a reakcióhőt</a:t>
            </a:r>
            <a:endParaRPr lang="en-US" dirty="0"/>
          </a:p>
        </p:txBody>
      </p:sp>
      <p:sp>
        <p:nvSpPr>
          <p:cNvPr id="7" name="Ellipszis 6"/>
          <p:cNvSpPr/>
          <p:nvPr/>
        </p:nvSpPr>
        <p:spPr bwMode="auto">
          <a:xfrm>
            <a:off x="4643438" y="1357298"/>
            <a:ext cx="1285884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45</a:t>
            </a:fld>
            <a:endParaRPr lang="hu-HU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786050" y="3357562"/>
            <a:ext cx="523348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Jó egyezés az irodalmi értékkel (-92 000 kJ/</a:t>
            </a:r>
            <a:r>
              <a:rPr lang="hu-HU" dirty="0" err="1" smtClean="0"/>
              <a:t>kmol</a:t>
            </a:r>
            <a:r>
              <a:rPr lang="hu-HU" dirty="0" smtClean="0"/>
              <a:t>) </a:t>
            </a:r>
            <a:r>
              <a:rPr lang="hu-HU" dirty="0" smtClean="0">
                <a:sym typeface="Wingdings" pitchFamily="2" charset="2"/>
              </a:rPr>
              <a:t> elfogadjuk</a:t>
            </a:r>
            <a:endParaRPr lang="en-US" dirty="0"/>
          </a:p>
        </p:txBody>
      </p:sp>
      <p:sp>
        <p:nvSpPr>
          <p:cNvPr id="7" name="Ellipszis 6"/>
          <p:cNvSpPr/>
          <p:nvPr/>
        </p:nvSpPr>
        <p:spPr bwMode="auto">
          <a:xfrm>
            <a:off x="857224" y="2143116"/>
            <a:ext cx="428628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857224" y="2928934"/>
            <a:ext cx="857256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46</a:t>
            </a:fld>
            <a:endParaRPr lang="hu-HU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28728" y="4429132"/>
            <a:ext cx="5656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Miért lett 0,01 a </a:t>
            </a:r>
            <a:r>
              <a:rPr lang="hu-HU" dirty="0" err="1" smtClean="0"/>
              <a:t>vapor</a:t>
            </a:r>
            <a:r>
              <a:rPr lang="hu-HU" dirty="0" smtClean="0"/>
              <a:t> </a:t>
            </a:r>
            <a:r>
              <a:rPr lang="hu-HU" dirty="0" err="1" smtClean="0"/>
              <a:t>fraction</a:t>
            </a:r>
            <a:r>
              <a:rPr lang="hu-HU" dirty="0" smtClean="0"/>
              <a:t> légköri nyomáson és 30°C-on?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CO</a:t>
            </a:r>
            <a:r>
              <a:rPr lang="hu-HU" baseline="-25000" dirty="0" err="1" smtClean="0"/>
              <a:t>2</a:t>
            </a:r>
            <a:r>
              <a:rPr lang="hu-HU" dirty="0" smtClean="0"/>
              <a:t> miatt</a:t>
            </a:r>
            <a:br>
              <a:rPr lang="hu-HU" dirty="0" smtClean="0"/>
            </a:br>
            <a:r>
              <a:rPr lang="hu-HU" dirty="0" smtClean="0">
                <a:sym typeface="Wingdings" pitchFamily="2" charset="2"/>
              </a:rPr>
              <a:t>a </a:t>
            </a:r>
            <a:r>
              <a:rPr lang="hu-HU" dirty="0" err="1" smtClean="0">
                <a:sym typeface="Wingdings" pitchFamily="2" charset="2"/>
              </a:rPr>
              <a:t>fermentornak</a:t>
            </a:r>
            <a:r>
              <a:rPr lang="hu-HU" dirty="0" smtClean="0">
                <a:sym typeface="Wingdings" pitchFamily="2" charset="2"/>
              </a:rPr>
              <a:t> van gázelvezetése, az RSTOIC </a:t>
            </a:r>
            <a:r>
              <a:rPr lang="hu-HU" dirty="0" err="1" smtClean="0">
                <a:sym typeface="Wingdings" pitchFamily="2" charset="2"/>
              </a:rPr>
              <a:t>blocknak</a:t>
            </a:r>
            <a:r>
              <a:rPr lang="hu-HU" dirty="0" smtClean="0">
                <a:sym typeface="Wingdings" pitchFamily="2" charset="2"/>
              </a:rPr>
              <a:t> viszont nincs</a:t>
            </a:r>
            <a:endParaRPr lang="en-US" dirty="0"/>
          </a:p>
        </p:txBody>
      </p:sp>
      <p:sp>
        <p:nvSpPr>
          <p:cNvPr id="7" name="Ellipszis 6"/>
          <p:cNvSpPr/>
          <p:nvPr/>
        </p:nvSpPr>
        <p:spPr bwMode="auto">
          <a:xfrm>
            <a:off x="1643042" y="3714752"/>
            <a:ext cx="571504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4143372" y="2786058"/>
            <a:ext cx="571504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47</a:t>
            </a:fld>
            <a:endParaRPr lang="hu-HU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80000" cy="7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1571604" y="5715016"/>
            <a:ext cx="714380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571736" y="5929330"/>
            <a:ext cx="642942" cy="7143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0" y="6643710"/>
            <a:ext cx="3960000" cy="2127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00232" y="4149080"/>
            <a:ext cx="4425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 gázelvezetés modellezése komponensszeparátorral</a:t>
            </a:r>
            <a:endParaRPr lang="hu-HU" dirty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két </a:t>
            </a:r>
            <a:r>
              <a:rPr lang="hu-HU" dirty="0" err="1" smtClean="0"/>
              <a:t>block</a:t>
            </a:r>
            <a:r>
              <a:rPr lang="hu-HU" dirty="0" smtClean="0"/>
              <a:t> együtt adja a fermentor modelljét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Az 1-es áram a fermentáció </a:t>
            </a:r>
            <a:r>
              <a:rPr lang="hu-HU" dirty="0" err="1" smtClean="0"/>
              <a:t>betáp</a:t>
            </a:r>
            <a:r>
              <a:rPr lang="hu-HU" dirty="0" smtClean="0"/>
              <a:t> árama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fermentlevet</a:t>
            </a:r>
            <a:r>
              <a:rPr lang="hu-HU" dirty="0" smtClean="0"/>
              <a:t> a </a:t>
            </a:r>
            <a:r>
              <a:rPr lang="hu-HU" dirty="0" err="1" smtClean="0"/>
              <a:t>BROTH</a:t>
            </a:r>
            <a:r>
              <a:rPr lang="hu-HU" dirty="0" smtClean="0"/>
              <a:t> áram jelenti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48</a:t>
            </a:fld>
            <a:endParaRPr lang="hu-HU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718872" y="3929066"/>
            <a:ext cx="5291770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Megosztási arány (Split </a:t>
            </a:r>
            <a:r>
              <a:rPr lang="hu-HU" dirty="0" err="1" smtClean="0"/>
              <a:t>fraction</a:t>
            </a:r>
            <a:r>
              <a:rPr lang="hu-HU" dirty="0" smtClean="0"/>
              <a:t>):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CO</a:t>
            </a:r>
            <a:r>
              <a:rPr lang="hu-HU" baseline="-25000" dirty="0" err="1" smtClean="0"/>
              <a:t>2</a:t>
            </a:r>
            <a:r>
              <a:rPr lang="hu-HU" dirty="0" smtClean="0"/>
              <a:t> áramba a </a:t>
            </a:r>
            <a:r>
              <a:rPr lang="hu-HU" dirty="0" err="1" smtClean="0"/>
              <a:t>blockba</a:t>
            </a:r>
            <a:r>
              <a:rPr lang="hu-HU" dirty="0" smtClean="0"/>
              <a:t> érkező komponens ennyied része kerül</a:t>
            </a:r>
          </a:p>
          <a:p>
            <a:r>
              <a:rPr lang="hu-HU" dirty="0" smtClean="0"/>
              <a:t>(csak a CO</a:t>
            </a:r>
            <a:r>
              <a:rPr lang="hu-HU" baseline="-25000" dirty="0" smtClean="0"/>
              <a:t>2</a:t>
            </a:r>
            <a:r>
              <a:rPr lang="hu-HU" dirty="0" smtClean="0"/>
              <a:t>, viszont az teljes mértékben)</a:t>
            </a:r>
            <a:endParaRPr lang="en-US" dirty="0"/>
          </a:p>
        </p:txBody>
      </p:sp>
      <p:cxnSp>
        <p:nvCxnSpPr>
          <p:cNvPr id="8" name="Egyenes összekötő nyíllal 7"/>
          <p:cNvCxnSpPr/>
          <p:nvPr/>
        </p:nvCxnSpPr>
        <p:spPr bwMode="auto">
          <a:xfrm rot="5400000">
            <a:off x="2464579" y="2964653"/>
            <a:ext cx="178595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rot="5400000">
            <a:off x="4943488" y="3298834"/>
            <a:ext cx="1116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llipszis 13"/>
          <p:cNvSpPr/>
          <p:nvPr/>
        </p:nvSpPr>
        <p:spPr bwMode="auto">
          <a:xfrm>
            <a:off x="3714744" y="2857496"/>
            <a:ext cx="857256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Ellipszis 14"/>
          <p:cNvSpPr/>
          <p:nvPr/>
        </p:nvSpPr>
        <p:spPr bwMode="auto">
          <a:xfrm>
            <a:off x="428596" y="2428868"/>
            <a:ext cx="1285884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49</a:t>
            </a:fld>
            <a:endParaRPr lang="hu-HU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642910" y="4214818"/>
            <a:ext cx="857256" cy="1428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428596" y="3874760"/>
            <a:ext cx="122400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4214810" y="2786058"/>
            <a:ext cx="642942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5072066" y="2786058"/>
            <a:ext cx="571504" cy="5715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5929322" y="4143380"/>
            <a:ext cx="428628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795742" y="5264363"/>
            <a:ext cx="277678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4,8% </a:t>
            </a:r>
            <a:r>
              <a:rPr lang="hu-HU" dirty="0" err="1" smtClean="0"/>
              <a:t>etanoltartalmú</a:t>
            </a:r>
            <a:r>
              <a:rPr lang="hu-HU" dirty="0" smtClean="0"/>
              <a:t> a </a:t>
            </a:r>
            <a:r>
              <a:rPr lang="hu-HU" dirty="0" err="1" smtClean="0"/>
              <a:t>fermentlé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864948" y="4572008"/>
            <a:ext cx="583602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2-es áram csak a modellben van jelen, a valóságban nincs ilyen áram</a:t>
            </a:r>
          </a:p>
          <a:p>
            <a:r>
              <a:rPr lang="hu-HU" dirty="0" smtClean="0"/>
              <a:t>(nem kell külön gázszeparátor,  a </a:t>
            </a:r>
            <a:r>
              <a:rPr lang="hu-HU" dirty="0" err="1" smtClean="0"/>
              <a:t>fermentornak</a:t>
            </a:r>
            <a:r>
              <a:rPr lang="hu-HU" dirty="0" smtClean="0"/>
              <a:t> van gázelvezetése)</a:t>
            </a:r>
            <a:endParaRPr lang="en-US" dirty="0"/>
          </a:p>
        </p:txBody>
      </p:sp>
      <p:cxnSp>
        <p:nvCxnSpPr>
          <p:cNvPr id="14" name="Egyenes összekötő nyíllal 13"/>
          <p:cNvCxnSpPr/>
          <p:nvPr/>
        </p:nvCxnSpPr>
        <p:spPr bwMode="auto">
          <a:xfrm rot="5400000">
            <a:off x="5643570" y="4786322"/>
            <a:ext cx="85725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596188" y="6453758"/>
            <a:ext cx="1371600" cy="304800"/>
          </a:xfrm>
          <a:noFill/>
        </p:spPr>
        <p:txBody>
          <a:bodyPr/>
          <a:lstStyle/>
          <a:p>
            <a:fld id="{6DEFE1F0-E451-4B06-86D7-D615EAF79368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265" y="1412776"/>
            <a:ext cx="9648825" cy="5184576"/>
          </a:xfrm>
        </p:spPr>
        <p:txBody>
          <a:bodyPr/>
          <a:lstStyle/>
          <a:p>
            <a:pPr>
              <a:tabLst>
                <a:tab pos="2239963" algn="l"/>
              </a:tabLst>
            </a:pP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Aspen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Plus</a:t>
            </a:r>
          </a:p>
          <a:p>
            <a:pPr lvl="1">
              <a:tabLst>
                <a:tab pos="2239963" algn="l"/>
              </a:tabLst>
            </a:pPr>
            <a:r>
              <a:rPr lang="hu-HU" sz="1800" dirty="0" err="1" smtClean="0"/>
              <a:t>Folyamatszimuláció</a:t>
            </a:r>
            <a:r>
              <a:rPr lang="hu-HU" sz="1800" dirty="0" smtClean="0"/>
              <a:t>, anyag- és energiamérlegek megoldása</a:t>
            </a:r>
          </a:p>
          <a:p>
            <a:pPr lvl="1">
              <a:tabLst>
                <a:tab pos="2239963" algn="l"/>
              </a:tabLst>
            </a:pPr>
            <a:r>
              <a:rPr lang="hu-HU" sz="1800" dirty="0" smtClean="0"/>
              <a:t>Előnye:</a:t>
            </a:r>
          </a:p>
          <a:p>
            <a:pPr lvl="2">
              <a:tabLst>
                <a:tab pos="2239963" algn="l"/>
              </a:tabLst>
            </a:pPr>
            <a:r>
              <a:rPr lang="hu-HU" sz="1800" dirty="0" smtClean="0"/>
              <a:t>nagy </a:t>
            </a: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kémiai komponens adatbázis </a:t>
            </a:r>
            <a:r>
              <a:rPr lang="hu-HU" sz="1800" dirty="0" smtClean="0"/>
              <a:t>(elsődleges a megbízható eredményekhez)</a:t>
            </a:r>
          </a:p>
          <a:p>
            <a:pPr lvl="2">
              <a:spcAft>
                <a:spcPts val="600"/>
              </a:spcAft>
              <a:tabLst>
                <a:tab pos="2239963" algn="l"/>
              </a:tabLst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gőz-folyadék fázisegyensúlyok </a:t>
            </a:r>
            <a:r>
              <a:rPr lang="hu-HU" sz="1800" dirty="0" smtClean="0"/>
              <a:t>pontos modellezése (pl. desztillálásnál fontos)</a:t>
            </a:r>
          </a:p>
          <a:p>
            <a:pPr marL="744538" lvl="1" indent="-279400">
              <a:tabLst>
                <a:tab pos="744538" algn="l"/>
              </a:tabLst>
            </a:pPr>
            <a:r>
              <a:rPr lang="hu-HU" sz="1800" dirty="0" smtClean="0"/>
              <a:t>Hiányosságai</a:t>
            </a:r>
            <a:r>
              <a:rPr lang="hu-HU" sz="1400" dirty="0" smtClean="0"/>
              <a:t>:</a:t>
            </a:r>
          </a:p>
          <a:p>
            <a:pPr marL="466725">
              <a:spcAft>
                <a:spcPts val="1200"/>
              </a:spcAft>
              <a:buFontTx/>
              <a:buNone/>
              <a:tabLst>
                <a:tab pos="744538" algn="l"/>
              </a:tabLst>
            </a:pPr>
            <a:r>
              <a:rPr lang="hu-HU" sz="2000" dirty="0" smtClean="0"/>
              <a:t>		</a:t>
            </a:r>
            <a:r>
              <a:rPr lang="hu-HU" sz="1800" dirty="0" smtClean="0"/>
              <a:t>Nem tud pH-t számolni, és fermentációs területre egyáltalán nem specializált</a:t>
            </a:r>
            <a:br>
              <a:rPr lang="hu-HU" sz="1800" dirty="0" smtClean="0"/>
            </a:br>
            <a:r>
              <a:rPr lang="hu-HU" sz="1800" dirty="0" smtClean="0"/>
              <a:t>	(a </a:t>
            </a:r>
            <a:r>
              <a:rPr lang="hu-HU" sz="1800" dirty="0" err="1" smtClean="0"/>
              <a:t>SuperPro</a:t>
            </a:r>
            <a:r>
              <a:rPr lang="hu-HU" sz="1800" dirty="0" smtClean="0"/>
              <a:t> </a:t>
            </a:r>
            <a:r>
              <a:rPr lang="hu-HU" sz="1800" dirty="0" err="1" smtClean="0"/>
              <a:t>Designerrel</a:t>
            </a:r>
            <a:r>
              <a:rPr lang="hu-HU" sz="1800" dirty="0" smtClean="0"/>
              <a:t> szemben)</a:t>
            </a:r>
            <a:endParaRPr lang="hu-HU" sz="2400" dirty="0" smtClean="0">
              <a:solidFill>
                <a:srgbClr val="1669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>
              <a:tabLst>
                <a:tab pos="2239963" algn="l"/>
              </a:tabLst>
            </a:pP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Aspen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HX-net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/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Aspen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Energy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Analyzer</a:t>
            </a:r>
            <a:endParaRPr lang="hu-HU" sz="2400" dirty="0" smtClean="0">
              <a:solidFill>
                <a:srgbClr val="1669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lvl="1">
              <a:spcAft>
                <a:spcPts val="1200"/>
              </a:spcAft>
              <a:tabLst>
                <a:tab pos="2239963" algn="l"/>
              </a:tabLst>
            </a:pPr>
            <a:r>
              <a:rPr lang="hu-HU" sz="1800" dirty="0" smtClean="0"/>
              <a:t>Hőintegráció, a hőcserélő hálózat optimalizálása</a:t>
            </a:r>
          </a:p>
          <a:p>
            <a:pPr>
              <a:tabLst>
                <a:tab pos="2239963" algn="l"/>
              </a:tabLst>
            </a:pP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Aspen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Icarus /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Aspen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Economic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hu-HU" sz="2400" dirty="0" err="1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Analyzer</a:t>
            </a:r>
            <a:r>
              <a:rPr lang="hu-HU" sz="2400" dirty="0" smtClean="0">
                <a:solidFill>
                  <a:srgbClr val="166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</a:p>
          <a:p>
            <a:pPr lvl="1">
              <a:tabLst>
                <a:tab pos="2239963" algn="l"/>
              </a:tabLst>
            </a:pPr>
            <a:r>
              <a:rPr lang="hu-HU" sz="1800" dirty="0" smtClean="0"/>
              <a:t>Méretezés</a:t>
            </a:r>
          </a:p>
          <a:p>
            <a:pPr lvl="1">
              <a:tabLst>
                <a:tab pos="2239963" algn="l"/>
              </a:tabLst>
            </a:pPr>
            <a:r>
              <a:rPr lang="hu-HU" sz="1800" dirty="0" smtClean="0"/>
              <a:t>Beruházási költség becslése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04800"/>
            <a:ext cx="7452320" cy="838200"/>
          </a:xfrm>
        </p:spPr>
        <p:txBody>
          <a:bodyPr/>
          <a:lstStyle/>
          <a:p>
            <a:r>
              <a:rPr lang="hu-HU" sz="2700" dirty="0" smtClean="0"/>
              <a:t>A technológiai-gazdaságossági elemzés eszközei</a:t>
            </a:r>
          </a:p>
        </p:txBody>
      </p:sp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1484883"/>
            <a:ext cx="147637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Nyersszesz előállítása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8" y="1772816"/>
            <a:ext cx="8748712" cy="4724400"/>
          </a:xfrm>
        </p:spPr>
        <p:txBody>
          <a:bodyPr/>
          <a:lstStyle/>
          <a:p>
            <a:r>
              <a:rPr lang="hu-HU" sz="2000" dirty="0" smtClean="0"/>
              <a:t>Desztillációval</a:t>
            </a:r>
          </a:p>
          <a:p>
            <a:pPr lvl="1"/>
            <a:r>
              <a:rPr lang="hu-HU" sz="2000" dirty="0" smtClean="0"/>
              <a:t>Légköri nyomáson</a:t>
            </a:r>
          </a:p>
          <a:p>
            <a:pPr lvl="1"/>
            <a:r>
              <a:rPr lang="hu-HU" sz="2000" dirty="0" smtClean="0"/>
              <a:t>20 tányéros a nyersszesz oszlop</a:t>
            </a:r>
            <a:endParaRPr lang="en-US" sz="2000" dirty="0" smtClean="0"/>
          </a:p>
          <a:p>
            <a:pPr lvl="1"/>
            <a:r>
              <a:rPr lang="hu-HU" sz="2000" dirty="0" smtClean="0"/>
              <a:t>Nincs kondenzátora</a:t>
            </a:r>
            <a:endParaRPr lang="en-US" sz="2000" dirty="0" smtClean="0"/>
          </a:p>
          <a:p>
            <a:pPr lvl="1"/>
            <a:r>
              <a:rPr lang="hu-HU" sz="2000" dirty="0" smtClean="0"/>
              <a:t>A 80°C-ra előmelegített </a:t>
            </a:r>
            <a:r>
              <a:rPr lang="hu-HU" sz="2000" dirty="0" err="1" smtClean="0"/>
              <a:t>fermentlé</a:t>
            </a:r>
            <a:r>
              <a:rPr lang="hu-HU" sz="2000" dirty="0" smtClean="0"/>
              <a:t> (BROTH) az első tányérra érkezik, és gőzt vezetünk el fejtermékként, amelyet később külön hőcserélőben kondenzáltatunk</a:t>
            </a:r>
            <a:endParaRPr lang="en-US" sz="2000" dirty="0" smtClean="0"/>
          </a:p>
          <a:p>
            <a:pPr lvl="1"/>
            <a:r>
              <a:rPr lang="hu-HU" sz="2000" dirty="0" smtClean="0"/>
              <a:t>Etanol kinyerés: 99%, azaz a betáplált etanol mennyiség 99%-át kapjuk a fejtermék áramban</a:t>
            </a:r>
          </a:p>
          <a:p>
            <a:pPr lvl="1">
              <a:spcAft>
                <a:spcPts val="1200"/>
              </a:spcAft>
            </a:pPr>
            <a:r>
              <a:rPr lang="hu-HU" sz="2000" dirty="0" smtClean="0"/>
              <a:t>Az etanol kinyerést a visszaforraló teljesítményével szabályozzuk</a:t>
            </a:r>
          </a:p>
          <a:p>
            <a:pPr>
              <a:spcAft>
                <a:spcPts val="1200"/>
              </a:spcAft>
            </a:pPr>
            <a:r>
              <a:rPr lang="hu-HU" sz="2000" dirty="0" smtClean="0"/>
              <a:t>Érzékenységi vizsgálat (</a:t>
            </a:r>
            <a:r>
              <a:rPr lang="hu-HU" sz="2000" u="sng" dirty="0" err="1" smtClean="0"/>
              <a:t>Sensitivity</a:t>
            </a:r>
            <a:r>
              <a:rPr lang="hu-HU" sz="2000" u="sng" dirty="0" smtClean="0"/>
              <a:t> </a:t>
            </a:r>
            <a:r>
              <a:rPr lang="hu-HU" sz="2000" u="sng" dirty="0" err="1" smtClean="0"/>
              <a:t>analysis</a:t>
            </a:r>
            <a:r>
              <a:rPr lang="hu-HU" sz="2000" dirty="0" smtClean="0"/>
              <a:t>) a megfelelő visszaforraló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teljesítmény</a:t>
            </a:r>
            <a:r>
              <a:rPr lang="hu-HU" sz="2000" dirty="0" smtClean="0"/>
              <a:t>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megállapítására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51</a:t>
            </a:fld>
            <a:endParaRPr lang="hu-HU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80000" cy="7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3214678" y="5715016"/>
            <a:ext cx="714380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1857356" y="5857892"/>
            <a:ext cx="785818" cy="82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0" y="6643710"/>
            <a:ext cx="3996000" cy="2127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52</a:t>
            </a:fld>
            <a:endParaRPr lang="hu-HU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500034" y="2033430"/>
            <a:ext cx="1224000" cy="32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53</a:t>
            </a:fld>
            <a:endParaRPr lang="hu-HU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615814" y="4214818"/>
            <a:ext cx="6537624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20 tányéros oszlop, nincs kondenzátora,</a:t>
            </a:r>
            <a:br>
              <a:rPr lang="hu-HU" dirty="0" smtClean="0"/>
            </a:br>
            <a:r>
              <a:rPr lang="hu-HU" dirty="0" smtClean="0"/>
              <a:t>visszaforraló teljesítményével szabályozzuk (tetszőleges értéket írunk be először,</a:t>
            </a:r>
            <a:br>
              <a:rPr lang="hu-HU" dirty="0" smtClean="0"/>
            </a:br>
            <a:r>
              <a:rPr lang="hu-HU" dirty="0" smtClean="0"/>
              <a:t>mert nem tudjuk)</a:t>
            </a:r>
            <a:endParaRPr lang="en-US" dirty="0"/>
          </a:p>
        </p:txBody>
      </p:sp>
      <p:sp>
        <p:nvSpPr>
          <p:cNvPr id="7" name="Ellipszis 6"/>
          <p:cNvSpPr/>
          <p:nvPr/>
        </p:nvSpPr>
        <p:spPr bwMode="auto">
          <a:xfrm>
            <a:off x="642910" y="1428736"/>
            <a:ext cx="1000132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2428860" y="1428736"/>
            <a:ext cx="1044000" cy="25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2571736" y="2071678"/>
            <a:ext cx="3143272" cy="4286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2643174" y="3357562"/>
            <a:ext cx="3429024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54</a:t>
            </a:fld>
            <a:endParaRPr lang="hu-HU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3214678" y="1428736"/>
            <a:ext cx="714380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571736" y="2000240"/>
            <a:ext cx="2916000" cy="396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71868" y="2643182"/>
            <a:ext cx="279281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Az 1. tányér felett lép be a </a:t>
            </a:r>
            <a:r>
              <a:rPr lang="hu-HU" dirty="0" err="1" smtClean="0"/>
              <a:t>betáp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55</a:t>
            </a:fld>
            <a:endParaRPr lang="hu-HU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643306" y="4143380"/>
            <a:ext cx="321774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Légköri nyomáson működik az oszlop</a:t>
            </a:r>
          </a:p>
          <a:p>
            <a:r>
              <a:rPr lang="hu-HU" dirty="0" smtClean="0"/>
              <a:t>Az oszlopon belül nincs nyomásesés</a:t>
            </a:r>
            <a:endParaRPr lang="en-US" dirty="0"/>
          </a:p>
        </p:txBody>
      </p:sp>
      <p:sp>
        <p:nvSpPr>
          <p:cNvPr id="7" name="Ellipszis 6"/>
          <p:cNvSpPr/>
          <p:nvPr/>
        </p:nvSpPr>
        <p:spPr bwMode="auto">
          <a:xfrm>
            <a:off x="4357686" y="2143116"/>
            <a:ext cx="1857388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4357686" y="3429000"/>
            <a:ext cx="1857388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3786182" y="1357298"/>
            <a:ext cx="785818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56</a:t>
            </a:fld>
            <a:endParaRPr lang="hu-HU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611560" y="1571612"/>
            <a:ext cx="1280160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72000" y="2643182"/>
            <a:ext cx="318888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Nincs nyomásesés, teljes kondenzáció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57</a:t>
            </a:fld>
            <a:endParaRPr lang="hu-HU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 bwMode="auto">
          <a:xfrm>
            <a:off x="1714480" y="4786322"/>
            <a:ext cx="4714908" cy="5000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00694" y="4000504"/>
            <a:ext cx="3680816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Nem jó a visszaforraló teljesítménye</a:t>
            </a:r>
          </a:p>
          <a:p>
            <a:r>
              <a:rPr lang="hu-HU" dirty="0" smtClean="0"/>
              <a:t>Nem tudjuk, hogy mi az értelmes tartomány</a:t>
            </a:r>
            <a:br>
              <a:rPr lang="hu-HU" dirty="0" smtClean="0"/>
            </a:b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Sensitivity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analysis</a:t>
            </a:r>
            <a:r>
              <a:rPr lang="hu-HU" dirty="0" smtClean="0">
                <a:sym typeface="Wingdings" pitchFamily="2" charset="2"/>
              </a:rPr>
              <a:t> szükséges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 bwMode="auto">
          <a:xfrm>
            <a:off x="1714480" y="2071678"/>
            <a:ext cx="2643206" cy="19288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3635896" y="0"/>
            <a:ext cx="1224136" cy="2606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58</a:t>
            </a:fld>
            <a:endParaRPr lang="hu-HU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 bwMode="auto">
          <a:xfrm>
            <a:off x="6286512" y="2789478"/>
            <a:ext cx="1285884" cy="10715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214282" y="3643314"/>
            <a:ext cx="1571636" cy="576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2428860" y="1357298"/>
            <a:ext cx="642942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14744" y="1619896"/>
            <a:ext cx="463319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Ezekkel a változókkal fejezzük ki az etanol kinyerést (y)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Etanol kinyerés (%) = </a:t>
            </a:r>
            <a:r>
              <a:rPr lang="hu-HU" dirty="0" err="1" smtClean="0"/>
              <a:t>ethout</a:t>
            </a:r>
            <a:r>
              <a:rPr lang="hu-HU" dirty="0" smtClean="0"/>
              <a:t>/</a:t>
            </a:r>
            <a:r>
              <a:rPr lang="hu-HU" dirty="0" err="1" smtClean="0"/>
              <a:t>ethin</a:t>
            </a:r>
            <a:r>
              <a:rPr lang="hu-HU" dirty="0" smtClean="0"/>
              <a:t>*100</a:t>
            </a:r>
            <a:endParaRPr lang="en-US" dirty="0"/>
          </a:p>
        </p:txBody>
      </p:sp>
      <p:cxnSp>
        <p:nvCxnSpPr>
          <p:cNvPr id="12" name="Egyenes összekötő nyíllal 11"/>
          <p:cNvCxnSpPr>
            <a:endCxn id="7" idx="1"/>
          </p:cNvCxnSpPr>
          <p:nvPr/>
        </p:nvCxnSpPr>
        <p:spPr bwMode="auto">
          <a:xfrm>
            <a:off x="5436096" y="2852936"/>
            <a:ext cx="850416" cy="47232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Szövegdoboz 12"/>
          <p:cNvSpPr txBox="1"/>
          <p:nvPr/>
        </p:nvSpPr>
        <p:spPr>
          <a:xfrm>
            <a:off x="3616239" y="260648"/>
            <a:ext cx="1891865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59</a:t>
            </a:fld>
            <a:endParaRPr lang="hu-HU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 bwMode="auto">
          <a:xfrm>
            <a:off x="6286512" y="2789478"/>
            <a:ext cx="1285884" cy="10715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4427984" y="2636912"/>
            <a:ext cx="122413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037184" y="214290"/>
            <a:ext cx="6855296" cy="838200"/>
          </a:xfrm>
        </p:spPr>
        <p:txBody>
          <a:bodyPr/>
          <a:lstStyle/>
          <a:p>
            <a:r>
              <a:rPr lang="hu-HU" sz="2800" dirty="0" smtClean="0"/>
              <a:t>Mit várhatunk egy </a:t>
            </a:r>
            <a:br>
              <a:rPr lang="hu-HU" sz="2800" dirty="0" smtClean="0"/>
            </a:br>
            <a:r>
              <a:rPr lang="hu-HU" sz="2800" dirty="0" smtClean="0"/>
              <a:t>technológiai-gazdaságossági tanulmánytól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592888" y="6381328"/>
            <a:ext cx="1371600" cy="304800"/>
          </a:xfrm>
        </p:spPr>
        <p:txBody>
          <a:bodyPr/>
          <a:lstStyle/>
          <a:p>
            <a:pPr>
              <a:defRPr/>
            </a:pPr>
            <a:fld id="{1457C72D-54AD-4EF3-967A-4A2A7DFBF9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2844" y="1484784"/>
            <a:ext cx="9001156" cy="3786214"/>
          </a:xfrm>
        </p:spPr>
        <p:txBody>
          <a:bodyPr/>
          <a:lstStyle/>
          <a:p>
            <a:r>
              <a:rPr lang="hu-HU" sz="2000" dirty="0" smtClean="0"/>
              <a:t>Energiaigény, energiahatékonyság</a:t>
            </a:r>
          </a:p>
          <a:p>
            <a:r>
              <a:rPr lang="hu-HU" sz="2000" dirty="0" smtClean="0"/>
              <a:t>Gazdaságossági paraméterek:</a:t>
            </a:r>
          </a:p>
          <a:p>
            <a:pPr lvl="1"/>
            <a:r>
              <a:rPr lang="hu-HU" sz="2000" dirty="0" smtClean="0"/>
              <a:t>éves költségek, bevételek, profit</a:t>
            </a:r>
          </a:p>
          <a:p>
            <a:pPr lvl="1"/>
            <a:r>
              <a:rPr lang="hu-HU" sz="2000" dirty="0" smtClean="0"/>
              <a:t>előállítási költség adott termékre</a:t>
            </a:r>
          </a:p>
          <a:p>
            <a:pPr lvl="1"/>
            <a:r>
              <a:rPr lang="hu-HU" sz="2000" dirty="0" smtClean="0"/>
              <a:t>megtérülési idő</a:t>
            </a:r>
          </a:p>
          <a:p>
            <a:r>
              <a:rPr lang="hu-HU" sz="2000" dirty="0" smtClean="0"/>
              <a:t>ÖSSZEHASONLÍTHATÓ ESETEK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sz="2000" dirty="0" smtClean="0"/>
              <a:t>A gazdaságossági rész sokkal bizonytalanabb, </a:t>
            </a:r>
            <a:br>
              <a:rPr lang="hu-HU" sz="2000" dirty="0" smtClean="0"/>
            </a:br>
            <a:r>
              <a:rPr lang="hu-HU" sz="2000" dirty="0" smtClean="0"/>
              <a:t>mint a technológiai</a:t>
            </a:r>
            <a:r>
              <a:rPr lang="hu-HU" dirty="0" smtClean="0"/>
              <a:t/>
            </a:r>
            <a:br>
              <a:rPr lang="hu-HU" dirty="0" smtClean="0"/>
            </a:br>
            <a:endParaRPr lang="en-US" sz="2400" dirty="0" smtClean="0"/>
          </a:p>
          <a:p>
            <a:pPr>
              <a:buNone/>
            </a:pPr>
            <a:r>
              <a:rPr lang="hu-HU" sz="2400" dirty="0" smtClean="0">
                <a:solidFill>
                  <a:srgbClr val="16698B"/>
                </a:solidFill>
                <a:latin typeface="+mj-lt"/>
                <a:ea typeface="+mj-ea"/>
                <a:cs typeface="+mj-cs"/>
              </a:rPr>
              <a:t>Mi szükséges egy jó technológiai-gazdaságossági tanulmányhoz</a:t>
            </a:r>
            <a:r>
              <a:rPr lang="en-US" sz="2400" dirty="0" smtClean="0">
                <a:solidFill>
                  <a:srgbClr val="16698B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r>
              <a:rPr lang="hu-HU" sz="2000" dirty="0" smtClean="0"/>
              <a:t>Megbízható kísérleti eredmények</a:t>
            </a:r>
            <a:endParaRPr lang="en-US" sz="2000" dirty="0" smtClean="0"/>
          </a:p>
          <a:p>
            <a:r>
              <a:rPr lang="hu-HU" sz="2000" dirty="0" smtClean="0"/>
              <a:t>Ökölszabályok alkalmazása</a:t>
            </a:r>
            <a:endParaRPr lang="en-US" sz="2000" dirty="0" smtClean="0"/>
          </a:p>
          <a:p>
            <a:r>
              <a:rPr lang="hu-HU" sz="2000" dirty="0" smtClean="0"/>
              <a:t>Konzervatív feltételezések</a:t>
            </a: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	</a:t>
            </a:r>
            <a:endParaRPr lang="en-US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329"/>
            <a:ext cx="1285884" cy="12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60</a:t>
            </a:fld>
            <a:endParaRPr lang="hu-HU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2786050" y="1285860"/>
            <a:ext cx="571504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429124" y="4286256"/>
            <a:ext cx="4340547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 független változót (x) állítjuk be ezen a fülön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DIST </a:t>
            </a:r>
            <a:r>
              <a:rPr lang="hu-HU" dirty="0" err="1" smtClean="0"/>
              <a:t>block</a:t>
            </a:r>
            <a:r>
              <a:rPr lang="hu-HU" dirty="0" smtClean="0"/>
              <a:t> visszaforralójának teljesítménye kW-ban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10 pontot veszünk fel 1 és 100 </a:t>
            </a:r>
            <a:r>
              <a:rPr lang="en-GB" dirty="0" smtClean="0"/>
              <a:t>kW </a:t>
            </a:r>
            <a:r>
              <a:rPr lang="hu-HU" dirty="0" smtClean="0"/>
              <a:t>között</a:t>
            </a:r>
          </a:p>
        </p:txBody>
      </p:sp>
      <p:sp>
        <p:nvSpPr>
          <p:cNvPr id="8" name="Ellipszis 7"/>
          <p:cNvSpPr/>
          <p:nvPr/>
        </p:nvSpPr>
        <p:spPr bwMode="auto">
          <a:xfrm>
            <a:off x="2928926" y="2500306"/>
            <a:ext cx="357190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2143108" y="5143512"/>
            <a:ext cx="2286016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 bwMode="auto">
          <a:xfrm rot="16200000" flipV="1">
            <a:off x="4214016" y="3929066"/>
            <a:ext cx="171451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gyenes összekötő nyíllal 12"/>
          <p:cNvCxnSpPr/>
          <p:nvPr/>
        </p:nvCxnSpPr>
        <p:spPr bwMode="auto">
          <a:xfrm rot="16200000" flipV="1">
            <a:off x="3250397" y="3250405"/>
            <a:ext cx="2000264" cy="6429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61</a:t>
            </a:fld>
            <a:endParaRPr lang="hu-HU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 bwMode="auto">
          <a:xfrm>
            <a:off x="3286116" y="1285860"/>
            <a:ext cx="642942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14612" y="2571744"/>
            <a:ext cx="413876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Az etanol kinyerés értékei legyenek a táblázatban</a:t>
            </a:r>
          </a:p>
          <a:p>
            <a:r>
              <a:rPr lang="hu-HU" dirty="0" smtClean="0"/>
              <a:t>az egyes visszaforraló teljesítményeknél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62</a:t>
            </a:fld>
            <a:endParaRPr lang="hu-HU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 bwMode="auto">
          <a:xfrm>
            <a:off x="2571736" y="3857628"/>
            <a:ext cx="2286016" cy="4286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1000100" y="4214818"/>
            <a:ext cx="857256" cy="1428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57620" y="1478149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x        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828" y="4941168"/>
            <a:ext cx="902567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Tovább finomítva az érzékenységi vizsgálatot megkapjuk, hogy 74 kW szükséges a 99%-os etanol kinyeréshez.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131840" y="260648"/>
            <a:ext cx="3405099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eredménye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63</a:t>
            </a:fld>
            <a:endParaRPr lang="hu-HU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 bwMode="auto">
          <a:xfrm>
            <a:off x="2643174" y="4284008"/>
            <a:ext cx="3600000" cy="1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2643174" y="3891942"/>
            <a:ext cx="3600000" cy="1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63688" y="5013176"/>
            <a:ext cx="7277762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glükóz teljes egészében a fenéktermékbe (BOTTOM) kerül, ahol 1,2% a koncentrációja.</a:t>
            </a:r>
          </a:p>
          <a:p>
            <a:r>
              <a:rPr lang="hu-HU" dirty="0" smtClean="0"/>
              <a:t>A fejtermék nyersszesz (HEAD) 41% etanolt tartalmaz.</a:t>
            </a:r>
          </a:p>
          <a:p>
            <a:r>
              <a:rPr lang="hu-HU" dirty="0" smtClean="0"/>
              <a:t>(Folyamatábrát lásd a következő dián.)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64</a:t>
            </a:fld>
            <a:endParaRPr lang="hu-H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-21921" y="1000108"/>
            <a:ext cx="781015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Hőintegráció: COND (meleg oldal) – PREHEAT (hideg oldal) összekapcsolása, ellenáram célszerű</a:t>
            </a:r>
            <a:endParaRPr lang="en-US" dirty="0"/>
          </a:p>
        </p:txBody>
      </p:sp>
      <p:sp>
        <p:nvSpPr>
          <p:cNvPr id="8" name="Ellipszis 7"/>
          <p:cNvSpPr/>
          <p:nvPr/>
        </p:nvSpPr>
        <p:spPr bwMode="auto">
          <a:xfrm>
            <a:off x="4599424" y="2938656"/>
            <a:ext cx="548640" cy="2743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Egyenes összekötő nyíllal 10"/>
          <p:cNvCxnSpPr>
            <a:endCxn id="8" idx="2"/>
          </p:cNvCxnSpPr>
          <p:nvPr/>
        </p:nvCxnSpPr>
        <p:spPr bwMode="auto">
          <a:xfrm flipV="1">
            <a:off x="1357290" y="3075816"/>
            <a:ext cx="3242134" cy="15676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12" name="Ellipszis 11"/>
          <p:cNvSpPr/>
          <p:nvPr/>
        </p:nvSpPr>
        <p:spPr bwMode="auto">
          <a:xfrm>
            <a:off x="827584" y="4594840"/>
            <a:ext cx="548640" cy="2743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4499992" y="4797152"/>
            <a:ext cx="548640" cy="2743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5805264"/>
            <a:ext cx="893597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Hőintegráció után csak a visszaforralónak van friss gőz igénye (74 kW). A </a:t>
            </a:r>
            <a:r>
              <a:rPr lang="hu-HU" dirty="0" err="1" smtClean="0"/>
              <a:t>COND</a:t>
            </a:r>
            <a:r>
              <a:rPr lang="hu-HU" dirty="0" smtClean="0"/>
              <a:t> a </a:t>
            </a:r>
            <a:r>
              <a:rPr lang="hu-HU" dirty="0" err="1" smtClean="0"/>
              <a:t>PREHEAT-nek</a:t>
            </a:r>
            <a:r>
              <a:rPr lang="hu-HU" dirty="0" smtClean="0"/>
              <a:t> adja át a hőt,</a:t>
            </a:r>
            <a:br>
              <a:rPr lang="hu-HU" dirty="0" smtClean="0"/>
            </a:br>
            <a:r>
              <a:rPr lang="hu-HU" dirty="0" smtClean="0"/>
              <a:t>így azoknál nincs szükség hűtővízre és fűtőgőzre.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188640"/>
            <a:ext cx="6248400" cy="838200"/>
          </a:xfrm>
        </p:spPr>
        <p:txBody>
          <a:bodyPr/>
          <a:lstStyle/>
          <a:p>
            <a:r>
              <a:rPr lang="hu-HU" sz="2800" dirty="0" smtClean="0"/>
              <a:t>Hőintegráció, </a:t>
            </a:r>
            <a:br>
              <a:rPr lang="hu-HU" sz="2800" dirty="0" smtClean="0"/>
            </a:br>
            <a:r>
              <a:rPr lang="hu-HU" sz="2800" dirty="0" err="1" smtClean="0"/>
              <a:t>Aspen</a:t>
            </a:r>
            <a:r>
              <a:rPr lang="hu-HU" sz="2800" dirty="0" smtClean="0"/>
              <a:t> </a:t>
            </a:r>
            <a:r>
              <a:rPr lang="hu-HU" sz="2800" dirty="0" err="1" smtClean="0"/>
              <a:t>Energy</a:t>
            </a:r>
            <a:r>
              <a:rPr lang="hu-HU" sz="2800" dirty="0" smtClean="0"/>
              <a:t> </a:t>
            </a:r>
            <a:r>
              <a:rPr lang="hu-HU" sz="2800" dirty="0" err="1" smtClean="0"/>
              <a:t>Analyzer</a:t>
            </a:r>
            <a:endParaRPr lang="en-GB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56928"/>
            <a:ext cx="8382000" cy="47244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Példa: kukoricadara alapú alkoholgyártás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/>
              <a:t>amiláz</a:t>
            </a:r>
            <a:r>
              <a:rPr lang="hu-HU" dirty="0" smtClean="0"/>
              <a:t> enzimes elfolyósítás </a:t>
            </a:r>
            <a:r>
              <a:rPr lang="hu-HU" dirty="0" err="1" smtClean="0"/>
              <a:t>85°C-on</a:t>
            </a:r>
            <a:endParaRPr lang="hu-HU" dirty="0" smtClean="0"/>
          </a:p>
          <a:p>
            <a:r>
              <a:rPr lang="hu-HU" dirty="0" smtClean="0"/>
              <a:t>szimultán cukrosítás és erjesztés 30°C-on </a:t>
            </a:r>
          </a:p>
          <a:p>
            <a:r>
              <a:rPr lang="hu-HU" dirty="0" err="1" smtClean="0"/>
              <a:t>fermentlé</a:t>
            </a:r>
            <a:r>
              <a:rPr lang="hu-HU" dirty="0" smtClean="0"/>
              <a:t> előmelegítése </a:t>
            </a:r>
            <a:r>
              <a:rPr lang="hu-HU" dirty="0" err="1" smtClean="0"/>
              <a:t>80°C-ra</a:t>
            </a:r>
            <a:endParaRPr lang="hu-HU" dirty="0" smtClean="0"/>
          </a:p>
          <a:p>
            <a:r>
              <a:rPr lang="hu-HU" dirty="0" smtClean="0"/>
              <a:t>desztilláció légköri nyomáson</a:t>
            </a:r>
          </a:p>
          <a:p>
            <a:pPr lvl="1"/>
            <a:r>
              <a:rPr lang="hu-HU" dirty="0" smtClean="0"/>
              <a:t>visszaforraló </a:t>
            </a:r>
            <a:r>
              <a:rPr lang="hu-HU" dirty="0" err="1" smtClean="0"/>
              <a:t>100°C-on</a:t>
            </a:r>
            <a:r>
              <a:rPr lang="hu-HU" dirty="0" smtClean="0"/>
              <a:t> üzemel</a:t>
            </a:r>
          </a:p>
          <a:p>
            <a:pPr lvl="1"/>
            <a:r>
              <a:rPr lang="hu-HU" dirty="0" smtClean="0"/>
              <a:t>fejtermék kondenzációja </a:t>
            </a:r>
            <a:r>
              <a:rPr lang="hu-HU" dirty="0" err="1" smtClean="0"/>
              <a:t>91°C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81°C</a:t>
            </a:r>
            <a:r>
              <a:rPr lang="hu-HU" dirty="0" smtClean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66</a:t>
            </a:fld>
            <a:endParaRPr lang="hu-HU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5"/>
          <p:cNvSpPr/>
          <p:nvPr/>
        </p:nvSpPr>
        <p:spPr bwMode="auto">
          <a:xfrm>
            <a:off x="0" y="1340768"/>
            <a:ext cx="1115616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9782" y="2546320"/>
            <a:ext cx="5939768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63500" indent="-63500">
              <a:buFont typeface="Arial" pitchFamily="34" charset="0"/>
              <a:buChar char="•"/>
            </a:pPr>
            <a:r>
              <a:rPr lang="hu-HU" dirty="0" err="1" smtClean="0"/>
              <a:t>Aspen</a:t>
            </a:r>
            <a:r>
              <a:rPr lang="hu-HU" dirty="0" smtClean="0"/>
              <a:t> Plus alapján írjuk be a hőmérsékletet és az entalpiaváltozást</a:t>
            </a:r>
          </a:p>
          <a:p>
            <a:pPr marL="63500" indent="-63500">
              <a:buFont typeface="Arial" pitchFamily="34" charset="0"/>
              <a:buChar char="•"/>
            </a:pPr>
            <a:endParaRPr lang="hu-HU" dirty="0" smtClean="0"/>
          </a:p>
          <a:p>
            <a:pPr marL="63500" indent="-63500">
              <a:buFont typeface="Arial" pitchFamily="34" charset="0"/>
              <a:buChar char="•"/>
            </a:pPr>
            <a:r>
              <a:rPr lang="hu-HU" dirty="0" smtClean="0"/>
              <a:t>A HTC (hőátadási együttható): a fluidum alapján ajánlja a program</a:t>
            </a:r>
          </a:p>
          <a:p>
            <a:pPr marL="63500" indent="-63500">
              <a:buFont typeface="Arial" pitchFamily="34" charset="0"/>
              <a:buChar char="•"/>
            </a:pPr>
            <a:endParaRPr lang="hu-HU" dirty="0" smtClean="0"/>
          </a:p>
          <a:p>
            <a:pPr marL="63500" indent="-63500">
              <a:buFont typeface="Arial" pitchFamily="34" charset="0"/>
              <a:buChar char="•"/>
            </a:pPr>
            <a:r>
              <a:rPr lang="hu-HU" dirty="0" smtClean="0"/>
              <a:t>Látens </a:t>
            </a:r>
            <a:r>
              <a:rPr lang="hu-HU" dirty="0" err="1" smtClean="0"/>
              <a:t>hőközlésnél</a:t>
            </a:r>
            <a:r>
              <a:rPr lang="hu-HU" dirty="0" smtClean="0"/>
              <a:t>, ha az </a:t>
            </a:r>
            <a:r>
              <a:rPr lang="hu-HU" dirty="0" err="1" smtClean="0"/>
              <a:t>Aspen</a:t>
            </a:r>
            <a:r>
              <a:rPr lang="hu-HU" dirty="0" smtClean="0"/>
              <a:t> Plusban nem is változik a hőmérséklet,</a:t>
            </a:r>
            <a:br>
              <a:rPr lang="hu-HU" dirty="0" smtClean="0"/>
            </a:br>
            <a:r>
              <a:rPr lang="hu-HU" dirty="0" smtClean="0"/>
              <a:t>itt </a:t>
            </a:r>
            <a:r>
              <a:rPr lang="hu-HU" dirty="0" err="1" smtClean="0"/>
              <a:t>1°C</a:t>
            </a:r>
            <a:r>
              <a:rPr lang="hu-HU" dirty="0" smtClean="0"/>
              <a:t> különbséget veszünk </a:t>
            </a:r>
            <a:endParaRPr lang="en-GB" dirty="0"/>
          </a:p>
        </p:txBody>
      </p:sp>
      <p:sp>
        <p:nvSpPr>
          <p:cNvPr id="8" name="Téglalap 7"/>
          <p:cNvSpPr/>
          <p:nvPr/>
        </p:nvSpPr>
        <p:spPr bwMode="auto">
          <a:xfrm>
            <a:off x="2843808" y="1124744"/>
            <a:ext cx="1008112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4427984" y="1124744"/>
            <a:ext cx="792088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6732240" y="2924944"/>
            <a:ext cx="164592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Egyenes összekötő nyíllal 12"/>
          <p:cNvCxnSpPr>
            <a:stCxn id="10" idx="2"/>
          </p:cNvCxnSpPr>
          <p:nvPr/>
        </p:nvCxnSpPr>
        <p:spPr bwMode="auto">
          <a:xfrm flipH="1" flipV="1">
            <a:off x="6012160" y="2132856"/>
            <a:ext cx="720080" cy="8835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gyenes összekötő nyíllal 14"/>
          <p:cNvCxnSpPr/>
          <p:nvPr/>
        </p:nvCxnSpPr>
        <p:spPr bwMode="auto">
          <a:xfrm flipH="1" flipV="1">
            <a:off x="6156176" y="1628800"/>
            <a:ext cx="720080" cy="40324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llipszis 15"/>
          <p:cNvSpPr/>
          <p:nvPr/>
        </p:nvSpPr>
        <p:spPr bwMode="auto">
          <a:xfrm>
            <a:off x="3347864" y="1844824"/>
            <a:ext cx="432048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Egyenes összekötő nyíllal 17"/>
          <p:cNvCxnSpPr/>
          <p:nvPr/>
        </p:nvCxnSpPr>
        <p:spPr bwMode="auto">
          <a:xfrm flipV="1">
            <a:off x="3491880" y="2060848"/>
            <a:ext cx="0" cy="14401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67</a:t>
            </a:fld>
            <a:endParaRPr lang="hu-HU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475656" y="2204864"/>
            <a:ext cx="7752828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Itt adjuk meg a közműveket: hűtővíz, fűtőgőz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belépési és kilépési hőmérséklet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ára €/kJ-ban értendő</a:t>
            </a:r>
            <a:br>
              <a:rPr lang="hu-HU" dirty="0" smtClean="0"/>
            </a:br>
            <a:r>
              <a:rPr lang="hu-HU" dirty="0" smtClean="0"/>
              <a:t> irodalmi forrás alapján állítottam be a gőz árát, mert az alapértelmezett irreálisan alacsony volt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 nem hatékony az integráció, mert olcsó a gőz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HTC</a:t>
            </a:r>
            <a:r>
              <a:rPr lang="hu-HU" dirty="0" smtClean="0"/>
              <a:t> kiválasztása </a:t>
            </a:r>
            <a:endParaRPr lang="en-GB" dirty="0"/>
          </a:p>
        </p:txBody>
      </p:sp>
      <p:sp>
        <p:nvSpPr>
          <p:cNvPr id="7" name="Ellipszis 6"/>
          <p:cNvSpPr/>
          <p:nvPr/>
        </p:nvSpPr>
        <p:spPr bwMode="auto">
          <a:xfrm>
            <a:off x="0" y="1556792"/>
            <a:ext cx="1043608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3275856" y="1556792"/>
            <a:ext cx="576064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3851920" y="1556792"/>
            <a:ext cx="640080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3851920" y="6237312"/>
            <a:ext cx="2160240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68</a:t>
            </a:fld>
            <a:endParaRPr lang="hu-HU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 bwMode="auto">
          <a:xfrm>
            <a:off x="1259632" y="5661248"/>
            <a:ext cx="374441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72008" y="1772816"/>
            <a:ext cx="683568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6084168" y="1916832"/>
            <a:ext cx="64807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2195736" y="1268760"/>
            <a:ext cx="1656184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Egyenes összekötő nyíllal 16"/>
          <p:cNvCxnSpPr/>
          <p:nvPr/>
        </p:nvCxnSpPr>
        <p:spPr bwMode="auto">
          <a:xfrm>
            <a:off x="2411760" y="1628800"/>
            <a:ext cx="0" cy="38884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Egyenes összekötő nyíllal 14"/>
          <p:cNvCxnSpPr/>
          <p:nvPr/>
        </p:nvCxnSpPr>
        <p:spPr bwMode="auto">
          <a:xfrm>
            <a:off x="2843808" y="1628800"/>
            <a:ext cx="72008" cy="396044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69</a:t>
            </a:fld>
            <a:endParaRPr lang="hu-HU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 bwMode="auto">
          <a:xfrm>
            <a:off x="4211960" y="5805263"/>
            <a:ext cx="792088" cy="3657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35496" y="6165304"/>
            <a:ext cx="1097280" cy="5486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23728" y="260648"/>
            <a:ext cx="5783956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KUKORICADARA ALAPÚ ALKOHOLGYÁRTÁS</a:t>
            </a:r>
          </a:p>
          <a:p>
            <a:pPr algn="ctr"/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Hőcserélő hálózat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0" y="980728"/>
            <a:ext cx="4598375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kék vonal: hideg áram fűtése a nyíl irányába (balra)</a:t>
            </a:r>
          </a:p>
          <a:p>
            <a:r>
              <a:rPr lang="hu-HU" dirty="0" smtClean="0"/>
              <a:t>piros vonal: meleg áram hűtése a nyíl irányába (jobbra)</a:t>
            </a:r>
          </a:p>
          <a:p>
            <a:r>
              <a:rPr lang="hu-HU" dirty="0" smtClean="0"/>
              <a:t>kék pontpár: hűtés hűtővízzel</a:t>
            </a:r>
          </a:p>
          <a:p>
            <a:r>
              <a:rPr lang="hu-HU" dirty="0" smtClean="0"/>
              <a:t>piros pontpár: fűtés gőzzel</a:t>
            </a:r>
          </a:p>
          <a:p>
            <a:r>
              <a:rPr lang="hu-HU" dirty="0" smtClean="0"/>
              <a:t>fehér pontpár: folyamat áramai közötti hőcsere</a:t>
            </a:r>
            <a:endParaRPr lang="en-GB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172400" y="3140968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Reboiler</a:t>
            </a:r>
            <a:r>
              <a:rPr lang="hu-HU" sz="900" dirty="0" smtClean="0"/>
              <a:t>, </a:t>
            </a:r>
            <a:r>
              <a:rPr lang="hu-HU" sz="900" dirty="0" err="1" smtClean="0"/>
              <a:t>99°C</a:t>
            </a:r>
            <a:endParaRPr lang="en-GB" sz="9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265003" y="3486200"/>
            <a:ext cx="843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Heat</a:t>
            </a:r>
            <a:r>
              <a:rPr lang="hu-HU" sz="900" dirty="0" smtClean="0"/>
              <a:t> 1, </a:t>
            </a:r>
            <a:r>
              <a:rPr lang="hu-HU" sz="900" dirty="0" err="1" smtClean="0"/>
              <a:t>10°C</a:t>
            </a:r>
            <a:endParaRPr lang="en-GB" sz="9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244408" y="3846240"/>
            <a:ext cx="843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Heat</a:t>
            </a:r>
            <a:r>
              <a:rPr lang="hu-HU" sz="900" dirty="0" smtClean="0"/>
              <a:t> 3, </a:t>
            </a:r>
            <a:r>
              <a:rPr lang="hu-HU" sz="900" dirty="0" err="1" smtClean="0"/>
              <a:t>30°C</a:t>
            </a:r>
            <a:endParaRPr lang="en-GB" sz="9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884368" y="1268760"/>
            <a:ext cx="1202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Cooling</a:t>
            </a:r>
            <a:r>
              <a:rPr lang="hu-HU" sz="900" dirty="0" smtClean="0"/>
              <a:t> </a:t>
            </a:r>
            <a:r>
              <a:rPr lang="hu-HU" sz="900" dirty="0" err="1" smtClean="0"/>
              <a:t>water</a:t>
            </a:r>
            <a:r>
              <a:rPr lang="hu-HU" sz="900" dirty="0" smtClean="0"/>
              <a:t>, </a:t>
            </a:r>
            <a:r>
              <a:rPr lang="hu-HU" sz="900" dirty="0" err="1" smtClean="0"/>
              <a:t>10°C</a:t>
            </a:r>
            <a:endParaRPr lang="en-GB" sz="9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675372" y="2118048"/>
            <a:ext cx="4331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81°C</a:t>
            </a:r>
            <a:endParaRPr lang="en-GB" sz="9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676456" y="2622104"/>
            <a:ext cx="4331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30°C</a:t>
            </a:r>
            <a:endParaRPr lang="en-GB" sz="9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604448" y="4509120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err="1" smtClean="0"/>
              <a:t>143°C</a:t>
            </a:r>
            <a:endParaRPr lang="en-GB" sz="9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992" y="5805264"/>
            <a:ext cx="133265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cost</a:t>
            </a:r>
            <a:r>
              <a:rPr lang="hu-HU" dirty="0" smtClean="0"/>
              <a:t> </a:t>
            </a:r>
            <a:r>
              <a:rPr lang="hu-HU" dirty="0" err="1" smtClean="0"/>
              <a:t>€-t</a:t>
            </a:r>
            <a:r>
              <a:rPr lang="hu-HU" dirty="0" smtClean="0"/>
              <a:t> jelöl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40760" cy="838200"/>
          </a:xfrm>
        </p:spPr>
        <p:txBody>
          <a:bodyPr/>
          <a:lstStyle/>
          <a:p>
            <a:r>
              <a:rPr lang="hu-HU" sz="2800" dirty="0" smtClean="0"/>
              <a:t>Miért fontos a folyamattervezés?  </a:t>
            </a:r>
            <a:endParaRPr lang="en-GB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D17E-F1C8-498D-A337-3E7009955281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79512" y="1659572"/>
            <a:ext cx="8820472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Kísérleteket az egyes lépésekre végzünk, azonban fontos a lépések közötti lehetséges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kölcsönhatások </a:t>
            </a:r>
            <a:r>
              <a:rPr lang="hu-HU" sz="2000" dirty="0" smtClean="0"/>
              <a:t>vizsgálata is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vízvisszaforgatás</a:t>
            </a:r>
          </a:p>
          <a:p>
            <a:pPr lvl="2">
              <a:buFont typeface="Arial" pitchFamily="34" charset="0"/>
              <a:buChar char="•"/>
            </a:pPr>
            <a:r>
              <a:rPr lang="hu-HU" sz="2000" dirty="0" smtClean="0"/>
              <a:t>ezzel a vízigény csökkenthető</a:t>
            </a:r>
          </a:p>
          <a:p>
            <a:pPr lvl="2"/>
            <a:r>
              <a:rPr lang="hu-HU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err="1" smtClean="0"/>
              <a:t>hőintegráció</a:t>
            </a:r>
            <a:endParaRPr lang="hu-HU" sz="2000" dirty="0" smtClean="0"/>
          </a:p>
          <a:p>
            <a:pPr lvl="2">
              <a:buFont typeface="Arial" pitchFamily="34" charset="0"/>
              <a:buChar char="•"/>
            </a:pPr>
            <a:r>
              <a:rPr lang="hu-HU" sz="2000" dirty="0" smtClean="0"/>
              <a:t>egy folyamatáram fűtése úgy történik, hogy közben a hőcserélőben egy másik folyamatáram hűl, így a hőigény csökkenthető  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Komplex folyamatoknál nagyon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sokféle elrendezés (folyamatkonfiguráció) </a:t>
            </a:r>
            <a:r>
              <a:rPr lang="hu-HU" sz="2000" dirty="0" smtClean="0"/>
              <a:t>képzelhető el</a:t>
            </a:r>
            <a:endParaRPr lang="hu-HU" sz="2000" dirty="0"/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A technológiai modell az alapja a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gazdaságossági</a:t>
            </a:r>
            <a:r>
              <a:rPr lang="hu-HU" sz="2000" dirty="0" smtClean="0"/>
              <a:t> számításoknak is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214290"/>
            <a:ext cx="6248400" cy="838200"/>
          </a:xfrm>
        </p:spPr>
        <p:txBody>
          <a:bodyPr/>
          <a:lstStyle/>
          <a:p>
            <a:r>
              <a:rPr lang="hu-HU" sz="2800" dirty="0" smtClean="0"/>
              <a:t>Méretezés 1.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00465-AC92-42ED-8C38-7D0C836B7864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2" y="1412776"/>
            <a:ext cx="9145264" cy="48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latin typeface="+mn-lt"/>
              </a:rPr>
              <a:t>Az </a:t>
            </a:r>
            <a:r>
              <a:rPr lang="hu-HU" sz="1800" kern="0" dirty="0" err="1" smtClean="0">
                <a:latin typeface="+mn-lt"/>
              </a:rPr>
              <a:t>Aspen</a:t>
            </a:r>
            <a:r>
              <a:rPr lang="hu-HU" sz="1800" kern="0" dirty="0" smtClean="0">
                <a:latin typeface="+mn-lt"/>
              </a:rPr>
              <a:t> </a:t>
            </a:r>
            <a:r>
              <a:rPr lang="hu-HU" sz="1800" kern="0" dirty="0" err="1" smtClean="0">
                <a:latin typeface="+mn-lt"/>
              </a:rPr>
              <a:t>Plus-ban</a:t>
            </a:r>
            <a:r>
              <a:rPr lang="hu-HU" sz="1800" kern="0" dirty="0" smtClean="0">
                <a:latin typeface="+mn-lt"/>
              </a:rPr>
              <a:t> 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folyamatos üzemet </a:t>
            </a:r>
            <a:r>
              <a:rPr lang="hu-HU" sz="1800" kern="0" dirty="0" smtClean="0">
                <a:latin typeface="+mn-lt"/>
              </a:rPr>
              <a:t>modellezzünk 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állandósult állapotban</a:t>
            </a: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hu-HU" sz="1800" kern="0" dirty="0" smtClean="0">
                <a:latin typeface="+mn-lt"/>
              </a:rPr>
              <a:t>Szakaszos üzemű berendezések (</a:t>
            </a:r>
            <a:r>
              <a:rPr lang="hu-HU" sz="1800" kern="0" dirty="0" err="1" smtClean="0">
                <a:latin typeface="+mn-lt"/>
              </a:rPr>
              <a:t>fermentorok</a:t>
            </a:r>
            <a:r>
              <a:rPr lang="hu-HU" sz="1800" kern="0" dirty="0" smtClean="0">
                <a:latin typeface="+mn-lt"/>
              </a:rPr>
              <a:t>) méretezése manuálisan 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Excelben</a:t>
            </a: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hu-HU" sz="1800" kern="0" dirty="0" smtClean="0">
                <a:latin typeface="+mn-lt"/>
              </a:rPr>
              <a:t>Számolnunk kell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holtidővel</a:t>
            </a:r>
            <a:r>
              <a:rPr lang="hu-HU" sz="1800" kern="0" dirty="0" smtClean="0">
                <a:latin typeface="+mn-lt"/>
              </a:rPr>
              <a:t>: két fermentáció között a leengedéshez,</a:t>
            </a:r>
            <a:br>
              <a:rPr lang="hu-HU" sz="1800" kern="0" dirty="0" smtClean="0">
                <a:latin typeface="+mn-lt"/>
              </a:rPr>
            </a:br>
            <a:r>
              <a:rPr lang="hu-HU" sz="1800" kern="0" dirty="0" smtClean="0">
                <a:latin typeface="+mn-lt"/>
              </a:rPr>
              <a:t>tisztításhoz, feltöltéshez, (sterilezéshez) szükséges idő</a:t>
            </a: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hu-HU" sz="1800" kern="0" dirty="0" smtClean="0">
                <a:latin typeface="+mn-lt"/>
              </a:rPr>
              <a:t>A fermentor méretezés és ütemezés alapja a 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ciklusidő = fermentációs idő + holtidő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Erjesztés melasz alapú </a:t>
            </a:r>
            <a:r>
              <a:rPr lang="hu-HU" sz="1800" kern="0" dirty="0" err="1" smtClean="0">
                <a:latin typeface="+mn-lt"/>
              </a:rPr>
              <a:t>etanolgyártásnál</a:t>
            </a:r>
            <a:r>
              <a:rPr lang="hu-HU" sz="1800" kern="0" dirty="0" smtClean="0">
                <a:latin typeface="+mn-lt"/>
              </a:rPr>
              <a:t>: ciklusidő 30 h, CIP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Élesztőszaporítás: </a:t>
            </a:r>
            <a:r>
              <a:rPr lang="hu-HU" sz="1800" kern="0" dirty="0" smtClean="0"/>
              <a:t>ciklusidő </a:t>
            </a:r>
            <a:r>
              <a:rPr lang="hu-HU" sz="1800" kern="0" dirty="0" smtClean="0">
                <a:latin typeface="+mn-lt"/>
              </a:rPr>
              <a:t>15 h, steril – nyomásálló tartály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</a:t>
            </a:r>
            <a:r>
              <a:rPr lang="hu-HU" sz="1800" kern="0" dirty="0" smtClean="0">
                <a:solidFill>
                  <a:schemeClr val="accent6"/>
                </a:solidFill>
                <a:latin typeface="+mn-lt"/>
              </a:rPr>
              <a:t>100 m3/h hígított melasz érkezik a fermentációs üzembe, és </a:t>
            </a:r>
            <a:r>
              <a:rPr lang="hu-HU" sz="1800" kern="0" dirty="0" err="1" smtClean="0">
                <a:solidFill>
                  <a:schemeClr val="accent6"/>
                </a:solidFill>
                <a:latin typeface="+mn-lt"/>
              </a:rPr>
              <a:t>tfh</a:t>
            </a:r>
            <a:r>
              <a:rPr lang="hu-HU" sz="1800" kern="0" dirty="0" smtClean="0">
                <a:solidFill>
                  <a:schemeClr val="accent6"/>
                </a:solidFill>
                <a:latin typeface="+mn-lt"/>
              </a:rPr>
              <a:t>. egy 	</a:t>
            </a:r>
            <a:r>
              <a:rPr lang="hu-HU" sz="1800" kern="0" dirty="0" err="1" smtClean="0">
                <a:solidFill>
                  <a:schemeClr val="accent6"/>
                </a:solidFill>
                <a:latin typeface="+mn-lt"/>
              </a:rPr>
              <a:t>etanolfermentorba</a:t>
            </a:r>
            <a:r>
              <a:rPr lang="hu-HU" sz="1800" kern="0" dirty="0" smtClean="0">
                <a:solidFill>
                  <a:schemeClr val="accent6"/>
                </a:solidFill>
                <a:latin typeface="+mn-lt"/>
              </a:rPr>
              <a:t> ebből az anyagból maximum 250 m3 tölthető </a:t>
            </a:r>
            <a:endParaRPr lang="en-GB" sz="1800" kern="0" dirty="0" smtClean="0">
              <a:solidFill>
                <a:schemeClr val="accent6"/>
              </a:solidFill>
              <a:latin typeface="+mn-lt"/>
            </a:endParaRPr>
          </a:p>
          <a:p>
            <a:pPr marL="342900" indent="-342900"/>
            <a:r>
              <a:rPr lang="en-GB" sz="1800" kern="0" dirty="0">
                <a:solidFill>
                  <a:schemeClr val="accent6"/>
                </a:solidFill>
                <a:latin typeface="+mn-lt"/>
              </a:rPr>
              <a:t>	</a:t>
            </a:r>
            <a:r>
              <a:rPr lang="en-GB" sz="1800" kern="0" dirty="0" smtClean="0">
                <a:solidFill>
                  <a:schemeClr val="accent6"/>
                </a:solidFill>
                <a:latin typeface="+mn-lt"/>
              </a:rPr>
              <a:t>	</a:t>
            </a:r>
            <a:r>
              <a:rPr lang="hu-HU" sz="1800" kern="0" dirty="0" smtClean="0">
                <a:solidFill>
                  <a:schemeClr val="accent6"/>
                </a:solidFill>
                <a:latin typeface="+mn-lt"/>
                <a:sym typeface="Wingdings" pitchFamily="2" charset="2"/>
              </a:rPr>
              <a:t> 12 </a:t>
            </a:r>
            <a:r>
              <a:rPr lang="hu-HU" sz="1800" kern="0" dirty="0" err="1" smtClean="0">
                <a:solidFill>
                  <a:schemeClr val="accent6"/>
                </a:solidFill>
                <a:latin typeface="+mn-lt"/>
                <a:sym typeface="Wingdings" pitchFamily="2" charset="2"/>
              </a:rPr>
              <a:t>etanolfermentor</a:t>
            </a:r>
            <a:r>
              <a:rPr lang="hu-HU" sz="1800" kern="0" dirty="0" smtClean="0">
                <a:solidFill>
                  <a:schemeClr val="accent6"/>
                </a:solidFill>
                <a:latin typeface="+mn-lt"/>
                <a:sym typeface="Wingdings" pitchFamily="2" charset="2"/>
              </a:rPr>
              <a:t> szükséges, </a:t>
            </a:r>
            <a:br>
              <a:rPr lang="hu-HU" sz="1800" kern="0" dirty="0" smtClean="0">
                <a:solidFill>
                  <a:schemeClr val="accent6"/>
                </a:solidFill>
                <a:latin typeface="+mn-lt"/>
                <a:sym typeface="Wingdings" pitchFamily="2" charset="2"/>
              </a:rPr>
            </a:br>
            <a:r>
              <a:rPr lang="hu-HU" sz="1800" kern="0" dirty="0" smtClean="0">
                <a:solidFill>
                  <a:schemeClr val="accent6"/>
                </a:solidFill>
                <a:latin typeface="+mn-lt"/>
                <a:sym typeface="Wingdings" pitchFamily="2" charset="2"/>
              </a:rPr>
              <a:t>	és azokat 15 órás eltolással indítva 6 élesztőszaporító fermentor képes ellátni</a:t>
            </a:r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latin typeface="+mn-lt"/>
              </a:rPr>
              <a:t>	Oltóágak </a:t>
            </a:r>
            <a:r>
              <a:rPr lang="hu-HU" sz="1800" kern="0" dirty="0" err="1" smtClean="0">
                <a:latin typeface="+mn-lt"/>
              </a:rPr>
              <a:t>inokulumaránya</a:t>
            </a:r>
            <a:r>
              <a:rPr lang="hu-HU" sz="1800" kern="0" dirty="0" smtClean="0">
                <a:latin typeface="+mn-lt"/>
              </a:rPr>
              <a:t>: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Élesztőszaporításnál 7,5-</a:t>
            </a:r>
            <a:r>
              <a:rPr lang="hu-HU" sz="1800" u="sng" kern="0" dirty="0" smtClean="0">
                <a:latin typeface="+mn-lt"/>
              </a:rPr>
              <a:t>10%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10%-ra példa 1. lépték 1 m</a:t>
            </a:r>
            <a:r>
              <a:rPr lang="hu-HU" sz="1800" kern="0" baseline="30000" dirty="0" smtClean="0">
                <a:latin typeface="+mn-lt"/>
              </a:rPr>
              <a:t>3</a:t>
            </a:r>
            <a:r>
              <a:rPr lang="hu-HU" sz="1800" kern="0" dirty="0" smtClean="0">
                <a:latin typeface="+mn-lt"/>
              </a:rPr>
              <a:t>, 2. lépték 10 m</a:t>
            </a:r>
            <a:r>
              <a:rPr lang="hu-HU" sz="1800" kern="0" baseline="30000" dirty="0" smtClean="0">
                <a:latin typeface="+mn-lt"/>
              </a:rPr>
              <a:t>3</a:t>
            </a:r>
            <a:r>
              <a:rPr lang="hu-HU" sz="1800" kern="0" dirty="0" smtClean="0">
                <a:latin typeface="+mn-lt"/>
              </a:rPr>
              <a:t>, 3. lépték 100 m</a:t>
            </a:r>
            <a:r>
              <a:rPr lang="hu-HU" sz="1800" kern="0" baseline="30000" dirty="0" smtClean="0">
                <a:latin typeface="+mn-lt"/>
              </a:rPr>
              <a:t>3</a:t>
            </a:r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latin typeface="+mn-lt"/>
              </a:rPr>
              <a:t>	</a:t>
            </a: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latin typeface="+mn-lt"/>
              </a:rPr>
              <a:t>	</a:t>
            </a: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hu-HU" sz="1800" dirty="0" smtClean="0"/>
          </a:p>
          <a:p>
            <a:pPr marL="342900" indent="-342900"/>
            <a:endParaRPr kumimoji="0" lang="hu-HU" sz="1800" b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hu-HU" sz="1800" b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hu-HU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3" cy="16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285720" y="6500834"/>
            <a:ext cx="3305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CIP: </a:t>
            </a:r>
            <a:r>
              <a:rPr lang="hu-HU" dirty="0" err="1" smtClean="0"/>
              <a:t>Cleaning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r>
              <a:rPr lang="hu-HU" dirty="0" smtClean="0"/>
              <a:t>, helyben tisztítás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214290"/>
            <a:ext cx="6248400" cy="838200"/>
          </a:xfrm>
        </p:spPr>
        <p:txBody>
          <a:bodyPr/>
          <a:lstStyle/>
          <a:p>
            <a:r>
              <a:rPr lang="hu-HU" sz="2800" dirty="0" smtClean="0"/>
              <a:t>Méretezés 2.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00465-AC92-42ED-8C38-7D0C836B7864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2" y="1633558"/>
            <a:ext cx="9145264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hu-HU" sz="1800" kern="0" dirty="0" smtClean="0">
                <a:latin typeface="+mn-lt"/>
              </a:rPr>
              <a:t>	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Méretezés – ökölszabályok</a:t>
            </a:r>
          </a:p>
          <a:p>
            <a:pPr marL="342900" indent="-342900"/>
            <a:r>
              <a:rPr lang="hu-HU" sz="1800" kern="0" dirty="0" smtClean="0"/>
              <a:t>	</a:t>
            </a:r>
            <a:r>
              <a:rPr lang="hu-HU" sz="1800" u="sng" kern="0" dirty="0" err="1" smtClean="0"/>
              <a:t>Fermentorok</a:t>
            </a:r>
            <a:r>
              <a:rPr lang="hu-HU" sz="1800" u="sng" kern="0" dirty="0" smtClean="0"/>
              <a:t>:</a:t>
            </a:r>
            <a:endParaRPr lang="hu-HU" sz="1800" u="sng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hu-HU" sz="1800" kern="0" dirty="0" smtClean="0">
                <a:latin typeface="+mn-lt"/>
              </a:rPr>
              <a:t>Tartály: 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hasznos térfogat 80%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H=D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Csőkígyó: 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hőátadási tényező 1 kW/(m</a:t>
            </a:r>
            <a:r>
              <a:rPr lang="hu-HU" sz="1800" kern="0" baseline="30000" dirty="0" smtClean="0">
                <a:latin typeface="+mn-lt"/>
              </a:rPr>
              <a:t>2</a:t>
            </a:r>
            <a:r>
              <a:rPr lang="hu-HU" sz="1800" kern="0" dirty="0" smtClean="0">
                <a:latin typeface="+mn-lt"/>
              </a:rPr>
              <a:t>°C)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Keverő: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bekevert teljesítmény: 40 W/m</a:t>
            </a:r>
            <a:r>
              <a:rPr lang="hu-HU" sz="1800" kern="0" baseline="30000" dirty="0" smtClean="0">
                <a:latin typeface="+mn-lt"/>
              </a:rPr>
              <a:t>3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</a:t>
            </a:r>
            <a:r>
              <a:rPr lang="hu-HU" sz="1800" u="sng" kern="0" dirty="0" smtClean="0">
                <a:latin typeface="+mn-lt"/>
              </a:rPr>
              <a:t>Szivattyú: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szivattyúzási idő 1-4 h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</a:t>
            </a:r>
            <a:r>
              <a:rPr lang="hu-HU" sz="1800" u="sng" kern="0" dirty="0" smtClean="0">
                <a:latin typeface="+mn-lt"/>
              </a:rPr>
              <a:t>Kompresszor</a:t>
            </a:r>
            <a:r>
              <a:rPr lang="hu-HU" sz="1800" kern="0" dirty="0" smtClean="0">
                <a:latin typeface="+mn-lt"/>
              </a:rPr>
              <a:t> (</a:t>
            </a:r>
            <a:r>
              <a:rPr lang="hu-HU" sz="1800" kern="0" dirty="0" smtClean="0"/>
              <a:t>aerob fermentáció esetén, pl. </a:t>
            </a:r>
            <a:r>
              <a:rPr lang="hu-HU" sz="1800" kern="0" dirty="0" smtClean="0">
                <a:latin typeface="+mn-lt"/>
              </a:rPr>
              <a:t>élesztőszaporításnál): 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0,5-1 VVM (</a:t>
            </a:r>
            <a:r>
              <a:rPr lang="hu-HU" sz="1800" dirty="0" smtClean="0"/>
              <a:t>levegő térfogat / fermentor hasznos térfogat / perc</a:t>
            </a:r>
            <a:r>
              <a:rPr lang="hu-HU" sz="1800" kern="0" dirty="0" smtClean="0">
                <a:latin typeface="+mn-lt"/>
              </a:rPr>
              <a:t>)</a:t>
            </a:r>
          </a:p>
          <a:p>
            <a:pPr marL="342900" indent="-342900"/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latin typeface="+mn-lt"/>
              </a:rPr>
              <a:t>2.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Aspen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Economic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Analyzer</a:t>
            </a:r>
            <a:endParaRPr lang="hu-H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/>
            <a:r>
              <a:rPr lang="hu-HU" sz="1800" kern="0" dirty="0" smtClean="0">
                <a:latin typeface="+mn-lt"/>
              </a:rPr>
              <a:t>		az </a:t>
            </a:r>
            <a:r>
              <a:rPr lang="hu-HU" sz="1800" kern="0" dirty="0" err="1" smtClean="0">
                <a:latin typeface="+mn-lt"/>
              </a:rPr>
              <a:t>Aspen</a:t>
            </a:r>
            <a:r>
              <a:rPr lang="hu-HU" sz="1800" kern="0" dirty="0" smtClean="0">
                <a:latin typeface="+mn-lt"/>
              </a:rPr>
              <a:t> </a:t>
            </a:r>
            <a:r>
              <a:rPr lang="hu-HU" sz="1800" kern="0" dirty="0" err="1" smtClean="0">
                <a:latin typeface="+mn-lt"/>
              </a:rPr>
              <a:t>Plus-ban</a:t>
            </a:r>
            <a:r>
              <a:rPr lang="hu-HU" sz="1800" kern="0" dirty="0" smtClean="0">
                <a:latin typeface="+mn-lt"/>
              </a:rPr>
              <a:t> kapott riport fájl alapján méretezi a készülékeket</a:t>
            </a:r>
          </a:p>
          <a:p>
            <a:pPr marL="342900" indent="-342900">
              <a:lnSpc>
                <a:spcPct val="150000"/>
              </a:lnSpc>
            </a:pPr>
            <a:r>
              <a:rPr lang="hu-HU" sz="1800" kern="0" dirty="0" smtClean="0">
                <a:latin typeface="+mn-lt"/>
              </a:rPr>
              <a:t>		desztilláló oszlopok, </a:t>
            </a:r>
            <a:r>
              <a:rPr lang="hu-HU" sz="1800" kern="0" dirty="0" err="1" smtClean="0">
                <a:latin typeface="+mn-lt"/>
              </a:rPr>
              <a:t>puffertartályok</a:t>
            </a:r>
            <a:endParaRPr lang="hu-HU" sz="1800" dirty="0" smtClean="0"/>
          </a:p>
          <a:p>
            <a:pPr marL="800100" lvl="1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hu-HU" sz="1800" dirty="0" smtClean="0"/>
          </a:p>
          <a:p>
            <a:pPr marL="342900" indent="-342900"/>
            <a:endParaRPr kumimoji="0" lang="hu-HU" sz="1800" b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hu-HU" sz="1800" b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hu-HU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3" cy="16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214290"/>
            <a:ext cx="6248400" cy="838200"/>
          </a:xfrm>
        </p:spPr>
        <p:txBody>
          <a:bodyPr/>
          <a:lstStyle/>
          <a:p>
            <a:r>
              <a:rPr lang="hu-HU" sz="2800" dirty="0" smtClean="0"/>
              <a:t>Állótőke-beruházás</a:t>
            </a:r>
            <a:br>
              <a:rPr lang="hu-HU" sz="2800" dirty="0" smtClean="0"/>
            </a:br>
            <a:r>
              <a:rPr lang="hu-HU" sz="2800" dirty="0" smtClean="0"/>
              <a:t>(Fixed Capital </a:t>
            </a:r>
            <a:r>
              <a:rPr lang="hu-HU" sz="2800" dirty="0" err="1" smtClean="0"/>
              <a:t>Investment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00465-AC92-42ED-8C38-7D0C836B7864}" type="slidenum">
              <a:rPr lang="hu-HU" smtClean="0"/>
              <a:pPr>
                <a:defRPr/>
              </a:pPr>
              <a:t>72</a:t>
            </a:fld>
            <a:endParaRPr lang="hu-H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2" y="1633558"/>
            <a:ext cx="9145264" cy="45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Aspen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Icarus /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Aspen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Economic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Analyzer</a:t>
            </a:r>
            <a:endParaRPr lang="hu-H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800" u="sng" kern="0" dirty="0" smtClean="0">
                <a:latin typeface="+mn-lt"/>
              </a:rPr>
              <a:t>K</a:t>
            </a:r>
            <a:r>
              <a:rPr kumimoji="0" lang="hu-HU" sz="1800" b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özvetlen</a:t>
            </a:r>
            <a:r>
              <a:rPr kumimoji="0" lang="hu-HU" sz="1800" b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költségek</a:t>
            </a:r>
          </a:p>
          <a:p>
            <a:pPr marL="342900" indent="-342900"/>
            <a:r>
              <a:rPr lang="hu-HU" sz="1800" dirty="0" smtClean="0"/>
              <a:t>			A beszerelt készülék költsége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	Üzemcsarnok is benne van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800" u="sng" kern="0" dirty="0" smtClean="0">
                <a:solidFill>
                  <a:srgbClr val="000000"/>
                </a:solidFill>
                <a:latin typeface="Tahoma"/>
              </a:rPr>
              <a:t>Közvetett költségek</a:t>
            </a:r>
            <a:endParaRPr lang="hu-HU" sz="1800" u="sng" kern="0" dirty="0" smtClean="0">
              <a:solidFill>
                <a:srgbClr val="000000"/>
              </a:solidFill>
              <a:latin typeface="+mn-lt"/>
            </a:endParaRPr>
          </a:p>
          <a:p>
            <a:pPr lvl="4"/>
            <a:r>
              <a:rPr lang="hu-HU" sz="1800" dirty="0" smtClean="0"/>
              <a:t>Mérnöki munka</a:t>
            </a:r>
          </a:p>
          <a:p>
            <a:pPr lvl="4"/>
            <a:r>
              <a:rPr lang="hu-HU" sz="1800" dirty="0" smtClean="0"/>
              <a:t>Építési költségek</a:t>
            </a:r>
          </a:p>
          <a:p>
            <a:pPr lvl="4"/>
            <a:r>
              <a:rPr lang="hu-HU" sz="1800" dirty="0" smtClean="0"/>
              <a:t>Ügyvédi díjak</a:t>
            </a:r>
          </a:p>
          <a:p>
            <a:pPr lvl="4"/>
            <a:endParaRPr lang="hu-HU" sz="1800" dirty="0" smtClean="0"/>
          </a:p>
          <a:p>
            <a:pPr marL="0" lvl="4"/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Árajánlat</a:t>
            </a:r>
          </a:p>
          <a:p>
            <a:pPr marL="0" lvl="4">
              <a:lnSpc>
                <a:spcPct val="150000"/>
              </a:lnSpc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 err="1" smtClean="0"/>
              <a:t>Etanolgyártásnál</a:t>
            </a:r>
            <a:r>
              <a:rPr lang="hu-HU" sz="1800" dirty="0" smtClean="0"/>
              <a:t>: abszolutizáló, szűrőprés, szárító, bojler</a:t>
            </a:r>
            <a:br>
              <a:rPr lang="hu-HU" sz="1800" dirty="0" smtClean="0"/>
            </a:br>
            <a:r>
              <a:rPr lang="hu-HU" sz="1800" dirty="0" smtClean="0"/>
              <a:t>	A kitevő ökölszabály szerint 0,6, de ha több kapacitásra is van ár, illesztéssel 	számolható</a:t>
            </a:r>
          </a:p>
          <a:p>
            <a:pPr marL="0" lvl="4"/>
            <a:endParaRPr lang="hu-HU" sz="1800" dirty="0" smtClean="0"/>
          </a:p>
          <a:p>
            <a:pPr marL="800100" lvl="1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hu-HU" sz="1800" dirty="0" smtClean="0"/>
          </a:p>
          <a:p>
            <a:pPr marL="342900" indent="-342900"/>
            <a:endParaRPr kumimoji="0" lang="hu-HU" sz="1800" b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hu-HU" sz="1800" b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hu-HU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800188"/>
            <a:ext cx="2286016" cy="65314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0"/>
            <a:ext cx="245431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Méretgazdaságosság</a:t>
            </a:r>
            <a:endParaRPr lang="en-GB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65A7-D60D-4E85-9D65-0EF5726E8F2B}" type="slidenum">
              <a:rPr lang="hu-HU" smtClean="0"/>
              <a:pPr/>
              <a:t>73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0968" y="1633558"/>
            <a:ext cx="9525032" cy="45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GB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Aspen Process Economic Analyzer (</a:t>
            </a:r>
            <a:r>
              <a:rPr lang="en-GB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formerly called </a:t>
            </a:r>
            <a:r>
              <a:rPr lang="en-GB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Aspen </a:t>
            </a:r>
            <a:r>
              <a:rPr lang="en-GB" sz="2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Icarus</a:t>
            </a:r>
            <a:r>
              <a:rPr lang="en-GB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GB" sz="2000" b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Direct costs</a:t>
            </a:r>
          </a:p>
          <a:p>
            <a:r>
              <a:rPr lang="en-GB" sz="2000" dirty="0" smtClean="0"/>
              <a:t>		Cost of major and auxiliary equipments including installation cost, piping </a:t>
            </a:r>
          </a:p>
          <a:p>
            <a:r>
              <a:rPr lang="en-GB" sz="2000" dirty="0" smtClean="0"/>
              <a:t>		Cost of the buildings directly associated with the process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u="sng" kern="0" dirty="0" smtClean="0">
                <a:solidFill>
                  <a:srgbClr val="000000"/>
                </a:solidFill>
              </a:rPr>
              <a:t>Indirect costs</a:t>
            </a:r>
          </a:p>
          <a:p>
            <a:r>
              <a:rPr lang="en-GB" dirty="0" smtClean="0"/>
              <a:t>		</a:t>
            </a:r>
            <a:r>
              <a:rPr lang="en-GB" sz="2000" dirty="0" smtClean="0"/>
              <a:t>Indirect construction costs</a:t>
            </a:r>
          </a:p>
          <a:p>
            <a:r>
              <a:rPr lang="en-GB" sz="2000" dirty="0" smtClean="0"/>
              <a:t>		Freight</a:t>
            </a:r>
          </a:p>
          <a:p>
            <a:r>
              <a:rPr lang="en-GB" sz="2000" dirty="0" smtClean="0"/>
              <a:t>		Engineering</a:t>
            </a:r>
          </a:p>
          <a:p>
            <a:r>
              <a:rPr lang="en-GB" sz="2000" dirty="0" smtClean="0"/>
              <a:t>		Construction management, overhead and contract fees</a:t>
            </a:r>
          </a:p>
          <a:p>
            <a:pPr marL="0" lvl="4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4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Vendor quotation </a:t>
            </a:r>
            <a:r>
              <a:rPr lang="en-GB" sz="2000" dirty="0" smtClean="0"/>
              <a:t>(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equipments</a:t>
            </a:r>
            <a:r>
              <a:rPr lang="hu-HU" sz="2000" dirty="0" smtClean="0"/>
              <a:t> </a:t>
            </a:r>
            <a:r>
              <a:rPr lang="en-GB" sz="2000" dirty="0" smtClean="0"/>
              <a:t>not included in Economic Analyzer)</a:t>
            </a:r>
          </a:p>
          <a:p>
            <a:pPr marL="0" lvl="4"/>
            <a:endParaRPr lang="en-GB" sz="2000" dirty="0" smtClean="0"/>
          </a:p>
          <a:p>
            <a:pPr marL="800100" lvl="1" indent="-342900"/>
            <a:r>
              <a:rPr kumimoji="0" lang="en-GB" sz="20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en-GB" sz="2000" dirty="0" smtClean="0"/>
          </a:p>
          <a:p>
            <a:pPr marL="342900" indent="-342900"/>
            <a:endParaRPr kumimoji="0" lang="en-GB" sz="2000" b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kumimoji="0" lang="en-GB" sz="20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GB" sz="2000" b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448158"/>
              </p:ext>
            </p:extLst>
          </p:nvPr>
        </p:nvGraphicFramePr>
        <p:xfrm>
          <a:off x="-77416" y="1556792"/>
          <a:ext cx="9906000" cy="445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Egyenes összekötő nyíllal 8"/>
          <p:cNvCxnSpPr/>
          <p:nvPr/>
        </p:nvCxnSpPr>
        <p:spPr>
          <a:xfrm flipV="1">
            <a:off x="4587552" y="3212977"/>
            <a:ext cx="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771128" y="3212977"/>
            <a:ext cx="38164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8331968" y="2204865"/>
            <a:ext cx="0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771128" y="2204865"/>
            <a:ext cx="75608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629400" cy="838200"/>
          </a:xfrm>
        </p:spPr>
        <p:txBody>
          <a:bodyPr/>
          <a:lstStyle/>
          <a:p>
            <a:r>
              <a:rPr lang="hu-HU" sz="2800" dirty="0" smtClean="0"/>
              <a:t>Forgótőke-beruházás,</a:t>
            </a:r>
            <a:br>
              <a:rPr lang="hu-HU" sz="2800" dirty="0" smtClean="0"/>
            </a:br>
            <a:r>
              <a:rPr lang="hu-HU" sz="2800" dirty="0" smtClean="0"/>
              <a:t>Évre vetített tőkeberuházás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00465-AC92-42ED-8C38-7D0C836B7864}" type="slidenum">
              <a:rPr lang="hu-HU" smtClean="0"/>
              <a:pPr>
                <a:defRPr/>
              </a:pPr>
              <a:t>74</a:t>
            </a:fld>
            <a:endParaRPr lang="hu-H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2" y="1633558"/>
            <a:ext cx="9145264" cy="489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hu-H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Forgótőke (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Capital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Investment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Peters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és </a:t>
            </a:r>
            <a:r>
              <a:rPr lang="hu-H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Timmerhaus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ajánlása szerint [1]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kern="0" dirty="0" smtClean="0">
                <a:latin typeface="+mn-lt"/>
              </a:rPr>
              <a:t>30 napra elegendő nyersanyag- és vegyszerkészlet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kern="0" dirty="0" smtClean="0">
                <a:latin typeface="+mn-lt"/>
              </a:rPr>
              <a:t>30 nap alatt előállított termék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kern="0" dirty="0" smtClean="0">
                <a:latin typeface="+mn-lt"/>
              </a:rPr>
              <a:t>30 nap alatt fizetett munkabér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kern="0" dirty="0" smtClean="0">
                <a:latin typeface="+mn-lt"/>
              </a:rPr>
              <a:t>kimenő számlák értéke 30 napra nézve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1800" kern="0" dirty="0" smtClean="0">
              <a:latin typeface="+mn-lt"/>
            </a:endParaRP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Évre vetített tőkeberuházás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kern="0" dirty="0" smtClean="0">
                <a:latin typeface="+mn-lt"/>
              </a:rPr>
              <a:t>Éves állótőke = állótőke · </a:t>
            </a:r>
            <a:r>
              <a:rPr lang="hu-HU" sz="1800" kern="0" dirty="0" err="1" smtClean="0">
                <a:latin typeface="+mn-lt"/>
              </a:rPr>
              <a:t>annualization</a:t>
            </a:r>
            <a:r>
              <a:rPr lang="hu-HU" sz="1800" kern="0" dirty="0" smtClean="0">
                <a:latin typeface="+mn-lt"/>
              </a:rPr>
              <a:t> </a:t>
            </a:r>
            <a:r>
              <a:rPr lang="hu-HU" sz="1800" kern="0" dirty="0" err="1" smtClean="0">
                <a:latin typeface="+mn-lt"/>
              </a:rPr>
              <a:t>factor</a:t>
            </a:r>
            <a:r>
              <a:rPr lang="hu-HU" sz="1800" kern="0" dirty="0" smtClean="0">
                <a:latin typeface="+mn-lt"/>
              </a:rPr>
              <a:t> (</a:t>
            </a:r>
            <a:r>
              <a:rPr lang="en-GB" sz="1800" kern="0" dirty="0" err="1" smtClean="0">
                <a:latin typeface="+mn-lt"/>
              </a:rPr>
              <a:t>évesítési</a:t>
            </a:r>
            <a:r>
              <a:rPr lang="en-GB" sz="1800" kern="0" dirty="0" smtClean="0">
                <a:latin typeface="+mn-lt"/>
              </a:rPr>
              <a:t> </a:t>
            </a:r>
            <a:r>
              <a:rPr lang="en-GB" sz="1800" kern="0" dirty="0" err="1" smtClean="0">
                <a:latin typeface="+mn-lt"/>
              </a:rPr>
              <a:t>faktor</a:t>
            </a:r>
            <a:r>
              <a:rPr lang="en-GB" sz="1800" kern="0" dirty="0" smtClean="0">
                <a:latin typeface="+mn-lt"/>
              </a:rPr>
              <a:t>, </a:t>
            </a:r>
            <a:r>
              <a:rPr lang="hu-HU" sz="1800" kern="0" dirty="0" smtClean="0">
                <a:latin typeface="+mn-lt"/>
              </a:rPr>
              <a:t>AF)</a:t>
            </a:r>
          </a:p>
          <a:p>
            <a:pPr marL="342900" indent="-342900"/>
            <a:r>
              <a:rPr lang="hu-HU" sz="1800" kern="0" dirty="0" smtClean="0">
                <a:latin typeface="+mn-lt"/>
              </a:rPr>
              <a:t>		</a:t>
            </a:r>
            <a:r>
              <a:rPr lang="hu-HU" sz="1800" dirty="0" smtClean="0"/>
              <a:t>A</a:t>
            </a:r>
            <a:r>
              <a:rPr lang="en-GB" sz="1800" dirty="0" smtClean="0"/>
              <a:t>F = r/[1-(1+r)</a:t>
            </a:r>
            <a:r>
              <a:rPr lang="en-GB" sz="1800" baseline="30000" dirty="0" smtClean="0"/>
              <a:t> -n</a:t>
            </a:r>
            <a:r>
              <a:rPr lang="en-GB" sz="1800" dirty="0" smtClean="0"/>
              <a:t>]</a:t>
            </a:r>
            <a:r>
              <a:rPr lang="hu-HU" sz="1800" dirty="0" smtClean="0"/>
              <a:t> = </a:t>
            </a: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0,11</a:t>
            </a:r>
          </a:p>
          <a:p>
            <a:pPr marL="342900" indent="-342900"/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en-GB" sz="1800" dirty="0" smtClean="0"/>
              <a:t>r = </a:t>
            </a:r>
            <a:r>
              <a:rPr lang="hu-HU" sz="1800" dirty="0" smtClean="0"/>
              <a:t>kamatláb (</a:t>
            </a: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hu-HU" sz="1800" dirty="0" smtClean="0"/>
              <a:t>%)</a:t>
            </a:r>
          </a:p>
          <a:p>
            <a:pPr marL="342900" indent="-342900"/>
            <a:r>
              <a:rPr lang="hu-HU" sz="1800" dirty="0" smtClean="0"/>
              <a:t>		</a:t>
            </a:r>
            <a:r>
              <a:rPr lang="en-GB" sz="1800" dirty="0" smtClean="0"/>
              <a:t>n = </a:t>
            </a:r>
            <a:r>
              <a:rPr lang="en-GB" sz="1800" dirty="0" err="1" smtClean="0"/>
              <a:t>beruházás</a:t>
            </a:r>
            <a:r>
              <a:rPr lang="en-GB" sz="1800" dirty="0" smtClean="0"/>
              <a:t> </a:t>
            </a:r>
            <a:r>
              <a:rPr lang="en-GB" sz="1800" dirty="0" err="1" smtClean="0"/>
              <a:t>élettartama</a:t>
            </a:r>
            <a:r>
              <a:rPr lang="hu-HU" sz="1800" dirty="0" smtClean="0"/>
              <a:t> (</a:t>
            </a: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év</a:t>
            </a:r>
            <a:r>
              <a:rPr lang="hu-HU" sz="18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1800" kern="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800" kern="0" dirty="0" smtClean="0">
                <a:latin typeface="+mn-lt"/>
              </a:rPr>
              <a:t>Éves forgótőke = </a:t>
            </a:r>
            <a:r>
              <a:rPr lang="hu-HU" sz="1800" kern="0" dirty="0" err="1" smtClean="0">
                <a:latin typeface="+mn-lt"/>
              </a:rPr>
              <a:t>forgótőke</a:t>
            </a:r>
            <a:r>
              <a:rPr lang="hu-HU" sz="1800" kern="0" dirty="0" smtClean="0">
                <a:latin typeface="+mn-lt"/>
              </a:rPr>
              <a:t> · kamatláb (</a:t>
            </a:r>
            <a:r>
              <a:rPr lang="hu-H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7%</a:t>
            </a:r>
            <a:r>
              <a:rPr lang="hu-HU" sz="1800" kern="0" dirty="0" smtClean="0">
                <a:latin typeface="+mn-lt"/>
              </a:rPr>
              <a:t>)</a:t>
            </a:r>
          </a:p>
          <a:p>
            <a:pPr marL="342900" indent="-342900"/>
            <a:endParaRPr lang="hu-H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1800" dirty="0" smtClean="0"/>
          </a:p>
          <a:p>
            <a:pPr marL="800100" lvl="1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hu-HU" sz="1800" dirty="0" smtClean="0"/>
          </a:p>
          <a:p>
            <a:pPr marL="342900" indent="-342900"/>
            <a:endParaRPr kumimoji="0" lang="hu-HU" sz="1800" b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hu-HU" sz="1800" b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hu-HU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76895" y="5857892"/>
            <a:ext cx="7252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[1] </a:t>
            </a:r>
            <a:r>
              <a:rPr lang="hu-HU" dirty="0" err="1" smtClean="0"/>
              <a:t>Peters</a:t>
            </a:r>
            <a:r>
              <a:rPr lang="hu-HU" dirty="0" smtClean="0"/>
              <a:t>, M.S., </a:t>
            </a:r>
            <a:r>
              <a:rPr lang="hu-HU" dirty="0" err="1" smtClean="0"/>
              <a:t>Timmerhaus</a:t>
            </a:r>
            <a:r>
              <a:rPr lang="hu-HU" dirty="0" smtClean="0"/>
              <a:t>, K.D., </a:t>
            </a:r>
            <a:r>
              <a:rPr lang="hu-HU" i="1" dirty="0" err="1" smtClean="0"/>
              <a:t>Plant</a:t>
            </a:r>
            <a:r>
              <a:rPr lang="hu-HU" i="1" dirty="0" smtClean="0"/>
              <a:t> Design and </a:t>
            </a:r>
            <a:r>
              <a:rPr lang="hu-HU" i="1" dirty="0" err="1" smtClean="0"/>
              <a:t>Economics</a:t>
            </a:r>
            <a:r>
              <a:rPr lang="hu-HU" i="1" dirty="0" smtClean="0"/>
              <a:t> </a:t>
            </a:r>
            <a:r>
              <a:rPr lang="hu-HU" i="1" dirty="0" err="1" smtClean="0"/>
              <a:t>for</a:t>
            </a:r>
            <a:r>
              <a:rPr lang="hu-HU" i="1" dirty="0" smtClean="0"/>
              <a:t> </a:t>
            </a:r>
            <a:r>
              <a:rPr lang="hu-HU" i="1" dirty="0" err="1" smtClean="0"/>
              <a:t>Chemical</a:t>
            </a:r>
            <a:r>
              <a:rPr lang="hu-HU" i="1" dirty="0" smtClean="0"/>
              <a:t> </a:t>
            </a:r>
            <a:r>
              <a:rPr lang="hu-HU" i="1" dirty="0" err="1" smtClean="0"/>
              <a:t>Engineers</a:t>
            </a:r>
            <a:r>
              <a:rPr lang="hu-HU" dirty="0" smtClean="0"/>
              <a:t>, </a:t>
            </a:r>
          </a:p>
          <a:p>
            <a:r>
              <a:rPr lang="hu-HU" dirty="0" err="1" smtClean="0"/>
              <a:t>McGraw-Hill</a:t>
            </a:r>
            <a:r>
              <a:rPr lang="hu-HU" dirty="0" smtClean="0"/>
              <a:t>, New York, (1991)</a:t>
            </a:r>
            <a:endParaRPr lang="hu-HU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45431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1750" y="214290"/>
            <a:ext cx="6248400" cy="838200"/>
          </a:xfrm>
        </p:spPr>
        <p:txBody>
          <a:bodyPr/>
          <a:lstStyle/>
          <a:p>
            <a:r>
              <a:rPr lang="hu-HU" sz="2800" dirty="0" smtClean="0"/>
              <a:t>Működési költségek, </a:t>
            </a:r>
            <a:br>
              <a:rPr lang="hu-HU" sz="2800" dirty="0" smtClean="0"/>
            </a:br>
            <a:r>
              <a:rPr lang="hu-HU" sz="2800" dirty="0" smtClean="0"/>
              <a:t>etanol előállítási költség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00465-AC92-42ED-8C38-7D0C836B7864}" type="slidenum">
              <a:rPr lang="hu-HU" smtClean="0"/>
              <a:pPr>
                <a:defRPr/>
              </a:pPr>
              <a:t>75</a:t>
            </a:fld>
            <a:endParaRPr lang="hu-HU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16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512" y="1655788"/>
            <a:ext cx="9145264" cy="45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hu-HU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Éves működési költségek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kern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kern="0" dirty="0" smtClean="0">
                <a:latin typeface="+mn-lt"/>
              </a:rPr>
              <a:t>nyersanyag, vegyszerek, közművek, egyéb (bérek, biztosítás, karbantartás)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kern="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kern="0" dirty="0" smtClean="0">
                <a:latin typeface="+mn-lt"/>
              </a:rPr>
              <a:t>egy év alatt fogyasztott mennyiség </a:t>
            </a:r>
            <a:r>
              <a:rPr lang="hu-HU" sz="2000" kern="0" smtClean="0">
                <a:latin typeface="+mn-lt"/>
              </a:rPr>
              <a:t>x egységár</a:t>
            </a:r>
            <a:endParaRPr lang="hu-HU" sz="2000" kern="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000" u="sng" kern="0" dirty="0" smtClean="0">
              <a:latin typeface="+mn-lt"/>
            </a:endParaRPr>
          </a:p>
          <a:p>
            <a:pPr marL="800100" lvl="1" indent="-342900"/>
            <a:endParaRPr lang="hu-HU" sz="2000" kern="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Etanol előállítási költség (€/liter) =</a:t>
            </a:r>
            <a:br>
              <a:rPr lang="hu-H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hu-HU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/>
            <a:r>
              <a:rPr lang="hu-H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hu-HU" sz="2000" kern="0" dirty="0" smtClean="0">
                <a:latin typeface="+mn-lt"/>
              </a:rPr>
              <a:t>ha van melléktermékből származó jövedelem</a:t>
            </a:r>
            <a:r>
              <a:rPr lang="en-GB" sz="2000" kern="0" dirty="0" smtClean="0">
                <a:latin typeface="+mn-lt"/>
              </a:rPr>
              <a:t>, </a:t>
            </a:r>
            <a:r>
              <a:rPr lang="en-GB" sz="2000" kern="0" dirty="0" err="1" smtClean="0">
                <a:latin typeface="+mn-lt"/>
              </a:rPr>
              <a:t>az</a:t>
            </a:r>
            <a:r>
              <a:rPr lang="en-GB" sz="2000" kern="0" dirty="0" smtClean="0">
                <a:latin typeface="+mn-lt"/>
              </a:rPr>
              <a:t> a </a:t>
            </a:r>
            <a:r>
              <a:rPr lang="en-GB" sz="2000" kern="0" dirty="0" err="1" smtClean="0">
                <a:latin typeface="+mn-lt"/>
              </a:rPr>
              <a:t>számlálóban</a:t>
            </a:r>
            <a:r>
              <a:rPr lang="en-GB" sz="2000" kern="0" dirty="0" smtClean="0">
                <a:latin typeface="+mn-lt"/>
              </a:rPr>
              <a:t> </a:t>
            </a:r>
            <a:r>
              <a:rPr lang="en-GB" sz="2000" kern="0" dirty="0" err="1" smtClean="0">
                <a:latin typeface="+mn-lt"/>
              </a:rPr>
              <a:t>negatív</a:t>
            </a:r>
            <a:r>
              <a:rPr lang="en-GB" sz="2000" kern="0" dirty="0" smtClean="0">
                <a:latin typeface="+mn-lt"/>
              </a:rPr>
              <a:t> </a:t>
            </a:r>
            <a:r>
              <a:rPr lang="en-GB" sz="2000" kern="0" dirty="0" err="1" smtClean="0">
                <a:latin typeface="+mn-lt"/>
              </a:rPr>
              <a:t>tagként</a:t>
            </a:r>
            <a:r>
              <a:rPr lang="en-GB" sz="2000" kern="0" dirty="0" smtClean="0">
                <a:latin typeface="+mn-lt"/>
              </a:rPr>
              <a:t> </a:t>
            </a:r>
            <a:r>
              <a:rPr lang="en-GB" sz="2000" kern="0" dirty="0" err="1" smtClean="0">
                <a:latin typeface="+mn-lt"/>
              </a:rPr>
              <a:t>jelenik</a:t>
            </a:r>
            <a:r>
              <a:rPr lang="en-GB" sz="2000" kern="0" dirty="0" smtClean="0">
                <a:latin typeface="+mn-lt"/>
              </a:rPr>
              <a:t> meg</a:t>
            </a:r>
            <a:endParaRPr lang="hu-HU" sz="2000" kern="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1800" kern="0" dirty="0" smtClean="0">
              <a:latin typeface="+mn-lt"/>
            </a:endParaRPr>
          </a:p>
          <a:p>
            <a:pPr marL="1714500" lvl="3" indent="-342900">
              <a:buFont typeface="Arial" pitchFamily="34" charset="0"/>
              <a:buChar char="•"/>
            </a:pPr>
            <a:endParaRPr lang="hu-H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1800" dirty="0" smtClean="0"/>
          </a:p>
          <a:p>
            <a:pPr marL="800100" lvl="1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hu-HU" sz="1800" dirty="0" smtClean="0"/>
          </a:p>
          <a:p>
            <a:pPr marL="342900" indent="-342900"/>
            <a:endParaRPr kumimoji="0" lang="hu-HU" sz="1800" b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/>
            <a:r>
              <a:rPr kumimoji="0" lang="hu-HU" sz="1800" b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hu-HU" sz="1800" b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hu-HU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819" y="4869160"/>
            <a:ext cx="7072362" cy="62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Aspen</a:t>
            </a:r>
            <a:r>
              <a:rPr lang="hu-HU" dirty="0" smtClean="0"/>
              <a:t> Plus</a:t>
            </a:r>
            <a:endParaRPr lang="en-GB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62B-CDC6-4593-B74B-DF6D9D41CE7A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46" y="1593368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zis 6"/>
          <p:cNvSpPr/>
          <p:nvPr/>
        </p:nvSpPr>
        <p:spPr bwMode="auto">
          <a:xfrm>
            <a:off x="504128" y="5517232"/>
            <a:ext cx="5220000" cy="1116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67744" y="6021288"/>
            <a:ext cx="3077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műveleti egységek modelljei = </a:t>
            </a:r>
            <a:r>
              <a:rPr lang="hu-HU" dirty="0" err="1" smtClean="0"/>
              <a:t>block</a:t>
            </a:r>
            <a:endParaRPr lang="en-GB" dirty="0"/>
          </a:p>
        </p:txBody>
      </p:sp>
      <p:sp>
        <p:nvSpPr>
          <p:cNvPr id="9" name="Szövegdoboz 8"/>
          <p:cNvSpPr txBox="1"/>
          <p:nvPr/>
        </p:nvSpPr>
        <p:spPr>
          <a:xfrm>
            <a:off x="3131840" y="4149080"/>
            <a:ext cx="2215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folyamatábra = flowsheet</a:t>
            </a:r>
            <a:endParaRPr lang="en-GB" dirty="0"/>
          </a:p>
        </p:txBody>
      </p:sp>
      <p:sp>
        <p:nvSpPr>
          <p:cNvPr id="10" name="Ellipszis 9"/>
          <p:cNvSpPr/>
          <p:nvPr/>
        </p:nvSpPr>
        <p:spPr bwMode="auto">
          <a:xfrm>
            <a:off x="8028384" y="6237312"/>
            <a:ext cx="1115616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Ellipszis 10"/>
          <p:cNvSpPr/>
          <p:nvPr/>
        </p:nvSpPr>
        <p:spPr bwMode="auto">
          <a:xfrm>
            <a:off x="2483768" y="1844824"/>
            <a:ext cx="21602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27784" y="2348880"/>
            <a:ext cx="314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next</a:t>
            </a:r>
            <a:r>
              <a:rPr lang="hu-HU" dirty="0" smtClean="0"/>
              <a:t> gomb – végigvezet az inputokon</a:t>
            </a:r>
            <a:endParaRPr lang="en-GB" dirty="0"/>
          </a:p>
        </p:txBody>
      </p:sp>
      <p:cxnSp>
        <p:nvCxnSpPr>
          <p:cNvPr id="14" name="Egyenes összekötő nyíllal 13"/>
          <p:cNvCxnSpPr>
            <a:stCxn id="12" idx="1"/>
            <a:endCxn id="11" idx="4"/>
          </p:cNvCxnSpPr>
          <p:nvPr/>
        </p:nvCxnSpPr>
        <p:spPr bwMode="auto">
          <a:xfrm flipH="1" flipV="1">
            <a:off x="2591780" y="2132856"/>
            <a:ext cx="36004" cy="3699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llipszis 15"/>
          <p:cNvSpPr/>
          <p:nvPr/>
        </p:nvSpPr>
        <p:spPr bwMode="auto">
          <a:xfrm>
            <a:off x="0" y="5805264"/>
            <a:ext cx="53955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23528" y="5157192"/>
            <a:ext cx="157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áramok - </a:t>
            </a:r>
            <a:r>
              <a:rPr lang="hu-HU" dirty="0" err="1" smtClean="0"/>
              <a:t>streams</a:t>
            </a:r>
            <a:endParaRPr lang="en-GB" dirty="0"/>
          </a:p>
        </p:txBody>
      </p:sp>
      <p:cxnSp>
        <p:nvCxnSpPr>
          <p:cNvPr id="19" name="Egyenes összekötő nyíllal 18"/>
          <p:cNvCxnSpPr/>
          <p:nvPr/>
        </p:nvCxnSpPr>
        <p:spPr bwMode="auto">
          <a:xfrm flipH="1">
            <a:off x="467544" y="5589240"/>
            <a:ext cx="72008" cy="216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D17E-F1C8-498D-A337-3E7009955281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new">
  <a:themeElements>
    <a:clrScheme name="BME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ME_new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ME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_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_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_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_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_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Settings\e-saho\Application Data\Microsoft\Templates\BME_new.pot</Template>
  <TotalTime>16911</TotalTime>
  <Words>1679</Words>
  <Application>Microsoft Office PowerPoint</Application>
  <PresentationFormat>Diavetítés a képernyőre (4:3 oldalarány)</PresentationFormat>
  <Paragraphs>496</Paragraphs>
  <Slides>75</Slides>
  <Notes>13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75</vt:i4>
      </vt:variant>
    </vt:vector>
  </HeadingPairs>
  <TitlesOfParts>
    <vt:vector size="76" baseType="lpstr">
      <vt:lpstr>BME_new</vt:lpstr>
      <vt:lpstr>Tervezés AspenTech programokkal bioetanol gyártás témában</vt:lpstr>
      <vt:lpstr>Előadásanyag, számonkérés</vt:lpstr>
      <vt:lpstr>Alkoholgyártás, upstream műveletek,  áttekintés</vt:lpstr>
      <vt:lpstr>PowerPoint bemutató</vt:lpstr>
      <vt:lpstr>A technológiai-gazdaságossági elemzés eszközei</vt:lpstr>
      <vt:lpstr>Mit várhatunk egy  technológiai-gazdaságossági tanulmánytól?</vt:lpstr>
      <vt:lpstr>Miért fontos a folyamattervezés?  </vt:lpstr>
      <vt:lpstr>Aspen Plus</vt:lpstr>
      <vt:lpstr>PowerPoint bemutató</vt:lpstr>
      <vt:lpstr>PowerPoint bemutató</vt:lpstr>
      <vt:lpstr>Belépő áram bekötése</vt:lpstr>
      <vt:lpstr>Kilépő áram bekötése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Futtatható a szimuláció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Bepárlás</vt:lpstr>
      <vt:lpstr>PowerPoint bemutató</vt:lpstr>
      <vt:lpstr>Fermentor modellezése – etanolerjesztés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Nyersszesz előállítása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Hőintegráció,  Aspen Energy Analyzer</vt:lpstr>
      <vt:lpstr>PowerPoint bemutató</vt:lpstr>
      <vt:lpstr>PowerPoint bemutató</vt:lpstr>
      <vt:lpstr>PowerPoint bemutató</vt:lpstr>
      <vt:lpstr>PowerPoint bemutató</vt:lpstr>
      <vt:lpstr>Méretezés 1.</vt:lpstr>
      <vt:lpstr>Méretezés 2.</vt:lpstr>
      <vt:lpstr>Állótőke-beruházás (Fixed Capital Investment)</vt:lpstr>
      <vt:lpstr>Méretgazdaságosság</vt:lpstr>
      <vt:lpstr>Forgótőke-beruházás, Évre vetített tőkeberuházás</vt:lpstr>
      <vt:lpstr>Működési költségek,  etanol előállítási költség</vt:lpstr>
    </vt:vector>
  </TitlesOfParts>
  <Company>BME, MGKT, IENICA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Kati Réczey</dc:creator>
  <cp:lastModifiedBy>Zsolt Barta</cp:lastModifiedBy>
  <cp:revision>709</cp:revision>
  <dcterms:created xsi:type="dcterms:W3CDTF">2002-04-11T12:01:26Z</dcterms:created>
  <dcterms:modified xsi:type="dcterms:W3CDTF">2017-09-21T09:50:34Z</dcterms:modified>
</cp:coreProperties>
</file>