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3" r:id="rId1"/>
  </p:sldMasterIdLst>
  <p:notesMasterIdLst>
    <p:notesMasterId r:id="rId35"/>
  </p:notesMasterIdLst>
  <p:sldIdLst>
    <p:sldId id="324" r:id="rId2"/>
    <p:sldId id="330" r:id="rId3"/>
    <p:sldId id="366" r:id="rId4"/>
    <p:sldId id="256" r:id="rId5"/>
    <p:sldId id="274" r:id="rId6"/>
    <p:sldId id="257" r:id="rId7"/>
    <p:sldId id="380" r:id="rId8"/>
    <p:sldId id="261" r:id="rId9"/>
    <p:sldId id="263" r:id="rId10"/>
    <p:sldId id="298" r:id="rId11"/>
    <p:sldId id="266" r:id="rId12"/>
    <p:sldId id="267" r:id="rId13"/>
    <p:sldId id="284" r:id="rId14"/>
    <p:sldId id="301" r:id="rId15"/>
    <p:sldId id="316" r:id="rId16"/>
    <p:sldId id="268" r:id="rId17"/>
    <p:sldId id="269" r:id="rId18"/>
    <p:sldId id="382" r:id="rId19"/>
    <p:sldId id="270" r:id="rId20"/>
    <p:sldId id="275" r:id="rId21"/>
    <p:sldId id="309" r:id="rId22"/>
    <p:sldId id="311" r:id="rId23"/>
    <p:sldId id="314" r:id="rId24"/>
    <p:sldId id="272" r:id="rId25"/>
    <p:sldId id="282" r:id="rId26"/>
    <p:sldId id="318" r:id="rId27"/>
    <p:sldId id="271" r:id="rId28"/>
    <p:sldId id="281" r:id="rId29"/>
    <p:sldId id="279" r:id="rId30"/>
    <p:sldId id="321" r:id="rId31"/>
    <p:sldId id="276" r:id="rId32"/>
    <p:sldId id="278" r:id="rId33"/>
    <p:sldId id="322"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969696"/>
    <a:srgbClr val="3B8BBB"/>
    <a:srgbClr val="098CDD"/>
    <a:srgbClr val="0099CC"/>
    <a:srgbClr val="66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86331" autoAdjust="0"/>
  </p:normalViewPr>
  <p:slideViewPr>
    <p:cSldViewPr>
      <p:cViewPr>
        <p:scale>
          <a:sx n="75" d="100"/>
          <a:sy n="75" d="100"/>
        </p:scale>
        <p:origin x="-1998" y="-96"/>
      </p:cViewPr>
      <p:guideLst>
        <p:guide orient="horz" pos="2928"/>
        <p:guide pos="2880"/>
      </p:guideLst>
    </p:cSldViewPr>
  </p:slideViewPr>
  <p:notesTextViewPr>
    <p:cViewPr>
      <p:scale>
        <a:sx n="100" d="100"/>
        <a:sy n="100" d="100"/>
      </p:scale>
      <p:origin x="0" y="0"/>
    </p:cViewPr>
  </p:notesTextViewPr>
  <p:sorterViewPr>
    <p:cViewPr>
      <p:scale>
        <a:sx n="66" d="100"/>
        <a:sy n="66" d="100"/>
      </p:scale>
      <p:origin x="0" y="2160"/>
    </p:cViewPr>
  </p:sorterViewPr>
  <p:notesViewPr>
    <p:cSldViewPr>
      <p:cViewPr varScale="1">
        <p:scale>
          <a:sx n="56" d="100"/>
          <a:sy n="56"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F326C06-123A-46B5-A097-0ADED6B124B3}" type="slidenum">
              <a:rPr lang="en-US"/>
              <a:pPr>
                <a:defRPr/>
              </a:pPr>
              <a:t>‹#›</a:t>
            </a:fld>
            <a:endParaRPr lang="en-US"/>
          </a:p>
        </p:txBody>
      </p:sp>
    </p:spTree>
    <p:extLst>
      <p:ext uri="{BB962C8B-B14F-4D97-AF65-F5344CB8AC3E}">
        <p14:creationId xmlns:p14="http://schemas.microsoft.com/office/powerpoint/2010/main" val="116114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iakép helye 1"/>
          <p:cNvSpPr>
            <a:spLocks noGrp="1" noRot="1" noChangeAspect="1"/>
          </p:cNvSpPr>
          <p:nvPr>
            <p:ph type="sldImg"/>
          </p:nvPr>
        </p:nvSpPr>
        <p:spPr>
          <a:ln/>
        </p:spPr>
      </p:sp>
      <p:sp>
        <p:nvSpPr>
          <p:cNvPr id="21506" name="Jegyzetek helye 2"/>
          <p:cNvSpPr>
            <a:spLocks noGrp="1"/>
          </p:cNvSpPr>
          <p:nvPr>
            <p:ph type="body" idx="1"/>
          </p:nvPr>
        </p:nvSpPr>
        <p:spPr>
          <a:noFill/>
          <a:ln/>
        </p:spPr>
        <p:txBody>
          <a:bodyPr/>
          <a:lstStyle/>
          <a:p>
            <a:r>
              <a:rPr lang="hu-HU" smtClean="0"/>
              <a:t>Hogyan tud az analitikus egy </a:t>
            </a:r>
            <a:r>
              <a:rPr lang="hu-HU" u="sng" smtClean="0"/>
              <a:t>bonyolult</a:t>
            </a:r>
            <a:r>
              <a:rPr lang="hu-HU" smtClean="0"/>
              <a:t>, összetett, akár több ezer komponenst tartalmazó </a:t>
            </a:r>
            <a:r>
              <a:rPr lang="hu-HU" u="sng" smtClean="0"/>
              <a:t>mintából</a:t>
            </a:r>
            <a:r>
              <a:rPr lang="hu-HU" smtClean="0"/>
              <a:t> egy </a:t>
            </a:r>
            <a:r>
              <a:rPr lang="hu-HU" u="sng" smtClean="0"/>
              <a:t>nagyon kis koncentrációjú anyagot</a:t>
            </a:r>
            <a:r>
              <a:rPr lang="hu-HU" smtClean="0"/>
              <a:t> meghatározni? (Pl. vérmintából egy pajzsmirigy hormont, mézből egy adott antibiotikumot, talajmintából növényvédőszer maradványt).</a:t>
            </a:r>
          </a:p>
          <a:p>
            <a:r>
              <a:rPr lang="hu-HU" smtClean="0"/>
              <a:t>Erre kétféle megközelítés áll rendelkezésére: 1. valamilyen nagyhatékonyságú elválasztástechnikai módszerrel (pl. HPLC, GC) a mintát komponenseire bontja és a meghatározandó komponenst méri; 2. szelektíven kiválasztja az adott komponenst a mintából, majd méri (pl. immunoassay).</a:t>
            </a:r>
          </a:p>
          <a:p>
            <a:r>
              <a:rPr lang="hu-HU" smtClean="0"/>
              <a:t>Előnyük, hogy egyszerűek, nem igényelnek drága műszerezettséget és a helyszínen elvégezhető velük a mérés, ami pl. környezetvédelmi elemzéseknél jelenthet előnyt.</a:t>
            </a:r>
          </a:p>
          <a:p>
            <a:endParaRPr lang="hu-HU" smtClean="0"/>
          </a:p>
          <a:p>
            <a:endParaRPr lang="hu-HU" smtClean="0"/>
          </a:p>
        </p:txBody>
      </p:sp>
      <p:sp>
        <p:nvSpPr>
          <p:cNvPr id="21507" name="Dia számának helye 3"/>
          <p:cNvSpPr>
            <a:spLocks noGrp="1"/>
          </p:cNvSpPr>
          <p:nvPr>
            <p:ph type="sldNum" sz="quarter" idx="5"/>
          </p:nvPr>
        </p:nvSpPr>
        <p:spPr>
          <a:noFill/>
        </p:spPr>
        <p:txBody>
          <a:bodyPr/>
          <a:lstStyle/>
          <a:p>
            <a:fld id="{858B6D4D-8C0F-478F-8B95-DB535953A22D}"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5A31D18E-F6A3-486F-ABF1-494FF0DCFE92}" type="slidenum">
              <a:rPr lang="en-US" smtClean="0"/>
              <a:pPr/>
              <a:t>16</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hu-HU" smtClean="0"/>
              <a:t>Mivel az antigén-ellenanyag komplex létrejötte nem okoz semmiféle könnyen mérhető változást, ezért az immunoassay-ekhez legtöbbször szükségünk van egy második reagensre is az ellenanyagon kívül. Ez lehet akár az antigén akár az ellenanyag egy jelölt változata. A jelölés annyit jelent, hogy a molekulához általában kovalensen hozzákötünk egy analitikailag jól mérhető részt. A jelölő anyag lehetőleg minél kevésbé változtassa meg az immunreagens kötődési tulajdonságait.</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82151274-F347-4768-86DE-CF632AFC7FDB}" type="slidenum">
              <a:rPr lang="en-US" smtClean="0"/>
              <a:pPr/>
              <a:t>17</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hu-HU" smtClean="0"/>
              <a:t>Emlékeztető: alfa-sugárzás: He atommagok</a:t>
            </a:r>
          </a:p>
          <a:p>
            <a:r>
              <a:rPr lang="hu-HU" smtClean="0"/>
              <a:t>                    béta-sugárzás: elektron sugárzás</a:t>
            </a:r>
          </a:p>
          <a:p>
            <a:r>
              <a:rPr lang="hu-HU" smtClean="0"/>
              <a:t>                    gamma-sugárzás: elektromágneses sugárzás</a:t>
            </a:r>
          </a:p>
          <a:p>
            <a:r>
              <a:rPr lang="hu-HU" smtClean="0"/>
              <a:t>A radioizotópos jelölés volt az első jelölési technika az immunoassay-eknél. Az izotóp beépítése gyakorlatilag nem változtatja meg az antigén, vagy ellenanyag kötődési tulajdonságait. Máig ez az egyik legérzékenyebb eljárás, mert az radioaktivitás mérés nagyon érzékeny, de mivel drága és különleges kezelést igényel a radioaktív izotópok miatt, mára már visszaszorult. A módszer egyik kidolgozója Rosalyn Yalow Nobel díjat kapott az inzulin radioimmunoassay-el történő meghatározásáért.</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Diakép helye 1"/>
          <p:cNvSpPr>
            <a:spLocks noGrp="1" noRot="1" noChangeAspect="1"/>
          </p:cNvSpPr>
          <p:nvPr>
            <p:ph type="sldImg"/>
          </p:nvPr>
        </p:nvSpPr>
        <p:spPr>
          <a:ln/>
        </p:spPr>
      </p:sp>
      <p:sp>
        <p:nvSpPr>
          <p:cNvPr id="90114" name="Jegyzetek helye 2"/>
          <p:cNvSpPr>
            <a:spLocks noGrp="1"/>
          </p:cNvSpPr>
          <p:nvPr>
            <p:ph type="body" idx="1"/>
          </p:nvPr>
        </p:nvSpPr>
        <p:spPr>
          <a:noFill/>
          <a:ln/>
        </p:spPr>
        <p:txBody>
          <a:bodyPr/>
          <a:lstStyle/>
          <a:p>
            <a:endParaRPr lang="hu-HU" smtClean="0"/>
          </a:p>
        </p:txBody>
      </p:sp>
      <p:sp>
        <p:nvSpPr>
          <p:cNvPr id="90115" name="Dia számának helye 3"/>
          <p:cNvSpPr>
            <a:spLocks noGrp="1"/>
          </p:cNvSpPr>
          <p:nvPr>
            <p:ph type="sldNum" sz="quarter" idx="5"/>
          </p:nvPr>
        </p:nvSpPr>
        <p:spPr>
          <a:noFill/>
        </p:spPr>
        <p:txBody>
          <a:bodyPr/>
          <a:lstStyle/>
          <a:p>
            <a:fld id="{40DC755B-8FB9-43B2-A9B4-461AD8FE1E17}" type="slidenum">
              <a:rPr lang="en-US" smtClean="0"/>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22FA9990-B624-4D4A-A57C-D89319E9F31E}" type="slidenum">
              <a:rPr lang="en-US" smtClean="0"/>
              <a:pPr/>
              <a:t>19</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hu-HU" smtClean="0"/>
              <a:t>Az enzim jelölés alkalmazásánál az enzimet nem közvetlenül detektálják, hanem hozzáadják egy szubsztrátját, amelyből az enzim hatására színes termék képződik. Ennek abszorbanciáját mérik egy  egyszerű fotométerrel. </a:t>
            </a:r>
          </a:p>
          <a:p>
            <a:r>
              <a:rPr lang="hu-HU" smtClean="0"/>
              <a:t>Az enzim jelölést alkalmazó immunoassay-ek legelterjedtebb formája az ELISA technika, ahol egy speciális, 96 lyukú műanyag tálcában (mikrotiter tálca) végzik az immunreakciót, majd az enzimreakciót és a tálca mélyedései (angolul well) szolgálnak küvettaként is a fotometriás mérésnél.</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5804AE71-80B4-4B5D-8FBA-5D244BE25FAA}" type="slidenum">
              <a:rPr lang="en-US" smtClean="0"/>
              <a:pPr/>
              <a:t>20</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a:lnSpc>
                <a:spcPct val="90000"/>
              </a:lnSpc>
            </a:pPr>
            <a:r>
              <a:rPr lang="hu-HU" smtClean="0"/>
              <a:t>Kevés konjugált alifás vegyület fluoreszkál</a:t>
            </a:r>
          </a:p>
          <a:p>
            <a:pPr>
              <a:lnSpc>
                <a:spcPct val="90000"/>
              </a:lnSpc>
            </a:pPr>
            <a:r>
              <a:rPr lang="hu-HU" smtClean="0"/>
              <a:t>Sok aromás vegyület fluoreszkál, a fluoreszcencia a gyűrűk számának növelésével és a gyűrűn levő szubsztituensek számával nő.</a:t>
            </a:r>
          </a:p>
          <a:p>
            <a:pPr>
              <a:lnSpc>
                <a:spcPct val="90000"/>
              </a:lnSpc>
            </a:pPr>
            <a:r>
              <a:rPr lang="hu-HU" smtClean="0"/>
              <a:t>Szekezeti merevség elősegíti. </a:t>
            </a:r>
          </a:p>
          <a:p>
            <a:pPr>
              <a:lnSpc>
                <a:spcPct val="90000"/>
              </a:lnSpc>
            </a:pPr>
            <a:r>
              <a:rPr lang="hu-HU" smtClean="0"/>
              <a:t>Háttér zavarás nagy. NADH, bilirubin, fehérjék.</a:t>
            </a:r>
          </a:p>
          <a:p>
            <a:pPr>
              <a:lnSpc>
                <a:spcPct val="90000"/>
              </a:lnSpc>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nSpc>
                <a:spcPct val="90000"/>
              </a:lnSpc>
              <a:defRPr/>
            </a:pPr>
            <a:r>
              <a:rPr lang="hu-HU" dirty="0" smtClean="0"/>
              <a:t>Általában oxidációs reakciókban fordul elő, amikor egy molekulát erős oxidálószerrel (pl. hidrogénperoxiddal) lúgos közegben oxidálunk.</a:t>
            </a:r>
          </a:p>
          <a:p>
            <a:pPr>
              <a:lnSpc>
                <a:spcPct val="90000"/>
              </a:lnSpc>
              <a:defRPr/>
            </a:pPr>
            <a:r>
              <a:rPr lang="hu-HU" dirty="0" smtClean="0"/>
              <a:t>Különböző fémionok, pl. </a:t>
            </a:r>
            <a:r>
              <a:rPr lang="hu-HU" dirty="0" err="1" smtClean="0"/>
              <a:t>Fe</a:t>
            </a:r>
            <a:r>
              <a:rPr lang="hu-HU" dirty="0" smtClean="0"/>
              <a:t>, </a:t>
            </a:r>
            <a:r>
              <a:rPr lang="hu-HU" dirty="0" err="1" smtClean="0"/>
              <a:t>Cu</a:t>
            </a:r>
            <a:r>
              <a:rPr lang="hu-HU" dirty="0" smtClean="0"/>
              <a:t> katalizálják a reakciót. Vér kimutatása bűntények helyszínén. A helyszínt befújják </a:t>
            </a:r>
            <a:r>
              <a:rPr lang="hu-HU" dirty="0" err="1" smtClean="0"/>
              <a:t>luminollal</a:t>
            </a:r>
            <a:r>
              <a:rPr lang="hu-HU" dirty="0" smtClean="0"/>
              <a:t> és hidrogénperoxiddal, a hemoglobinban található vas katalizálja a kemilumineszcenciát. Kék fény kb. 30 s-ig. Bizonyos fehérítőszerek is katalizálnak, ezért ha felmossák a helyszínt a vért nem lehet kimutatni. Zavarja még a vizeletben levő vérnyomok (pl. háziállatoktól származó), torma (</a:t>
            </a:r>
            <a:r>
              <a:rPr lang="hu-HU" dirty="0" err="1" smtClean="0"/>
              <a:t>tormaperoxidáz</a:t>
            </a:r>
            <a:r>
              <a:rPr lang="hu-HU" dirty="0" smtClean="0"/>
              <a:t> enzim) és réznyomok is.</a:t>
            </a:r>
          </a:p>
          <a:p>
            <a:pPr>
              <a:lnSpc>
                <a:spcPct val="90000"/>
              </a:lnSpc>
              <a:defRPr/>
            </a:pPr>
            <a:r>
              <a:rPr lang="hu-HU" dirty="0" smtClean="0"/>
              <a:t>Biolumineszcencia: A kemilumineszcencia sajátos esete, amikoris a kémiai reakciót enzim katalizálja. Ilyen a szentjánosbogárban lejátszódó reakció, melyet a luciferáz enzim katalizál: luciferin + oxigén = oxiluciferin + fény</a:t>
            </a:r>
          </a:p>
          <a:p>
            <a:pPr>
              <a:defRPr/>
            </a:pPr>
            <a:endParaRPr lang="hu-HU" dirty="0"/>
          </a:p>
        </p:txBody>
      </p:sp>
      <p:sp>
        <p:nvSpPr>
          <p:cNvPr id="111619" name="Slide Number Placeholder 3"/>
          <p:cNvSpPr>
            <a:spLocks noGrp="1"/>
          </p:cNvSpPr>
          <p:nvPr>
            <p:ph type="sldNum" sz="quarter" idx="5"/>
          </p:nvPr>
        </p:nvSpPr>
        <p:spPr>
          <a:noFill/>
        </p:spPr>
        <p:txBody>
          <a:bodyPr/>
          <a:lstStyle/>
          <a:p>
            <a:fld id="{A07DB700-8528-43B9-896F-F431D5DD761E}"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Diakép helye 1"/>
          <p:cNvSpPr>
            <a:spLocks noGrp="1" noRot="1" noChangeAspect="1"/>
          </p:cNvSpPr>
          <p:nvPr>
            <p:ph type="sldImg"/>
          </p:nvPr>
        </p:nvSpPr>
        <p:spPr>
          <a:ln/>
        </p:spPr>
      </p:sp>
      <p:sp>
        <p:nvSpPr>
          <p:cNvPr id="3" name="Jegyzetek helye 2"/>
          <p:cNvSpPr>
            <a:spLocks noGrp="1"/>
          </p:cNvSpPr>
          <p:nvPr>
            <p:ph type="body" idx="1"/>
          </p:nvPr>
        </p:nvSpPr>
        <p:spPr/>
        <p:txBody>
          <a:bodyPr>
            <a:normAutofit fontScale="92500" lnSpcReduction="10000"/>
          </a:bodyPr>
          <a:lstStyle/>
          <a:p>
            <a:pPr>
              <a:defRPr/>
            </a:pPr>
            <a:r>
              <a:rPr lang="hu-HU" dirty="0" smtClean="0"/>
              <a:t>Kemilumineszcencia mérésnél a minta mátrix tipikusan nagyon kevéssé, vagy egyáltalán nem zavar, ellentétben az abszorbancia, vagy fluoreszcencia méréssel. Nincs zavaró jel gyakorlatilag.</a:t>
            </a:r>
          </a:p>
          <a:p>
            <a:pPr>
              <a:defRPr/>
            </a:pPr>
            <a:r>
              <a:rPr lang="hu-HU" dirty="0" smtClean="0"/>
              <a:t>A legnagyobb zavarás abból adódik, ha a jelölőanyag nem specifikusan kötődik a mérendő anyaggal.</a:t>
            </a:r>
            <a:r>
              <a:rPr lang="en-US" dirty="0" smtClean="0"/>
              <a:t> </a:t>
            </a:r>
            <a:r>
              <a:rPr lang="hu-HU" dirty="0" smtClean="0"/>
              <a:t>(ez a probléma minden detektálási módban fellép azonban.)</a:t>
            </a:r>
          </a:p>
          <a:p>
            <a:pPr>
              <a:defRPr/>
            </a:pPr>
            <a:r>
              <a:rPr lang="hu-HU" dirty="0" smtClean="0"/>
              <a:t>A fény intenzitás mérése relatíve egyszerű, csak egy </a:t>
            </a:r>
            <a:r>
              <a:rPr lang="hu-HU" dirty="0" err="1" smtClean="0"/>
              <a:t>fotoelektronsokszorozóra</a:t>
            </a:r>
            <a:r>
              <a:rPr lang="hu-HU" dirty="0" smtClean="0"/>
              <a:t>, vagy fotodiódára van szükség és a kapcsolódó elektronikára. </a:t>
            </a:r>
          </a:p>
          <a:p>
            <a:pPr>
              <a:defRPr/>
            </a:pPr>
            <a:r>
              <a:rPr lang="hu-HU" dirty="0" smtClean="0"/>
              <a:t>Az nagyon alacsony háttér zavarás lehetővé teszi, hogy nagyon alacsony és nagyon nagy fényintenzitásokat tudjunk mérni egyszerű műszerezettséggel, és nagyon tág dinamikus tartományban (</a:t>
            </a:r>
            <a:r>
              <a:rPr lang="en-US" dirty="0" smtClean="0"/>
              <a:t>10</a:t>
            </a:r>
            <a:r>
              <a:rPr lang="en-US" baseline="30000" dirty="0" smtClean="0"/>
              <a:t>6</a:t>
            </a:r>
            <a:r>
              <a:rPr lang="en-US" dirty="0" smtClean="0"/>
              <a:t> </a:t>
            </a:r>
            <a:r>
              <a:rPr lang="hu-HU" dirty="0" smtClean="0"/>
              <a:t>–</a:t>
            </a:r>
            <a:r>
              <a:rPr lang="en-US" dirty="0" smtClean="0"/>
              <a:t> 10</a:t>
            </a:r>
            <a:r>
              <a:rPr lang="en-US" baseline="30000" dirty="0" smtClean="0"/>
              <a:t>7</a:t>
            </a:r>
            <a:r>
              <a:rPr lang="hu-HU" dirty="0" smtClean="0"/>
              <a:t>)</a:t>
            </a:r>
          </a:p>
          <a:p>
            <a:pPr>
              <a:defRPr/>
            </a:pPr>
            <a:r>
              <a:rPr lang="hu-HU" dirty="0" smtClean="0"/>
              <a:t>Abszorbancia mérésnél az alapvető probléma, hogy két relatíve nagy jel közötti különbséget kell mérni, valamint nem tudjuk a besugárzó fény intenzitásának növelésével a jelet erősíteni.</a:t>
            </a:r>
          </a:p>
          <a:p>
            <a:pPr>
              <a:defRPr/>
            </a:pPr>
            <a:r>
              <a:rPr lang="hu-HU" dirty="0" smtClean="0"/>
              <a:t>Fluoreszcencia mérésnél, ha viszonylag nagy mértékben átlapol a gerjesztési spektrum és az emissziós spektrum, akkor nagy lehet a zavarás, a detektorba jutó fényszóródás is zavarja.</a:t>
            </a:r>
            <a:r>
              <a:rPr lang="en-US" dirty="0" smtClean="0"/>
              <a:t> </a:t>
            </a:r>
            <a:r>
              <a:rPr lang="hu-HU" dirty="0" smtClean="0"/>
              <a:t>Viszont lehetőség van a jel erősítésére, ha a besugárzó fény intenzitását növeljük.</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hu-HU" dirty="0"/>
          </a:p>
        </p:txBody>
      </p:sp>
      <p:sp>
        <p:nvSpPr>
          <p:cNvPr id="113667" name="Dia számának helye 3"/>
          <p:cNvSpPr>
            <a:spLocks noGrp="1"/>
          </p:cNvSpPr>
          <p:nvPr>
            <p:ph type="sldNum" sz="quarter" idx="5"/>
          </p:nvPr>
        </p:nvSpPr>
        <p:spPr>
          <a:noFill/>
        </p:spPr>
        <p:txBody>
          <a:bodyPr/>
          <a:lstStyle/>
          <a:p>
            <a:fld id="{3910D88B-2240-49A3-AE55-E05D1C411F36}"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0577FACF-F7E7-493A-A1B6-82D9AF6467D2}" type="slidenum">
              <a:rPr lang="en-US" smtClean="0"/>
              <a:pPr/>
              <a:t>24</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hu-HU" smtClean="0"/>
              <a:t>A nem kompetitív immunoassay-nél az ellenanyaghoz kötődik a mintában lévő meghatározandó antigén, majd ehhez kötődik egy második, jelzett antitest. Ennek a bekötődött ellenanyagnak a mennyiségét mérjük. Ennél a meghatározásnál fontos, hogy az antigén viszonylag nagy méretű legyen, hogy a két ellenanyag sztérikusan ne akadályozza egymást a kötődésben. A jelzetlen és jelzett ellenanyag az antigén két különböző epitópjára szelektív.</a:t>
            </a:r>
          </a:p>
          <a:p>
            <a:r>
              <a:rPr lang="hu-HU" smtClean="0"/>
              <a:t>A reakció nem csak szilárd fázison játszódhat le, mint a fenti képen, hanem oldatban is. </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D8A6D6AD-072E-46E1-BD06-9D865F3830A6}" type="slidenum">
              <a:rPr lang="en-US" smtClean="0"/>
              <a:pPr/>
              <a:t>25</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hu-HU" smtClean="0"/>
              <a:t>Kalibrációs összefüggés-egyenes arányosság: Minél több antigén van a mintában, annál több jelzett ellenanyag tud bekötődni az ellenanyag-antigén komplexhez és annál nagyobb jelet kapunk.</a:t>
            </a:r>
          </a:p>
          <a:p>
            <a:r>
              <a:rPr lang="hu-HU" smtClean="0"/>
              <a:t>A kalibrációs görbe X tengelyét általában logaritmikus léptékben ábrázolják, mivel pl. biológiai mintáknál több nagyságrendet kell átfogni a kalibrációval.</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6647630A-861B-4128-8E13-04ABE8FFA4F6}" type="slidenum">
              <a:rPr lang="en-US" smtClean="0"/>
              <a:pPr/>
              <a:t>27</a:t>
            </a:fld>
            <a:endParaRPr lang="en-US"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hu-HU" smtClean="0"/>
              <a:t>Kompetitív immunoasay-nél  a mintában található jelöletlen antigén és a reagensként hozzáadott jelölt antigén verseng, vetélkedik az ellenanyag kötőhelyeiért. Az ellenanyaghoz kötődött jelölt antigén mennyiségét mérjük.</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6E96E0B-4934-4D78-AEA3-2E867004F4E4}" type="slidenum">
              <a:rPr lang="en-US" smtClean="0"/>
              <a:pPr/>
              <a:t>4</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hu-HU" dirty="0" smtClean="0"/>
              <a:t>Az immunanalitikai módszerek egy speciális reakciót, az élő szervezetekben is lejátszódó, </a:t>
            </a:r>
            <a:r>
              <a:rPr lang="hu-HU" u="sng" dirty="0" smtClean="0"/>
              <a:t>rendkívül szelektív antigén-antitest reakciót</a:t>
            </a:r>
            <a:r>
              <a:rPr lang="hu-HU" dirty="0" smtClean="0"/>
              <a:t> használják ki arra, hogy a mintából a meghatározandó anyagot kiválasszák, majd valamilyen analitikai módszerrel (pl. spektrofotometriásan, fluorszcencia méréssel, radioaktív izotópos méréssel) detektálják.</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Diakép helye 1"/>
          <p:cNvSpPr>
            <a:spLocks noGrp="1" noRot="1" noChangeAspect="1" noTextEdit="1"/>
          </p:cNvSpPr>
          <p:nvPr>
            <p:ph type="sldImg"/>
          </p:nvPr>
        </p:nvSpPr>
        <p:spPr>
          <a:ln/>
        </p:spPr>
      </p:sp>
      <p:sp>
        <p:nvSpPr>
          <p:cNvPr id="125954" name="Jegyzetek helye 2"/>
          <p:cNvSpPr>
            <a:spLocks noGrp="1"/>
          </p:cNvSpPr>
          <p:nvPr>
            <p:ph type="body" idx="1"/>
          </p:nvPr>
        </p:nvSpPr>
        <p:spPr>
          <a:noFill/>
          <a:ln/>
        </p:spPr>
        <p:txBody>
          <a:bodyPr/>
          <a:lstStyle/>
          <a:p>
            <a:r>
              <a:rPr lang="hu-HU" smtClean="0"/>
              <a:t>Kalibrációs összefüggés-</a:t>
            </a:r>
            <a:r>
              <a:rPr lang="hu-HU" i="1" smtClean="0"/>
              <a:t>fordított</a:t>
            </a:r>
            <a:r>
              <a:rPr lang="hu-HU" smtClean="0"/>
              <a:t> </a:t>
            </a:r>
            <a:r>
              <a:rPr lang="hu-HU" i="1" smtClean="0"/>
              <a:t>arányosság</a:t>
            </a:r>
            <a:r>
              <a:rPr lang="hu-HU" smtClean="0"/>
              <a:t> (matematikai függvénye a hiperbola). Minél kisebb a minta antigén koncentrációja, annál több jelzett antigén tud bekötődni az ellenanyaghoz, annál nagyobb jelet mérünk, és fordítva. A kalibrációs görbén a koncentráció tengelyt logaritmizálva jellegzetes fordított S alakú görbét kapunk, melynek a középső viszonylag meredek szakasza használható koncentrációmérésre.</a:t>
            </a:r>
          </a:p>
        </p:txBody>
      </p:sp>
      <p:sp>
        <p:nvSpPr>
          <p:cNvPr id="125955" name="Dia számának helye 3"/>
          <p:cNvSpPr>
            <a:spLocks noGrp="1"/>
          </p:cNvSpPr>
          <p:nvPr>
            <p:ph type="sldNum" sz="quarter" idx="5"/>
          </p:nvPr>
        </p:nvSpPr>
        <p:spPr>
          <a:noFill/>
        </p:spPr>
        <p:txBody>
          <a:bodyPr/>
          <a:lstStyle/>
          <a:p>
            <a:fld id="{D10D1716-A999-46A2-82FB-B68CEFF8EF50}" type="slidenum">
              <a:rPr lang="en-US" smtClean="0"/>
              <a:pPr/>
              <a:t>28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Diakép helye 1"/>
          <p:cNvSpPr>
            <a:spLocks noGrp="1" noRot="1" noChangeAspect="1" noTextEdit="1"/>
          </p:cNvSpPr>
          <p:nvPr>
            <p:ph type="sldImg"/>
          </p:nvPr>
        </p:nvSpPr>
        <p:spPr>
          <a:ln/>
        </p:spPr>
      </p:sp>
      <p:sp>
        <p:nvSpPr>
          <p:cNvPr id="128002" name="Jegyzetek helye 2"/>
          <p:cNvSpPr>
            <a:spLocks noGrp="1"/>
          </p:cNvSpPr>
          <p:nvPr>
            <p:ph type="body" idx="1"/>
          </p:nvPr>
        </p:nvSpPr>
        <p:spPr>
          <a:noFill/>
          <a:ln/>
        </p:spPr>
        <p:txBody>
          <a:bodyPr/>
          <a:lstStyle/>
          <a:p>
            <a:r>
              <a:rPr lang="hu-HU" smtClean="0"/>
              <a:t>A heterogén immunoassay-nél az ellenanyagot, (vagy a mérendő antigénnel megegyező antigént) szilárd hordozóhoz kötik</a:t>
            </a:r>
            <a:r>
              <a:rPr lang="hu-HU" smtClean="0">
                <a:latin typeface="Arial" charset="0"/>
              </a:rPr>
              <a:t>. Ez a szilárd hordozó lehet egy mikrotiter tálca mélyedése, egy műanyag cső fala, polimer szemcse, mágneses részecske. A minta antigén és a reagensek hozzáadása után az immunreakció egyensúlyának beálltával mosással eltávoltítják a szilárd hordozóhoz nem kötődött molekulákat, majd a szilárd hordozón lévő jelölő anyag koncentrációját mérik.</a:t>
            </a:r>
          </a:p>
          <a:p>
            <a:r>
              <a:rPr lang="hu-HU" smtClean="0">
                <a:latin typeface="Arial" charset="0"/>
              </a:rPr>
              <a:t>Homogén immunoassay-eket elsősorban kisméretű molekulák (gyógyszerek, drogok, szteroid és peptid hormonok) meghatározására fejlesztettek ki és majdnem mindig kompetitítv assay-ek. </a:t>
            </a:r>
          </a:p>
        </p:txBody>
      </p:sp>
      <p:sp>
        <p:nvSpPr>
          <p:cNvPr id="128003" name="Dia számának helye 3"/>
          <p:cNvSpPr>
            <a:spLocks noGrp="1"/>
          </p:cNvSpPr>
          <p:nvPr>
            <p:ph type="sldNum" sz="quarter" idx="5"/>
          </p:nvPr>
        </p:nvSpPr>
        <p:spPr>
          <a:noFill/>
        </p:spPr>
        <p:txBody>
          <a:bodyPr/>
          <a:lstStyle/>
          <a:p>
            <a:fld id="{B3418343-9382-4503-B9B8-8E21A6D23240}" type="slidenum">
              <a:rPr lang="en-US" smtClean="0"/>
              <a:pPr/>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r>
              <a:rPr lang="hu-HU" smtClean="0"/>
              <a:t>Protein A/G az emlős IgG konstans régióját köti.</a:t>
            </a:r>
          </a:p>
        </p:txBody>
      </p:sp>
      <p:sp>
        <p:nvSpPr>
          <p:cNvPr id="134147" name="Slide Number Placeholder 3"/>
          <p:cNvSpPr>
            <a:spLocks noGrp="1"/>
          </p:cNvSpPr>
          <p:nvPr>
            <p:ph type="sldNum" sz="quarter" idx="5"/>
          </p:nvPr>
        </p:nvSpPr>
        <p:spPr>
          <a:noFill/>
        </p:spPr>
        <p:txBody>
          <a:bodyPr/>
          <a:lstStyle/>
          <a:p>
            <a:fld id="{68A9B65B-1866-426D-A039-E21C50FA2CC5}" type="slidenum">
              <a:rPr lang="en-US" smtClean="0"/>
              <a:pPr/>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Diakép helye 1"/>
          <p:cNvSpPr>
            <a:spLocks noGrp="1" noRot="1" noChangeAspect="1"/>
          </p:cNvSpPr>
          <p:nvPr>
            <p:ph type="sldImg"/>
          </p:nvPr>
        </p:nvSpPr>
        <p:spPr>
          <a:ln/>
        </p:spPr>
      </p:sp>
      <p:sp>
        <p:nvSpPr>
          <p:cNvPr id="137218" name="Jegyzetek helye 2"/>
          <p:cNvSpPr>
            <a:spLocks noGrp="1"/>
          </p:cNvSpPr>
          <p:nvPr>
            <p:ph type="body" idx="1"/>
          </p:nvPr>
        </p:nvSpPr>
        <p:spPr>
          <a:noFill/>
          <a:ln/>
        </p:spPr>
        <p:txBody>
          <a:bodyPr/>
          <a:lstStyle/>
          <a:p>
            <a:r>
              <a:rPr lang="hu-HU" dirty="0" smtClean="0"/>
              <a:t>384, illetve 1536 </a:t>
            </a:r>
            <a:r>
              <a:rPr lang="hu-HU" baseline="0" dirty="0" smtClean="0"/>
              <a:t> lyukú mikrotiter tálca is létezik.</a:t>
            </a:r>
            <a:endParaRPr lang="hu-HU" dirty="0" smtClean="0"/>
          </a:p>
        </p:txBody>
      </p:sp>
      <p:sp>
        <p:nvSpPr>
          <p:cNvPr id="137219" name="Dia számának helye 3"/>
          <p:cNvSpPr>
            <a:spLocks noGrp="1"/>
          </p:cNvSpPr>
          <p:nvPr>
            <p:ph type="sldNum" sz="quarter" idx="5"/>
          </p:nvPr>
        </p:nvSpPr>
        <p:spPr>
          <a:noFill/>
        </p:spPr>
        <p:txBody>
          <a:bodyPr/>
          <a:lstStyle/>
          <a:p>
            <a:fld id="{27E23475-91C6-40B0-BF38-32CAC1456386}" type="slidenum">
              <a:rPr lang="en-US" smtClean="0"/>
              <a:pPr/>
              <a:t>32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7E100FB0-953D-43BB-A23F-0A2D1A5617C3}" type="slidenum">
              <a:rPr lang="en-US" smtClean="0"/>
              <a:pPr/>
              <a:t>6</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hu-HU" smtClean="0"/>
              <a:t>Az antigének jellemzően nagyobb méretűek (pl. fehérjék, poliszacharidok, glikolipidek, glikoproteinek, sejtek). Az egészen kis méretű molekulák önmagukban nem váltanak ki immunválaszt, ellenanyagtermelést csak ha nagyméretű hordozóhoz pl. fehérjéhez kötik őket.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36F1F96C-68BD-4A39-9A97-7B51D389DAE9}" type="slidenum">
              <a:rPr lang="en-US" smtClean="0"/>
              <a:pPr/>
              <a:t>8</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hu-HU" smtClean="0"/>
              <a:t>Az ellenanyagok speciális Y-ra emlékeztető polipeptidek, melyekben az egyes láncokat diszulfidhidak kötik össze. A képen látható ábrán a piros és kék láncok a nehéz láncok (kb. 55.000-70.000 Da molekulatömeggel), a zöld és sárga fehérjeláncok a könnyű láncok (kb. 24.000 Da).  A teljes móltömeg kb.150.000 Da. Vannak olyan ellenanyag típusok is melyekben 2, 3, vagy akár 5 ilyen Y egység kapcsolódik össze egyetlen molekulává.</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09D1690F-F8B7-437F-9D47-14DD1D9F0A1D}" type="slidenum">
              <a:rPr lang="en-US" smtClean="0"/>
              <a:pPr/>
              <a:t>9</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hu-HU" dirty="0" smtClean="0"/>
              <a:t>A különböző ellenanyag molekulák alsó részén (a képen fehérrel jelezve) az aminosav sorrend nem mutat nagy változékonyságot, emberben mindössze ötféle lehet.  Ezzel szemben a pirossal jelölt felső részeken az aminosav sorrend rendkívül nagy változékonyságot mutat molekuláról molekulára. Ezt a részt hívják variábilis régiónak és itt történik az antigének kötése. </a:t>
            </a:r>
            <a:r>
              <a:rPr lang="hu-HU" smtClean="0"/>
              <a:t>Ez a variabilitás az alapja annak, hogy óriási számú antigénre létezik azt megkötő, szelektív ellenanyag. </a:t>
            </a:r>
            <a:r>
              <a:rPr lang="hu-HU" dirty="0" smtClean="0"/>
              <a:t>Minden Y egységen két szerkezetileg azonos antigénkötőhely van. Ezek közül sztérikus okok miatt gyakran csak az egyikhez kapcsolódik antigén.</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B5B4F3E9-AD98-40BB-A30B-60A937DC32E8}" type="slidenum">
              <a:rPr lang="en-US" smtClean="0"/>
              <a:pPr/>
              <a:t>11</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hu-HU" smtClean="0"/>
              <a:t>Mi a kémiai alapja az antigén-ellenanyag kölcsönhatás szelektivitásának és erősségének? Az ellenanyag a neki megfelelő antigénnel komplexet képez. Ez a komplex azonban, eltérően a klasszikus titrálásoknál látott fémion-EDTA komplextől nem kovalens kötésen alapul, hanem másodlagos kémiai kötőerőkkel jön létre. A antigénkötő fehérje részben a különböző aminosav funkciós csoportok az antigén megfelelő funkciós csoportjaival kapcsolódnak. Mivel nem egy, hanem egyszerre sok ponton történik a kapcsolódás ezért a létrejött komplexnek nagyon nagy a stabilitási állandója (hasonló nagyságrendű, mint a fémion-EDTA komplexekben). Ez analitikai szempontból azt jelenti, hogy már kis minta (antigén) koncentráció esetén is megköti az ellenanyagunk a mérendő antigént.</a:t>
            </a:r>
          </a:p>
          <a:p>
            <a:r>
              <a:rPr lang="hu-HU" smtClean="0"/>
              <a:t>A másodlagos kötések csak rövid távon hatnak, tehát, ahhoz hogy az ellenanyag egy adott molekulával sok ponton tudjon kapcsolódni, annak a molekulának az antigénkötő zsebbe illeszkednie kell, mind térbelileg, mind funkciós csoportok szempontjából. Emiatt az ellenanyag gyakorlatilag csak egyféle molekulával, a neki megfelelő antigénnel tud nagyon erősen komplexálódni. Ha a molekula akár csak egy ponton eltér az antigéntől, már sokkal gyengébb lesz a kialakult komplex. Ezt hívják keresztreakciónak.</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2ECE326-D98C-4966-A968-AF812BE23B4E}" type="slidenum">
              <a:rPr lang="en-US" smtClean="0"/>
              <a:pPr/>
              <a:t>12</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hu-HU" smtClean="0"/>
              <a:t>Ahhoz, hogy az immunreakciót analitikai célra tudjuk használni, elő kell állítani a mérendő molekulánkra (antigén) szelektív ellenanyagot, amit az egyik reagensünk lesz majd. Ez legegyszerűbben valamilyen állat immunizációjával történik. Az állat kiválasztása általában a mérete alapján történik, attól függően mennyi ellenanyagot akarunk előállítani. Az antigénnel beoltják az állatot, mire annak immunrendszere védekezni kezd és elkezd ellenanyagot termelni. Egy-két hét múlva az állattól vért vesznek, és a szérumot tisztítva affinitás kromatográfiával, magas ellenanyag koncentrációjú oldatot kapunk. Ez egy ellenanyag keverék lesz, ú.n. poliklonális ellenanyag, mivel az antigén különböző epitópjaira más-más ellenanyag fog termelődni.</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2DC05EAF-E72F-4EC3-85DC-AA19F40F631E}" type="slidenum">
              <a:rPr lang="en-US" smtClean="0"/>
              <a:pPr/>
              <a:t>13</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hu-HU" smtClean="0"/>
              <a:t>Analitikai célra sokszor nagyobb szelektivitású ellenanyagra van szükségünk. Az egyetlen sejtből és annak utódaiból származó ellenanyagok teljesen egyformák, ezeket monoklonális ellenanyagnak nevezzük. Előállításuk alapja a hibridóma technika, mely ugyanúgy egy állat (egér) immunizálásával kezdődik, mint a poliklonális ellenanyag termelés. Ezután az állat lépéből kinyerik, a benne található, ellenanyag termelő sejteket. Mivel ezek önmagukban in-vitro körülmények között nem szaporíthatók „összeolvasztják”, fúzionáltatják őket rákos sejtekkel. Az így kapott sejtek a hibridómák, amelyek egyrészt jól szaporodnak táptalajon (a daganat sejt ős miatt) és ellenanyagot képesek termelni (a lépsejt ős miatt). Ezeket egyesével szétválogatják és táptalajon kezdik szaporítani, majd megnézik, hogy melyik tenyészet termel megfelelő ellenanyagot. Ezt kiválasztják és a sejtvonalat akár a végtelenségig fenntartva, termeltetik a monoklonális (teljesen azonos) ellenanyagot. </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iakép helye 1"/>
          <p:cNvSpPr>
            <a:spLocks noGrp="1" noRot="1" noChangeAspect="1"/>
          </p:cNvSpPr>
          <p:nvPr>
            <p:ph type="sldImg"/>
          </p:nvPr>
        </p:nvSpPr>
        <p:spPr>
          <a:ln/>
        </p:spPr>
      </p:sp>
      <p:sp>
        <p:nvSpPr>
          <p:cNvPr id="66562" name="Jegyzetek helye 2"/>
          <p:cNvSpPr>
            <a:spLocks noGrp="1"/>
          </p:cNvSpPr>
          <p:nvPr>
            <p:ph type="body" idx="1"/>
          </p:nvPr>
        </p:nvSpPr>
        <p:spPr>
          <a:noFill/>
          <a:ln/>
        </p:spPr>
        <p:txBody>
          <a:bodyPr/>
          <a:lstStyle/>
          <a:p>
            <a:r>
              <a:rPr lang="hu-HU" smtClean="0"/>
              <a:t>E. coli baktérium, vírusok, vagy élesztőgombák</a:t>
            </a:r>
          </a:p>
        </p:txBody>
      </p:sp>
      <p:sp>
        <p:nvSpPr>
          <p:cNvPr id="66563" name="Dia számának helye 3"/>
          <p:cNvSpPr>
            <a:spLocks noGrp="1"/>
          </p:cNvSpPr>
          <p:nvPr>
            <p:ph type="sldNum" sz="quarter" idx="5"/>
          </p:nvPr>
        </p:nvSpPr>
        <p:spPr>
          <a:noFill/>
        </p:spPr>
        <p:txBody>
          <a:bodyPr/>
          <a:lstStyle/>
          <a:p>
            <a:fld id="{D1F006D3-C8C6-45A8-90F4-029933E4D24D}"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2CC8D5EB-0F5F-4B2F-99B2-32F2DDB48D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80FFA8DF-BFAE-4836-9EFD-1A4B5F95F2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u-HU"/>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DCF8EEAD-369B-40E2-A1D5-B44DAEAA8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648200" y="1981200"/>
            <a:ext cx="3810000" cy="4114800"/>
          </a:xfrm>
        </p:spPr>
        <p:txBody>
          <a:bodyPr rtlCol="0">
            <a:normAutofit/>
          </a:bodyPr>
          <a:lstStyle/>
          <a:p>
            <a:pPr lvl="0"/>
            <a:endParaRPr lang="hu-HU" noProof="0" smtClean="0"/>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49A43275-8F4D-485B-A766-38F9B27291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373B9118-4D59-4ECC-97D3-D13B324F77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28C2739B-267A-4836-9A44-39C3D4233B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719DA507-00AB-4EE8-8E0B-955528F39C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u-HU"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47DB2DE9-FB2B-4C9B-945F-0961B3173F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6C5A2F5A-4E65-4FEF-9A1D-19C3702A54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550D5F71-9AF7-4E72-A52A-14A3BF9352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A0F0EA89-65C6-4C23-A95B-1CB535E002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D7934CC8-96A2-4957-B3A4-5A23D0BA71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0" y="260350"/>
            <a:ext cx="82296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49155" name="Text Placeholder 2"/>
          <p:cNvSpPr>
            <a:spLocks noGrp="1"/>
          </p:cNvSpPr>
          <p:nvPr>
            <p:ph type="body" idx="1"/>
          </p:nvPr>
        </p:nvSpPr>
        <p:spPr bwMode="auto">
          <a:xfrm>
            <a:off x="1187450" y="1989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5" name="Footer Placeholder 4"/>
          <p:cNvSpPr>
            <a:spLocks noGrp="1"/>
          </p:cNvSpPr>
          <p:nvPr>
            <p:ph type="ftr" sz="quarter" idx="3"/>
          </p:nvPr>
        </p:nvSpPr>
        <p:spPr>
          <a:xfrm>
            <a:off x="3059113" y="6492875"/>
            <a:ext cx="2895600" cy="365125"/>
          </a:xfrm>
          <a:prstGeom prst="rect">
            <a:avLst/>
          </a:prstGeom>
        </p:spPr>
        <p:txBody>
          <a:bodyPr vert="horz" lIns="91440" tIns="45720" rIns="91440" bIns="45720" rtlCol="0" anchor="ctr"/>
          <a:lstStyle>
            <a:lvl1pPr algn="ctr" eaLnBrk="0" hangingPunct="0">
              <a:defRPr sz="1200">
                <a:solidFill>
                  <a:schemeClr val="tx1"/>
                </a:solidFill>
                <a:latin typeface="Calibri" pitchFamily="34" charset="0"/>
              </a:defRPr>
            </a:lvl1pPr>
          </a:lstStyle>
          <a:p>
            <a:pPr>
              <a:defRPr/>
            </a:pPr>
            <a:r>
              <a:rPr lang="hu-HU"/>
              <a:t>Bioanalitika szakmérnöki 2012</a:t>
            </a:r>
            <a:endParaRPr lang="en-US"/>
          </a:p>
        </p:txBody>
      </p:sp>
      <p:cxnSp>
        <p:nvCxnSpPr>
          <p:cNvPr id="13" name="Straight Connector 12"/>
          <p:cNvCxnSpPr/>
          <p:nvPr userDrawn="1"/>
        </p:nvCxnSpPr>
        <p:spPr>
          <a:xfrm flipV="1">
            <a:off x="-19210" y="146649"/>
            <a:ext cx="9154584" cy="20101"/>
          </a:xfrm>
          <a:prstGeom prst="line">
            <a:avLst/>
          </a:prstGeom>
          <a:ln w="63500">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10800000" scaled="1"/>
              <a:tileRect/>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702725"/>
            <a:ext cx="9177552" cy="6082"/>
          </a:xfrm>
          <a:prstGeom prst="line">
            <a:avLst/>
          </a:prstGeom>
          <a:ln w="63500">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10800000" scaled="1"/>
              <a:tileRect/>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rtl="0" eaLnBrk="0" fontAlgn="base" hangingPunct="0">
        <a:spcBef>
          <a:spcPct val="0"/>
        </a:spcBef>
        <a:spcAft>
          <a:spcPct val="0"/>
        </a:spcAft>
        <a:defRPr sz="3600" kern="1200">
          <a:solidFill>
            <a:srgbClr val="17375E"/>
          </a:solidFill>
          <a:latin typeface="+mj-lt"/>
          <a:ea typeface="+mj-ea"/>
          <a:cs typeface="+mj-cs"/>
        </a:defRPr>
      </a:lvl1pPr>
      <a:lvl2pPr algn="l" rtl="0" eaLnBrk="0" fontAlgn="base" hangingPunct="0">
        <a:spcBef>
          <a:spcPct val="0"/>
        </a:spcBef>
        <a:spcAft>
          <a:spcPct val="0"/>
        </a:spcAft>
        <a:defRPr sz="3600">
          <a:solidFill>
            <a:srgbClr val="17375E"/>
          </a:solidFill>
          <a:latin typeface="Calibri" pitchFamily="34" charset="0"/>
        </a:defRPr>
      </a:lvl2pPr>
      <a:lvl3pPr algn="l" rtl="0" eaLnBrk="0" fontAlgn="base" hangingPunct="0">
        <a:spcBef>
          <a:spcPct val="0"/>
        </a:spcBef>
        <a:spcAft>
          <a:spcPct val="0"/>
        </a:spcAft>
        <a:defRPr sz="3600">
          <a:solidFill>
            <a:srgbClr val="17375E"/>
          </a:solidFill>
          <a:latin typeface="Calibri" pitchFamily="34" charset="0"/>
        </a:defRPr>
      </a:lvl3pPr>
      <a:lvl4pPr algn="l" rtl="0" eaLnBrk="0" fontAlgn="base" hangingPunct="0">
        <a:spcBef>
          <a:spcPct val="0"/>
        </a:spcBef>
        <a:spcAft>
          <a:spcPct val="0"/>
        </a:spcAft>
        <a:defRPr sz="3600">
          <a:solidFill>
            <a:srgbClr val="17375E"/>
          </a:solidFill>
          <a:latin typeface="Calibri" pitchFamily="34" charset="0"/>
        </a:defRPr>
      </a:lvl4pPr>
      <a:lvl5pPr algn="l" rtl="0" eaLnBrk="0" fontAlgn="base" hangingPunct="0">
        <a:spcBef>
          <a:spcPct val="0"/>
        </a:spcBef>
        <a:spcAft>
          <a:spcPct val="0"/>
        </a:spcAft>
        <a:defRPr sz="3600">
          <a:solidFill>
            <a:srgbClr val="17375E"/>
          </a:solidFill>
          <a:latin typeface="Calibri" pitchFamily="34" charset="0"/>
        </a:defRPr>
      </a:lvl5pPr>
      <a:lvl6pPr marL="457200" algn="l" rtl="0" fontAlgn="base">
        <a:spcBef>
          <a:spcPct val="0"/>
        </a:spcBef>
        <a:spcAft>
          <a:spcPct val="0"/>
        </a:spcAft>
        <a:defRPr sz="3600">
          <a:solidFill>
            <a:srgbClr val="17375E"/>
          </a:solidFill>
          <a:latin typeface="Calibri" pitchFamily="34" charset="0"/>
        </a:defRPr>
      </a:lvl6pPr>
      <a:lvl7pPr marL="914400" algn="l" rtl="0" fontAlgn="base">
        <a:spcBef>
          <a:spcPct val="0"/>
        </a:spcBef>
        <a:spcAft>
          <a:spcPct val="0"/>
        </a:spcAft>
        <a:defRPr sz="3600">
          <a:solidFill>
            <a:srgbClr val="17375E"/>
          </a:solidFill>
          <a:latin typeface="Calibri" pitchFamily="34" charset="0"/>
        </a:defRPr>
      </a:lvl7pPr>
      <a:lvl8pPr marL="1371600" algn="l" rtl="0" fontAlgn="base">
        <a:spcBef>
          <a:spcPct val="0"/>
        </a:spcBef>
        <a:spcAft>
          <a:spcPct val="0"/>
        </a:spcAft>
        <a:defRPr sz="3600">
          <a:solidFill>
            <a:srgbClr val="17375E"/>
          </a:solidFill>
          <a:latin typeface="Calibri" pitchFamily="34" charset="0"/>
        </a:defRPr>
      </a:lvl8pPr>
      <a:lvl9pPr marL="1828800" algn="l" rtl="0" fontAlgn="base">
        <a:spcBef>
          <a:spcPct val="0"/>
        </a:spcBef>
        <a:spcAft>
          <a:spcPct val="0"/>
        </a:spcAft>
        <a:defRPr sz="3600">
          <a:solidFill>
            <a:srgbClr val="17375E"/>
          </a:solidFill>
          <a:latin typeface="Calibri" pitchFamily="34" charset="0"/>
        </a:defRPr>
      </a:lvl9pPr>
    </p:titleStyle>
    <p:bodyStyle>
      <a:lvl1pPr marL="342900" indent="-342900" algn="l" rtl="0" eaLnBrk="0" fontAlgn="base" hangingPunct="0">
        <a:spcBef>
          <a:spcPct val="20000"/>
        </a:spcBef>
        <a:spcAft>
          <a:spcPct val="0"/>
        </a:spcAft>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w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upload.wikimedia.org/wikipedia/commons/6/6f/Fluorescein_2.svg" TargetMode="External"/><Relationship Id="rId7" Type="http://schemas.openxmlformats.org/officeDocument/2006/relationships/hyperlink" Target="//upload.wikimedia.org/wikipedia/commons/7/7c/Umbelliferone.sv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upload.wikimedia.org/wikipedia/commons/5/5c/Rhodamine_B.svg"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c/ce/Luminol.svg" TargetMode="External"/><Relationship Id="rId7" Type="http://schemas.openxmlformats.org/officeDocument/2006/relationships/hyperlink" Target="http://www.youtube.com/watch?v=WtYykP51jO4&amp;feature=related"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hyperlink" Target="http://en.wikipedia.org/wiki/File:Lampyris_noctiluca.jpg"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file:///C:\Documents%20and%20Settings\Viola1\My%20Documents\Homog&#233;n%20immunoassay%20animacio.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gif"/><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sumanasinc.com/webcontent/animations/content/ELISA.htm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healthpress-091811-001a-617x462"/>
          <p:cNvPicPr>
            <a:picLocks noChangeAspect="1" noChangeArrowheads="1"/>
          </p:cNvPicPr>
          <p:nvPr/>
        </p:nvPicPr>
        <p:blipFill>
          <a:blip r:embed="rId2"/>
          <a:srcRect/>
          <a:stretch>
            <a:fillRect/>
          </a:stretch>
        </p:blipFill>
        <p:spPr bwMode="auto">
          <a:xfrm>
            <a:off x="323850" y="193675"/>
            <a:ext cx="8640763" cy="6470650"/>
          </a:xfrm>
          <a:prstGeom prst="rect">
            <a:avLst/>
          </a:prstGeom>
          <a:noFill/>
        </p:spPr>
      </p:pic>
      <p:sp>
        <p:nvSpPr>
          <p:cNvPr id="16386" name="Title 1"/>
          <p:cNvSpPr>
            <a:spLocks noGrp="1"/>
          </p:cNvSpPr>
          <p:nvPr>
            <p:ph type="ctrTitle"/>
          </p:nvPr>
        </p:nvSpPr>
        <p:spPr>
          <a:xfrm>
            <a:off x="395288" y="2420938"/>
            <a:ext cx="8496300" cy="1470025"/>
          </a:xfrm>
          <a:solidFill>
            <a:schemeClr val="bg1">
              <a:alpha val="79999"/>
            </a:schemeClr>
          </a:solidFill>
          <a:ln>
            <a:solidFill>
              <a:schemeClr val="bg1"/>
            </a:solidFill>
          </a:ln>
        </p:spPr>
        <p:txBody>
          <a:bodyPr/>
          <a:lstStyle/>
          <a:p>
            <a:pPr algn="ctr" eaLnBrk="1" hangingPunct="1"/>
            <a:r>
              <a:rPr lang="hu-HU" sz="4800" b="1" dirty="0" smtClean="0"/>
              <a:t>IMMUNANALITIKA</a:t>
            </a:r>
            <a:br>
              <a:rPr lang="hu-HU" sz="4800" b="1" dirty="0" smtClean="0"/>
            </a:br>
            <a:r>
              <a:rPr lang="hu-HU" sz="1600" b="1" dirty="0" smtClean="0"/>
              <a:t>részletes  magyarázat és bővebb információ az </a:t>
            </a:r>
            <a:r>
              <a:rPr lang="hu-HU" sz="1600" b="1" i="1" dirty="0" smtClean="0"/>
              <a:t>Analitikai Kémia </a:t>
            </a:r>
            <a:r>
              <a:rPr lang="hu-HU" sz="1600" b="1" dirty="0" smtClean="0"/>
              <a:t>elektronikus jegyzetben található</a:t>
            </a:r>
            <a:endParaRPr lang="hu-HU" sz="1600" b="1" dirty="0" smtClean="0"/>
          </a:p>
        </p:txBody>
      </p:sp>
      <p:sp>
        <p:nvSpPr>
          <p:cNvPr id="16389" name="AutoShape 5" descr="9k="/>
          <p:cNvSpPr>
            <a:spLocks noChangeAspect="1" noChangeArrowheads="1"/>
          </p:cNvSpPr>
          <p:nvPr/>
        </p:nvSpPr>
        <p:spPr bwMode="auto">
          <a:xfrm>
            <a:off x="3333750" y="2505075"/>
            <a:ext cx="2476500" cy="1847850"/>
          </a:xfrm>
          <a:prstGeom prst="rect">
            <a:avLst/>
          </a:prstGeom>
          <a:noFill/>
        </p:spPr>
        <p:txBody>
          <a:bodyPr/>
          <a:lstStyle/>
          <a:p>
            <a:endParaRPr lang="en-US" dirty="0"/>
          </a:p>
        </p:txBody>
      </p:sp>
      <p:sp>
        <p:nvSpPr>
          <p:cNvPr id="16391" name="AutoShape 7" descr="9k="/>
          <p:cNvSpPr>
            <a:spLocks noChangeAspect="1" noChangeArrowheads="1"/>
          </p:cNvSpPr>
          <p:nvPr/>
        </p:nvSpPr>
        <p:spPr bwMode="auto">
          <a:xfrm>
            <a:off x="3851275" y="2708275"/>
            <a:ext cx="2476500" cy="1847850"/>
          </a:xfrm>
          <a:prstGeom prst="rect">
            <a:avLst/>
          </a:prstGeom>
          <a:no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hu-HU" smtClean="0"/>
              <a:t>Az antigén antitest komplex képződése</a:t>
            </a:r>
            <a:endParaRPr lang="en-US" smtClean="0"/>
          </a:p>
        </p:txBody>
      </p:sp>
      <p:sp>
        <p:nvSpPr>
          <p:cNvPr id="2052" name="Rectangle 3"/>
          <p:cNvSpPr>
            <a:spLocks noGrp="1" noChangeArrowheads="1"/>
          </p:cNvSpPr>
          <p:nvPr>
            <p:ph idx="1"/>
          </p:nvPr>
        </p:nvSpPr>
        <p:spPr>
          <a:xfrm>
            <a:off x="611188" y="1557338"/>
            <a:ext cx="7489825" cy="4165600"/>
          </a:xfrm>
        </p:spPr>
        <p:txBody>
          <a:bodyPr/>
          <a:lstStyle/>
          <a:p>
            <a:pPr algn="ctr" eaLnBrk="1" hangingPunct="1"/>
            <a:r>
              <a:rPr lang="hu-HU" smtClean="0"/>
              <a:t>2Ag + Ab = Ag</a:t>
            </a:r>
            <a:r>
              <a:rPr lang="hu-HU" baseline="-25000" smtClean="0"/>
              <a:t>2</a:t>
            </a:r>
            <a:r>
              <a:rPr lang="hu-HU" smtClean="0"/>
              <a:t>Ab</a:t>
            </a:r>
          </a:p>
          <a:p>
            <a:pPr algn="ctr" eaLnBrk="1" hangingPunct="1"/>
            <a:endParaRPr lang="hu-HU" smtClean="0"/>
          </a:p>
          <a:p>
            <a:pPr algn="ctr" eaLnBrk="1" hangingPunct="1"/>
            <a:r>
              <a:rPr lang="hu-HU" smtClean="0"/>
              <a:t>Ag + Ab = AgAb</a:t>
            </a:r>
          </a:p>
          <a:p>
            <a:pPr algn="ctr" eaLnBrk="1" hangingPunct="1"/>
            <a:endParaRPr lang="hu-HU" smtClean="0"/>
          </a:p>
          <a:p>
            <a:pPr algn="ctr" eaLnBrk="1" hangingPunct="1"/>
            <a:endParaRPr lang="en-US" smtClean="0"/>
          </a:p>
        </p:txBody>
      </p:sp>
      <p:sp>
        <p:nvSpPr>
          <p:cNvPr id="2053" name="Rectangle 5"/>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eaLnBrk="0" hangingPunct="0"/>
            <a:endParaRPr lang="hu-HU"/>
          </a:p>
        </p:txBody>
      </p:sp>
      <p:graphicFrame>
        <p:nvGraphicFramePr>
          <p:cNvPr id="2050" name="Object 4"/>
          <p:cNvGraphicFramePr>
            <a:graphicFrameLocks noChangeAspect="1"/>
          </p:cNvGraphicFramePr>
          <p:nvPr/>
        </p:nvGraphicFramePr>
        <p:xfrm>
          <a:off x="2916238" y="3573463"/>
          <a:ext cx="3313112" cy="1466850"/>
        </p:xfrm>
        <a:graphic>
          <a:graphicData uri="http://schemas.openxmlformats.org/presentationml/2006/ole">
            <mc:AlternateContent xmlns:mc="http://schemas.openxmlformats.org/markup-compatibility/2006">
              <mc:Choice xmlns:v="urn:schemas-microsoft-com:vml" Requires="v">
                <p:oleObj spid="_x0000_s2056" name="Equation" r:id="rId3" imgW="914400" imgH="431800" progId="Equation.3">
                  <p:embed/>
                </p:oleObj>
              </mc:Choice>
              <mc:Fallback>
                <p:oleObj name="Equation" r:id="rId3" imgW="9144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573463"/>
                        <a:ext cx="3313112"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7"/>
          <p:cNvSpPr>
            <a:spLocks noChangeArrowheads="1"/>
          </p:cNvSpPr>
          <p:nvPr/>
        </p:nvSpPr>
        <p:spPr bwMode="auto">
          <a:xfrm>
            <a:off x="1835150" y="5661025"/>
            <a:ext cx="6067425" cy="519113"/>
          </a:xfrm>
          <a:prstGeom prst="rect">
            <a:avLst/>
          </a:prstGeom>
          <a:noFill/>
          <a:ln w="12700">
            <a:noFill/>
            <a:miter lim="800000"/>
            <a:headEnd type="none" w="sm" len="sm"/>
            <a:tailEnd type="none" w="sm" len="sm"/>
          </a:ln>
        </p:spPr>
        <p:txBody>
          <a:bodyPr wrap="none">
            <a:spAutoFit/>
          </a:bodyPr>
          <a:lstStyle/>
          <a:p>
            <a:pPr eaLnBrk="0" hangingPunct="0"/>
            <a:r>
              <a:rPr lang="en-US" sz="2800" b="1">
                <a:solidFill>
                  <a:srgbClr val="FF3300"/>
                </a:solidFill>
                <a:sym typeface="Symbol" pitchFamily="18" charset="2"/>
              </a:rPr>
              <a:t>(K</a:t>
            </a:r>
            <a:r>
              <a:rPr lang="hu-HU" sz="2800" b="1">
                <a:solidFill>
                  <a:srgbClr val="FF3300"/>
                </a:solidFill>
                <a:sym typeface="Symbol" pitchFamily="18" charset="2"/>
              </a:rPr>
              <a:t> jellemzően </a:t>
            </a:r>
            <a:r>
              <a:rPr lang="en-US" sz="2800" b="1">
                <a:solidFill>
                  <a:srgbClr val="FF3300"/>
                </a:solidFill>
                <a:sym typeface="Symbol" pitchFamily="18" charset="2"/>
              </a:rPr>
              <a:t>10</a:t>
            </a:r>
            <a:r>
              <a:rPr lang="en-US" sz="2800" b="1" baseline="30000">
                <a:solidFill>
                  <a:srgbClr val="FF3300"/>
                </a:solidFill>
                <a:sym typeface="Symbol" pitchFamily="18" charset="2"/>
              </a:rPr>
              <a:t>5</a:t>
            </a:r>
            <a:r>
              <a:rPr lang="en-US" sz="2800" b="1">
                <a:solidFill>
                  <a:srgbClr val="FF3300"/>
                </a:solidFill>
                <a:sym typeface="Symbol" pitchFamily="18" charset="2"/>
              </a:rPr>
              <a:t>-10</a:t>
            </a:r>
            <a:r>
              <a:rPr lang="en-US" sz="2800" b="1" baseline="30000">
                <a:solidFill>
                  <a:srgbClr val="FF3300"/>
                </a:solidFill>
                <a:sym typeface="Symbol" pitchFamily="18" charset="2"/>
              </a:rPr>
              <a:t>1</a:t>
            </a:r>
            <a:r>
              <a:rPr lang="hu-HU" sz="2800" b="1" baseline="30000">
                <a:solidFill>
                  <a:srgbClr val="FF3300"/>
                </a:solidFill>
                <a:sym typeface="Symbol" pitchFamily="18" charset="2"/>
              </a:rPr>
              <a:t>2</a:t>
            </a:r>
            <a:r>
              <a:rPr lang="en-US" sz="2800" b="1">
                <a:solidFill>
                  <a:srgbClr val="FF3300"/>
                </a:solidFill>
                <a:sym typeface="Symbol" pitchFamily="18" charset="2"/>
              </a:rPr>
              <a:t> 1/M</a:t>
            </a:r>
            <a:r>
              <a:rPr lang="hu-HU" sz="2800" b="1">
                <a:solidFill>
                  <a:srgbClr val="FF3300"/>
                </a:solidFill>
                <a:sym typeface="Symbol" pitchFamily="18" charset="2"/>
              </a:rPr>
              <a:t> között van</a:t>
            </a:r>
            <a:r>
              <a:rPr lang="en-US" sz="2800" b="1">
                <a:solidFill>
                  <a:srgbClr val="FF3300"/>
                </a:solidFill>
                <a:sym typeface="Symbol" pitchFamily="18" charset="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60350"/>
            <a:ext cx="8229600" cy="1008063"/>
          </a:xfrm>
        </p:spPr>
        <p:txBody>
          <a:bodyPr rtlCol="0">
            <a:noAutofit/>
          </a:bodyPr>
          <a:lstStyle/>
          <a:p>
            <a:pPr eaLnBrk="1" fontAlgn="auto" hangingPunct="1">
              <a:spcAft>
                <a:spcPts val="0"/>
              </a:spcAft>
              <a:defRPr/>
            </a:pPr>
            <a:r>
              <a:rPr lang="hu-HU" smtClean="0">
                <a:solidFill>
                  <a:schemeClr val="tx2">
                    <a:lumMod val="75000"/>
                  </a:schemeClr>
                </a:solidFill>
              </a:rPr>
              <a:t>Az antigén-ellenanyag komplex jellege: a szelektivitás eredete</a:t>
            </a:r>
            <a:endParaRPr lang="hu-HU" smtClean="0">
              <a:solidFill>
                <a:schemeClr val="tx2">
                  <a:lumMod val="75000"/>
                </a:schemeClr>
              </a:solidFill>
            </a:endParaRPr>
          </a:p>
        </p:txBody>
      </p:sp>
      <p:sp>
        <p:nvSpPr>
          <p:cNvPr id="55298" name="Rectangle 4"/>
          <p:cNvSpPr>
            <a:spLocks noGrp="1" noChangeArrowheads="1"/>
          </p:cNvSpPr>
          <p:nvPr>
            <p:ph idx="1"/>
          </p:nvPr>
        </p:nvSpPr>
        <p:spPr>
          <a:xfrm>
            <a:off x="457200" y="1600200"/>
            <a:ext cx="4186238" cy="4708525"/>
          </a:xfrm>
          <a:solidFill>
            <a:schemeClr val="bg1"/>
          </a:solidFill>
        </p:spPr>
        <p:txBody>
          <a:bodyPr/>
          <a:lstStyle/>
          <a:p>
            <a:pPr marL="0" indent="0" eaLnBrk="1" hangingPunct="1">
              <a:lnSpc>
                <a:spcPct val="80000"/>
              </a:lnSpc>
            </a:pPr>
            <a:r>
              <a:rPr lang="hu-HU" dirty="0" smtClean="0"/>
              <a:t>az antigén az ellenanyaghoz másodlagos kötőerőkkel kapcsolódik:</a:t>
            </a:r>
          </a:p>
          <a:p>
            <a:pPr lvl="1" eaLnBrk="1" hangingPunct="1">
              <a:lnSpc>
                <a:spcPct val="80000"/>
              </a:lnSpc>
            </a:pPr>
            <a:r>
              <a:rPr lang="hu-HU" dirty="0" smtClean="0"/>
              <a:t>Coulomb erők/H-híd</a:t>
            </a:r>
          </a:p>
          <a:p>
            <a:pPr lvl="1" eaLnBrk="1" hangingPunct="1">
              <a:lnSpc>
                <a:spcPct val="80000"/>
              </a:lnSpc>
            </a:pPr>
            <a:r>
              <a:rPr lang="hu-HU" dirty="0" smtClean="0"/>
              <a:t>van der Waals</a:t>
            </a:r>
          </a:p>
          <a:p>
            <a:pPr lvl="1" eaLnBrk="1" hangingPunct="1">
              <a:lnSpc>
                <a:spcPct val="80000"/>
              </a:lnSpc>
            </a:pPr>
            <a:r>
              <a:rPr lang="hu-HU" dirty="0" smtClean="0"/>
              <a:t>hidrofób kölcsönhatás</a:t>
            </a:r>
            <a:endParaRPr lang="hu-HU" sz="2400" dirty="0" smtClean="0"/>
          </a:p>
          <a:p>
            <a:pPr marL="0" indent="0" eaLnBrk="1" hangingPunct="1">
              <a:lnSpc>
                <a:spcPct val="80000"/>
              </a:lnSpc>
            </a:pPr>
            <a:r>
              <a:rPr lang="hu-HU" dirty="0" smtClean="0"/>
              <a:t>csak rövid távon létrejövő gyenge kötőerők</a:t>
            </a:r>
          </a:p>
          <a:p>
            <a:pPr marL="0" indent="0" eaLnBrk="1" hangingPunct="1">
              <a:lnSpc>
                <a:spcPct val="80000"/>
              </a:lnSpc>
            </a:pPr>
            <a:r>
              <a:rPr lang="hu-HU" dirty="0" smtClean="0"/>
              <a:t>reverzibilis kötések</a:t>
            </a:r>
          </a:p>
          <a:p>
            <a:pPr marL="0" indent="0" eaLnBrk="1" hangingPunct="1">
              <a:lnSpc>
                <a:spcPct val="80000"/>
              </a:lnSpc>
            </a:pPr>
            <a:r>
              <a:rPr lang="hu-HU" dirty="0" smtClean="0"/>
              <a:t>sok ponton való kapcsolódás</a:t>
            </a:r>
            <a:endParaRPr lang="hu-HU" dirty="0" smtClean="0">
              <a:sym typeface="Wingdings 3" pitchFamily="18" charset="2"/>
            </a:endParaRPr>
          </a:p>
          <a:p>
            <a:pPr marL="0" indent="0" algn="ctr" eaLnBrk="1" hangingPunct="1">
              <a:lnSpc>
                <a:spcPct val="80000"/>
              </a:lnSpc>
            </a:pPr>
            <a:r>
              <a:rPr lang="hu-HU" b="1" dirty="0" smtClean="0"/>
              <a:t>DE EHHEZ</a:t>
            </a:r>
          </a:p>
          <a:p>
            <a:pPr marL="0" indent="0" eaLnBrk="1" hangingPunct="1">
              <a:lnSpc>
                <a:spcPct val="80000"/>
              </a:lnSpc>
            </a:pPr>
            <a:r>
              <a:rPr lang="hu-HU" dirty="0" smtClean="0"/>
              <a:t>pontos térbeli komplementaritás (kulcs-zár illeszkedés) szükséges</a:t>
            </a:r>
            <a:endParaRPr lang="hu-HU" sz="2000" dirty="0" smtClean="0"/>
          </a:p>
          <a:p>
            <a:pPr marL="0" indent="0" algn="ctr" eaLnBrk="1" hangingPunct="1">
              <a:lnSpc>
                <a:spcPct val="80000"/>
              </a:lnSpc>
            </a:pPr>
            <a:endParaRPr lang="hu-HU" sz="2800" b="1" dirty="0" smtClean="0">
              <a:solidFill>
                <a:srgbClr val="FF3300"/>
              </a:solidFill>
              <a:sym typeface="Symbol" pitchFamily="18" charset="2"/>
            </a:endParaRPr>
          </a:p>
        </p:txBody>
      </p:sp>
      <p:pic>
        <p:nvPicPr>
          <p:cNvPr id="55299" name="Picture 8"/>
          <p:cNvPicPr>
            <a:picLocks noChangeAspect="1" noChangeArrowheads="1"/>
          </p:cNvPicPr>
          <p:nvPr/>
        </p:nvPicPr>
        <p:blipFill>
          <a:blip r:embed="rId3"/>
          <a:srcRect/>
          <a:stretch>
            <a:fillRect/>
          </a:stretch>
        </p:blipFill>
        <p:spPr bwMode="auto">
          <a:xfrm>
            <a:off x="4859338" y="2492375"/>
            <a:ext cx="3905250" cy="2663825"/>
          </a:xfrm>
          <a:prstGeom prst="rect">
            <a:avLst/>
          </a:prstGeom>
          <a:noFill/>
          <a:ln w="9525">
            <a:noFill/>
            <a:miter lim="800000"/>
            <a:headEnd/>
            <a:tailEnd/>
          </a:ln>
        </p:spPr>
      </p:pic>
      <p:sp>
        <p:nvSpPr>
          <p:cNvPr id="55300" name="Rectangle 6"/>
          <p:cNvSpPr>
            <a:spLocks noChangeArrowheads="1"/>
          </p:cNvSpPr>
          <p:nvPr/>
        </p:nvSpPr>
        <p:spPr bwMode="auto">
          <a:xfrm>
            <a:off x="4572000" y="1628775"/>
            <a:ext cx="4572000" cy="830997"/>
          </a:xfrm>
          <a:prstGeom prst="rect">
            <a:avLst/>
          </a:prstGeom>
          <a:noFill/>
          <a:ln w="12700">
            <a:noFill/>
            <a:miter lim="800000"/>
            <a:headEnd type="none" w="sm" len="sm"/>
            <a:tailEnd type="none" w="sm" len="sm"/>
          </a:ln>
        </p:spPr>
        <p:txBody>
          <a:bodyPr>
            <a:spAutoFit/>
          </a:bodyPr>
          <a:lstStyle/>
          <a:p>
            <a:pPr eaLnBrk="0" hangingPunct="0"/>
            <a:r>
              <a:rPr lang="hu-HU" smtClean="0">
                <a:solidFill>
                  <a:srgbClr val="FF0000"/>
                </a:solidFill>
                <a:sym typeface="Wingdings 3" pitchFamily="18" charset="2"/>
              </a:rPr>
              <a:t></a:t>
            </a:r>
            <a:r>
              <a:rPr lang="hu-HU" b="1" smtClean="0">
                <a:solidFill>
                  <a:srgbClr val="FF3300"/>
                </a:solidFill>
                <a:sym typeface="Symbol" pitchFamily="18" charset="2"/>
              </a:rPr>
              <a:t>nagy affinitás, vagyis </a:t>
            </a:r>
            <a:r>
              <a:rPr lang="hu-HU" b="1" smtClean="0">
                <a:solidFill>
                  <a:srgbClr val="FF3300"/>
                </a:solidFill>
                <a:sym typeface="Wingdings 3" pitchFamily="18" charset="2"/>
              </a:rPr>
              <a:t>alacsony kimutatási határ</a:t>
            </a:r>
            <a:endParaRPr lang="hu-HU" b="1">
              <a:solidFill>
                <a:srgbClr val="FF3300"/>
              </a:solidFill>
              <a:sym typeface="Wingdings 3" pitchFamily="18" charset="2"/>
            </a:endParaRPr>
          </a:p>
        </p:txBody>
      </p:sp>
      <p:sp>
        <p:nvSpPr>
          <p:cNvPr id="55301" name="Rectangle 7"/>
          <p:cNvSpPr>
            <a:spLocks noChangeArrowheads="1"/>
          </p:cNvSpPr>
          <p:nvPr/>
        </p:nvSpPr>
        <p:spPr bwMode="auto">
          <a:xfrm>
            <a:off x="4787900" y="5805488"/>
            <a:ext cx="2822575" cy="457200"/>
          </a:xfrm>
          <a:prstGeom prst="rect">
            <a:avLst/>
          </a:prstGeom>
          <a:noFill/>
          <a:ln w="12700">
            <a:noFill/>
            <a:miter lim="800000"/>
            <a:headEnd type="none" w="sm" len="sm"/>
            <a:tailEnd type="none" w="sm" len="sm"/>
          </a:ln>
        </p:spPr>
        <p:txBody>
          <a:bodyPr wrap="none">
            <a:spAutoFit/>
          </a:bodyPr>
          <a:lstStyle/>
          <a:p>
            <a:pPr eaLnBrk="0" hangingPunct="0"/>
            <a:r>
              <a:rPr lang="hu-HU" smtClean="0">
                <a:solidFill>
                  <a:srgbClr val="FF0000"/>
                </a:solidFill>
                <a:sym typeface="Wingdings 3" pitchFamily="18" charset="2"/>
              </a:rPr>
              <a:t></a:t>
            </a:r>
            <a:r>
              <a:rPr lang="hu-HU" b="1" smtClean="0">
                <a:solidFill>
                  <a:srgbClr val="FF3300"/>
                </a:solidFill>
                <a:sym typeface="Symbol" pitchFamily="18" charset="2"/>
              </a:rPr>
              <a:t> nagy szelektivitás</a:t>
            </a:r>
            <a:endParaRPr lang="hu-HU" b="1">
              <a:solidFill>
                <a:srgbClr val="FF3300"/>
              </a:solidFill>
              <a:sym typeface="Symbol"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a:xfrm>
            <a:off x="0" y="188913"/>
            <a:ext cx="5838825" cy="719137"/>
          </a:xfrm>
        </p:spPr>
        <p:txBody>
          <a:bodyPr/>
          <a:lstStyle/>
          <a:p>
            <a:pPr eaLnBrk="1" hangingPunct="1">
              <a:defRPr/>
            </a:pPr>
            <a:r>
              <a:rPr lang="hu-HU" smtClean="0">
                <a:solidFill>
                  <a:schemeClr val="tx2">
                    <a:lumMod val="75000"/>
                  </a:schemeClr>
                </a:solidFill>
              </a:rPr>
              <a:t>Ellenanyagok előállítása 1.</a:t>
            </a:r>
            <a:endParaRPr lang="hu-HU" smtClean="0">
              <a:solidFill>
                <a:schemeClr val="tx2">
                  <a:lumMod val="75000"/>
                </a:schemeClr>
              </a:solidFill>
            </a:endParaRPr>
          </a:p>
        </p:txBody>
      </p:sp>
      <p:sp>
        <p:nvSpPr>
          <p:cNvPr id="59394" name="Rectangle 6"/>
          <p:cNvSpPr>
            <a:spLocks noGrp="1" noChangeArrowheads="1"/>
          </p:cNvSpPr>
          <p:nvPr>
            <p:ph idx="1"/>
          </p:nvPr>
        </p:nvSpPr>
        <p:spPr>
          <a:xfrm>
            <a:off x="179388" y="1484313"/>
            <a:ext cx="3887787" cy="1944687"/>
          </a:xfrm>
        </p:spPr>
        <p:txBody>
          <a:bodyPr/>
          <a:lstStyle/>
          <a:p>
            <a:pPr marL="179388" indent="-179388" eaLnBrk="1" hangingPunct="1"/>
            <a:r>
              <a:rPr lang="hu-HU" smtClean="0"/>
              <a:t>Állatok immunizációja</a:t>
            </a:r>
          </a:p>
          <a:p>
            <a:pPr marL="179388" lvl="1" indent="-179388" eaLnBrk="1" hangingPunct="1"/>
            <a:r>
              <a:rPr lang="hu-HU" sz="2400" smtClean="0"/>
              <a:t>Patkány, egér</a:t>
            </a:r>
          </a:p>
          <a:p>
            <a:pPr marL="179388" lvl="1" indent="-179388" eaLnBrk="1" hangingPunct="1"/>
            <a:r>
              <a:rPr lang="hu-HU" sz="2400" smtClean="0"/>
              <a:t>Tengerimalac, nyúl</a:t>
            </a:r>
          </a:p>
          <a:p>
            <a:pPr marL="179388" lvl="1" indent="-179388" eaLnBrk="1" hangingPunct="1"/>
            <a:r>
              <a:rPr lang="hu-HU" sz="2400" smtClean="0"/>
              <a:t>Kecske, birka, ló stb.</a:t>
            </a:r>
          </a:p>
          <a:p>
            <a:pPr marL="179388" lvl="1" indent="-179388" eaLnBrk="1" hangingPunct="1"/>
            <a:endParaRPr lang="hu-HU" smtClean="0"/>
          </a:p>
          <a:p>
            <a:pPr marL="179388" lvl="1" indent="-179388" eaLnBrk="1" hangingPunct="1"/>
            <a:endParaRPr lang="hu-HU" smtClean="0"/>
          </a:p>
        </p:txBody>
      </p:sp>
      <p:sp>
        <p:nvSpPr>
          <p:cNvPr id="59395" name="Text Box 8"/>
          <p:cNvSpPr txBox="1">
            <a:spLocks noChangeArrowheads="1"/>
          </p:cNvSpPr>
          <p:nvPr/>
        </p:nvSpPr>
        <p:spPr bwMode="auto">
          <a:xfrm>
            <a:off x="5040313" y="908050"/>
            <a:ext cx="4103687" cy="4032250"/>
          </a:xfrm>
          <a:prstGeom prst="rect">
            <a:avLst/>
          </a:prstGeom>
          <a:noFill/>
          <a:ln w="9525">
            <a:noFill/>
            <a:miter lim="800000"/>
            <a:headEnd/>
            <a:tailEnd/>
          </a:ln>
        </p:spPr>
        <p:txBody>
          <a:bodyPr>
            <a:spAutoFit/>
          </a:bodyPr>
          <a:lstStyle/>
          <a:p>
            <a:pPr algn="ctr" eaLnBrk="0" hangingPunct="0"/>
            <a:r>
              <a:rPr lang="hu-HU" b="1" smtClean="0">
                <a:latin typeface="Calibri" pitchFamily="34" charset="0"/>
              </a:rPr>
              <a:t>Jellemzők</a:t>
            </a:r>
            <a:endParaRPr lang="hu-HU" smtClean="0">
              <a:latin typeface="Calibri" pitchFamily="34" charset="0"/>
            </a:endParaRPr>
          </a:p>
          <a:p>
            <a:pPr eaLnBrk="0" hangingPunct="0"/>
            <a:endParaRPr lang="hu-HU" sz="2000" smtClean="0">
              <a:latin typeface="Calibri" pitchFamily="34" charset="0"/>
            </a:endParaRPr>
          </a:p>
          <a:p>
            <a:pPr eaLnBrk="0" hangingPunct="0">
              <a:buFontTx/>
              <a:buChar char="•"/>
            </a:pPr>
            <a:r>
              <a:rPr lang="hu-HU" sz="2000" smtClean="0">
                <a:latin typeface="Calibri" pitchFamily="34" charset="0"/>
              </a:rPr>
              <a:t>több klónból (sejtből) származnak</a:t>
            </a:r>
          </a:p>
          <a:p>
            <a:pPr eaLnBrk="0" hangingPunct="0">
              <a:buFontTx/>
              <a:buChar char="•"/>
            </a:pPr>
            <a:r>
              <a:rPr lang="hu-HU" sz="2000" smtClean="0">
                <a:latin typeface="Calibri" pitchFamily="34" charset="0"/>
              </a:rPr>
              <a:t>egyetlen antigén több epitópjához kötődnek</a:t>
            </a:r>
          </a:p>
          <a:p>
            <a:pPr algn="ctr" eaLnBrk="0" hangingPunct="0"/>
            <a:r>
              <a:rPr lang="hu-HU" sz="2000" smtClean="0">
                <a:latin typeface="Calibri" pitchFamily="34" charset="0"/>
              </a:rPr>
              <a:t>EMIATT</a:t>
            </a:r>
          </a:p>
          <a:p>
            <a:pPr eaLnBrk="0" hangingPunct="0">
              <a:buFontTx/>
              <a:buChar char="•"/>
            </a:pPr>
            <a:r>
              <a:rPr lang="hu-HU" sz="2000" smtClean="0">
                <a:latin typeface="Calibri" pitchFamily="34" charset="0"/>
              </a:rPr>
              <a:t>gyakori a keresztreakció (nem annyira szelektív) </a:t>
            </a:r>
            <a:r>
              <a:rPr lang="hu-HU" smtClean="0">
                <a:latin typeface="Calibri" pitchFamily="34" charset="0"/>
                <a:sym typeface="Wingdings" pitchFamily="2" charset="2"/>
              </a:rPr>
              <a:t></a:t>
            </a:r>
            <a:r>
              <a:rPr lang="hu-HU" smtClean="0">
                <a:latin typeface="Calibri" pitchFamily="34" charset="0"/>
              </a:rPr>
              <a:t> </a:t>
            </a:r>
            <a:endParaRPr lang="hu-HU" sz="2000" smtClean="0">
              <a:latin typeface="Calibri" pitchFamily="34" charset="0"/>
            </a:endParaRPr>
          </a:p>
          <a:p>
            <a:pPr algn="ctr" eaLnBrk="0" hangingPunct="0"/>
            <a:r>
              <a:rPr lang="hu-HU" sz="2000" smtClean="0">
                <a:latin typeface="Calibri" pitchFamily="34" charset="0"/>
              </a:rPr>
              <a:t>DE</a:t>
            </a:r>
          </a:p>
          <a:p>
            <a:pPr eaLnBrk="0" hangingPunct="0">
              <a:buFontTx/>
              <a:buChar char="•"/>
            </a:pPr>
            <a:r>
              <a:rPr lang="hu-HU" sz="2000" smtClean="0">
                <a:latin typeface="Calibri" pitchFamily="34" charset="0"/>
              </a:rPr>
              <a:t>erős komplex (nagyon alacsony a kimutatási határ) </a:t>
            </a:r>
            <a:r>
              <a:rPr lang="hu-HU" smtClean="0">
                <a:latin typeface="Calibri" pitchFamily="34" charset="0"/>
                <a:sym typeface="Wingdings" pitchFamily="2" charset="2"/>
              </a:rPr>
              <a:t></a:t>
            </a:r>
            <a:r>
              <a:rPr lang="hu-HU" smtClean="0">
                <a:latin typeface="Calibri" pitchFamily="34" charset="0"/>
              </a:rPr>
              <a:t> </a:t>
            </a:r>
          </a:p>
          <a:p>
            <a:pPr eaLnBrk="0" hangingPunct="0">
              <a:buFontTx/>
              <a:buChar char="•"/>
            </a:pPr>
            <a:r>
              <a:rPr lang="hu-HU" sz="2000" smtClean="0">
                <a:latin typeface="Calibri" pitchFamily="34" charset="0"/>
              </a:rPr>
              <a:t>véges mennyiségben állítható elő</a:t>
            </a:r>
            <a:r>
              <a:rPr lang="hu-HU" sz="2000" smtClean="0">
                <a:solidFill>
                  <a:srgbClr val="FF0000"/>
                </a:solidFill>
                <a:latin typeface="Calibri" pitchFamily="34" charset="0"/>
              </a:rPr>
              <a:t> </a:t>
            </a:r>
            <a:r>
              <a:rPr lang="hu-HU" smtClean="0">
                <a:latin typeface="Calibri" pitchFamily="34" charset="0"/>
                <a:sym typeface="Wingdings" pitchFamily="2" charset="2"/>
              </a:rPr>
              <a:t></a:t>
            </a:r>
            <a:endParaRPr lang="hu-HU">
              <a:latin typeface="Calibri" pitchFamily="34" charset="0"/>
              <a:sym typeface="Wingdings" pitchFamily="2" charset="2"/>
            </a:endParaRPr>
          </a:p>
        </p:txBody>
      </p:sp>
      <p:pic>
        <p:nvPicPr>
          <p:cNvPr id="59396" name="Picture 12"/>
          <p:cNvPicPr>
            <a:picLocks noChangeAspect="1" noChangeArrowheads="1"/>
          </p:cNvPicPr>
          <p:nvPr/>
        </p:nvPicPr>
        <p:blipFill>
          <a:blip r:embed="rId3"/>
          <a:srcRect/>
          <a:stretch>
            <a:fillRect/>
          </a:stretch>
        </p:blipFill>
        <p:spPr bwMode="auto">
          <a:xfrm>
            <a:off x="250825" y="3573463"/>
            <a:ext cx="4803775" cy="2598737"/>
          </a:xfrm>
          <a:prstGeom prst="rect">
            <a:avLst/>
          </a:prstGeom>
          <a:noFill/>
          <a:ln w="12700">
            <a:noFill/>
            <a:miter lim="800000"/>
            <a:headEnd type="none" w="sm" len="sm"/>
            <a:tailEnd type="none" w="sm" len="sm"/>
          </a:ln>
        </p:spPr>
      </p:pic>
      <p:sp>
        <p:nvSpPr>
          <p:cNvPr id="59397" name="Rectangle 13"/>
          <p:cNvSpPr>
            <a:spLocks noChangeArrowheads="1"/>
          </p:cNvSpPr>
          <p:nvPr/>
        </p:nvSpPr>
        <p:spPr bwMode="auto">
          <a:xfrm>
            <a:off x="0" y="981075"/>
            <a:ext cx="3746500" cy="461963"/>
          </a:xfrm>
          <a:prstGeom prst="rect">
            <a:avLst/>
          </a:prstGeom>
          <a:noFill/>
          <a:ln w="12700">
            <a:noFill/>
            <a:miter lim="800000"/>
            <a:headEnd type="none" w="sm" len="sm"/>
            <a:tailEnd type="none" w="sm" len="sm"/>
          </a:ln>
        </p:spPr>
        <p:txBody>
          <a:bodyPr wrap="none">
            <a:spAutoFit/>
          </a:bodyPr>
          <a:lstStyle/>
          <a:p>
            <a:pPr eaLnBrk="0" hangingPunct="0"/>
            <a:r>
              <a:rPr lang="hu-HU" b="1" smtClean="0">
                <a:solidFill>
                  <a:srgbClr val="CC3300"/>
                </a:solidFill>
                <a:latin typeface="Calibri" pitchFamily="34" charset="0"/>
              </a:rPr>
              <a:t>POLIKLONÁLIS ELLENANYAG</a:t>
            </a:r>
            <a:endParaRPr lang="hu-HU" b="1">
              <a:solidFill>
                <a:srgbClr val="CC33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hybridoma"/>
          <p:cNvPicPr>
            <a:picLocks noChangeAspect="1" noChangeArrowheads="1"/>
          </p:cNvPicPr>
          <p:nvPr/>
        </p:nvPicPr>
        <p:blipFill>
          <a:blip r:embed="rId3"/>
          <a:srcRect/>
          <a:stretch>
            <a:fillRect/>
          </a:stretch>
        </p:blipFill>
        <p:spPr bwMode="auto">
          <a:xfrm>
            <a:off x="6751638" y="0"/>
            <a:ext cx="2392362" cy="6858000"/>
          </a:xfrm>
          <a:prstGeom prst="rect">
            <a:avLst/>
          </a:prstGeom>
          <a:noFill/>
          <a:ln w="9525">
            <a:noFill/>
            <a:miter lim="800000"/>
            <a:headEnd/>
            <a:tailEnd/>
          </a:ln>
        </p:spPr>
      </p:pic>
      <p:sp>
        <p:nvSpPr>
          <p:cNvPr id="63490" name="Rectangle 6"/>
          <p:cNvSpPr>
            <a:spLocks noChangeArrowheads="1"/>
          </p:cNvSpPr>
          <p:nvPr/>
        </p:nvSpPr>
        <p:spPr bwMode="auto">
          <a:xfrm>
            <a:off x="179388" y="1412875"/>
            <a:ext cx="6507162"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US" sz="2000">
                <a:latin typeface="Calibri" pitchFamily="34" charset="0"/>
              </a:rPr>
              <a:t>hibridóma technika (1975-Köhler és Milstein</a:t>
            </a:r>
            <a:r>
              <a:rPr lang="hu-HU" sz="2000">
                <a:latin typeface="Calibri" pitchFamily="34" charset="0"/>
              </a:rPr>
              <a:t>, 1984 Nobel díj</a:t>
            </a:r>
            <a:r>
              <a:rPr lang="en-US" sz="2000">
                <a:latin typeface="Calibri" pitchFamily="34" charset="0"/>
              </a:rPr>
              <a:t>)</a:t>
            </a:r>
          </a:p>
        </p:txBody>
      </p:sp>
      <p:sp>
        <p:nvSpPr>
          <p:cNvPr id="63491" name="Rectangle 7"/>
          <p:cNvSpPr>
            <a:spLocks noChangeArrowheads="1"/>
          </p:cNvSpPr>
          <p:nvPr/>
        </p:nvSpPr>
        <p:spPr bwMode="auto">
          <a:xfrm>
            <a:off x="0" y="1916113"/>
            <a:ext cx="6156325" cy="2738437"/>
          </a:xfrm>
          <a:prstGeom prst="rect">
            <a:avLst/>
          </a:prstGeom>
          <a:noFill/>
          <a:ln w="12700">
            <a:noFill/>
            <a:miter lim="800000"/>
            <a:headEnd type="none" w="sm" len="sm"/>
            <a:tailEnd type="none" w="sm" len="sm"/>
          </a:ln>
        </p:spPr>
        <p:txBody>
          <a:bodyPr>
            <a:spAutoFit/>
          </a:bodyPr>
          <a:lstStyle/>
          <a:p>
            <a:pPr algn="ctr" eaLnBrk="0" hangingPunct="0"/>
            <a:r>
              <a:rPr lang="en-US" sz="2000" b="1">
                <a:latin typeface="Calibri" pitchFamily="34" charset="0"/>
              </a:rPr>
              <a:t>Jellemz</a:t>
            </a:r>
            <a:r>
              <a:rPr lang="hu-HU" sz="2000" b="1">
                <a:latin typeface="Calibri" pitchFamily="34" charset="0"/>
              </a:rPr>
              <a:t>ők</a:t>
            </a:r>
            <a:endParaRPr lang="hu-HU" sz="2000">
              <a:latin typeface="Calibri" pitchFamily="34" charset="0"/>
            </a:endParaRPr>
          </a:p>
          <a:p>
            <a:pPr eaLnBrk="0" hangingPunct="0">
              <a:buFontTx/>
              <a:buBlip>
                <a:blip r:embed="rId4"/>
              </a:buBlip>
            </a:pPr>
            <a:r>
              <a:rPr lang="hu-HU" sz="2000">
                <a:latin typeface="Calibri" pitchFamily="34" charset="0"/>
              </a:rPr>
              <a:t>egyetlen klónból származnak</a:t>
            </a:r>
          </a:p>
          <a:p>
            <a:pPr eaLnBrk="0" hangingPunct="0">
              <a:buFontTx/>
              <a:buBlip>
                <a:blip r:embed="rId4"/>
              </a:buBlip>
            </a:pPr>
            <a:r>
              <a:rPr lang="hu-HU" sz="2000">
                <a:latin typeface="Calibri" pitchFamily="34" charset="0"/>
              </a:rPr>
              <a:t>egyetlen antigén egyetlen epitópjához kötődnek</a:t>
            </a:r>
          </a:p>
          <a:p>
            <a:pPr algn="ctr" eaLnBrk="0" hangingPunct="0"/>
            <a:r>
              <a:rPr lang="hu-HU" sz="2000">
                <a:latin typeface="Calibri" pitchFamily="34" charset="0"/>
              </a:rPr>
              <a:t>EMIATT</a:t>
            </a:r>
          </a:p>
          <a:p>
            <a:pPr eaLnBrk="0" hangingPunct="0">
              <a:buFontTx/>
              <a:buBlip>
                <a:blip r:embed="rId4"/>
              </a:buBlip>
            </a:pPr>
            <a:r>
              <a:rPr lang="hu-HU" sz="2000">
                <a:latin typeface="Calibri" pitchFamily="34" charset="0"/>
              </a:rPr>
              <a:t>ritka keresztreakció (nagyon szelektív) </a:t>
            </a:r>
            <a:r>
              <a:rPr lang="hu-HU">
                <a:latin typeface="Calibri" pitchFamily="34" charset="0"/>
                <a:sym typeface="Wingdings" pitchFamily="2" charset="2"/>
              </a:rPr>
              <a:t></a:t>
            </a:r>
            <a:r>
              <a:rPr lang="en-US">
                <a:latin typeface="Calibri" pitchFamily="34" charset="0"/>
              </a:rPr>
              <a:t> </a:t>
            </a:r>
            <a:endParaRPr lang="hu-HU" sz="2000">
              <a:latin typeface="Calibri" pitchFamily="34" charset="0"/>
            </a:endParaRPr>
          </a:p>
          <a:p>
            <a:pPr eaLnBrk="0" hangingPunct="0">
              <a:buFontTx/>
              <a:buBlip>
                <a:blip r:embed="rId4"/>
              </a:buBlip>
            </a:pPr>
            <a:r>
              <a:rPr lang="hu-HU" sz="2000">
                <a:latin typeface="Calibri" pitchFamily="34" charset="0"/>
              </a:rPr>
              <a:t>viszonylag gyenge komplex (magas kimutatási határ) </a:t>
            </a:r>
            <a:r>
              <a:rPr lang="hu-HU">
                <a:latin typeface="Calibri" pitchFamily="34" charset="0"/>
                <a:sym typeface="Wingdings" pitchFamily="2" charset="2"/>
              </a:rPr>
              <a:t></a:t>
            </a:r>
          </a:p>
          <a:p>
            <a:pPr eaLnBrk="0" hangingPunct="0">
              <a:buFontTx/>
              <a:buBlip>
                <a:blip r:embed="rId4"/>
              </a:buBlip>
            </a:pPr>
            <a:r>
              <a:rPr lang="hu-HU" sz="2000">
                <a:latin typeface="Calibri" pitchFamily="34" charset="0"/>
              </a:rPr>
              <a:t>gyakorlatilag végtelenségig termeltethető </a:t>
            </a:r>
            <a:r>
              <a:rPr lang="hu-HU">
                <a:latin typeface="Calibri" pitchFamily="34" charset="0"/>
                <a:sym typeface="Wingdings" pitchFamily="2" charset="2"/>
              </a:rPr>
              <a:t></a:t>
            </a:r>
            <a:r>
              <a:rPr lang="en-US">
                <a:latin typeface="Calibri" pitchFamily="34" charset="0"/>
              </a:rPr>
              <a:t> </a:t>
            </a:r>
            <a:endParaRPr lang="en-US" sz="2000">
              <a:latin typeface="Calibri" pitchFamily="34" charset="0"/>
            </a:endParaRPr>
          </a:p>
          <a:p>
            <a:pPr eaLnBrk="0" hangingPunct="0">
              <a:buFontTx/>
              <a:buChar char="•"/>
            </a:pPr>
            <a:endParaRPr lang="en-US" sz="2000">
              <a:sym typeface="Wingdings" pitchFamily="2" charset="2"/>
            </a:endParaRPr>
          </a:p>
        </p:txBody>
      </p:sp>
      <p:sp>
        <p:nvSpPr>
          <p:cNvPr id="63492" name="Rectangle 9"/>
          <p:cNvSpPr>
            <a:spLocks noGrp="1" noChangeArrowheads="1"/>
          </p:cNvSpPr>
          <p:nvPr>
            <p:ph type="title"/>
          </p:nvPr>
        </p:nvSpPr>
        <p:spPr>
          <a:xfrm>
            <a:off x="0" y="0"/>
            <a:ext cx="5686425" cy="947738"/>
          </a:xfrm>
        </p:spPr>
        <p:txBody>
          <a:bodyPr/>
          <a:lstStyle/>
          <a:p>
            <a:pPr eaLnBrk="1" hangingPunct="1"/>
            <a:r>
              <a:rPr lang="en-US" smtClean="0"/>
              <a:t>Ellenanyag</a:t>
            </a:r>
            <a:r>
              <a:rPr lang="hu-HU" smtClean="0"/>
              <a:t>ok előállítása 2.</a:t>
            </a:r>
            <a:endParaRPr lang="en-US" smtClean="0"/>
          </a:p>
        </p:txBody>
      </p:sp>
      <p:sp>
        <p:nvSpPr>
          <p:cNvPr id="63493" name="Rectangle 10"/>
          <p:cNvSpPr>
            <a:spLocks noChangeArrowheads="1"/>
          </p:cNvSpPr>
          <p:nvPr/>
        </p:nvSpPr>
        <p:spPr bwMode="auto">
          <a:xfrm>
            <a:off x="0" y="908050"/>
            <a:ext cx="4051300" cy="461963"/>
          </a:xfrm>
          <a:prstGeom prst="rect">
            <a:avLst/>
          </a:prstGeom>
          <a:noFill/>
          <a:ln w="12700">
            <a:noFill/>
            <a:miter lim="800000"/>
            <a:headEnd type="none" w="sm" len="sm"/>
            <a:tailEnd type="none" w="sm" len="sm"/>
          </a:ln>
        </p:spPr>
        <p:txBody>
          <a:bodyPr wrap="none">
            <a:spAutoFit/>
          </a:bodyPr>
          <a:lstStyle/>
          <a:p>
            <a:pPr eaLnBrk="0" hangingPunct="0"/>
            <a:r>
              <a:rPr lang="en-US" b="1">
                <a:solidFill>
                  <a:srgbClr val="CC3300"/>
                </a:solidFill>
                <a:latin typeface="Calibri" pitchFamily="34" charset="0"/>
              </a:rPr>
              <a:t>MONOKLONÁLIS ELLENANYAG</a:t>
            </a:r>
          </a:p>
        </p:txBody>
      </p:sp>
      <p:pic>
        <p:nvPicPr>
          <p:cNvPr id="63494" name="Picture 11"/>
          <p:cNvPicPr>
            <a:picLocks noChangeAspect="1" noChangeArrowheads="1"/>
          </p:cNvPicPr>
          <p:nvPr/>
        </p:nvPicPr>
        <p:blipFill>
          <a:blip r:embed="rId5"/>
          <a:srcRect/>
          <a:stretch>
            <a:fillRect/>
          </a:stretch>
        </p:blipFill>
        <p:spPr bwMode="auto">
          <a:xfrm>
            <a:off x="1187450" y="4365625"/>
            <a:ext cx="4392613" cy="199231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hu-HU" smtClean="0">
                <a:solidFill>
                  <a:schemeClr val="tx2">
                    <a:lumMod val="75000"/>
                  </a:schemeClr>
                </a:solidFill>
              </a:rPr>
              <a:t>Ellenanyagok előállítása 3.</a:t>
            </a:r>
            <a:endParaRPr lang="hu-HU" b="1" smtClean="0">
              <a:solidFill>
                <a:schemeClr val="tx2">
                  <a:lumMod val="75000"/>
                </a:schemeClr>
              </a:solidFill>
            </a:endParaRPr>
          </a:p>
        </p:txBody>
      </p:sp>
      <p:sp>
        <p:nvSpPr>
          <p:cNvPr id="65538" name="Rectangle 3"/>
          <p:cNvSpPr>
            <a:spLocks noGrp="1" noChangeArrowheads="1"/>
          </p:cNvSpPr>
          <p:nvPr>
            <p:ph idx="4294967295"/>
          </p:nvPr>
        </p:nvSpPr>
        <p:spPr>
          <a:xfrm>
            <a:off x="0" y="1844675"/>
            <a:ext cx="4427538" cy="4321175"/>
          </a:xfrm>
        </p:spPr>
        <p:txBody>
          <a:bodyPr/>
          <a:lstStyle/>
          <a:p>
            <a:pPr marL="0" indent="0" algn="ctr" eaLnBrk="1" hangingPunct="1"/>
            <a:r>
              <a:rPr lang="hu-HU" b="1" smtClean="0"/>
              <a:t>Elve</a:t>
            </a:r>
          </a:p>
          <a:p>
            <a:pPr marL="0" indent="0" eaLnBrk="1" hangingPunct="1"/>
            <a:r>
              <a:rPr lang="hu-HU" sz="2000" smtClean="0"/>
              <a:t>Molekuláris biológiai technológia: antitesteket kódoló gén könyvtárakat mikroorganizmusokba juttatnak, amik ennek a hatására elkezdenek antitesteteket termelni. Ezekből a megfelelő szelektivitásúakat kiválasztják, majd a megfelelő gént is kiválasztják. Most már csak ezt az egy gént viszik be megfelelő mikroorganizmusokba, amik ettől kezdve a megfelelő szelektivitású antitestet állítják elő. </a:t>
            </a:r>
            <a:endParaRPr lang="hu-HU" sz="2000" smtClean="0"/>
          </a:p>
        </p:txBody>
      </p:sp>
      <p:sp>
        <p:nvSpPr>
          <p:cNvPr id="65539" name="Rectangle 9"/>
          <p:cNvSpPr>
            <a:spLocks noChangeArrowheads="1"/>
          </p:cNvSpPr>
          <p:nvPr/>
        </p:nvSpPr>
        <p:spPr bwMode="auto">
          <a:xfrm>
            <a:off x="0" y="0"/>
            <a:ext cx="5435600" cy="765175"/>
          </a:xfrm>
          <a:prstGeom prst="rect">
            <a:avLst/>
          </a:prstGeom>
          <a:noFill/>
          <a:ln w="9525">
            <a:noFill/>
            <a:miter lim="800000"/>
            <a:headEnd/>
            <a:tailEnd/>
          </a:ln>
        </p:spPr>
        <p:txBody>
          <a:bodyPr anchor="ctr"/>
          <a:lstStyle/>
          <a:p>
            <a:pPr eaLnBrk="0" hangingPunct="0"/>
            <a:endParaRPr lang="hu-HU" sz="3600">
              <a:solidFill>
                <a:schemeClr val="tx2"/>
              </a:solidFill>
            </a:endParaRPr>
          </a:p>
        </p:txBody>
      </p:sp>
      <p:sp>
        <p:nvSpPr>
          <p:cNvPr id="65540" name="Rectangle 5"/>
          <p:cNvSpPr>
            <a:spLocks noChangeArrowheads="1"/>
          </p:cNvSpPr>
          <p:nvPr/>
        </p:nvSpPr>
        <p:spPr bwMode="auto">
          <a:xfrm>
            <a:off x="4500563" y="2060575"/>
            <a:ext cx="4643437" cy="3786188"/>
          </a:xfrm>
          <a:prstGeom prst="rect">
            <a:avLst/>
          </a:prstGeom>
          <a:noFill/>
          <a:ln w="12700">
            <a:noFill/>
            <a:miter lim="800000"/>
            <a:headEnd type="none" w="sm" len="sm"/>
            <a:tailEnd type="none" w="sm" len="sm"/>
          </a:ln>
        </p:spPr>
        <p:txBody>
          <a:bodyPr>
            <a:spAutoFit/>
          </a:bodyPr>
          <a:lstStyle/>
          <a:p>
            <a:pPr algn="ctr" eaLnBrk="0" hangingPunct="0"/>
            <a:r>
              <a:rPr lang="hu-HU" b="1" smtClean="0">
                <a:latin typeface="Calibri" pitchFamily="34" charset="0"/>
              </a:rPr>
              <a:t>Jellemzők</a:t>
            </a:r>
          </a:p>
          <a:p>
            <a:pPr eaLnBrk="0" hangingPunct="0">
              <a:buFontTx/>
              <a:buBlip>
                <a:blip r:embed="rId3"/>
              </a:buBlip>
            </a:pPr>
            <a:r>
              <a:rPr lang="hu-HU" smtClean="0">
                <a:latin typeface="Calibri" pitchFamily="34" charset="0"/>
              </a:rPr>
              <a:t>humán gyógyászati célra is alkalmasak</a:t>
            </a:r>
          </a:p>
          <a:p>
            <a:pPr eaLnBrk="0" hangingPunct="0">
              <a:buFontTx/>
              <a:buBlip>
                <a:blip r:embed="rId3"/>
              </a:buBlip>
            </a:pPr>
            <a:r>
              <a:rPr lang="hu-HU" smtClean="0">
                <a:latin typeface="Calibri" pitchFamily="34" charset="0"/>
              </a:rPr>
              <a:t>állatok felhasználása nélkül</a:t>
            </a:r>
          </a:p>
          <a:p>
            <a:pPr eaLnBrk="0" hangingPunct="0">
              <a:buFontTx/>
              <a:buBlip>
                <a:blip r:embed="rId3"/>
              </a:buBlip>
            </a:pPr>
            <a:r>
              <a:rPr lang="hu-HU" smtClean="0">
                <a:latin typeface="Calibri" pitchFamily="34" charset="0"/>
              </a:rPr>
              <a:t>nagyon szelektívek</a:t>
            </a:r>
          </a:p>
          <a:p>
            <a:pPr eaLnBrk="0" hangingPunct="0">
              <a:buFontTx/>
              <a:buBlip>
                <a:blip r:embed="rId3"/>
              </a:buBlip>
            </a:pPr>
            <a:r>
              <a:rPr lang="hu-HU" smtClean="0">
                <a:latin typeface="Calibri" pitchFamily="34" charset="0"/>
              </a:rPr>
              <a:t>nagy affinitásúak (K≥10</a:t>
            </a:r>
            <a:r>
              <a:rPr lang="hu-HU" baseline="30000" smtClean="0">
                <a:latin typeface="Calibri" pitchFamily="34" charset="0"/>
              </a:rPr>
              <a:t>11</a:t>
            </a:r>
            <a:r>
              <a:rPr lang="hu-HU" smtClean="0">
                <a:latin typeface="Calibri" pitchFamily="34" charset="0"/>
              </a:rPr>
              <a:t> M</a:t>
            </a:r>
            <a:r>
              <a:rPr lang="hu-HU" baseline="30000" smtClean="0">
                <a:latin typeface="Calibri" pitchFamily="34" charset="0"/>
              </a:rPr>
              <a:t>-1</a:t>
            </a:r>
            <a:r>
              <a:rPr lang="hu-HU" smtClean="0">
                <a:latin typeface="Calibri" pitchFamily="34" charset="0"/>
              </a:rPr>
              <a:t>)</a:t>
            </a:r>
          </a:p>
          <a:p>
            <a:pPr eaLnBrk="0" hangingPunct="0">
              <a:buFontTx/>
              <a:buBlip>
                <a:blip r:embed="rId3"/>
              </a:buBlip>
            </a:pPr>
            <a:r>
              <a:rPr lang="hu-HU" smtClean="0">
                <a:latin typeface="Calibri" pitchFamily="34" charset="0"/>
              </a:rPr>
              <a:t>toxikus antigének esetén is működik</a:t>
            </a:r>
          </a:p>
          <a:p>
            <a:pPr eaLnBrk="0" hangingPunct="0">
              <a:buFontTx/>
              <a:buBlip>
                <a:blip r:embed="rId3"/>
              </a:buBlip>
            </a:pPr>
            <a:r>
              <a:rPr lang="hu-HU" smtClean="0">
                <a:latin typeface="Calibri" pitchFamily="34" charset="0"/>
              </a:rPr>
              <a:t>antitest fragmentumok és származékok is előállíthatók</a:t>
            </a:r>
            <a:endParaRPr lang="hu-HU">
              <a:latin typeface="Calibri" pitchFamily="34" charset="0"/>
            </a:endParaRPr>
          </a:p>
        </p:txBody>
      </p:sp>
      <p:sp>
        <p:nvSpPr>
          <p:cNvPr id="65541" name="Rectangle 5"/>
          <p:cNvSpPr>
            <a:spLocks noChangeArrowheads="1"/>
          </p:cNvSpPr>
          <p:nvPr/>
        </p:nvSpPr>
        <p:spPr bwMode="auto">
          <a:xfrm>
            <a:off x="0" y="981075"/>
            <a:ext cx="4572000" cy="461963"/>
          </a:xfrm>
          <a:prstGeom prst="rect">
            <a:avLst/>
          </a:prstGeom>
          <a:noFill/>
          <a:ln w="9525">
            <a:noFill/>
            <a:miter lim="800000"/>
            <a:headEnd/>
            <a:tailEnd/>
          </a:ln>
        </p:spPr>
        <p:txBody>
          <a:bodyPr>
            <a:spAutoFit/>
          </a:bodyPr>
          <a:lstStyle/>
          <a:p>
            <a:pPr eaLnBrk="0" hangingPunct="0"/>
            <a:r>
              <a:rPr lang="hu-HU" b="1">
                <a:solidFill>
                  <a:srgbClr val="CC3300"/>
                </a:solidFill>
                <a:latin typeface="Calibri" pitchFamily="34" charset="0"/>
              </a:rPr>
              <a:t> REKOMBINÁNS ELLENANYAG</a:t>
            </a:r>
            <a:endParaRPr lang="hu-HU">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4"/>
          <p:cNvGrpSpPr>
            <a:grpSpLocks/>
          </p:cNvGrpSpPr>
          <p:nvPr/>
        </p:nvGrpSpPr>
        <p:grpSpPr bwMode="auto">
          <a:xfrm>
            <a:off x="395288" y="260350"/>
            <a:ext cx="8353425" cy="5976938"/>
            <a:chOff x="1440" y="2497"/>
            <a:chExt cx="9004" cy="6326"/>
          </a:xfrm>
        </p:grpSpPr>
        <p:sp>
          <p:nvSpPr>
            <p:cNvPr id="83970" name="Text Box 5"/>
            <p:cNvSpPr txBox="1">
              <a:spLocks noChangeAspect="1" noChangeArrowheads="1"/>
            </p:cNvSpPr>
            <p:nvPr/>
          </p:nvSpPr>
          <p:spPr bwMode="auto">
            <a:xfrm>
              <a:off x="4616" y="6697"/>
              <a:ext cx="3072" cy="2126"/>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jelzett antigén</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RIA –radioimmunoassay</a:t>
              </a:r>
            </a:p>
            <a:p>
              <a:pPr eaLnBrk="0" hangingPunct="0">
                <a:buFont typeface="Times New Roman" pitchFamily="18" charset="0"/>
                <a:buChar char="•"/>
              </a:pPr>
              <a:r>
                <a:rPr lang="hu-HU" sz="1400" b="1">
                  <a:latin typeface="Calibri" pitchFamily="34" charset="0"/>
                </a:rPr>
                <a:t>EIA – enzim immunoassay</a:t>
              </a:r>
            </a:p>
            <a:p>
              <a:pPr eaLnBrk="0" hangingPunct="0">
                <a:buFont typeface="Times New Roman" pitchFamily="18" charset="0"/>
                <a:buChar char="•"/>
              </a:pPr>
              <a:r>
                <a:rPr lang="hu-HU" sz="1400" b="1">
                  <a:latin typeface="Calibri" pitchFamily="34" charset="0"/>
                </a:rPr>
                <a:t>FIA – fluoreszcens immunoassay</a:t>
              </a:r>
            </a:p>
            <a:p>
              <a:pPr eaLnBrk="0" hangingPunct="0">
                <a:buFont typeface="Times New Roman" pitchFamily="18" charset="0"/>
                <a:buChar char="•"/>
              </a:pPr>
              <a:r>
                <a:rPr lang="hu-HU" sz="1400" b="1">
                  <a:latin typeface="Calibri" pitchFamily="34" charset="0"/>
                </a:rPr>
                <a:t>LIA – lumineszcens immunoassay</a:t>
              </a:r>
              <a:endParaRPr lang="en-US" sz="1400"/>
            </a:p>
          </p:txBody>
        </p:sp>
        <p:sp>
          <p:nvSpPr>
            <p:cNvPr id="83971" name="Text Box 6"/>
            <p:cNvSpPr txBox="1">
              <a:spLocks noChangeAspect="1" noChangeArrowheads="1"/>
            </p:cNvSpPr>
            <p:nvPr/>
          </p:nvSpPr>
          <p:spPr bwMode="auto">
            <a:xfrm>
              <a:off x="1440" y="6730"/>
              <a:ext cx="3072" cy="2093"/>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jelzett antitest</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IRMA – immunoradiometrikus assay</a:t>
              </a:r>
            </a:p>
            <a:p>
              <a:pPr eaLnBrk="0" hangingPunct="0">
                <a:buFont typeface="Times New Roman" pitchFamily="18" charset="0"/>
                <a:buChar char="•"/>
              </a:pPr>
              <a:r>
                <a:rPr lang="hu-HU" sz="1400" b="1">
                  <a:latin typeface="Calibri" pitchFamily="34" charset="0"/>
                </a:rPr>
                <a:t>IEMA – immunoenzimatikus assay</a:t>
              </a:r>
            </a:p>
            <a:p>
              <a:pPr eaLnBrk="0" hangingPunct="0">
                <a:buFont typeface="Times New Roman" pitchFamily="18" charset="0"/>
                <a:buChar char="•"/>
              </a:pPr>
              <a:r>
                <a:rPr lang="hu-HU" sz="1400" b="1">
                  <a:latin typeface="Calibri" pitchFamily="34" charset="0"/>
                </a:rPr>
                <a:t>IFMA – immunofluorimetriás assay</a:t>
              </a:r>
            </a:p>
            <a:p>
              <a:pPr eaLnBrk="0" hangingPunct="0">
                <a:buFont typeface="Times New Roman" pitchFamily="18" charset="0"/>
                <a:buChar char="•"/>
              </a:pPr>
              <a:r>
                <a:rPr lang="hu-HU" sz="1400" b="1">
                  <a:latin typeface="Calibri" pitchFamily="34" charset="0"/>
                </a:rPr>
                <a:t>ILMA – immunoluminometrikus assay</a:t>
              </a:r>
              <a:endParaRPr lang="en-US" sz="1400"/>
            </a:p>
          </p:txBody>
        </p:sp>
        <p:sp>
          <p:nvSpPr>
            <p:cNvPr id="83972" name="Text Box 7"/>
            <p:cNvSpPr txBox="1">
              <a:spLocks noChangeAspect="1" noChangeArrowheads="1"/>
            </p:cNvSpPr>
            <p:nvPr/>
          </p:nvSpPr>
          <p:spPr bwMode="auto">
            <a:xfrm>
              <a:off x="4075" y="2497"/>
              <a:ext cx="4347" cy="472"/>
            </a:xfrm>
            <a:prstGeom prst="rect">
              <a:avLst/>
            </a:prstGeom>
            <a:solidFill>
              <a:srgbClr val="FFFFFF"/>
            </a:solidFill>
            <a:ln w="9525">
              <a:solidFill>
                <a:srgbClr val="000000"/>
              </a:solidFill>
              <a:miter lim="800000"/>
              <a:headEnd/>
              <a:tailEnd/>
            </a:ln>
          </p:spPr>
          <p:txBody>
            <a:bodyPr/>
            <a:lstStyle/>
            <a:p>
              <a:pPr algn="ctr" eaLnBrk="0" hangingPunct="0"/>
              <a:r>
                <a:rPr lang="en-US" sz="1800" b="1"/>
                <a:t>IMMUNANALITIKAI MÓDSZEREK</a:t>
              </a:r>
              <a:endParaRPr lang="en-US" sz="1800"/>
            </a:p>
          </p:txBody>
        </p:sp>
        <p:sp>
          <p:nvSpPr>
            <p:cNvPr id="83973" name="Text Box 8"/>
            <p:cNvSpPr txBox="1">
              <a:spLocks noChangeAspect="1" noChangeArrowheads="1"/>
            </p:cNvSpPr>
            <p:nvPr/>
          </p:nvSpPr>
          <p:spPr bwMode="auto">
            <a:xfrm>
              <a:off x="1458" y="5377"/>
              <a:ext cx="3060" cy="1331"/>
            </a:xfrm>
            <a:prstGeom prst="rect">
              <a:avLst/>
            </a:prstGeom>
            <a:solidFill>
              <a:srgbClr val="FFFFFF"/>
            </a:solidFill>
            <a:ln w="9525">
              <a:solidFill>
                <a:srgbClr val="000000"/>
              </a:solidFill>
              <a:miter lim="800000"/>
              <a:headEnd/>
              <a:tailEnd/>
            </a:ln>
          </p:spPr>
          <p:txBody>
            <a:bodyPr/>
            <a:lstStyle/>
            <a:p>
              <a:pPr algn="ctr" eaLnBrk="0" hangingPunct="0"/>
              <a:r>
                <a:rPr lang="en-US" sz="1600" b="1"/>
                <a:t>IMMUNOMETRIKUS MÓDSZEREK</a:t>
              </a:r>
            </a:p>
            <a:p>
              <a:pPr algn="ctr" eaLnBrk="0" hangingPunct="0"/>
              <a:r>
                <a:rPr lang="en-US" sz="1600" b="1"/>
                <a:t>más néven </a:t>
              </a:r>
              <a:r>
                <a:rPr lang="en-US" sz="1600" b="1" i="1"/>
                <a:t>nem kompetitív</a:t>
              </a:r>
              <a:r>
                <a:rPr lang="en-US" sz="1600" b="1"/>
                <a:t>, vagy</a:t>
              </a:r>
            </a:p>
            <a:p>
              <a:pPr algn="ctr" eaLnBrk="0" hangingPunct="0"/>
              <a:r>
                <a:rPr lang="en-US" sz="1600" b="1" i="1"/>
                <a:t>szendvics</a:t>
              </a:r>
              <a:r>
                <a:rPr lang="en-US" sz="1600" b="1"/>
                <a:t> módszerek</a:t>
              </a:r>
              <a:endParaRPr lang="en-US" sz="1600"/>
            </a:p>
          </p:txBody>
        </p:sp>
        <p:sp>
          <p:nvSpPr>
            <p:cNvPr id="83974" name="Text Box 9"/>
            <p:cNvSpPr txBox="1">
              <a:spLocks noChangeAspect="1" noChangeArrowheads="1"/>
            </p:cNvSpPr>
            <p:nvPr/>
          </p:nvSpPr>
          <p:spPr bwMode="auto">
            <a:xfrm>
              <a:off x="7704" y="4276"/>
              <a:ext cx="2740" cy="803"/>
            </a:xfrm>
            <a:prstGeom prst="rect">
              <a:avLst/>
            </a:prstGeom>
            <a:solidFill>
              <a:srgbClr val="FFFFFF"/>
            </a:solidFill>
            <a:ln w="9525">
              <a:noFill/>
              <a:miter lim="800000"/>
              <a:headEnd/>
              <a:tailEnd/>
            </a:ln>
          </p:spPr>
          <p:txBody>
            <a:bodyPr/>
            <a:lstStyle/>
            <a:p>
              <a:pPr algn="ctr" eaLnBrk="0" hangingPunct="0"/>
              <a:r>
                <a:rPr lang="en-US" sz="1600" b="1"/>
                <a:t>Antigén-antitest ekvivalens mennyiségben</a:t>
              </a:r>
              <a:endParaRPr lang="en-US" sz="1600"/>
            </a:p>
          </p:txBody>
        </p:sp>
        <p:sp>
          <p:nvSpPr>
            <p:cNvPr id="83975" name="Text Box 10"/>
            <p:cNvSpPr txBox="1">
              <a:spLocks noChangeAspect="1" noChangeArrowheads="1"/>
            </p:cNvSpPr>
            <p:nvPr/>
          </p:nvSpPr>
          <p:spPr bwMode="auto">
            <a:xfrm>
              <a:off x="4792" y="5366"/>
              <a:ext cx="2577" cy="1331"/>
            </a:xfrm>
            <a:prstGeom prst="rect">
              <a:avLst/>
            </a:prstGeom>
            <a:solidFill>
              <a:srgbClr val="FFFFFF"/>
            </a:solidFill>
            <a:ln w="9525">
              <a:solidFill>
                <a:srgbClr val="000000"/>
              </a:solidFill>
              <a:miter lim="800000"/>
              <a:headEnd/>
              <a:tailEnd/>
            </a:ln>
          </p:spPr>
          <p:txBody>
            <a:bodyPr/>
            <a:lstStyle/>
            <a:p>
              <a:pPr algn="ctr" eaLnBrk="0" hangingPunct="0"/>
              <a:r>
                <a:rPr lang="en-US" sz="1600" b="1"/>
                <a:t>KOMPETITÍV MÓDSZEREK</a:t>
              </a:r>
            </a:p>
            <a:p>
              <a:pPr algn="ctr" eaLnBrk="0" hangingPunct="0"/>
              <a:r>
                <a:rPr lang="en-US" sz="1600" b="1"/>
                <a:t>más néven </a:t>
              </a:r>
              <a:r>
                <a:rPr lang="en-US" sz="1600" b="1" i="1"/>
                <a:t>versengő</a:t>
              </a:r>
              <a:r>
                <a:rPr lang="en-US" sz="1600" b="1"/>
                <a:t> módszerek</a:t>
              </a:r>
              <a:endParaRPr lang="en-US" sz="1600"/>
            </a:p>
          </p:txBody>
        </p:sp>
        <p:sp>
          <p:nvSpPr>
            <p:cNvPr id="83976" name="Text Box 11"/>
            <p:cNvSpPr txBox="1">
              <a:spLocks noChangeAspect="1" noChangeArrowheads="1"/>
            </p:cNvSpPr>
            <p:nvPr/>
          </p:nvSpPr>
          <p:spPr bwMode="auto">
            <a:xfrm>
              <a:off x="3231" y="3278"/>
              <a:ext cx="2932" cy="803"/>
            </a:xfrm>
            <a:prstGeom prst="rect">
              <a:avLst/>
            </a:prstGeom>
            <a:solidFill>
              <a:srgbClr val="FFFFFF"/>
            </a:solidFill>
            <a:ln w="9525">
              <a:solidFill>
                <a:srgbClr val="000000"/>
              </a:solidFill>
              <a:miter lim="800000"/>
              <a:headEnd/>
              <a:tailEnd/>
            </a:ln>
          </p:spPr>
          <p:txBody>
            <a:bodyPr/>
            <a:lstStyle/>
            <a:p>
              <a:pPr algn="ctr" eaLnBrk="0" hangingPunct="0"/>
              <a:r>
                <a:rPr lang="en-US" sz="1400" b="1">
                  <a:solidFill>
                    <a:srgbClr val="CC0099"/>
                  </a:solidFill>
                </a:rPr>
                <a:t>JELÖLT IMMUNREAGENST ALKALMAZÓ MÓDSZEREK</a:t>
              </a:r>
              <a:endParaRPr lang="en-US" sz="1400">
                <a:solidFill>
                  <a:srgbClr val="CC0099"/>
                </a:solidFill>
              </a:endParaRPr>
            </a:p>
          </p:txBody>
        </p:sp>
        <p:sp>
          <p:nvSpPr>
            <p:cNvPr id="83977" name="Text Box 12"/>
            <p:cNvSpPr txBox="1">
              <a:spLocks noChangeAspect="1" noChangeArrowheads="1"/>
            </p:cNvSpPr>
            <p:nvPr/>
          </p:nvSpPr>
          <p:spPr bwMode="auto">
            <a:xfrm>
              <a:off x="6957" y="3286"/>
              <a:ext cx="1927" cy="803"/>
            </a:xfrm>
            <a:prstGeom prst="rect">
              <a:avLst/>
            </a:prstGeom>
            <a:solidFill>
              <a:srgbClr val="FFFFFF"/>
            </a:solidFill>
            <a:ln w="9525">
              <a:solidFill>
                <a:srgbClr val="000000"/>
              </a:solidFill>
              <a:miter lim="800000"/>
              <a:headEnd/>
              <a:tailEnd/>
            </a:ln>
          </p:spPr>
          <p:txBody>
            <a:bodyPr/>
            <a:lstStyle/>
            <a:p>
              <a:pPr algn="ctr" eaLnBrk="0" hangingPunct="0"/>
              <a:r>
                <a:rPr lang="en-US" sz="1400" b="1"/>
                <a:t>JELÖLÉS NÉLKÜLI MÓDSZEREK</a:t>
              </a:r>
              <a:endParaRPr lang="en-US" sz="1400"/>
            </a:p>
          </p:txBody>
        </p:sp>
        <p:sp>
          <p:nvSpPr>
            <p:cNvPr id="83978" name="Text Box 13"/>
            <p:cNvSpPr txBox="1">
              <a:spLocks noChangeAspect="1" noChangeArrowheads="1"/>
            </p:cNvSpPr>
            <p:nvPr/>
          </p:nvSpPr>
          <p:spPr bwMode="auto">
            <a:xfrm>
              <a:off x="7885" y="5759"/>
              <a:ext cx="2459" cy="561"/>
            </a:xfrm>
            <a:prstGeom prst="rect">
              <a:avLst/>
            </a:prstGeom>
            <a:solidFill>
              <a:srgbClr val="FFFFFF"/>
            </a:solidFill>
            <a:ln w="9525">
              <a:solidFill>
                <a:srgbClr val="000000"/>
              </a:solidFill>
              <a:miter lim="800000"/>
              <a:headEnd/>
              <a:tailEnd/>
            </a:ln>
          </p:spPr>
          <p:txBody>
            <a:bodyPr/>
            <a:lstStyle/>
            <a:p>
              <a:pPr algn="ctr" eaLnBrk="0" hangingPunct="0"/>
              <a:r>
                <a:rPr lang="en-US" sz="1600" b="1"/>
                <a:t>Precipitációs módszerek</a:t>
              </a:r>
              <a:endParaRPr lang="en-US" sz="1600"/>
            </a:p>
          </p:txBody>
        </p:sp>
        <p:sp>
          <p:nvSpPr>
            <p:cNvPr id="83979" name="Text Box 14"/>
            <p:cNvSpPr txBox="1">
              <a:spLocks noChangeAspect="1" noChangeArrowheads="1"/>
            </p:cNvSpPr>
            <p:nvPr/>
          </p:nvSpPr>
          <p:spPr bwMode="auto">
            <a:xfrm>
              <a:off x="8006" y="6697"/>
              <a:ext cx="2327" cy="1503"/>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nincs jelölés</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radiális immundiffúzió</a:t>
              </a:r>
            </a:p>
            <a:p>
              <a:pPr eaLnBrk="0" hangingPunct="0">
                <a:buFont typeface="Times New Roman" pitchFamily="18" charset="0"/>
                <a:buChar char="•"/>
              </a:pPr>
              <a:r>
                <a:rPr lang="hu-HU" sz="1400" b="1">
                  <a:latin typeface="Calibri" pitchFamily="34" charset="0"/>
                </a:rPr>
                <a:t>turbidimetria</a:t>
              </a:r>
            </a:p>
            <a:p>
              <a:pPr eaLnBrk="0" hangingPunct="0">
                <a:buFont typeface="Times New Roman" pitchFamily="18" charset="0"/>
                <a:buChar char="•"/>
              </a:pPr>
              <a:r>
                <a:rPr lang="hu-HU" sz="1400" b="1">
                  <a:latin typeface="Calibri" pitchFamily="34" charset="0"/>
                </a:rPr>
                <a:t>nefelometria</a:t>
              </a:r>
              <a:endParaRPr lang="en-US" sz="1400"/>
            </a:p>
          </p:txBody>
        </p:sp>
        <p:sp>
          <p:nvSpPr>
            <p:cNvPr id="83980" name="Text Box 15"/>
            <p:cNvSpPr txBox="1">
              <a:spLocks noChangeAspect="1" noChangeArrowheads="1"/>
            </p:cNvSpPr>
            <p:nvPr/>
          </p:nvSpPr>
          <p:spPr bwMode="auto">
            <a:xfrm>
              <a:off x="1483" y="4334"/>
              <a:ext cx="2932" cy="803"/>
            </a:xfrm>
            <a:prstGeom prst="rect">
              <a:avLst/>
            </a:prstGeom>
            <a:solidFill>
              <a:srgbClr val="FFFFFF"/>
            </a:solidFill>
            <a:ln w="9525">
              <a:noFill/>
              <a:miter lim="800000"/>
              <a:headEnd/>
              <a:tailEnd/>
            </a:ln>
          </p:spPr>
          <p:txBody>
            <a:bodyPr/>
            <a:lstStyle/>
            <a:p>
              <a:pPr algn="ctr" eaLnBrk="0" hangingPunct="0"/>
              <a:r>
                <a:rPr lang="en-US" sz="1600" b="1"/>
                <a:t>Antitest feleslegben</a:t>
              </a:r>
              <a:endParaRPr lang="en-US" sz="1600"/>
            </a:p>
          </p:txBody>
        </p:sp>
        <p:sp>
          <p:nvSpPr>
            <p:cNvPr id="83981" name="Text Box 16"/>
            <p:cNvSpPr txBox="1">
              <a:spLocks noChangeAspect="1" noChangeArrowheads="1"/>
            </p:cNvSpPr>
            <p:nvPr/>
          </p:nvSpPr>
          <p:spPr bwMode="auto">
            <a:xfrm>
              <a:off x="4659" y="4334"/>
              <a:ext cx="2931" cy="803"/>
            </a:xfrm>
            <a:prstGeom prst="rect">
              <a:avLst/>
            </a:prstGeom>
            <a:solidFill>
              <a:srgbClr val="FFFFFF"/>
            </a:solidFill>
            <a:ln w="9525">
              <a:noFill/>
              <a:miter lim="800000"/>
              <a:headEnd/>
              <a:tailEnd/>
            </a:ln>
          </p:spPr>
          <p:txBody>
            <a:bodyPr/>
            <a:lstStyle/>
            <a:p>
              <a:pPr algn="ctr" eaLnBrk="0" hangingPunct="0"/>
              <a:r>
                <a:rPr lang="en-US" sz="1600" b="1"/>
                <a:t>Antitest korlátozott mennyiségben</a:t>
              </a:r>
              <a:endParaRPr lang="en-US" sz="1600"/>
            </a:p>
          </p:txBody>
        </p:sp>
        <p:cxnSp>
          <p:nvCxnSpPr>
            <p:cNvPr id="83982" name="AutoShape 17"/>
            <p:cNvCxnSpPr>
              <a:cxnSpLocks noChangeAspect="1" noChangeShapeType="1"/>
            </p:cNvCxnSpPr>
            <p:nvPr/>
          </p:nvCxnSpPr>
          <p:spPr bwMode="auto">
            <a:xfrm flipH="1">
              <a:off x="4608" y="2973"/>
              <a:ext cx="739" cy="293"/>
            </a:xfrm>
            <a:prstGeom prst="straightConnector1">
              <a:avLst/>
            </a:prstGeom>
            <a:noFill/>
            <a:ln w="9525">
              <a:solidFill>
                <a:srgbClr val="000000"/>
              </a:solidFill>
              <a:round/>
              <a:headEnd/>
              <a:tailEnd type="triangle" w="med" len="med"/>
            </a:ln>
          </p:spPr>
        </p:cxnSp>
        <p:cxnSp>
          <p:nvCxnSpPr>
            <p:cNvPr id="83983" name="AutoShape 18"/>
            <p:cNvCxnSpPr>
              <a:cxnSpLocks noChangeAspect="1" noChangeShapeType="1"/>
            </p:cNvCxnSpPr>
            <p:nvPr/>
          </p:nvCxnSpPr>
          <p:spPr bwMode="auto">
            <a:xfrm>
              <a:off x="7113" y="2981"/>
              <a:ext cx="841" cy="293"/>
            </a:xfrm>
            <a:prstGeom prst="straightConnector1">
              <a:avLst/>
            </a:prstGeom>
            <a:noFill/>
            <a:ln w="9525">
              <a:solidFill>
                <a:srgbClr val="000000"/>
              </a:solidFill>
              <a:round/>
              <a:headEnd/>
              <a:tailEnd type="triangle" w="med" len="med"/>
            </a:ln>
          </p:spPr>
        </p:cxnSp>
        <p:cxnSp>
          <p:nvCxnSpPr>
            <p:cNvPr id="83984" name="AutoShape 19"/>
            <p:cNvCxnSpPr>
              <a:cxnSpLocks noChangeAspect="1" noChangeShapeType="1"/>
            </p:cNvCxnSpPr>
            <p:nvPr/>
          </p:nvCxnSpPr>
          <p:spPr bwMode="auto">
            <a:xfrm flipH="1">
              <a:off x="3037" y="4082"/>
              <a:ext cx="1422" cy="298"/>
            </a:xfrm>
            <a:prstGeom prst="straightConnector1">
              <a:avLst/>
            </a:prstGeom>
            <a:noFill/>
            <a:ln w="9525">
              <a:solidFill>
                <a:srgbClr val="000000"/>
              </a:solidFill>
              <a:round/>
              <a:headEnd/>
              <a:tailEnd/>
            </a:ln>
          </p:spPr>
        </p:cxnSp>
        <p:cxnSp>
          <p:nvCxnSpPr>
            <p:cNvPr id="83985" name="AutoShape 20"/>
            <p:cNvCxnSpPr>
              <a:cxnSpLocks noChangeAspect="1" noChangeShapeType="1"/>
            </p:cNvCxnSpPr>
            <p:nvPr/>
          </p:nvCxnSpPr>
          <p:spPr bwMode="auto">
            <a:xfrm>
              <a:off x="4999" y="4089"/>
              <a:ext cx="1278" cy="268"/>
            </a:xfrm>
            <a:prstGeom prst="straightConnector1">
              <a:avLst/>
            </a:prstGeom>
            <a:noFill/>
            <a:ln w="9525">
              <a:solidFill>
                <a:srgbClr val="000000"/>
              </a:solidFill>
              <a:round/>
              <a:headEnd/>
              <a:tailEnd/>
            </a:ln>
          </p:spPr>
        </p:cxnSp>
        <p:cxnSp>
          <p:nvCxnSpPr>
            <p:cNvPr id="83986" name="AutoShape 21"/>
            <p:cNvCxnSpPr>
              <a:cxnSpLocks noChangeAspect="1" noChangeShapeType="1"/>
            </p:cNvCxnSpPr>
            <p:nvPr/>
          </p:nvCxnSpPr>
          <p:spPr bwMode="auto">
            <a:xfrm>
              <a:off x="7900" y="4085"/>
              <a:ext cx="1151" cy="241"/>
            </a:xfrm>
            <a:prstGeom prst="straightConnector1">
              <a:avLst/>
            </a:prstGeom>
            <a:noFill/>
            <a:ln w="9525">
              <a:solidFill>
                <a:srgbClr val="000000"/>
              </a:solidFill>
              <a:round/>
              <a:headEnd/>
              <a:tailEnd/>
            </a:ln>
          </p:spPr>
        </p:cxnSp>
        <p:cxnSp>
          <p:nvCxnSpPr>
            <p:cNvPr id="83987" name="AutoShape 22"/>
            <p:cNvCxnSpPr>
              <a:cxnSpLocks noChangeAspect="1" noChangeShapeType="1"/>
            </p:cNvCxnSpPr>
            <p:nvPr/>
          </p:nvCxnSpPr>
          <p:spPr bwMode="auto">
            <a:xfrm>
              <a:off x="2873" y="4752"/>
              <a:ext cx="0" cy="614"/>
            </a:xfrm>
            <a:prstGeom prst="straightConnector1">
              <a:avLst/>
            </a:prstGeom>
            <a:noFill/>
            <a:ln w="9525">
              <a:solidFill>
                <a:srgbClr val="000000"/>
              </a:solidFill>
              <a:round/>
              <a:headEnd/>
              <a:tailEnd/>
            </a:ln>
          </p:spPr>
        </p:cxnSp>
        <p:cxnSp>
          <p:nvCxnSpPr>
            <p:cNvPr id="83988" name="AutoShape 23"/>
            <p:cNvCxnSpPr>
              <a:cxnSpLocks noChangeAspect="1" noChangeShapeType="1"/>
            </p:cNvCxnSpPr>
            <p:nvPr/>
          </p:nvCxnSpPr>
          <p:spPr bwMode="auto">
            <a:xfrm>
              <a:off x="6069" y="5048"/>
              <a:ext cx="0" cy="318"/>
            </a:xfrm>
            <a:prstGeom prst="straightConnector1">
              <a:avLst/>
            </a:prstGeom>
            <a:noFill/>
            <a:ln w="9525">
              <a:solidFill>
                <a:srgbClr val="000000"/>
              </a:solidFill>
              <a:round/>
              <a:headEnd/>
              <a:tailEnd/>
            </a:ln>
          </p:spPr>
        </p:cxnSp>
        <p:cxnSp>
          <p:nvCxnSpPr>
            <p:cNvPr id="83989" name="AutoShape 24"/>
            <p:cNvCxnSpPr>
              <a:cxnSpLocks noChangeAspect="1" noChangeShapeType="1"/>
            </p:cNvCxnSpPr>
            <p:nvPr/>
          </p:nvCxnSpPr>
          <p:spPr bwMode="auto">
            <a:xfrm>
              <a:off x="9110" y="4979"/>
              <a:ext cx="0" cy="777"/>
            </a:xfrm>
            <a:prstGeom prst="straightConnector1">
              <a:avLst/>
            </a:prstGeom>
            <a:noFill/>
            <a:ln w="9525">
              <a:solidFill>
                <a:srgbClr val="000000"/>
              </a:solidFill>
              <a:round/>
              <a:headEnd/>
              <a:tailEn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hu-HU" smtClean="0"/>
              <a:t>I</a:t>
            </a:r>
            <a:r>
              <a:rPr lang="en-US" smtClean="0"/>
              <a:t>mmunoassa</a:t>
            </a:r>
            <a:r>
              <a:rPr lang="hu-HU" smtClean="0"/>
              <a:t>y-ek</a:t>
            </a:r>
            <a:endParaRPr lang="en-US" b="1" smtClean="0">
              <a:solidFill>
                <a:srgbClr val="FF3300"/>
              </a:solidFill>
            </a:endParaRPr>
          </a:p>
        </p:txBody>
      </p:sp>
      <p:sp>
        <p:nvSpPr>
          <p:cNvPr id="84994" name="Rectangle 3"/>
          <p:cNvSpPr>
            <a:spLocks noGrp="1" noChangeArrowheads="1"/>
          </p:cNvSpPr>
          <p:nvPr>
            <p:ph idx="4294967295"/>
          </p:nvPr>
        </p:nvSpPr>
        <p:spPr>
          <a:xfrm>
            <a:off x="0" y="2565400"/>
            <a:ext cx="3132138" cy="2663825"/>
          </a:xfrm>
        </p:spPr>
        <p:txBody>
          <a:bodyPr/>
          <a:lstStyle/>
          <a:p>
            <a:pPr eaLnBrk="1" hangingPunct="1">
              <a:lnSpc>
                <a:spcPct val="80000"/>
              </a:lnSpc>
              <a:buFontTx/>
              <a:buBlip>
                <a:blip r:embed="rId3"/>
              </a:buBlip>
            </a:pPr>
            <a:r>
              <a:rPr lang="en-US" smtClean="0"/>
              <a:t>radioaktív izotóp</a:t>
            </a:r>
          </a:p>
          <a:p>
            <a:pPr eaLnBrk="1" hangingPunct="1">
              <a:lnSpc>
                <a:spcPct val="80000"/>
              </a:lnSpc>
              <a:buFontTx/>
              <a:buBlip>
                <a:blip r:embed="rId3"/>
              </a:buBlip>
            </a:pPr>
            <a:r>
              <a:rPr lang="en-US" smtClean="0"/>
              <a:t>enzim</a:t>
            </a:r>
          </a:p>
          <a:p>
            <a:pPr eaLnBrk="1" hangingPunct="1">
              <a:lnSpc>
                <a:spcPct val="80000"/>
              </a:lnSpc>
              <a:buFontTx/>
              <a:buBlip>
                <a:blip r:embed="rId3"/>
              </a:buBlip>
            </a:pPr>
            <a:r>
              <a:rPr lang="hu-HU" smtClean="0"/>
              <a:t>f</a:t>
            </a:r>
            <a:r>
              <a:rPr lang="en-US" smtClean="0"/>
              <a:t>luoreszcens</a:t>
            </a:r>
            <a:r>
              <a:rPr lang="hu-HU" smtClean="0"/>
              <a:t> molekula</a:t>
            </a:r>
            <a:endParaRPr lang="en-US" smtClean="0"/>
          </a:p>
          <a:p>
            <a:pPr eaLnBrk="1" hangingPunct="1">
              <a:lnSpc>
                <a:spcPct val="80000"/>
              </a:lnSpc>
              <a:buFontTx/>
              <a:buBlip>
                <a:blip r:embed="rId3"/>
              </a:buBlip>
            </a:pPr>
            <a:r>
              <a:rPr lang="hu-HU" smtClean="0"/>
              <a:t>k</a:t>
            </a:r>
            <a:r>
              <a:rPr lang="en-US" smtClean="0"/>
              <a:t>emilumineszcens</a:t>
            </a:r>
            <a:r>
              <a:rPr lang="hu-HU" smtClean="0"/>
              <a:t> molekula</a:t>
            </a:r>
          </a:p>
          <a:p>
            <a:pPr eaLnBrk="1" hangingPunct="1">
              <a:lnSpc>
                <a:spcPct val="80000"/>
              </a:lnSpc>
              <a:buFontTx/>
              <a:buBlip>
                <a:blip r:embed="rId3"/>
              </a:buBlip>
            </a:pPr>
            <a:r>
              <a:rPr lang="hu-HU" smtClean="0"/>
              <a:t>mágneses nanorészecske</a:t>
            </a:r>
            <a:endParaRPr lang="en-US" smtClean="0"/>
          </a:p>
        </p:txBody>
      </p:sp>
      <p:pic>
        <p:nvPicPr>
          <p:cNvPr id="84995" name="Picture 4"/>
          <p:cNvPicPr>
            <a:picLocks noChangeAspect="1" noChangeArrowheads="1"/>
          </p:cNvPicPr>
          <p:nvPr/>
        </p:nvPicPr>
        <p:blipFill>
          <a:blip r:embed="rId4"/>
          <a:srcRect/>
          <a:stretch>
            <a:fillRect/>
          </a:stretch>
        </p:blipFill>
        <p:spPr bwMode="auto">
          <a:xfrm>
            <a:off x="3132138" y="3716338"/>
            <a:ext cx="5718175" cy="2098675"/>
          </a:xfrm>
          <a:prstGeom prst="rect">
            <a:avLst/>
          </a:prstGeom>
          <a:noFill/>
          <a:ln w="12700">
            <a:noFill/>
            <a:miter lim="800000"/>
            <a:headEnd type="none" w="sm" len="sm"/>
            <a:tailEnd type="none" w="sm" len="sm"/>
          </a:ln>
        </p:spPr>
      </p:pic>
      <p:pic>
        <p:nvPicPr>
          <p:cNvPr id="84996" name="Picture 5"/>
          <p:cNvPicPr>
            <a:picLocks noChangeAspect="1" noChangeArrowheads="1"/>
          </p:cNvPicPr>
          <p:nvPr/>
        </p:nvPicPr>
        <p:blipFill>
          <a:blip r:embed="rId5"/>
          <a:srcRect/>
          <a:stretch>
            <a:fillRect/>
          </a:stretch>
        </p:blipFill>
        <p:spPr bwMode="auto">
          <a:xfrm>
            <a:off x="3132138" y="1125538"/>
            <a:ext cx="5715000" cy="2105025"/>
          </a:xfrm>
          <a:prstGeom prst="rect">
            <a:avLst/>
          </a:prstGeom>
          <a:noFill/>
          <a:ln w="12700">
            <a:noFill/>
            <a:miter lim="800000"/>
            <a:headEnd type="none" w="sm" len="sm"/>
            <a:tailEnd type="none" w="sm" len="sm"/>
          </a:ln>
        </p:spPr>
      </p:pic>
      <p:sp>
        <p:nvSpPr>
          <p:cNvPr id="84997" name="Text Box 6"/>
          <p:cNvSpPr txBox="1">
            <a:spLocks noChangeArrowheads="1"/>
          </p:cNvSpPr>
          <p:nvPr/>
        </p:nvSpPr>
        <p:spPr bwMode="auto">
          <a:xfrm>
            <a:off x="5148263" y="3213100"/>
            <a:ext cx="1779587" cy="457200"/>
          </a:xfrm>
          <a:prstGeom prst="rect">
            <a:avLst/>
          </a:prstGeom>
          <a:noFill/>
          <a:ln w="12700">
            <a:noFill/>
            <a:miter lim="800000"/>
            <a:headEnd type="none" w="sm" len="sm"/>
            <a:tailEnd type="none" w="sm" len="sm"/>
          </a:ln>
        </p:spPr>
        <p:txBody>
          <a:bodyPr wrap="none">
            <a:spAutoFit/>
          </a:bodyPr>
          <a:lstStyle/>
          <a:p>
            <a:pPr eaLnBrk="0" hangingPunct="0"/>
            <a:r>
              <a:rPr lang="hu-HU"/>
              <a:t>jelölt antigén</a:t>
            </a:r>
            <a:endParaRPr lang="en-US"/>
          </a:p>
        </p:txBody>
      </p:sp>
      <p:sp>
        <p:nvSpPr>
          <p:cNvPr id="84998" name="Text Box 7"/>
          <p:cNvSpPr txBox="1">
            <a:spLocks noChangeArrowheads="1"/>
          </p:cNvSpPr>
          <p:nvPr/>
        </p:nvSpPr>
        <p:spPr bwMode="auto">
          <a:xfrm>
            <a:off x="5219700" y="5876925"/>
            <a:ext cx="1762125" cy="457200"/>
          </a:xfrm>
          <a:prstGeom prst="rect">
            <a:avLst/>
          </a:prstGeom>
          <a:noFill/>
          <a:ln w="12700">
            <a:noFill/>
            <a:miter lim="800000"/>
            <a:headEnd type="none" w="sm" len="sm"/>
            <a:tailEnd type="none" w="sm" len="sm"/>
          </a:ln>
        </p:spPr>
        <p:txBody>
          <a:bodyPr>
            <a:spAutoFit/>
          </a:bodyPr>
          <a:lstStyle/>
          <a:p>
            <a:pPr eaLnBrk="0" hangingPunct="0"/>
            <a:r>
              <a:rPr lang="hu-HU"/>
              <a:t>jelölt antitest</a:t>
            </a:r>
            <a:endParaRPr lang="en-US"/>
          </a:p>
        </p:txBody>
      </p:sp>
      <p:sp>
        <p:nvSpPr>
          <p:cNvPr id="95240" name="TextBox 7"/>
          <p:cNvSpPr txBox="1">
            <a:spLocks noChangeArrowheads="1"/>
          </p:cNvSpPr>
          <p:nvPr/>
        </p:nvSpPr>
        <p:spPr bwMode="auto">
          <a:xfrm>
            <a:off x="468313" y="1916113"/>
            <a:ext cx="1743075" cy="461962"/>
          </a:xfrm>
          <a:prstGeom prst="rect">
            <a:avLst/>
          </a:prstGeom>
          <a:noFill/>
          <a:ln w="9525">
            <a:noFill/>
            <a:miter lim="800000"/>
            <a:headEnd/>
            <a:tailEnd/>
          </a:ln>
        </p:spPr>
        <p:txBody>
          <a:bodyPr wrap="none">
            <a:spAutoFit/>
          </a:bodyPr>
          <a:lstStyle/>
          <a:p>
            <a:pPr eaLnBrk="0" hangingPunct="0">
              <a:defRPr/>
            </a:pPr>
            <a:r>
              <a:rPr lang="en-US" b="1" dirty="0" err="1">
                <a:latin typeface="+mn-lt"/>
              </a:rPr>
              <a:t>Jelölő</a:t>
            </a:r>
            <a:r>
              <a:rPr lang="en-US" b="1" dirty="0">
                <a:latin typeface="+mn-lt"/>
              </a:rPr>
              <a:t> </a:t>
            </a:r>
            <a:r>
              <a:rPr lang="en-US" b="1" dirty="0" err="1">
                <a:latin typeface="+mn-lt"/>
              </a:rPr>
              <a:t>anyag</a:t>
            </a:r>
            <a:endParaRPr lang="hu-HU"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mtClean="0"/>
              <a:t>Radioaktív</a:t>
            </a:r>
            <a:r>
              <a:rPr lang="hu-HU" smtClean="0"/>
              <a:t> izotópos</a:t>
            </a:r>
            <a:r>
              <a:rPr lang="en-US" smtClean="0"/>
              <a:t> jelölés</a:t>
            </a:r>
          </a:p>
        </p:txBody>
      </p:sp>
      <p:sp>
        <p:nvSpPr>
          <p:cNvPr id="87042" name="Rectangle 3"/>
          <p:cNvSpPr>
            <a:spLocks noGrp="1" noChangeArrowheads="1"/>
          </p:cNvSpPr>
          <p:nvPr>
            <p:ph idx="4294967295"/>
          </p:nvPr>
        </p:nvSpPr>
        <p:spPr>
          <a:xfrm>
            <a:off x="395288" y="1268413"/>
            <a:ext cx="7772400" cy="3600450"/>
          </a:xfrm>
        </p:spPr>
        <p:txBody>
          <a:bodyPr/>
          <a:lstStyle/>
          <a:p>
            <a:pPr eaLnBrk="1" hangingPunct="1"/>
            <a:r>
              <a:rPr lang="en-US" smtClean="0"/>
              <a:t>19</a:t>
            </a:r>
            <a:r>
              <a:rPr lang="hu-HU" smtClean="0"/>
              <a:t>5</a:t>
            </a:r>
            <a:r>
              <a:rPr lang="en-US" smtClean="0"/>
              <a:t>0-</a:t>
            </a:r>
            <a:r>
              <a:rPr lang="hu-HU" smtClean="0"/>
              <a:t>es</a:t>
            </a:r>
            <a:r>
              <a:rPr lang="en-US" smtClean="0"/>
              <a:t> évek</a:t>
            </a:r>
            <a:r>
              <a:rPr lang="hu-HU" smtClean="0"/>
              <a:t> végén</a:t>
            </a:r>
            <a:r>
              <a:rPr lang="en-US" smtClean="0"/>
              <a:t> fejlesztették ki (RIA, IRMA)</a:t>
            </a:r>
          </a:p>
          <a:p>
            <a:pPr eaLnBrk="1" hangingPunct="1"/>
            <a:r>
              <a:rPr lang="en-US" smtClean="0"/>
              <a:t>jelölő izotópok: </a:t>
            </a:r>
            <a:r>
              <a:rPr lang="en-US" baseline="30000" smtClean="0"/>
              <a:t>125</a:t>
            </a:r>
            <a:r>
              <a:rPr lang="en-US" smtClean="0"/>
              <a:t>I, </a:t>
            </a:r>
            <a:r>
              <a:rPr lang="en-US" baseline="30000" smtClean="0"/>
              <a:t>131</a:t>
            </a:r>
            <a:r>
              <a:rPr lang="en-US" smtClean="0"/>
              <a:t>I, (</a:t>
            </a:r>
            <a:r>
              <a:rPr lang="en-US" smtClean="0">
                <a:latin typeface="Symbol" pitchFamily="18" charset="2"/>
              </a:rPr>
              <a:t>g</a:t>
            </a:r>
            <a:r>
              <a:rPr lang="en-US" smtClean="0"/>
              <a:t> sugárzók), </a:t>
            </a:r>
            <a:r>
              <a:rPr lang="en-US" baseline="30000" smtClean="0"/>
              <a:t>3</a:t>
            </a:r>
            <a:r>
              <a:rPr lang="en-US" smtClean="0"/>
              <a:t>H, </a:t>
            </a:r>
            <a:r>
              <a:rPr lang="en-US" baseline="30000" smtClean="0"/>
              <a:t>14</a:t>
            </a:r>
            <a:r>
              <a:rPr lang="en-US" smtClean="0"/>
              <a:t>C (lágy </a:t>
            </a:r>
            <a:r>
              <a:rPr lang="en-US" smtClean="0">
                <a:latin typeface="Symbol" pitchFamily="18" charset="2"/>
              </a:rPr>
              <a:t>b</a:t>
            </a:r>
            <a:r>
              <a:rPr lang="en-US" smtClean="0"/>
              <a:t> sugárzók)</a:t>
            </a:r>
          </a:p>
          <a:p>
            <a:pPr eaLnBrk="1" hangingPunct="1"/>
            <a:r>
              <a:rPr lang="en-US" smtClean="0"/>
              <a:t>hátrányai:</a:t>
            </a:r>
          </a:p>
          <a:p>
            <a:pPr lvl="1" eaLnBrk="1" hangingPunct="1"/>
            <a:r>
              <a:rPr lang="en-US" sz="2400" smtClean="0"/>
              <a:t>hulladékok elhelyezése</a:t>
            </a:r>
          </a:p>
          <a:p>
            <a:pPr lvl="1" eaLnBrk="1" hangingPunct="1"/>
            <a:r>
              <a:rPr lang="en-US" sz="2400" smtClean="0"/>
              <a:t>korlátozott felhasználási idő</a:t>
            </a:r>
          </a:p>
          <a:p>
            <a:pPr lvl="1" eaLnBrk="1" hangingPunct="1"/>
            <a:r>
              <a:rPr lang="en-US" sz="2400" smtClean="0"/>
              <a:t>veszélyes anyagok</a:t>
            </a:r>
          </a:p>
          <a:p>
            <a:pPr lvl="1" eaLnBrk="1" hangingPunct="1"/>
            <a:r>
              <a:rPr lang="en-US" sz="2400" smtClean="0"/>
              <a:t> költséges mérőberendezés</a:t>
            </a:r>
          </a:p>
          <a:p>
            <a:pPr lvl="1" eaLnBrk="1" hangingPunct="1"/>
            <a:r>
              <a:rPr lang="en-US" sz="2400" smtClean="0"/>
              <a:t>állandó szervezett ellenőrzés</a:t>
            </a:r>
          </a:p>
        </p:txBody>
      </p:sp>
      <p:sp>
        <p:nvSpPr>
          <p:cNvPr id="87043" name="Text Box 4"/>
          <p:cNvSpPr txBox="1">
            <a:spLocks noChangeArrowheads="1"/>
          </p:cNvSpPr>
          <p:nvPr/>
        </p:nvSpPr>
        <p:spPr bwMode="auto">
          <a:xfrm>
            <a:off x="0" y="4114800"/>
            <a:ext cx="4572000" cy="1169988"/>
          </a:xfrm>
          <a:prstGeom prst="rect">
            <a:avLst/>
          </a:prstGeom>
          <a:noFill/>
          <a:ln w="9525">
            <a:noFill/>
            <a:miter lim="800000"/>
            <a:headEnd/>
            <a:tailEnd/>
          </a:ln>
        </p:spPr>
        <p:txBody>
          <a:bodyPr>
            <a:spAutoFit/>
          </a:bodyPr>
          <a:lstStyle/>
          <a:p>
            <a:pPr algn="ctr" eaLnBrk="0" hangingPunct="0">
              <a:spcBef>
                <a:spcPct val="50000"/>
              </a:spcBef>
            </a:pPr>
            <a:endParaRPr lang="hu-HU" sz="2000"/>
          </a:p>
          <a:p>
            <a:pPr eaLnBrk="0" hangingPunct="0"/>
            <a:endParaRPr lang="hu-HU" sz="2000"/>
          </a:p>
          <a:p>
            <a:pPr lvl="1" eaLnBrk="0" hangingPunct="0">
              <a:spcBef>
                <a:spcPct val="50000"/>
              </a:spcBef>
            </a:pPr>
            <a:endParaRPr lang="en-US" sz="2000"/>
          </a:p>
        </p:txBody>
      </p:sp>
      <p:sp>
        <p:nvSpPr>
          <p:cNvPr id="87044" name="Text Box 6"/>
          <p:cNvSpPr txBox="1">
            <a:spLocks noChangeArrowheads="1"/>
          </p:cNvSpPr>
          <p:nvPr/>
        </p:nvSpPr>
        <p:spPr bwMode="auto">
          <a:xfrm>
            <a:off x="4572000" y="4114800"/>
            <a:ext cx="4572000" cy="738188"/>
          </a:xfrm>
          <a:prstGeom prst="rect">
            <a:avLst/>
          </a:prstGeom>
          <a:noFill/>
          <a:ln w="9525">
            <a:noFill/>
            <a:miter lim="800000"/>
            <a:headEnd/>
            <a:tailEnd/>
          </a:ln>
        </p:spPr>
        <p:txBody>
          <a:bodyPr>
            <a:spAutoFit/>
          </a:bodyPr>
          <a:lstStyle/>
          <a:p>
            <a:pPr eaLnBrk="0" hangingPunct="0">
              <a:spcBef>
                <a:spcPct val="50000"/>
              </a:spcBef>
            </a:pPr>
            <a:endParaRPr lang="en-US" sz="1800"/>
          </a:p>
          <a:p>
            <a:pPr eaLnBrk="0" hangingPunct="0">
              <a:buFontTx/>
              <a:buChar char="•"/>
            </a:pPr>
            <a:endParaRPr lang="en-US"/>
          </a:p>
        </p:txBody>
      </p:sp>
      <p:sp>
        <p:nvSpPr>
          <p:cNvPr id="96262" name="Text Box 7"/>
          <p:cNvSpPr txBox="1">
            <a:spLocks noChangeArrowheads="1"/>
          </p:cNvSpPr>
          <p:nvPr/>
        </p:nvSpPr>
        <p:spPr bwMode="auto">
          <a:xfrm>
            <a:off x="4859338" y="4724400"/>
            <a:ext cx="4103687" cy="1717675"/>
          </a:xfrm>
          <a:prstGeom prst="rect">
            <a:avLst/>
          </a:prstGeom>
          <a:noFill/>
          <a:ln w="12700">
            <a:noFill/>
            <a:miter lim="800000"/>
            <a:headEnd type="none" w="sm" len="sm"/>
            <a:tailEnd type="none" w="sm" len="sm"/>
          </a:ln>
        </p:spPr>
        <p:txBody>
          <a:bodyPr>
            <a:spAutoFit/>
          </a:bodyPr>
          <a:lstStyle/>
          <a:p>
            <a:pPr eaLnBrk="0" hangingPunct="0">
              <a:spcBef>
                <a:spcPct val="20000"/>
              </a:spcBef>
              <a:buFont typeface="Symbol" pitchFamily="18" charset="2"/>
              <a:buNone/>
              <a:defRPr/>
            </a:pPr>
            <a:r>
              <a:rPr lang="hu-HU" dirty="0">
                <a:solidFill>
                  <a:srgbClr val="CC3300"/>
                </a:solidFill>
                <a:latin typeface="Symbol" pitchFamily="18" charset="2"/>
              </a:rPr>
              <a:t>a</a:t>
            </a:r>
            <a:r>
              <a:rPr lang="hu-HU" dirty="0">
                <a:solidFill>
                  <a:srgbClr val="CC3300"/>
                </a:solidFill>
                <a:latin typeface="+mn-lt"/>
              </a:rPr>
              <a:t> sugárzás: He atommagok</a:t>
            </a:r>
          </a:p>
          <a:p>
            <a:pPr eaLnBrk="0" hangingPunct="0">
              <a:spcBef>
                <a:spcPct val="20000"/>
              </a:spcBef>
              <a:buFont typeface="Symbol" pitchFamily="18" charset="2"/>
              <a:buNone/>
              <a:defRPr/>
            </a:pPr>
            <a:r>
              <a:rPr lang="hu-HU" dirty="0">
                <a:solidFill>
                  <a:srgbClr val="CC3300"/>
                </a:solidFill>
                <a:latin typeface="Symbol" pitchFamily="18" charset="2"/>
              </a:rPr>
              <a:t>b</a:t>
            </a:r>
            <a:r>
              <a:rPr lang="hu-HU" dirty="0">
                <a:solidFill>
                  <a:srgbClr val="CC3300"/>
                </a:solidFill>
                <a:latin typeface="+mn-lt"/>
              </a:rPr>
              <a:t> sugárzás: elektronok</a:t>
            </a:r>
          </a:p>
          <a:p>
            <a:pPr eaLnBrk="0" hangingPunct="0">
              <a:spcBef>
                <a:spcPct val="20000"/>
              </a:spcBef>
              <a:buFont typeface="Symbol" pitchFamily="18" charset="2"/>
              <a:buNone/>
              <a:defRPr/>
            </a:pPr>
            <a:r>
              <a:rPr lang="hu-HU" dirty="0">
                <a:solidFill>
                  <a:srgbClr val="CC3300"/>
                </a:solidFill>
                <a:latin typeface="Symbol" pitchFamily="18" charset="2"/>
              </a:rPr>
              <a:t>g</a:t>
            </a:r>
            <a:r>
              <a:rPr lang="hu-HU" dirty="0">
                <a:solidFill>
                  <a:srgbClr val="CC3300"/>
                </a:solidFill>
                <a:latin typeface="+mn-lt"/>
              </a:rPr>
              <a:t> sugárzás: elektromágneses sugárzás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hu-HU" smtClean="0"/>
              <a:t>Jelölésre használt radioaktív izotópok</a:t>
            </a:r>
          </a:p>
        </p:txBody>
      </p:sp>
      <p:sp>
        <p:nvSpPr>
          <p:cNvPr id="89090" name="Rectangle 2"/>
          <p:cNvSpPr>
            <a:spLocks noChangeArrowheads="1"/>
          </p:cNvSpPr>
          <p:nvPr/>
        </p:nvSpPr>
        <p:spPr bwMode="auto">
          <a:xfrm>
            <a:off x="0" y="1196975"/>
            <a:ext cx="4427538" cy="4400550"/>
          </a:xfrm>
          <a:prstGeom prst="rect">
            <a:avLst/>
          </a:prstGeom>
          <a:noFill/>
          <a:ln w="9525">
            <a:noFill/>
            <a:miter lim="800000"/>
            <a:headEnd/>
            <a:tailEnd/>
          </a:ln>
        </p:spPr>
        <p:txBody>
          <a:bodyPr>
            <a:spAutoFit/>
          </a:bodyPr>
          <a:lstStyle/>
          <a:p>
            <a:pPr algn="ctr" eaLnBrk="0" hangingPunct="0">
              <a:spcBef>
                <a:spcPct val="50000"/>
              </a:spcBef>
            </a:pPr>
            <a:r>
              <a:rPr lang="en-US" sz="2800" b="1">
                <a:latin typeface="Symbol" pitchFamily="18" charset="2"/>
              </a:rPr>
              <a:t>g </a:t>
            </a:r>
            <a:r>
              <a:rPr lang="en-US" sz="2800" b="1"/>
              <a:t> </a:t>
            </a:r>
            <a:r>
              <a:rPr lang="en-US" sz="2800" b="1">
                <a:latin typeface="Calibri" pitchFamily="34" charset="0"/>
              </a:rPr>
              <a:t>sug</a:t>
            </a:r>
            <a:r>
              <a:rPr lang="hu-HU" sz="2800" b="1">
                <a:latin typeface="Calibri" pitchFamily="34" charset="0"/>
              </a:rPr>
              <a:t>árzó izotópos jelzés</a:t>
            </a:r>
          </a:p>
          <a:p>
            <a:pPr eaLnBrk="0" hangingPunct="0">
              <a:spcBef>
                <a:spcPct val="50000"/>
              </a:spcBef>
              <a:buFontTx/>
              <a:buBlip>
                <a:blip r:embed="rId3"/>
              </a:buBlip>
            </a:pPr>
            <a:r>
              <a:rPr lang="hu-HU">
                <a:latin typeface="Calibri" pitchFamily="34" charset="0"/>
              </a:rPr>
              <a:t>jól kidolgozott, gyors, olcsó jelölés</a:t>
            </a:r>
          </a:p>
          <a:p>
            <a:pPr eaLnBrk="0" hangingPunct="0">
              <a:buFontTx/>
              <a:buBlip>
                <a:blip r:embed="rId3"/>
              </a:buBlip>
            </a:pPr>
            <a:r>
              <a:rPr lang="hu-HU">
                <a:latin typeface="Calibri" pitchFamily="34" charset="0"/>
              </a:rPr>
              <a:t>érzékeny módszer (10</a:t>
            </a:r>
            <a:r>
              <a:rPr lang="hu-HU" baseline="30000">
                <a:latin typeface="Calibri" pitchFamily="34" charset="0"/>
              </a:rPr>
              <a:t>-8</a:t>
            </a:r>
            <a:r>
              <a:rPr lang="hu-HU">
                <a:latin typeface="Calibri" pitchFamily="34" charset="0"/>
              </a:rPr>
              <a:t>-10</a:t>
            </a:r>
            <a:r>
              <a:rPr lang="hu-HU" baseline="30000">
                <a:latin typeface="Calibri" pitchFamily="34" charset="0"/>
              </a:rPr>
              <a:t>-12</a:t>
            </a:r>
            <a:r>
              <a:rPr lang="hu-HU">
                <a:latin typeface="Calibri" pitchFamily="34" charset="0"/>
              </a:rPr>
              <a:t> M)</a:t>
            </a:r>
          </a:p>
          <a:p>
            <a:pPr eaLnBrk="0" hangingPunct="0">
              <a:buFontTx/>
              <a:buBlip>
                <a:blip r:embed="rId3"/>
              </a:buBlip>
            </a:pPr>
            <a:r>
              <a:rPr lang="hu-HU">
                <a:latin typeface="Calibri" pitchFamily="34" charset="0"/>
              </a:rPr>
              <a:t>viszonylag rövid felezési idő (</a:t>
            </a:r>
            <a:r>
              <a:rPr lang="hu-HU" baseline="30000">
                <a:latin typeface="Calibri" pitchFamily="34" charset="0"/>
              </a:rPr>
              <a:t>125</a:t>
            </a:r>
            <a:r>
              <a:rPr lang="hu-HU">
                <a:latin typeface="Calibri" pitchFamily="34" charset="0"/>
              </a:rPr>
              <a:t>I-60 nap, </a:t>
            </a:r>
            <a:r>
              <a:rPr lang="hu-HU" baseline="30000">
                <a:latin typeface="Calibri" pitchFamily="34" charset="0"/>
              </a:rPr>
              <a:t>131</a:t>
            </a:r>
            <a:r>
              <a:rPr lang="hu-HU">
                <a:latin typeface="Calibri" pitchFamily="34" charset="0"/>
              </a:rPr>
              <a:t>I-8 nap)</a:t>
            </a:r>
          </a:p>
          <a:p>
            <a:pPr eaLnBrk="0" hangingPunct="0">
              <a:buFontTx/>
              <a:buBlip>
                <a:blip r:embed="rId3"/>
              </a:buBlip>
            </a:pPr>
            <a:r>
              <a:rPr lang="en-US">
                <a:latin typeface="Calibri" pitchFamily="34" charset="0"/>
              </a:rPr>
              <a:t>“</a:t>
            </a:r>
            <a:r>
              <a:rPr lang="hu-HU">
                <a:latin typeface="Calibri" pitchFamily="34" charset="0"/>
              </a:rPr>
              <a:t>lebomlási katasztrófa</a:t>
            </a:r>
            <a:r>
              <a:rPr lang="en-US">
                <a:latin typeface="Calibri" pitchFamily="34" charset="0"/>
              </a:rPr>
              <a:t>”</a:t>
            </a:r>
            <a:r>
              <a:rPr lang="hu-HU">
                <a:latin typeface="Calibri" pitchFamily="34" charset="0"/>
              </a:rPr>
              <a:t> - a kémiai szerkezet is nagymértékben sérül</a:t>
            </a:r>
          </a:p>
          <a:p>
            <a:pPr eaLnBrk="0" hangingPunct="0">
              <a:buFontTx/>
              <a:buBlip>
                <a:blip r:embed="rId3"/>
              </a:buBlip>
            </a:pPr>
            <a:r>
              <a:rPr lang="hu-HU">
                <a:latin typeface="Calibri" pitchFamily="34" charset="0"/>
              </a:rPr>
              <a:t>kiváló minőségű számláló szükséges</a:t>
            </a:r>
          </a:p>
        </p:txBody>
      </p:sp>
      <p:sp>
        <p:nvSpPr>
          <p:cNvPr id="89091" name="Rectangle 3"/>
          <p:cNvSpPr>
            <a:spLocks noChangeArrowheads="1"/>
          </p:cNvSpPr>
          <p:nvPr/>
        </p:nvSpPr>
        <p:spPr bwMode="auto">
          <a:xfrm>
            <a:off x="4787900" y="1196975"/>
            <a:ext cx="4356100" cy="4770438"/>
          </a:xfrm>
          <a:prstGeom prst="rect">
            <a:avLst/>
          </a:prstGeom>
          <a:noFill/>
          <a:ln w="9525">
            <a:noFill/>
            <a:miter lim="800000"/>
            <a:headEnd/>
            <a:tailEnd/>
          </a:ln>
        </p:spPr>
        <p:txBody>
          <a:bodyPr>
            <a:spAutoFit/>
          </a:bodyPr>
          <a:lstStyle/>
          <a:p>
            <a:pPr algn="ctr" eaLnBrk="0" hangingPunct="0">
              <a:spcBef>
                <a:spcPct val="50000"/>
              </a:spcBef>
            </a:pPr>
            <a:r>
              <a:rPr lang="en-US" sz="2800" b="1">
                <a:latin typeface="Symbol" pitchFamily="18" charset="2"/>
              </a:rPr>
              <a:t>b</a:t>
            </a:r>
            <a:r>
              <a:rPr lang="en-US" sz="2800" b="1"/>
              <a:t> </a:t>
            </a:r>
            <a:r>
              <a:rPr lang="en-US" sz="2800" b="1">
                <a:latin typeface="Calibri" pitchFamily="34" charset="0"/>
              </a:rPr>
              <a:t>sug</a:t>
            </a:r>
            <a:r>
              <a:rPr lang="hu-HU" sz="2800" b="1">
                <a:latin typeface="Calibri" pitchFamily="34" charset="0"/>
              </a:rPr>
              <a:t>árzó izotópos jelzés</a:t>
            </a:r>
            <a:endParaRPr lang="hu-HU" b="1">
              <a:latin typeface="Calibri" pitchFamily="34" charset="0"/>
            </a:endParaRPr>
          </a:p>
          <a:p>
            <a:pPr eaLnBrk="0" hangingPunct="0">
              <a:spcBef>
                <a:spcPct val="50000"/>
              </a:spcBef>
              <a:buFontTx/>
              <a:buBlip>
                <a:blip r:embed="rId3"/>
              </a:buBlip>
            </a:pPr>
            <a:r>
              <a:rPr lang="en-US">
                <a:latin typeface="Calibri" pitchFamily="34" charset="0"/>
              </a:rPr>
              <a:t>jól kidolgozott jelöléstechnika</a:t>
            </a:r>
          </a:p>
          <a:p>
            <a:pPr eaLnBrk="0" hangingPunct="0">
              <a:buFontTx/>
              <a:buBlip>
                <a:blip r:embed="rId3"/>
              </a:buBlip>
            </a:pPr>
            <a:r>
              <a:rPr lang="hu-HU">
                <a:latin typeface="Calibri" pitchFamily="34" charset="0"/>
              </a:rPr>
              <a:t>érzékeny módszer (10</a:t>
            </a:r>
            <a:r>
              <a:rPr lang="hu-HU" baseline="30000">
                <a:latin typeface="Calibri" pitchFamily="34" charset="0"/>
              </a:rPr>
              <a:t>-8</a:t>
            </a:r>
            <a:r>
              <a:rPr lang="hu-HU">
                <a:latin typeface="Calibri" pitchFamily="34" charset="0"/>
              </a:rPr>
              <a:t>-10</a:t>
            </a:r>
            <a:r>
              <a:rPr lang="hu-HU" baseline="30000">
                <a:latin typeface="Calibri" pitchFamily="34" charset="0"/>
              </a:rPr>
              <a:t>-12</a:t>
            </a:r>
            <a:r>
              <a:rPr lang="hu-HU">
                <a:latin typeface="Calibri" pitchFamily="34" charset="0"/>
              </a:rPr>
              <a:t> M)</a:t>
            </a:r>
          </a:p>
          <a:p>
            <a:pPr eaLnBrk="0" hangingPunct="0">
              <a:buFontTx/>
              <a:buBlip>
                <a:blip r:embed="rId3"/>
              </a:buBlip>
            </a:pPr>
            <a:r>
              <a:rPr lang="en-US">
                <a:latin typeface="Calibri" pitchFamily="34" charset="0"/>
              </a:rPr>
              <a:t>hosszú felezési idő (</a:t>
            </a:r>
            <a:r>
              <a:rPr lang="en-US" baseline="30000">
                <a:latin typeface="Calibri" pitchFamily="34" charset="0"/>
              </a:rPr>
              <a:t>3</a:t>
            </a:r>
            <a:r>
              <a:rPr lang="en-US">
                <a:latin typeface="Calibri" pitchFamily="34" charset="0"/>
              </a:rPr>
              <a:t>H-12,3 év, </a:t>
            </a:r>
            <a:r>
              <a:rPr lang="en-US" baseline="30000">
                <a:latin typeface="Calibri" pitchFamily="34" charset="0"/>
              </a:rPr>
              <a:t>14</a:t>
            </a:r>
            <a:r>
              <a:rPr lang="en-US">
                <a:latin typeface="Calibri" pitchFamily="34" charset="0"/>
              </a:rPr>
              <a:t>C-5760 év)</a:t>
            </a:r>
          </a:p>
          <a:p>
            <a:pPr eaLnBrk="0" hangingPunct="0">
              <a:buFontTx/>
              <a:buBlip>
                <a:blip r:embed="rId3"/>
              </a:buBlip>
            </a:pPr>
            <a:r>
              <a:rPr lang="en-US">
                <a:latin typeface="Calibri" pitchFamily="34" charset="0"/>
              </a:rPr>
              <a:t>bonyolult és igen drága számlálóberendezés</a:t>
            </a:r>
          </a:p>
          <a:p>
            <a:pPr eaLnBrk="0" hangingPunct="0">
              <a:buFontTx/>
              <a:buBlip>
                <a:blip r:embed="rId3"/>
              </a:buBlip>
            </a:pPr>
            <a:r>
              <a:rPr lang="en-US">
                <a:latin typeface="Calibri" pitchFamily="34" charset="0"/>
              </a:rPr>
              <a:t>bonyolult és környezetszennyező vegyszeres előkészítés</a:t>
            </a:r>
          </a:p>
          <a:p>
            <a:pPr eaLnBrk="0" hangingPunct="0">
              <a:buFontTx/>
              <a:buBlip>
                <a:blip r:embed="rId3"/>
              </a:buBlip>
            </a:pPr>
            <a:r>
              <a:rPr lang="en-US">
                <a:latin typeface="Calibri" pitchFamily="34" charset="0"/>
              </a:rPr>
              <a:t>kereskedelemi forgalomban nemigen kapható</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t>Enzim jelölés</a:t>
            </a:r>
          </a:p>
        </p:txBody>
      </p:sp>
      <p:sp>
        <p:nvSpPr>
          <p:cNvPr id="95234" name="Rectangle 3"/>
          <p:cNvSpPr>
            <a:spLocks noGrp="1" noChangeArrowheads="1"/>
          </p:cNvSpPr>
          <p:nvPr>
            <p:ph idx="1"/>
          </p:nvPr>
        </p:nvSpPr>
        <p:spPr>
          <a:xfrm>
            <a:off x="539750" y="1341438"/>
            <a:ext cx="7777163" cy="2951162"/>
          </a:xfrm>
        </p:spPr>
        <p:txBody>
          <a:bodyPr/>
          <a:lstStyle/>
          <a:p>
            <a:pPr eaLnBrk="1" hangingPunct="1"/>
            <a:r>
              <a:rPr lang="en-US" smtClean="0"/>
              <a:t>1970-es években fejlesztették ki (EIA, IEMA)</a:t>
            </a:r>
          </a:p>
          <a:p>
            <a:pPr eaLnBrk="1" hangingPunct="1"/>
            <a:r>
              <a:rPr lang="en-US" smtClean="0"/>
              <a:t>kevésbé érzékeny, mint a radioizotópos módszerek</a:t>
            </a:r>
          </a:p>
          <a:p>
            <a:pPr eaLnBrk="1" hangingPunct="1"/>
            <a:r>
              <a:rPr lang="en-US" smtClean="0"/>
              <a:t>gyakran használt jelölő enzimek</a:t>
            </a:r>
          </a:p>
          <a:p>
            <a:pPr lvl="1" eaLnBrk="1" hangingPunct="1"/>
            <a:r>
              <a:rPr lang="en-US" sz="2400" smtClean="0"/>
              <a:t>alkalikus foszfatáz</a:t>
            </a:r>
          </a:p>
          <a:p>
            <a:pPr lvl="1" eaLnBrk="1" hangingPunct="1"/>
            <a:r>
              <a:rPr lang="hu-HU" sz="2400" smtClean="0"/>
              <a:t>torma </a:t>
            </a:r>
            <a:r>
              <a:rPr lang="en-US" sz="2400" smtClean="0"/>
              <a:t>peroxidáz</a:t>
            </a:r>
            <a:r>
              <a:rPr lang="hu-HU" sz="2400" smtClean="0"/>
              <a:t>         +SZUBSZTRÁT   →   TERMÉK</a:t>
            </a:r>
            <a:endParaRPr lang="en-US" sz="2400" smtClean="0"/>
          </a:p>
          <a:p>
            <a:pPr lvl="1" eaLnBrk="1" hangingPunct="1"/>
            <a:r>
              <a:rPr lang="en-US" sz="2400" smtClean="0">
                <a:latin typeface="Symbol" pitchFamily="18" charset="2"/>
              </a:rPr>
              <a:t>b</a:t>
            </a:r>
            <a:r>
              <a:rPr lang="en-US" sz="2400" smtClean="0"/>
              <a:t>-galaktozidáz</a:t>
            </a:r>
          </a:p>
          <a:p>
            <a:pPr eaLnBrk="1" hangingPunct="1"/>
            <a:endParaRPr lang="en-US" sz="2000" smtClean="0"/>
          </a:p>
        </p:txBody>
      </p:sp>
      <p:sp>
        <p:nvSpPr>
          <p:cNvPr id="95235" name="Text Box 4"/>
          <p:cNvSpPr txBox="1">
            <a:spLocks noChangeArrowheads="1"/>
          </p:cNvSpPr>
          <p:nvPr/>
        </p:nvSpPr>
        <p:spPr bwMode="auto">
          <a:xfrm>
            <a:off x="3924300" y="4076700"/>
            <a:ext cx="5219700" cy="2246313"/>
          </a:xfrm>
          <a:prstGeom prst="rect">
            <a:avLst/>
          </a:prstGeom>
          <a:noFill/>
          <a:ln w="9525">
            <a:noFill/>
            <a:miter lim="800000"/>
            <a:headEnd/>
            <a:tailEnd/>
          </a:ln>
        </p:spPr>
        <p:txBody>
          <a:bodyPr>
            <a:spAutoFit/>
          </a:bodyPr>
          <a:lstStyle/>
          <a:p>
            <a:pPr eaLnBrk="0" hangingPunct="0">
              <a:spcBef>
                <a:spcPct val="50000"/>
              </a:spcBef>
            </a:pPr>
            <a:r>
              <a:rPr lang="en-US" sz="2000">
                <a:latin typeface="Calibri" pitchFamily="34" charset="0"/>
              </a:rPr>
              <a:t>Színes </a:t>
            </a:r>
            <a:r>
              <a:rPr lang="hu-HU" sz="2000">
                <a:latin typeface="Calibri" pitchFamily="34" charset="0"/>
              </a:rPr>
              <a:t> </a:t>
            </a:r>
            <a:r>
              <a:rPr lang="en-US" sz="2000">
                <a:latin typeface="Calibri" pitchFamily="34" charset="0"/>
              </a:rPr>
              <a:t>→</a:t>
            </a:r>
            <a:r>
              <a:rPr lang="hu-HU" sz="2000">
                <a:latin typeface="Calibri" pitchFamily="34" charset="0"/>
              </a:rPr>
              <a:t> </a:t>
            </a:r>
            <a:r>
              <a:rPr lang="hu-HU" sz="2000">
                <a:latin typeface="Calibri" pitchFamily="34" charset="0"/>
                <a:sym typeface="Arrows1"/>
              </a:rPr>
              <a:t>abszorbancia</a:t>
            </a:r>
          </a:p>
          <a:p>
            <a:pPr eaLnBrk="0" hangingPunct="0">
              <a:spcBef>
                <a:spcPct val="50000"/>
              </a:spcBef>
            </a:pPr>
            <a:r>
              <a:rPr lang="hu-HU" sz="2000">
                <a:latin typeface="Calibri" pitchFamily="34" charset="0"/>
                <a:sym typeface="Arrows1"/>
              </a:rPr>
              <a:t>Fluoreszcens  → fluoreszcencia (szélesebb koncentrációtartomány)</a:t>
            </a:r>
          </a:p>
          <a:p>
            <a:pPr eaLnBrk="0" hangingPunct="0">
              <a:spcBef>
                <a:spcPct val="50000"/>
              </a:spcBef>
            </a:pPr>
            <a:r>
              <a:rPr lang="hu-HU" sz="2000">
                <a:latin typeface="Calibri" pitchFamily="34" charset="0"/>
                <a:sym typeface="Arrows1"/>
              </a:rPr>
              <a:t>Kemilumineszcens  → kemilumineszcencia (szélesebb koncentrációtartomány, kisebb kimutatási határ)</a:t>
            </a:r>
            <a:endParaRPr lang="en-US"/>
          </a:p>
        </p:txBody>
      </p:sp>
      <p:sp>
        <p:nvSpPr>
          <p:cNvPr id="95236" name="AutoShape 5"/>
          <p:cNvSpPr>
            <a:spLocks/>
          </p:cNvSpPr>
          <p:nvPr/>
        </p:nvSpPr>
        <p:spPr bwMode="auto">
          <a:xfrm>
            <a:off x="3779838" y="2852738"/>
            <a:ext cx="142875" cy="1008062"/>
          </a:xfrm>
          <a:prstGeom prst="rightBrace">
            <a:avLst>
              <a:gd name="adj1" fmla="val 31489"/>
              <a:gd name="adj2" fmla="val 50000"/>
            </a:avLst>
          </a:prstGeom>
          <a:noFill/>
          <a:ln w="9525">
            <a:solidFill>
              <a:schemeClr val="tx1"/>
            </a:solidFill>
            <a:round/>
            <a:headEnd/>
            <a:tailEnd/>
          </a:ln>
        </p:spPr>
        <p:txBody>
          <a:bodyPr wrap="none" anchor="ctr"/>
          <a:lstStyle/>
          <a:p>
            <a:pPr eaLnBrk="0" hangingPunct="0"/>
            <a:endParaRPr lang="hu-HU"/>
          </a:p>
        </p:txBody>
      </p:sp>
      <p:sp>
        <p:nvSpPr>
          <p:cNvPr id="95237" name="Text Box 8"/>
          <p:cNvSpPr txBox="1">
            <a:spLocks noChangeArrowheads="1"/>
          </p:cNvSpPr>
          <p:nvPr/>
        </p:nvSpPr>
        <p:spPr bwMode="auto">
          <a:xfrm>
            <a:off x="179388" y="4581525"/>
            <a:ext cx="2952750" cy="83026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solidFill>
                  <a:srgbClr val="FF3300"/>
                </a:solidFill>
                <a:latin typeface="Calibri" pitchFamily="34" charset="0"/>
              </a:rPr>
              <a:t>ELISA - Enz</a:t>
            </a:r>
            <a:r>
              <a:rPr lang="hu-HU">
                <a:solidFill>
                  <a:srgbClr val="FF3300"/>
                </a:solidFill>
                <a:latin typeface="Calibri" pitchFamily="34" charset="0"/>
              </a:rPr>
              <a:t>y</a:t>
            </a:r>
            <a:r>
              <a:rPr lang="en-US">
                <a:solidFill>
                  <a:srgbClr val="FF3300"/>
                </a:solidFill>
                <a:latin typeface="Calibri" pitchFamily="34" charset="0"/>
              </a:rPr>
              <a:t>me Linked Immunosorbent Assay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445293" y="247649"/>
            <a:ext cx="5543550" cy="3576638"/>
          </a:xfrm>
          <a:prstGeom prst="rect">
            <a:avLst/>
          </a:prstGeom>
          <a:noFill/>
          <a:ln w="9525">
            <a:noFill/>
            <a:miter lim="800000"/>
            <a:headEnd/>
            <a:tailEnd/>
          </a:ln>
        </p:spPr>
      </p:pic>
      <p:sp>
        <p:nvSpPr>
          <p:cNvPr id="20482" name="AutoShape 62"/>
          <p:cNvSpPr>
            <a:spLocks noChangeArrowheads="1"/>
          </p:cNvSpPr>
          <p:nvPr/>
        </p:nvSpPr>
        <p:spPr bwMode="auto">
          <a:xfrm>
            <a:off x="7092950" y="2708275"/>
            <a:ext cx="792163" cy="2232025"/>
          </a:xfrm>
          <a:prstGeom prst="upDownArrow">
            <a:avLst>
              <a:gd name="adj1" fmla="val 50000"/>
              <a:gd name="adj2" fmla="val 56353"/>
            </a:avLst>
          </a:prstGeom>
          <a:solidFill>
            <a:srgbClr val="CC0000"/>
          </a:solidFill>
          <a:ln w="12700">
            <a:solidFill>
              <a:schemeClr val="tx1"/>
            </a:solidFill>
            <a:miter lim="800000"/>
            <a:headEnd type="none" w="sm" len="sm"/>
            <a:tailEnd type="none" w="sm" len="sm"/>
          </a:ln>
        </p:spPr>
        <p:txBody>
          <a:bodyPr wrap="none" anchor="ctr"/>
          <a:lstStyle/>
          <a:p>
            <a:pPr eaLnBrk="0" hangingPunct="0"/>
            <a:endParaRPr lang="hu-HU"/>
          </a:p>
        </p:txBody>
      </p:sp>
      <p:grpSp>
        <p:nvGrpSpPr>
          <p:cNvPr id="20483" name="Group 65"/>
          <p:cNvGrpSpPr>
            <a:grpSpLocks/>
          </p:cNvGrpSpPr>
          <p:nvPr/>
        </p:nvGrpSpPr>
        <p:grpSpPr bwMode="auto">
          <a:xfrm>
            <a:off x="419894" y="4001293"/>
            <a:ext cx="6145212" cy="2744787"/>
            <a:chOff x="159" y="2591"/>
            <a:chExt cx="3871" cy="1729"/>
          </a:xfrm>
        </p:grpSpPr>
        <p:pic>
          <p:nvPicPr>
            <p:cNvPr id="20488" name="Picture 64" descr="scope_biosensor.jpg"/>
            <p:cNvPicPr>
              <a:picLocks noChangeAspect="1" noChangeArrowheads="1"/>
            </p:cNvPicPr>
            <p:nvPr/>
          </p:nvPicPr>
          <p:blipFill>
            <a:blip r:embed="rId4"/>
            <a:srcRect/>
            <a:stretch>
              <a:fillRect/>
            </a:stretch>
          </p:blipFill>
          <p:spPr bwMode="auto">
            <a:xfrm>
              <a:off x="2200" y="2591"/>
              <a:ext cx="771" cy="580"/>
            </a:xfrm>
            <a:prstGeom prst="rect">
              <a:avLst/>
            </a:prstGeom>
            <a:noFill/>
            <a:ln w="9525">
              <a:solidFill>
                <a:srgbClr val="0099CC"/>
              </a:solidFill>
              <a:miter lim="800000"/>
              <a:headEnd/>
              <a:tailEnd/>
            </a:ln>
          </p:spPr>
        </p:pic>
        <p:sp>
          <p:nvSpPr>
            <p:cNvPr id="20489" name="Freeform 6"/>
            <p:cNvSpPr>
              <a:spLocks/>
            </p:cNvSpPr>
            <p:nvPr/>
          </p:nvSpPr>
          <p:spPr bwMode="auto">
            <a:xfrm>
              <a:off x="385" y="2750"/>
              <a:ext cx="945" cy="877"/>
            </a:xfrm>
            <a:custGeom>
              <a:avLst/>
              <a:gdLst>
                <a:gd name="T0" fmla="*/ 302 w 945"/>
                <a:gd name="T1" fmla="*/ 136 h 877"/>
                <a:gd name="T2" fmla="*/ 30 w 945"/>
                <a:gd name="T3" fmla="*/ 363 h 877"/>
                <a:gd name="T4" fmla="*/ 120 w 945"/>
                <a:gd name="T5" fmla="*/ 590 h 877"/>
                <a:gd name="T6" fmla="*/ 256 w 945"/>
                <a:gd name="T7" fmla="*/ 635 h 877"/>
                <a:gd name="T8" fmla="*/ 393 w 945"/>
                <a:gd name="T9" fmla="*/ 771 h 877"/>
                <a:gd name="T10" fmla="*/ 574 w 945"/>
                <a:gd name="T11" fmla="*/ 862 h 877"/>
                <a:gd name="T12" fmla="*/ 710 w 945"/>
                <a:gd name="T13" fmla="*/ 680 h 877"/>
                <a:gd name="T14" fmla="*/ 892 w 945"/>
                <a:gd name="T15" fmla="*/ 635 h 877"/>
                <a:gd name="T16" fmla="*/ 846 w 945"/>
                <a:gd name="T17" fmla="*/ 454 h 877"/>
                <a:gd name="T18" fmla="*/ 937 w 945"/>
                <a:gd name="T19" fmla="*/ 318 h 877"/>
                <a:gd name="T20" fmla="*/ 892 w 945"/>
                <a:gd name="T21" fmla="*/ 227 h 877"/>
                <a:gd name="T22" fmla="*/ 755 w 945"/>
                <a:gd name="T23" fmla="*/ 227 h 877"/>
                <a:gd name="T24" fmla="*/ 755 w 945"/>
                <a:gd name="T25" fmla="*/ 136 h 877"/>
                <a:gd name="T26" fmla="*/ 619 w 945"/>
                <a:gd name="T27" fmla="*/ 136 h 877"/>
                <a:gd name="T28" fmla="*/ 438 w 945"/>
                <a:gd name="T29" fmla="*/ 0 h 877"/>
                <a:gd name="T30" fmla="*/ 393 w 945"/>
                <a:gd name="T31" fmla="*/ 136 h 877"/>
                <a:gd name="T32" fmla="*/ 302 w 945"/>
                <a:gd name="T33" fmla="*/ 136 h 8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5"/>
                <a:gd name="T52" fmla="*/ 0 h 877"/>
                <a:gd name="T53" fmla="*/ 945 w 945"/>
                <a:gd name="T54" fmla="*/ 877 h 8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5" h="877">
                  <a:moveTo>
                    <a:pt x="302" y="136"/>
                  </a:moveTo>
                  <a:cubicBezTo>
                    <a:pt x="242" y="174"/>
                    <a:pt x="60" y="287"/>
                    <a:pt x="30" y="363"/>
                  </a:cubicBezTo>
                  <a:cubicBezTo>
                    <a:pt x="0" y="439"/>
                    <a:pt x="82" y="545"/>
                    <a:pt x="120" y="590"/>
                  </a:cubicBezTo>
                  <a:cubicBezTo>
                    <a:pt x="158" y="635"/>
                    <a:pt x="211" y="605"/>
                    <a:pt x="256" y="635"/>
                  </a:cubicBezTo>
                  <a:cubicBezTo>
                    <a:pt x="301" y="665"/>
                    <a:pt x="340" y="733"/>
                    <a:pt x="393" y="771"/>
                  </a:cubicBezTo>
                  <a:cubicBezTo>
                    <a:pt x="446" y="809"/>
                    <a:pt x="521" y="877"/>
                    <a:pt x="574" y="862"/>
                  </a:cubicBezTo>
                  <a:cubicBezTo>
                    <a:pt x="627" y="847"/>
                    <a:pt x="657" y="718"/>
                    <a:pt x="710" y="680"/>
                  </a:cubicBezTo>
                  <a:cubicBezTo>
                    <a:pt x="763" y="642"/>
                    <a:pt x="869" y="672"/>
                    <a:pt x="892" y="635"/>
                  </a:cubicBezTo>
                  <a:cubicBezTo>
                    <a:pt x="915" y="598"/>
                    <a:pt x="839" y="507"/>
                    <a:pt x="846" y="454"/>
                  </a:cubicBezTo>
                  <a:cubicBezTo>
                    <a:pt x="853" y="401"/>
                    <a:pt x="929" y="356"/>
                    <a:pt x="937" y="318"/>
                  </a:cubicBezTo>
                  <a:cubicBezTo>
                    <a:pt x="945" y="280"/>
                    <a:pt x="922" y="242"/>
                    <a:pt x="892" y="227"/>
                  </a:cubicBezTo>
                  <a:cubicBezTo>
                    <a:pt x="862" y="212"/>
                    <a:pt x="778" y="242"/>
                    <a:pt x="755" y="227"/>
                  </a:cubicBezTo>
                  <a:cubicBezTo>
                    <a:pt x="732" y="212"/>
                    <a:pt x="778" y="151"/>
                    <a:pt x="755" y="136"/>
                  </a:cubicBezTo>
                  <a:cubicBezTo>
                    <a:pt x="732" y="121"/>
                    <a:pt x="672" y="159"/>
                    <a:pt x="619" y="136"/>
                  </a:cubicBezTo>
                  <a:cubicBezTo>
                    <a:pt x="566" y="113"/>
                    <a:pt x="476" y="0"/>
                    <a:pt x="438" y="0"/>
                  </a:cubicBezTo>
                  <a:cubicBezTo>
                    <a:pt x="400" y="0"/>
                    <a:pt x="416" y="113"/>
                    <a:pt x="393" y="136"/>
                  </a:cubicBezTo>
                  <a:cubicBezTo>
                    <a:pt x="370" y="159"/>
                    <a:pt x="362" y="98"/>
                    <a:pt x="302" y="136"/>
                  </a:cubicBezTo>
                  <a:close/>
                </a:path>
              </a:pathLst>
            </a:custGeom>
            <a:solidFill>
              <a:srgbClr val="B2B2B2"/>
            </a:solidFill>
            <a:ln w="12700" cap="flat" cmpd="sng">
              <a:solidFill>
                <a:srgbClr val="333333"/>
              </a:solidFill>
              <a:prstDash val="solid"/>
              <a:round/>
              <a:headEnd type="none" w="sm" len="sm"/>
              <a:tailEnd type="none" w="sm" len="sm"/>
            </a:ln>
          </p:spPr>
          <p:txBody>
            <a:bodyPr/>
            <a:lstStyle/>
            <a:p>
              <a:endParaRPr lang="en-US" dirty="0"/>
            </a:p>
          </p:txBody>
        </p:sp>
        <p:sp>
          <p:nvSpPr>
            <p:cNvPr id="20490" name="Oval 7"/>
            <p:cNvSpPr>
              <a:spLocks noChangeArrowheads="1"/>
            </p:cNvSpPr>
            <p:nvPr/>
          </p:nvSpPr>
          <p:spPr bwMode="auto">
            <a:xfrm>
              <a:off x="839" y="2910"/>
              <a:ext cx="182" cy="227"/>
            </a:xfrm>
            <a:prstGeom prst="ellipse">
              <a:avLst/>
            </a:prstGeom>
            <a:gradFill rotWithShape="1">
              <a:gsLst>
                <a:gs pos="0">
                  <a:schemeClr val="bg1"/>
                </a:gs>
                <a:gs pos="100000">
                  <a:srgbClr val="CC0000"/>
                </a:gs>
              </a:gsLst>
              <a:path path="shape">
                <a:fillToRect l="50000" t="50000" r="50000" b="50000"/>
              </a:path>
            </a:gradFill>
            <a:ln w="12700">
              <a:noFill/>
              <a:round/>
              <a:headEnd type="none" w="sm" len="sm"/>
              <a:tailEnd type="none" w="sm" len="sm"/>
            </a:ln>
          </p:spPr>
          <p:txBody>
            <a:bodyPr wrap="none" anchor="ctr"/>
            <a:lstStyle/>
            <a:p>
              <a:pPr eaLnBrk="0" hangingPunct="0"/>
              <a:endParaRPr lang="hu-HU"/>
            </a:p>
          </p:txBody>
        </p:sp>
        <p:sp>
          <p:nvSpPr>
            <p:cNvPr id="20491" name="Oval 8"/>
            <p:cNvSpPr>
              <a:spLocks noChangeArrowheads="1"/>
            </p:cNvSpPr>
            <p:nvPr/>
          </p:nvSpPr>
          <p:spPr bwMode="auto">
            <a:xfrm>
              <a:off x="713" y="3188"/>
              <a:ext cx="182" cy="227"/>
            </a:xfrm>
            <a:prstGeom prst="ellipse">
              <a:avLst/>
            </a:prstGeom>
            <a:gradFill rotWithShape="1">
              <a:gsLst>
                <a:gs pos="0">
                  <a:schemeClr val="bg1"/>
                </a:gs>
                <a:gs pos="100000">
                  <a:srgbClr val="99CCFF"/>
                </a:gs>
              </a:gsLst>
              <a:path path="shape">
                <a:fillToRect l="50000" t="50000" r="50000" b="50000"/>
              </a:path>
            </a:gradFill>
            <a:ln w="12700">
              <a:solidFill>
                <a:srgbClr val="FF6600"/>
              </a:solidFill>
              <a:round/>
              <a:headEnd type="none" w="sm" len="sm"/>
              <a:tailEnd type="none" w="sm" len="sm"/>
            </a:ln>
          </p:spPr>
          <p:txBody>
            <a:bodyPr wrap="none" anchor="ctr"/>
            <a:lstStyle/>
            <a:p>
              <a:pPr eaLnBrk="0" hangingPunct="0"/>
              <a:endParaRPr lang="hu-HU"/>
            </a:p>
          </p:txBody>
        </p:sp>
        <p:sp>
          <p:nvSpPr>
            <p:cNvPr id="20492" name="Oval 9"/>
            <p:cNvSpPr>
              <a:spLocks noChangeArrowheads="1"/>
            </p:cNvSpPr>
            <p:nvPr/>
          </p:nvSpPr>
          <p:spPr bwMode="auto">
            <a:xfrm>
              <a:off x="477" y="3042"/>
              <a:ext cx="182" cy="227"/>
            </a:xfrm>
            <a:prstGeom prst="ellipse">
              <a:avLst/>
            </a:prstGeom>
            <a:gradFill rotWithShape="1">
              <a:gsLst>
                <a:gs pos="0">
                  <a:schemeClr val="bg1"/>
                </a:gs>
                <a:gs pos="100000">
                  <a:srgbClr val="969696"/>
                </a:gs>
              </a:gsLst>
              <a:path path="shape">
                <a:fillToRect l="50000" t="50000" r="50000" b="50000"/>
              </a:path>
            </a:gradFill>
            <a:ln w="12700">
              <a:solidFill>
                <a:srgbClr val="FF3300"/>
              </a:solidFill>
              <a:round/>
              <a:headEnd type="none" w="sm" len="sm"/>
              <a:tailEnd type="none" w="sm" len="sm"/>
            </a:ln>
          </p:spPr>
          <p:txBody>
            <a:bodyPr wrap="none" anchor="ctr"/>
            <a:lstStyle/>
            <a:p>
              <a:pPr eaLnBrk="0" hangingPunct="0"/>
              <a:endParaRPr lang="hu-HU"/>
            </a:p>
          </p:txBody>
        </p:sp>
        <p:sp>
          <p:nvSpPr>
            <p:cNvPr id="20493" name="Oval 13"/>
            <p:cNvSpPr>
              <a:spLocks noChangeArrowheads="1"/>
            </p:cNvSpPr>
            <p:nvPr/>
          </p:nvSpPr>
          <p:spPr bwMode="auto">
            <a:xfrm>
              <a:off x="982" y="3134"/>
              <a:ext cx="182" cy="227"/>
            </a:xfrm>
            <a:prstGeom prst="ellipse">
              <a:avLst/>
            </a:prstGeom>
            <a:gradFill rotWithShape="1">
              <a:gsLst>
                <a:gs pos="0">
                  <a:srgbClr val="FFCC66"/>
                </a:gs>
                <a:gs pos="100000">
                  <a:srgbClr val="FF6600"/>
                </a:gs>
              </a:gsLst>
              <a:path path="shape">
                <a:fillToRect l="50000" t="50000" r="50000" b="50000"/>
              </a:path>
            </a:gradFill>
            <a:ln w="12700">
              <a:solidFill>
                <a:srgbClr val="FF3300"/>
              </a:solidFill>
              <a:round/>
              <a:headEnd type="none" w="sm" len="sm"/>
              <a:tailEnd type="none" w="sm" len="sm"/>
            </a:ln>
          </p:spPr>
          <p:txBody>
            <a:bodyPr wrap="none" anchor="ctr"/>
            <a:lstStyle/>
            <a:p>
              <a:pPr eaLnBrk="0" hangingPunct="0"/>
              <a:endParaRPr lang="hu-HU"/>
            </a:p>
          </p:txBody>
        </p:sp>
        <p:sp>
          <p:nvSpPr>
            <p:cNvPr id="20494" name="Rectangle 15"/>
            <p:cNvSpPr>
              <a:spLocks noChangeArrowheads="1"/>
            </p:cNvSpPr>
            <p:nvPr/>
          </p:nvSpPr>
          <p:spPr bwMode="auto">
            <a:xfrm>
              <a:off x="703" y="3204"/>
              <a:ext cx="197" cy="192"/>
            </a:xfrm>
            <a:prstGeom prst="rect">
              <a:avLst/>
            </a:prstGeom>
            <a:noFill/>
            <a:ln w="12700">
              <a:noFill/>
              <a:miter lim="800000"/>
              <a:headEnd type="none" w="sm" len="sm"/>
              <a:tailEnd type="none" w="sm" len="sm"/>
            </a:ln>
          </p:spPr>
          <p:txBody>
            <a:bodyPr wrap="none">
              <a:spAutoFit/>
            </a:bodyPr>
            <a:lstStyle/>
            <a:p>
              <a:pPr eaLnBrk="0" hangingPunct="0"/>
              <a:r>
                <a:rPr lang="hu-HU" sz="1400" b="1">
                  <a:solidFill>
                    <a:srgbClr val="336699"/>
                  </a:solidFill>
                  <a:latin typeface="Calibri" pitchFamily="34" charset="0"/>
                </a:rPr>
                <a:t>C</a:t>
              </a:r>
              <a:endParaRPr lang="en-US" sz="1400" b="1" dirty="0">
                <a:solidFill>
                  <a:srgbClr val="336699"/>
                </a:solidFill>
                <a:latin typeface="Calibri" pitchFamily="34" charset="0"/>
              </a:endParaRPr>
            </a:p>
          </p:txBody>
        </p:sp>
        <p:sp>
          <p:nvSpPr>
            <p:cNvPr id="20495" name="Rectangle 17"/>
            <p:cNvSpPr>
              <a:spLocks noChangeArrowheads="1"/>
            </p:cNvSpPr>
            <p:nvPr/>
          </p:nvSpPr>
          <p:spPr bwMode="auto">
            <a:xfrm>
              <a:off x="975" y="3158"/>
              <a:ext cx="197" cy="192"/>
            </a:xfrm>
            <a:prstGeom prst="rect">
              <a:avLst/>
            </a:prstGeom>
            <a:noFill/>
            <a:ln w="12700">
              <a:noFill/>
              <a:miter lim="800000"/>
              <a:headEnd type="none" w="sm" len="sm"/>
              <a:tailEnd type="none" w="sm" len="sm"/>
            </a:ln>
          </p:spPr>
          <p:txBody>
            <a:bodyPr wrap="none">
              <a:spAutoFit/>
            </a:bodyPr>
            <a:lstStyle/>
            <a:p>
              <a:pPr eaLnBrk="0" hangingPunct="0"/>
              <a:r>
                <a:rPr lang="hu-HU" sz="1400" b="1">
                  <a:solidFill>
                    <a:srgbClr val="336699"/>
                  </a:solidFill>
                  <a:latin typeface="Calibri" pitchFamily="34" charset="0"/>
                </a:rPr>
                <a:t>D</a:t>
              </a:r>
              <a:endParaRPr lang="en-US" sz="1400" b="1" dirty="0">
                <a:solidFill>
                  <a:srgbClr val="336699"/>
                </a:solidFill>
                <a:latin typeface="Calibri" pitchFamily="34" charset="0"/>
              </a:endParaRPr>
            </a:p>
          </p:txBody>
        </p:sp>
        <p:sp>
          <p:nvSpPr>
            <p:cNvPr id="20496" name="Rectangle 19"/>
            <p:cNvSpPr>
              <a:spLocks noChangeArrowheads="1"/>
            </p:cNvSpPr>
            <p:nvPr/>
          </p:nvSpPr>
          <p:spPr bwMode="auto">
            <a:xfrm>
              <a:off x="468" y="3052"/>
              <a:ext cx="235" cy="326"/>
            </a:xfrm>
            <a:prstGeom prst="rect">
              <a:avLst/>
            </a:prstGeom>
            <a:noFill/>
            <a:ln w="12700">
              <a:noFill/>
              <a:miter lim="800000"/>
              <a:headEnd type="none" w="sm" len="sm"/>
              <a:tailEnd type="none" w="sm" len="sm"/>
            </a:ln>
          </p:spPr>
          <p:txBody>
            <a:bodyPr>
              <a:spAutoFit/>
            </a:bodyPr>
            <a:lstStyle/>
            <a:p>
              <a:pPr eaLnBrk="0" hangingPunct="0"/>
              <a:r>
                <a:rPr lang="hu-HU" sz="1400" b="1">
                  <a:solidFill>
                    <a:srgbClr val="336699"/>
                  </a:solidFill>
                  <a:latin typeface="Calibri" pitchFamily="34" charset="0"/>
                </a:rPr>
                <a:t>A	</a:t>
              </a:r>
              <a:endParaRPr lang="en-US" sz="1400" b="1" dirty="0">
                <a:solidFill>
                  <a:srgbClr val="336699"/>
                </a:solidFill>
                <a:latin typeface="Calibri" pitchFamily="34" charset="0"/>
              </a:endParaRPr>
            </a:p>
          </p:txBody>
        </p:sp>
        <p:sp>
          <p:nvSpPr>
            <p:cNvPr id="20497" name="Text Box 12"/>
            <p:cNvSpPr txBox="1">
              <a:spLocks noChangeArrowheads="1"/>
            </p:cNvSpPr>
            <p:nvPr/>
          </p:nvSpPr>
          <p:spPr bwMode="auto">
            <a:xfrm>
              <a:off x="839" y="2931"/>
              <a:ext cx="181" cy="192"/>
            </a:xfrm>
            <a:prstGeom prst="rect">
              <a:avLst/>
            </a:prstGeom>
            <a:noFill/>
            <a:ln w="12700">
              <a:noFill/>
              <a:miter lim="800000"/>
              <a:headEnd type="none" w="sm" len="sm"/>
              <a:tailEnd type="none" w="sm" len="sm"/>
            </a:ln>
          </p:spPr>
          <p:txBody>
            <a:bodyPr>
              <a:spAutoFit/>
            </a:bodyPr>
            <a:lstStyle/>
            <a:p>
              <a:pPr eaLnBrk="0" hangingPunct="0"/>
              <a:r>
                <a:rPr lang="hu-HU" sz="1400" b="1">
                  <a:solidFill>
                    <a:srgbClr val="336699"/>
                  </a:solidFill>
                  <a:latin typeface="Calibri" pitchFamily="34" charset="0"/>
                </a:rPr>
                <a:t>B</a:t>
              </a:r>
              <a:endParaRPr lang="en-US" sz="1400" b="1" dirty="0">
                <a:solidFill>
                  <a:srgbClr val="336699"/>
                </a:solidFill>
                <a:latin typeface="Calibri" pitchFamily="34" charset="0"/>
              </a:endParaRPr>
            </a:p>
          </p:txBody>
        </p:sp>
        <p:sp>
          <p:nvSpPr>
            <p:cNvPr id="20498" name="Line 20"/>
            <p:cNvSpPr>
              <a:spLocks noChangeShapeType="1"/>
            </p:cNvSpPr>
            <p:nvPr/>
          </p:nvSpPr>
          <p:spPr bwMode="auto">
            <a:xfrm flipV="1">
              <a:off x="431" y="3249"/>
              <a:ext cx="90" cy="544"/>
            </a:xfrm>
            <a:prstGeom prst="line">
              <a:avLst/>
            </a:prstGeom>
            <a:noFill/>
            <a:ln w="12700">
              <a:solidFill>
                <a:srgbClr val="3B8BBB"/>
              </a:solidFill>
              <a:round/>
              <a:headEnd type="none" w="sm" len="sm"/>
              <a:tailEnd type="triangle" w="sm" len="sm"/>
            </a:ln>
          </p:spPr>
          <p:txBody>
            <a:bodyPr/>
            <a:lstStyle/>
            <a:p>
              <a:endParaRPr lang="en-US" dirty="0"/>
            </a:p>
          </p:txBody>
        </p:sp>
        <p:sp>
          <p:nvSpPr>
            <p:cNvPr id="20499" name="Text Box 22"/>
            <p:cNvSpPr txBox="1">
              <a:spLocks noChangeArrowheads="1"/>
            </p:cNvSpPr>
            <p:nvPr/>
          </p:nvSpPr>
          <p:spPr bwMode="auto">
            <a:xfrm>
              <a:off x="159" y="3793"/>
              <a:ext cx="499" cy="17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hu-HU" sz="1200" b="1">
                  <a:solidFill>
                    <a:srgbClr val="3B8BBB"/>
                  </a:solidFill>
                  <a:latin typeface="Tahoma" pitchFamily="34" charset="0"/>
                </a:rPr>
                <a:t>analát</a:t>
              </a:r>
              <a:endParaRPr lang="en-US" sz="1200" b="1" dirty="0">
                <a:solidFill>
                  <a:srgbClr val="3B8BBB"/>
                </a:solidFill>
                <a:latin typeface="Tahoma" pitchFamily="34" charset="0"/>
              </a:endParaRPr>
            </a:p>
          </p:txBody>
        </p:sp>
        <p:sp>
          <p:nvSpPr>
            <p:cNvPr id="20500" name="Line 23"/>
            <p:cNvSpPr>
              <a:spLocks noChangeShapeType="1"/>
            </p:cNvSpPr>
            <p:nvPr/>
          </p:nvSpPr>
          <p:spPr bwMode="auto">
            <a:xfrm flipH="1" flipV="1">
              <a:off x="839" y="3385"/>
              <a:ext cx="137" cy="409"/>
            </a:xfrm>
            <a:prstGeom prst="line">
              <a:avLst/>
            </a:prstGeom>
            <a:noFill/>
            <a:ln w="12700">
              <a:solidFill>
                <a:srgbClr val="3B8BBB"/>
              </a:solidFill>
              <a:round/>
              <a:headEnd type="none" w="sm" len="sm"/>
              <a:tailEnd type="triangle" w="sm" len="sm"/>
            </a:ln>
          </p:spPr>
          <p:txBody>
            <a:bodyPr/>
            <a:lstStyle/>
            <a:p>
              <a:endParaRPr lang="en-US" dirty="0"/>
            </a:p>
          </p:txBody>
        </p:sp>
        <p:sp>
          <p:nvSpPr>
            <p:cNvPr id="20501" name="Line 24"/>
            <p:cNvSpPr>
              <a:spLocks noChangeShapeType="1"/>
            </p:cNvSpPr>
            <p:nvPr/>
          </p:nvSpPr>
          <p:spPr bwMode="auto">
            <a:xfrm flipH="1" flipV="1">
              <a:off x="930" y="3134"/>
              <a:ext cx="90" cy="659"/>
            </a:xfrm>
            <a:prstGeom prst="line">
              <a:avLst/>
            </a:prstGeom>
            <a:noFill/>
            <a:ln w="12700">
              <a:solidFill>
                <a:srgbClr val="3B8BBB"/>
              </a:solidFill>
              <a:round/>
              <a:headEnd type="none" w="sm" len="sm"/>
              <a:tailEnd type="triangle" w="sm" len="sm"/>
            </a:ln>
          </p:spPr>
          <p:txBody>
            <a:bodyPr/>
            <a:lstStyle/>
            <a:p>
              <a:endParaRPr lang="en-US" dirty="0"/>
            </a:p>
          </p:txBody>
        </p:sp>
        <p:sp>
          <p:nvSpPr>
            <p:cNvPr id="20502" name="Line 25"/>
            <p:cNvSpPr>
              <a:spLocks noChangeShapeType="1"/>
            </p:cNvSpPr>
            <p:nvPr/>
          </p:nvSpPr>
          <p:spPr bwMode="auto">
            <a:xfrm flipH="1" flipV="1">
              <a:off x="1074" y="3348"/>
              <a:ext cx="1" cy="453"/>
            </a:xfrm>
            <a:prstGeom prst="line">
              <a:avLst/>
            </a:prstGeom>
            <a:noFill/>
            <a:ln w="12700">
              <a:solidFill>
                <a:srgbClr val="3B8BBB"/>
              </a:solidFill>
              <a:round/>
              <a:headEnd type="none" w="sm" len="sm"/>
              <a:tailEnd type="triangle" w="sm" len="sm"/>
            </a:ln>
          </p:spPr>
          <p:txBody>
            <a:bodyPr/>
            <a:lstStyle/>
            <a:p>
              <a:endParaRPr lang="en-US" dirty="0"/>
            </a:p>
          </p:txBody>
        </p:sp>
        <p:sp>
          <p:nvSpPr>
            <p:cNvPr id="20503" name="Rectangle 27"/>
            <p:cNvSpPr>
              <a:spLocks noChangeArrowheads="1"/>
            </p:cNvSpPr>
            <p:nvPr/>
          </p:nvSpPr>
          <p:spPr bwMode="auto">
            <a:xfrm>
              <a:off x="884" y="3839"/>
              <a:ext cx="763" cy="173"/>
            </a:xfrm>
            <a:prstGeom prst="rect">
              <a:avLst/>
            </a:prstGeom>
            <a:noFill/>
            <a:ln w="12700">
              <a:noFill/>
              <a:miter lim="800000"/>
              <a:headEnd type="none" w="sm" len="sm"/>
              <a:tailEnd type="none" w="sm" len="sm"/>
            </a:ln>
          </p:spPr>
          <p:txBody>
            <a:bodyPr wrap="none">
              <a:spAutoFit/>
            </a:bodyPr>
            <a:lstStyle/>
            <a:p>
              <a:pPr eaLnBrk="0" hangingPunct="0"/>
              <a:r>
                <a:rPr lang="hu-HU" sz="1200" b="1">
                  <a:solidFill>
                    <a:srgbClr val="3B8BBB"/>
                  </a:solidFill>
                  <a:latin typeface="Tahoma" pitchFamily="34" charset="0"/>
                </a:rPr>
                <a:t>interferensek</a:t>
              </a:r>
              <a:endParaRPr lang="en-US" sz="1200" b="1" dirty="0">
                <a:solidFill>
                  <a:srgbClr val="3B8BBB"/>
                </a:solidFill>
                <a:latin typeface="Tahoma" pitchFamily="34" charset="0"/>
              </a:endParaRPr>
            </a:p>
          </p:txBody>
        </p:sp>
        <p:grpSp>
          <p:nvGrpSpPr>
            <p:cNvPr id="20504" name="Group 41"/>
            <p:cNvGrpSpPr>
              <a:grpSpLocks/>
            </p:cNvGrpSpPr>
            <p:nvPr/>
          </p:nvGrpSpPr>
          <p:grpSpPr bwMode="auto">
            <a:xfrm>
              <a:off x="2631" y="3373"/>
              <a:ext cx="197" cy="227"/>
              <a:chOff x="2927" y="3105"/>
              <a:chExt cx="197" cy="227"/>
            </a:xfrm>
          </p:grpSpPr>
          <p:sp>
            <p:nvSpPr>
              <p:cNvPr id="20527" name="Oval 28"/>
              <p:cNvSpPr>
                <a:spLocks noChangeArrowheads="1"/>
              </p:cNvSpPr>
              <p:nvPr/>
            </p:nvSpPr>
            <p:spPr bwMode="auto">
              <a:xfrm>
                <a:off x="2930" y="3105"/>
                <a:ext cx="177" cy="227"/>
              </a:xfrm>
              <a:prstGeom prst="ellipse">
                <a:avLst/>
              </a:prstGeom>
              <a:gradFill rotWithShape="1">
                <a:gsLst>
                  <a:gs pos="0">
                    <a:schemeClr val="bg1"/>
                  </a:gs>
                  <a:gs pos="100000">
                    <a:srgbClr val="969696"/>
                  </a:gs>
                </a:gsLst>
                <a:path path="shape">
                  <a:fillToRect l="50000" t="50000" r="50000" b="50000"/>
                </a:path>
              </a:gradFill>
              <a:ln w="12700">
                <a:solidFill>
                  <a:srgbClr val="FF3300"/>
                </a:solidFill>
                <a:round/>
                <a:headEnd type="none" w="sm" len="sm"/>
                <a:tailEnd type="none" w="sm" len="sm"/>
              </a:ln>
            </p:spPr>
            <p:txBody>
              <a:bodyPr wrap="none" anchor="ctr"/>
              <a:lstStyle/>
              <a:p>
                <a:pPr eaLnBrk="0" hangingPunct="0"/>
                <a:endParaRPr lang="hu-HU"/>
              </a:p>
            </p:txBody>
          </p:sp>
          <p:sp>
            <p:nvSpPr>
              <p:cNvPr id="20528" name="Rectangle 30"/>
              <p:cNvSpPr>
                <a:spLocks noChangeArrowheads="1"/>
              </p:cNvSpPr>
              <p:nvPr/>
            </p:nvSpPr>
            <p:spPr bwMode="auto">
              <a:xfrm>
                <a:off x="2927" y="3120"/>
                <a:ext cx="197" cy="192"/>
              </a:xfrm>
              <a:prstGeom prst="rect">
                <a:avLst/>
              </a:prstGeom>
              <a:noFill/>
              <a:ln w="12700">
                <a:noFill/>
                <a:miter lim="800000"/>
                <a:headEnd type="none" w="sm" len="sm"/>
                <a:tailEnd type="none" w="sm" len="sm"/>
              </a:ln>
            </p:spPr>
            <p:txBody>
              <a:bodyPr wrap="none">
                <a:spAutoFit/>
              </a:bodyPr>
              <a:lstStyle/>
              <a:p>
                <a:pPr eaLnBrk="0" hangingPunct="0"/>
                <a:r>
                  <a:rPr lang="hu-HU" sz="1400" b="1">
                    <a:solidFill>
                      <a:srgbClr val="336699"/>
                    </a:solidFill>
                    <a:latin typeface="Calibri" pitchFamily="34" charset="0"/>
                  </a:rPr>
                  <a:t>A</a:t>
                </a:r>
                <a:endParaRPr lang="en-US" sz="1400" b="1" dirty="0">
                  <a:solidFill>
                    <a:srgbClr val="336699"/>
                  </a:solidFill>
                  <a:latin typeface="Calibri" pitchFamily="34" charset="0"/>
                </a:endParaRPr>
              </a:p>
            </p:txBody>
          </p:sp>
        </p:grpSp>
        <p:sp>
          <p:nvSpPr>
            <p:cNvPr id="20505" name="Line 31"/>
            <p:cNvSpPr>
              <a:spLocks noChangeShapeType="1"/>
            </p:cNvSpPr>
            <p:nvPr/>
          </p:nvSpPr>
          <p:spPr bwMode="auto">
            <a:xfrm>
              <a:off x="2244" y="3920"/>
              <a:ext cx="862" cy="0"/>
            </a:xfrm>
            <a:prstGeom prst="line">
              <a:avLst/>
            </a:prstGeom>
            <a:noFill/>
            <a:ln w="12700">
              <a:solidFill>
                <a:schemeClr val="tx1"/>
              </a:solidFill>
              <a:round/>
              <a:headEnd type="none" w="sm" len="sm"/>
              <a:tailEnd type="none" w="sm" len="sm"/>
            </a:ln>
          </p:spPr>
          <p:txBody>
            <a:bodyPr/>
            <a:lstStyle/>
            <a:p>
              <a:endParaRPr lang="en-US" dirty="0"/>
            </a:p>
          </p:txBody>
        </p:sp>
        <p:sp>
          <p:nvSpPr>
            <p:cNvPr id="20506" name="Line 32"/>
            <p:cNvSpPr>
              <a:spLocks noChangeShapeType="1"/>
            </p:cNvSpPr>
            <p:nvPr/>
          </p:nvSpPr>
          <p:spPr bwMode="auto">
            <a:xfrm flipH="1">
              <a:off x="2290" y="3920"/>
              <a:ext cx="91" cy="91"/>
            </a:xfrm>
            <a:prstGeom prst="line">
              <a:avLst/>
            </a:prstGeom>
            <a:noFill/>
            <a:ln w="12700">
              <a:solidFill>
                <a:schemeClr val="tx1"/>
              </a:solidFill>
              <a:round/>
              <a:headEnd type="none" w="sm" len="sm"/>
              <a:tailEnd type="none" w="sm" len="sm"/>
            </a:ln>
          </p:spPr>
          <p:txBody>
            <a:bodyPr/>
            <a:lstStyle/>
            <a:p>
              <a:endParaRPr lang="en-US" dirty="0"/>
            </a:p>
          </p:txBody>
        </p:sp>
        <p:sp>
          <p:nvSpPr>
            <p:cNvPr id="20507" name="Line 33"/>
            <p:cNvSpPr>
              <a:spLocks noChangeShapeType="1"/>
            </p:cNvSpPr>
            <p:nvPr/>
          </p:nvSpPr>
          <p:spPr bwMode="auto">
            <a:xfrm flipH="1">
              <a:off x="2426" y="3920"/>
              <a:ext cx="91" cy="91"/>
            </a:xfrm>
            <a:prstGeom prst="line">
              <a:avLst/>
            </a:prstGeom>
            <a:noFill/>
            <a:ln w="12700">
              <a:solidFill>
                <a:schemeClr val="tx1"/>
              </a:solidFill>
              <a:round/>
              <a:headEnd type="none" w="sm" len="sm"/>
              <a:tailEnd type="none" w="sm" len="sm"/>
            </a:ln>
          </p:spPr>
          <p:txBody>
            <a:bodyPr/>
            <a:lstStyle/>
            <a:p>
              <a:endParaRPr lang="en-US" dirty="0"/>
            </a:p>
          </p:txBody>
        </p:sp>
        <p:sp>
          <p:nvSpPr>
            <p:cNvPr id="20508" name="Line 34"/>
            <p:cNvSpPr>
              <a:spLocks noChangeShapeType="1"/>
            </p:cNvSpPr>
            <p:nvPr/>
          </p:nvSpPr>
          <p:spPr bwMode="auto">
            <a:xfrm flipH="1">
              <a:off x="2562" y="3920"/>
              <a:ext cx="91" cy="91"/>
            </a:xfrm>
            <a:prstGeom prst="line">
              <a:avLst/>
            </a:prstGeom>
            <a:noFill/>
            <a:ln w="12700">
              <a:solidFill>
                <a:schemeClr val="tx1"/>
              </a:solidFill>
              <a:round/>
              <a:headEnd type="none" w="sm" len="sm"/>
              <a:tailEnd type="none" w="sm" len="sm"/>
            </a:ln>
          </p:spPr>
          <p:txBody>
            <a:bodyPr/>
            <a:lstStyle/>
            <a:p>
              <a:endParaRPr lang="en-US" dirty="0"/>
            </a:p>
          </p:txBody>
        </p:sp>
        <p:sp>
          <p:nvSpPr>
            <p:cNvPr id="20509" name="Line 35"/>
            <p:cNvSpPr>
              <a:spLocks noChangeShapeType="1"/>
            </p:cNvSpPr>
            <p:nvPr/>
          </p:nvSpPr>
          <p:spPr bwMode="auto">
            <a:xfrm flipH="1">
              <a:off x="2698" y="3920"/>
              <a:ext cx="91" cy="91"/>
            </a:xfrm>
            <a:prstGeom prst="line">
              <a:avLst/>
            </a:prstGeom>
            <a:noFill/>
            <a:ln w="12700">
              <a:solidFill>
                <a:schemeClr val="tx1"/>
              </a:solidFill>
              <a:round/>
              <a:headEnd type="none" w="sm" len="sm"/>
              <a:tailEnd type="none" w="sm" len="sm"/>
            </a:ln>
          </p:spPr>
          <p:txBody>
            <a:bodyPr/>
            <a:lstStyle/>
            <a:p>
              <a:endParaRPr lang="en-US" dirty="0"/>
            </a:p>
          </p:txBody>
        </p:sp>
        <p:sp>
          <p:nvSpPr>
            <p:cNvPr id="20510" name="Line 36"/>
            <p:cNvSpPr>
              <a:spLocks noChangeShapeType="1"/>
            </p:cNvSpPr>
            <p:nvPr/>
          </p:nvSpPr>
          <p:spPr bwMode="auto">
            <a:xfrm flipH="1">
              <a:off x="2834" y="3920"/>
              <a:ext cx="91" cy="91"/>
            </a:xfrm>
            <a:prstGeom prst="line">
              <a:avLst/>
            </a:prstGeom>
            <a:noFill/>
            <a:ln w="12700">
              <a:solidFill>
                <a:schemeClr val="tx1"/>
              </a:solidFill>
              <a:round/>
              <a:headEnd type="none" w="sm" len="sm"/>
              <a:tailEnd type="none" w="sm" len="sm"/>
            </a:ln>
          </p:spPr>
          <p:txBody>
            <a:bodyPr/>
            <a:lstStyle/>
            <a:p>
              <a:endParaRPr lang="en-US" dirty="0"/>
            </a:p>
          </p:txBody>
        </p:sp>
        <p:sp>
          <p:nvSpPr>
            <p:cNvPr id="20511" name="Line 37"/>
            <p:cNvSpPr>
              <a:spLocks noChangeShapeType="1"/>
            </p:cNvSpPr>
            <p:nvPr/>
          </p:nvSpPr>
          <p:spPr bwMode="auto">
            <a:xfrm flipH="1">
              <a:off x="2970" y="3920"/>
              <a:ext cx="91" cy="91"/>
            </a:xfrm>
            <a:prstGeom prst="line">
              <a:avLst/>
            </a:prstGeom>
            <a:noFill/>
            <a:ln w="12700">
              <a:solidFill>
                <a:schemeClr val="tx1"/>
              </a:solidFill>
              <a:round/>
              <a:headEnd type="none" w="sm" len="sm"/>
              <a:tailEnd type="none" w="sm" len="sm"/>
            </a:ln>
          </p:spPr>
          <p:txBody>
            <a:bodyPr/>
            <a:lstStyle/>
            <a:p>
              <a:endParaRPr lang="en-US" dirty="0"/>
            </a:p>
          </p:txBody>
        </p:sp>
        <p:sp>
          <p:nvSpPr>
            <p:cNvPr id="20512" name="AutoShape 38"/>
            <p:cNvSpPr>
              <a:spLocks noChangeArrowheads="1"/>
            </p:cNvSpPr>
            <p:nvPr/>
          </p:nvSpPr>
          <p:spPr bwMode="auto">
            <a:xfrm rot="10800000">
              <a:off x="2517" y="3239"/>
              <a:ext cx="408" cy="5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rgbClr val="969696"/>
                </a:gs>
                <a:gs pos="100000">
                  <a:schemeClr val="bg1"/>
                </a:gs>
              </a:gsLst>
              <a:lin ang="5400000" scaled="1"/>
            </a:gradFill>
            <a:ln w="12700">
              <a:solidFill>
                <a:srgbClr val="FF3300"/>
              </a:solidFill>
              <a:miter lim="800000"/>
              <a:headEnd type="none" w="sm" len="sm"/>
              <a:tailEnd type="none" w="sm" len="sm"/>
            </a:ln>
          </p:spPr>
          <p:txBody>
            <a:bodyPr wrap="none" anchor="ctr"/>
            <a:lstStyle/>
            <a:p>
              <a:endParaRPr lang="en-US" dirty="0"/>
            </a:p>
          </p:txBody>
        </p:sp>
        <p:sp>
          <p:nvSpPr>
            <p:cNvPr id="20513" name="Freeform 40"/>
            <p:cNvSpPr>
              <a:spLocks/>
            </p:cNvSpPr>
            <p:nvPr/>
          </p:nvSpPr>
          <p:spPr bwMode="auto">
            <a:xfrm>
              <a:off x="2607" y="3738"/>
              <a:ext cx="197" cy="182"/>
            </a:xfrm>
            <a:custGeom>
              <a:avLst/>
              <a:gdLst>
                <a:gd name="T0" fmla="*/ 99 w 197"/>
                <a:gd name="T1" fmla="*/ 182 h 182"/>
                <a:gd name="T2" fmla="*/ 189 w 197"/>
                <a:gd name="T3" fmla="*/ 91 h 182"/>
                <a:gd name="T4" fmla="*/ 53 w 197"/>
                <a:gd name="T5" fmla="*/ 91 h 182"/>
                <a:gd name="T6" fmla="*/ 8 w 197"/>
                <a:gd name="T7" fmla="*/ 46 h 182"/>
                <a:gd name="T8" fmla="*/ 99 w 197"/>
                <a:gd name="T9" fmla="*/ 46 h 182"/>
                <a:gd name="T10" fmla="*/ 99 w 197"/>
                <a:gd name="T11" fmla="*/ 0 h 182"/>
                <a:gd name="T12" fmla="*/ 99 w 197"/>
                <a:gd name="T13" fmla="*/ 46 h 182"/>
                <a:gd name="T14" fmla="*/ 0 60000 65536"/>
                <a:gd name="T15" fmla="*/ 0 60000 65536"/>
                <a:gd name="T16" fmla="*/ 0 60000 65536"/>
                <a:gd name="T17" fmla="*/ 0 60000 65536"/>
                <a:gd name="T18" fmla="*/ 0 60000 65536"/>
                <a:gd name="T19" fmla="*/ 0 60000 65536"/>
                <a:gd name="T20" fmla="*/ 0 60000 65536"/>
                <a:gd name="T21" fmla="*/ 0 w 197"/>
                <a:gd name="T22" fmla="*/ 0 h 182"/>
                <a:gd name="T23" fmla="*/ 197 w 197"/>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7" h="182">
                  <a:moveTo>
                    <a:pt x="99" y="182"/>
                  </a:moveTo>
                  <a:cubicBezTo>
                    <a:pt x="148" y="144"/>
                    <a:pt x="197" y="106"/>
                    <a:pt x="189" y="91"/>
                  </a:cubicBezTo>
                  <a:cubicBezTo>
                    <a:pt x="181" y="76"/>
                    <a:pt x="83" y="98"/>
                    <a:pt x="53" y="91"/>
                  </a:cubicBezTo>
                  <a:cubicBezTo>
                    <a:pt x="23" y="84"/>
                    <a:pt x="0" y="53"/>
                    <a:pt x="8" y="46"/>
                  </a:cubicBezTo>
                  <a:cubicBezTo>
                    <a:pt x="16" y="39"/>
                    <a:pt x="84" y="54"/>
                    <a:pt x="99" y="46"/>
                  </a:cubicBezTo>
                  <a:cubicBezTo>
                    <a:pt x="114" y="38"/>
                    <a:pt x="99" y="0"/>
                    <a:pt x="99" y="0"/>
                  </a:cubicBezTo>
                  <a:cubicBezTo>
                    <a:pt x="99" y="0"/>
                    <a:pt x="99" y="38"/>
                    <a:pt x="99" y="46"/>
                  </a:cubicBezTo>
                </a:path>
              </a:pathLst>
            </a:custGeom>
            <a:noFill/>
            <a:ln w="12700" cap="flat" cmpd="sng">
              <a:solidFill>
                <a:schemeClr val="tx1"/>
              </a:solidFill>
              <a:prstDash val="solid"/>
              <a:round/>
              <a:headEnd type="none" w="sm" len="sm"/>
              <a:tailEnd type="none" w="sm" len="sm"/>
            </a:ln>
          </p:spPr>
          <p:txBody>
            <a:bodyPr/>
            <a:lstStyle/>
            <a:p>
              <a:endParaRPr lang="en-US" dirty="0"/>
            </a:p>
          </p:txBody>
        </p:sp>
        <p:sp>
          <p:nvSpPr>
            <p:cNvPr id="20514" name="Rectangle 43"/>
            <p:cNvSpPr>
              <a:spLocks noChangeArrowheads="1"/>
            </p:cNvSpPr>
            <p:nvPr/>
          </p:nvSpPr>
          <p:spPr bwMode="auto">
            <a:xfrm>
              <a:off x="2244" y="4147"/>
              <a:ext cx="116" cy="173"/>
            </a:xfrm>
            <a:prstGeom prst="rect">
              <a:avLst/>
            </a:prstGeom>
            <a:noFill/>
            <a:ln w="12700">
              <a:noFill/>
              <a:miter lim="800000"/>
              <a:headEnd type="none" w="sm" len="sm"/>
              <a:tailEnd type="none" w="sm" len="sm"/>
            </a:ln>
          </p:spPr>
          <p:txBody>
            <a:bodyPr wrap="none">
              <a:spAutoFit/>
            </a:bodyPr>
            <a:lstStyle/>
            <a:p>
              <a:pPr eaLnBrk="0" hangingPunct="0"/>
              <a:endParaRPr lang="hu-HU" sz="1200" b="1">
                <a:solidFill>
                  <a:srgbClr val="3B8BBB"/>
                </a:solidFill>
                <a:latin typeface="Tahoma" pitchFamily="34" charset="0"/>
              </a:endParaRPr>
            </a:p>
          </p:txBody>
        </p:sp>
        <p:grpSp>
          <p:nvGrpSpPr>
            <p:cNvPr id="20515" name="Group 46"/>
            <p:cNvGrpSpPr>
              <a:grpSpLocks/>
            </p:cNvGrpSpPr>
            <p:nvPr/>
          </p:nvGrpSpPr>
          <p:grpSpPr bwMode="auto">
            <a:xfrm>
              <a:off x="3515" y="3194"/>
              <a:ext cx="182" cy="227"/>
              <a:chOff x="2200" y="2795"/>
              <a:chExt cx="182" cy="227"/>
            </a:xfrm>
          </p:grpSpPr>
          <p:sp>
            <p:nvSpPr>
              <p:cNvPr id="20525" name="Oval 45"/>
              <p:cNvSpPr>
                <a:spLocks noChangeArrowheads="1"/>
              </p:cNvSpPr>
              <p:nvPr/>
            </p:nvSpPr>
            <p:spPr bwMode="auto">
              <a:xfrm>
                <a:off x="2200" y="2795"/>
                <a:ext cx="182" cy="227"/>
              </a:xfrm>
              <a:prstGeom prst="ellipse">
                <a:avLst/>
              </a:prstGeom>
              <a:gradFill rotWithShape="1">
                <a:gsLst>
                  <a:gs pos="0">
                    <a:schemeClr val="bg1"/>
                  </a:gs>
                  <a:gs pos="100000">
                    <a:srgbClr val="CC0000"/>
                  </a:gs>
                </a:gsLst>
                <a:path path="shape">
                  <a:fillToRect l="50000" t="50000" r="50000" b="50000"/>
                </a:path>
              </a:gradFill>
              <a:ln w="12700">
                <a:noFill/>
                <a:round/>
                <a:headEnd type="none" w="sm" len="sm"/>
                <a:tailEnd type="none" w="sm" len="sm"/>
              </a:ln>
            </p:spPr>
            <p:txBody>
              <a:bodyPr wrap="none" anchor="ctr"/>
              <a:lstStyle/>
              <a:p>
                <a:pPr eaLnBrk="0" hangingPunct="0"/>
                <a:endParaRPr lang="hu-HU"/>
              </a:p>
            </p:txBody>
          </p:sp>
          <p:sp>
            <p:nvSpPr>
              <p:cNvPr id="20526" name="Text Box 44"/>
              <p:cNvSpPr txBox="1">
                <a:spLocks noChangeArrowheads="1"/>
              </p:cNvSpPr>
              <p:nvPr/>
            </p:nvSpPr>
            <p:spPr bwMode="auto">
              <a:xfrm>
                <a:off x="2200" y="2813"/>
                <a:ext cx="181" cy="192"/>
              </a:xfrm>
              <a:prstGeom prst="rect">
                <a:avLst/>
              </a:prstGeom>
              <a:noFill/>
              <a:ln w="12700">
                <a:noFill/>
                <a:miter lim="800000"/>
                <a:headEnd type="none" w="sm" len="sm"/>
                <a:tailEnd type="none" w="sm" len="sm"/>
              </a:ln>
            </p:spPr>
            <p:txBody>
              <a:bodyPr>
                <a:spAutoFit/>
              </a:bodyPr>
              <a:lstStyle/>
              <a:p>
                <a:pPr eaLnBrk="0" hangingPunct="0"/>
                <a:r>
                  <a:rPr lang="hu-HU" sz="1400" b="1">
                    <a:solidFill>
                      <a:srgbClr val="336699"/>
                    </a:solidFill>
                    <a:latin typeface="Calibri" pitchFamily="34" charset="0"/>
                  </a:rPr>
                  <a:t>B</a:t>
                </a:r>
                <a:endParaRPr lang="en-US" sz="1400" b="1" dirty="0">
                  <a:solidFill>
                    <a:srgbClr val="336699"/>
                  </a:solidFill>
                  <a:latin typeface="Calibri" pitchFamily="34" charset="0"/>
                </a:endParaRPr>
              </a:p>
            </p:txBody>
          </p:sp>
        </p:grpSp>
        <p:grpSp>
          <p:nvGrpSpPr>
            <p:cNvPr id="20516" name="Group 55"/>
            <p:cNvGrpSpPr>
              <a:grpSpLocks/>
            </p:cNvGrpSpPr>
            <p:nvPr/>
          </p:nvGrpSpPr>
          <p:grpSpPr bwMode="auto">
            <a:xfrm>
              <a:off x="3674" y="2886"/>
              <a:ext cx="197" cy="227"/>
              <a:chOff x="3502" y="2750"/>
              <a:chExt cx="197" cy="227"/>
            </a:xfrm>
          </p:grpSpPr>
          <p:sp>
            <p:nvSpPr>
              <p:cNvPr id="20523" name="Oval 48"/>
              <p:cNvSpPr>
                <a:spLocks noChangeArrowheads="1"/>
              </p:cNvSpPr>
              <p:nvPr/>
            </p:nvSpPr>
            <p:spPr bwMode="auto">
              <a:xfrm>
                <a:off x="3515" y="2750"/>
                <a:ext cx="182" cy="227"/>
              </a:xfrm>
              <a:prstGeom prst="ellipse">
                <a:avLst/>
              </a:prstGeom>
              <a:gradFill rotWithShape="1">
                <a:gsLst>
                  <a:gs pos="0">
                    <a:srgbClr val="FFCC66"/>
                  </a:gs>
                  <a:gs pos="100000">
                    <a:srgbClr val="FF6600"/>
                  </a:gs>
                </a:gsLst>
                <a:path path="shape">
                  <a:fillToRect l="50000" t="50000" r="50000" b="50000"/>
                </a:path>
              </a:gradFill>
              <a:ln w="12700">
                <a:solidFill>
                  <a:srgbClr val="FF3300"/>
                </a:solidFill>
                <a:round/>
                <a:headEnd type="none" w="sm" len="sm"/>
                <a:tailEnd type="none" w="sm" len="sm"/>
              </a:ln>
            </p:spPr>
            <p:txBody>
              <a:bodyPr wrap="none" anchor="ctr"/>
              <a:lstStyle/>
              <a:p>
                <a:pPr eaLnBrk="0" hangingPunct="0"/>
                <a:endParaRPr lang="hu-HU"/>
              </a:p>
            </p:txBody>
          </p:sp>
          <p:sp>
            <p:nvSpPr>
              <p:cNvPr id="20524" name="Rectangle 50"/>
              <p:cNvSpPr>
                <a:spLocks noChangeArrowheads="1"/>
              </p:cNvSpPr>
              <p:nvPr/>
            </p:nvSpPr>
            <p:spPr bwMode="auto">
              <a:xfrm>
                <a:off x="3502" y="2765"/>
                <a:ext cx="197" cy="192"/>
              </a:xfrm>
              <a:prstGeom prst="rect">
                <a:avLst/>
              </a:prstGeom>
              <a:noFill/>
              <a:ln w="12700">
                <a:noFill/>
                <a:miter lim="800000"/>
                <a:headEnd type="none" w="sm" len="sm"/>
                <a:tailEnd type="none" w="sm" len="sm"/>
              </a:ln>
            </p:spPr>
            <p:txBody>
              <a:bodyPr wrap="none">
                <a:spAutoFit/>
              </a:bodyPr>
              <a:lstStyle/>
              <a:p>
                <a:pPr eaLnBrk="0" hangingPunct="0"/>
                <a:r>
                  <a:rPr lang="hu-HU" sz="1400" b="1">
                    <a:solidFill>
                      <a:srgbClr val="336699"/>
                    </a:solidFill>
                    <a:latin typeface="Calibri" pitchFamily="34" charset="0"/>
                  </a:rPr>
                  <a:t>D</a:t>
                </a:r>
                <a:endParaRPr lang="en-US" sz="1400" b="1" dirty="0">
                  <a:solidFill>
                    <a:srgbClr val="336699"/>
                  </a:solidFill>
                  <a:latin typeface="Calibri" pitchFamily="34" charset="0"/>
                </a:endParaRPr>
              </a:p>
            </p:txBody>
          </p:sp>
        </p:grpSp>
        <p:grpSp>
          <p:nvGrpSpPr>
            <p:cNvPr id="20517" name="Group 54"/>
            <p:cNvGrpSpPr>
              <a:grpSpLocks/>
            </p:cNvGrpSpPr>
            <p:nvPr/>
          </p:nvGrpSpPr>
          <p:grpSpPr bwMode="auto">
            <a:xfrm>
              <a:off x="3833" y="3339"/>
              <a:ext cx="197" cy="227"/>
              <a:chOff x="4142" y="2614"/>
              <a:chExt cx="197" cy="227"/>
            </a:xfrm>
          </p:grpSpPr>
          <p:sp>
            <p:nvSpPr>
              <p:cNvPr id="20521" name="Oval 51"/>
              <p:cNvSpPr>
                <a:spLocks noChangeArrowheads="1"/>
              </p:cNvSpPr>
              <p:nvPr/>
            </p:nvSpPr>
            <p:spPr bwMode="auto">
              <a:xfrm>
                <a:off x="4150" y="2614"/>
                <a:ext cx="182" cy="227"/>
              </a:xfrm>
              <a:prstGeom prst="ellipse">
                <a:avLst/>
              </a:prstGeom>
              <a:gradFill rotWithShape="1">
                <a:gsLst>
                  <a:gs pos="0">
                    <a:schemeClr val="bg1"/>
                  </a:gs>
                  <a:gs pos="100000">
                    <a:srgbClr val="99CCFF"/>
                  </a:gs>
                </a:gsLst>
                <a:path path="shape">
                  <a:fillToRect l="50000" t="50000" r="50000" b="50000"/>
                </a:path>
              </a:gradFill>
              <a:ln w="12700">
                <a:solidFill>
                  <a:srgbClr val="FF6600"/>
                </a:solidFill>
                <a:round/>
                <a:headEnd type="none" w="sm" len="sm"/>
                <a:tailEnd type="none" w="sm" len="sm"/>
              </a:ln>
            </p:spPr>
            <p:txBody>
              <a:bodyPr wrap="none" anchor="ctr"/>
              <a:lstStyle/>
              <a:p>
                <a:pPr eaLnBrk="0" hangingPunct="0"/>
                <a:endParaRPr lang="hu-HU"/>
              </a:p>
            </p:txBody>
          </p:sp>
          <p:sp>
            <p:nvSpPr>
              <p:cNvPr id="20522" name="Rectangle 53"/>
              <p:cNvSpPr>
                <a:spLocks noChangeArrowheads="1"/>
              </p:cNvSpPr>
              <p:nvPr/>
            </p:nvSpPr>
            <p:spPr bwMode="auto">
              <a:xfrm>
                <a:off x="4142" y="2635"/>
                <a:ext cx="197" cy="192"/>
              </a:xfrm>
              <a:prstGeom prst="rect">
                <a:avLst/>
              </a:prstGeom>
              <a:noFill/>
              <a:ln w="12700">
                <a:noFill/>
                <a:miter lim="800000"/>
                <a:headEnd type="none" w="sm" len="sm"/>
                <a:tailEnd type="none" w="sm" len="sm"/>
              </a:ln>
            </p:spPr>
            <p:txBody>
              <a:bodyPr wrap="none">
                <a:spAutoFit/>
              </a:bodyPr>
              <a:lstStyle/>
              <a:p>
                <a:pPr eaLnBrk="0" hangingPunct="0"/>
                <a:r>
                  <a:rPr lang="hu-HU" sz="1400" b="1">
                    <a:solidFill>
                      <a:srgbClr val="336699"/>
                    </a:solidFill>
                    <a:latin typeface="Calibri" pitchFamily="34" charset="0"/>
                  </a:rPr>
                  <a:t>C</a:t>
                </a:r>
                <a:endParaRPr lang="en-US" sz="1400" b="1" dirty="0">
                  <a:solidFill>
                    <a:srgbClr val="336699"/>
                  </a:solidFill>
                  <a:latin typeface="Calibri" pitchFamily="34" charset="0"/>
                </a:endParaRPr>
              </a:p>
            </p:txBody>
          </p:sp>
        </p:grpSp>
        <p:sp>
          <p:nvSpPr>
            <p:cNvPr id="20518" name="Line 56"/>
            <p:cNvSpPr>
              <a:spLocks noChangeShapeType="1"/>
            </p:cNvSpPr>
            <p:nvPr/>
          </p:nvSpPr>
          <p:spPr bwMode="auto">
            <a:xfrm flipV="1">
              <a:off x="1927" y="3103"/>
              <a:ext cx="1496" cy="0"/>
            </a:xfrm>
            <a:prstGeom prst="line">
              <a:avLst/>
            </a:prstGeom>
            <a:noFill/>
            <a:ln w="38100">
              <a:solidFill>
                <a:srgbClr val="3B8BBB"/>
              </a:solidFill>
              <a:round/>
              <a:headEnd type="none" w="sm" len="sm"/>
              <a:tailEnd type="triangle" w="sm" len="sm"/>
            </a:ln>
          </p:spPr>
          <p:txBody>
            <a:bodyPr/>
            <a:lstStyle/>
            <a:p>
              <a:endParaRPr lang="en-US" dirty="0"/>
            </a:p>
          </p:txBody>
        </p:sp>
        <p:sp>
          <p:nvSpPr>
            <p:cNvPr id="20519" name="Arc 57"/>
            <p:cNvSpPr>
              <a:spLocks/>
            </p:cNvSpPr>
            <p:nvPr/>
          </p:nvSpPr>
          <p:spPr bwMode="auto">
            <a:xfrm>
              <a:off x="2517" y="3103"/>
              <a:ext cx="181"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3B8BBB"/>
              </a:solidFill>
              <a:round/>
              <a:headEnd type="none" w="sm" len="sm"/>
              <a:tailEnd type="triangle" w="sm" len="sm"/>
            </a:ln>
          </p:spPr>
          <p:txBody>
            <a:bodyPr wrap="none" anchor="ctr"/>
            <a:lstStyle/>
            <a:p>
              <a:endParaRPr lang="en-US" dirty="0"/>
            </a:p>
          </p:txBody>
        </p:sp>
        <p:sp>
          <p:nvSpPr>
            <p:cNvPr id="20520" name="Rectangle 59"/>
            <p:cNvSpPr>
              <a:spLocks noChangeArrowheads="1"/>
            </p:cNvSpPr>
            <p:nvPr/>
          </p:nvSpPr>
          <p:spPr bwMode="auto">
            <a:xfrm>
              <a:off x="1609" y="3194"/>
              <a:ext cx="1031" cy="173"/>
            </a:xfrm>
            <a:prstGeom prst="rect">
              <a:avLst/>
            </a:prstGeom>
            <a:noFill/>
            <a:ln w="12700">
              <a:noFill/>
              <a:miter lim="800000"/>
              <a:headEnd type="none" w="sm" len="sm"/>
              <a:tailEnd type="none" w="sm" len="sm"/>
            </a:ln>
          </p:spPr>
          <p:txBody>
            <a:bodyPr wrap="none">
              <a:spAutoFit/>
            </a:bodyPr>
            <a:lstStyle/>
            <a:p>
              <a:pPr eaLnBrk="0" hangingPunct="0"/>
              <a:r>
                <a:rPr lang="hu-HU" sz="1200" b="1">
                  <a:solidFill>
                    <a:srgbClr val="3B8BBB"/>
                  </a:solidFill>
                  <a:latin typeface="Tahoma" pitchFamily="34" charset="0"/>
                </a:rPr>
                <a:t>kötődés, analizálás</a:t>
              </a:r>
              <a:endParaRPr lang="en-US" sz="1200" b="1" dirty="0">
                <a:solidFill>
                  <a:srgbClr val="3B8BBB"/>
                </a:solidFill>
                <a:latin typeface="Tahoma" pitchFamily="34" charset="0"/>
              </a:endParaRPr>
            </a:p>
          </p:txBody>
        </p:sp>
      </p:grpSp>
      <p:sp>
        <p:nvSpPr>
          <p:cNvPr id="20484" name="Line 66"/>
          <p:cNvSpPr>
            <a:spLocks noChangeShapeType="1"/>
          </p:cNvSpPr>
          <p:nvPr/>
        </p:nvSpPr>
        <p:spPr bwMode="auto">
          <a:xfrm>
            <a:off x="323850" y="3789363"/>
            <a:ext cx="6408738" cy="0"/>
          </a:xfrm>
          <a:prstGeom prst="line">
            <a:avLst/>
          </a:prstGeom>
          <a:noFill/>
          <a:ln w="38100">
            <a:solidFill>
              <a:srgbClr val="CC0000"/>
            </a:solidFill>
            <a:prstDash val="sysDot"/>
            <a:round/>
            <a:headEnd type="none" w="sm" len="sm"/>
            <a:tailEnd type="none" w="sm" len="sm"/>
          </a:ln>
        </p:spPr>
        <p:txBody>
          <a:bodyPr/>
          <a:lstStyle/>
          <a:p>
            <a:endParaRPr lang="en-US" dirty="0"/>
          </a:p>
        </p:txBody>
      </p:sp>
      <p:sp>
        <p:nvSpPr>
          <p:cNvPr id="20485" name="Rectangle 68"/>
          <p:cNvSpPr>
            <a:spLocks noChangeArrowheads="1"/>
          </p:cNvSpPr>
          <p:nvPr/>
        </p:nvSpPr>
        <p:spPr bwMode="auto">
          <a:xfrm>
            <a:off x="4572000" y="5805488"/>
            <a:ext cx="1550988" cy="274637"/>
          </a:xfrm>
          <a:prstGeom prst="rect">
            <a:avLst/>
          </a:prstGeom>
          <a:noFill/>
          <a:ln w="12700">
            <a:noFill/>
            <a:miter lim="800000"/>
            <a:headEnd type="none" w="sm" len="sm"/>
            <a:tailEnd type="none" w="sm" len="sm"/>
          </a:ln>
        </p:spPr>
        <p:txBody>
          <a:bodyPr wrap="none">
            <a:spAutoFit/>
          </a:bodyPr>
          <a:lstStyle/>
          <a:p>
            <a:pPr eaLnBrk="0" hangingPunct="0"/>
            <a:r>
              <a:rPr lang="hu-HU" sz="1200" b="1">
                <a:solidFill>
                  <a:srgbClr val="3B8BBB"/>
                </a:solidFill>
                <a:latin typeface="Tahoma" pitchFamily="34" charset="0"/>
              </a:rPr>
              <a:t>szelektív receptor</a:t>
            </a:r>
            <a:endParaRPr lang="en-US" sz="1200" b="1" dirty="0">
              <a:solidFill>
                <a:srgbClr val="3B8BBB"/>
              </a:solidFill>
              <a:latin typeface="Tahoma" pitchFamily="34" charset="0"/>
            </a:endParaRPr>
          </a:p>
        </p:txBody>
      </p:sp>
      <p:sp>
        <p:nvSpPr>
          <p:cNvPr id="20486" name="Rectangle 69"/>
          <p:cNvSpPr>
            <a:spLocks noChangeArrowheads="1"/>
          </p:cNvSpPr>
          <p:nvPr/>
        </p:nvSpPr>
        <p:spPr bwMode="auto">
          <a:xfrm>
            <a:off x="539750" y="333375"/>
            <a:ext cx="4464050" cy="288925"/>
          </a:xfrm>
          <a:prstGeom prst="rect">
            <a:avLst/>
          </a:prstGeom>
          <a:solidFill>
            <a:schemeClr val="bg1"/>
          </a:solidFill>
          <a:ln w="12700">
            <a:noFill/>
            <a:miter lim="800000"/>
            <a:headEnd type="none" w="sm" len="sm"/>
            <a:tailEnd type="none" w="sm" len="sm"/>
          </a:ln>
        </p:spPr>
        <p:txBody>
          <a:bodyPr wrap="none" anchor="ctr"/>
          <a:lstStyle/>
          <a:p>
            <a:pPr eaLnBrk="0" hangingPunct="0"/>
            <a:endParaRPr lang="hu-HU"/>
          </a:p>
        </p:txBody>
      </p:sp>
      <p:sp>
        <p:nvSpPr>
          <p:cNvPr id="7176" name="Text Box 70"/>
          <p:cNvSpPr txBox="1">
            <a:spLocks noChangeArrowheads="1"/>
          </p:cNvSpPr>
          <p:nvPr/>
        </p:nvSpPr>
        <p:spPr bwMode="auto">
          <a:xfrm>
            <a:off x="1727200" y="188913"/>
            <a:ext cx="7416800" cy="830262"/>
          </a:xfrm>
          <a:prstGeom prst="rect">
            <a:avLst/>
          </a:prstGeom>
          <a:noFill/>
          <a:ln w="12700">
            <a:noFill/>
            <a:miter lim="800000"/>
            <a:headEnd type="none" w="sm" len="sm"/>
            <a:tailEnd type="none" w="sm" len="sm"/>
          </a:ln>
        </p:spPr>
        <p:txBody>
          <a:bodyPr>
            <a:spAutoFit/>
          </a:bodyPr>
          <a:lstStyle/>
          <a:p>
            <a:pPr algn="r" eaLnBrk="0" hangingPunct="0">
              <a:spcBef>
                <a:spcPct val="50000"/>
              </a:spcBef>
              <a:defRPr/>
            </a:pPr>
            <a:r>
              <a:rPr lang="hu-HU" dirty="0">
                <a:solidFill>
                  <a:schemeClr val="tx2">
                    <a:lumMod val="75000"/>
                  </a:schemeClr>
                </a:solidFill>
                <a:latin typeface="Calibri" pitchFamily="34" charset="0"/>
              </a:rPr>
              <a:t>Nem-szelektív, elválasztáson alapuló mérési technikák vs. elválasztás nélküli, szelektív módszerek </a:t>
            </a:r>
            <a:endParaRPr lang="en-US" dirty="0">
              <a:solidFill>
                <a:schemeClr val="tx2">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smtClean="0"/>
              <a:t>Fluoreszcens jel</a:t>
            </a:r>
            <a:r>
              <a:rPr lang="hu-HU" smtClean="0"/>
              <a:t>ölés</a:t>
            </a:r>
            <a:endParaRPr lang="en-US" smtClean="0"/>
          </a:p>
        </p:txBody>
      </p:sp>
      <p:sp>
        <p:nvSpPr>
          <p:cNvPr id="104450" name="Rectangle 3"/>
          <p:cNvSpPr>
            <a:spLocks noGrp="1" noChangeArrowheads="1"/>
          </p:cNvSpPr>
          <p:nvPr>
            <p:ph idx="4294967295"/>
          </p:nvPr>
        </p:nvSpPr>
        <p:spPr>
          <a:xfrm>
            <a:off x="0" y="1628775"/>
            <a:ext cx="2373313" cy="473075"/>
          </a:xfrm>
        </p:spPr>
        <p:txBody>
          <a:bodyPr/>
          <a:lstStyle/>
          <a:p>
            <a:pPr eaLnBrk="1" hangingPunct="1"/>
            <a:r>
              <a:rPr lang="hu-HU" b="1" smtClean="0"/>
              <a:t>J</a:t>
            </a:r>
            <a:r>
              <a:rPr lang="en-US" b="1" smtClean="0"/>
              <a:t>elölő anyagok </a:t>
            </a:r>
            <a:endParaRPr lang="hu-HU" b="1" smtClean="0"/>
          </a:p>
        </p:txBody>
      </p:sp>
      <p:pic>
        <p:nvPicPr>
          <p:cNvPr id="104451" name="Picture 8" descr="File:Fluorescein 2.svg">
            <a:hlinkClick r:id="rId3"/>
          </p:cNvPr>
          <p:cNvPicPr>
            <a:picLocks noChangeAspect="1" noChangeArrowheads="1"/>
          </p:cNvPicPr>
          <p:nvPr/>
        </p:nvPicPr>
        <p:blipFill>
          <a:blip r:embed="rId4"/>
          <a:srcRect/>
          <a:stretch>
            <a:fillRect/>
          </a:stretch>
        </p:blipFill>
        <p:spPr bwMode="auto">
          <a:xfrm>
            <a:off x="5580063" y="1916113"/>
            <a:ext cx="2684462" cy="1800225"/>
          </a:xfrm>
          <a:prstGeom prst="rect">
            <a:avLst/>
          </a:prstGeom>
          <a:noFill/>
          <a:ln w="9525">
            <a:noFill/>
            <a:miter lim="800000"/>
            <a:headEnd/>
            <a:tailEnd/>
          </a:ln>
        </p:spPr>
      </p:pic>
      <p:pic>
        <p:nvPicPr>
          <p:cNvPr id="104452" name="Picture 10" descr="File:Rhodamine B.svg">
            <a:hlinkClick r:id="rId5"/>
          </p:cNvPr>
          <p:cNvPicPr>
            <a:picLocks noChangeAspect="1" noChangeArrowheads="1"/>
          </p:cNvPicPr>
          <p:nvPr/>
        </p:nvPicPr>
        <p:blipFill>
          <a:blip r:embed="rId6"/>
          <a:srcRect/>
          <a:stretch>
            <a:fillRect/>
          </a:stretch>
        </p:blipFill>
        <p:spPr bwMode="auto">
          <a:xfrm>
            <a:off x="1403350" y="4221163"/>
            <a:ext cx="3816350" cy="2170112"/>
          </a:xfrm>
          <a:prstGeom prst="rect">
            <a:avLst/>
          </a:prstGeom>
          <a:noFill/>
          <a:ln w="9525">
            <a:noFill/>
            <a:miter lim="800000"/>
            <a:headEnd/>
            <a:tailEnd/>
          </a:ln>
        </p:spPr>
      </p:pic>
      <p:sp>
        <p:nvSpPr>
          <p:cNvPr id="104453" name="Rectangle 8"/>
          <p:cNvSpPr>
            <a:spLocks noChangeArrowheads="1"/>
          </p:cNvSpPr>
          <p:nvPr/>
        </p:nvSpPr>
        <p:spPr bwMode="auto">
          <a:xfrm>
            <a:off x="6227763" y="3860800"/>
            <a:ext cx="1763712" cy="461963"/>
          </a:xfrm>
          <a:prstGeom prst="rect">
            <a:avLst/>
          </a:prstGeom>
          <a:noFill/>
          <a:ln w="9525">
            <a:noFill/>
            <a:miter lim="800000"/>
            <a:headEnd/>
            <a:tailEnd/>
          </a:ln>
        </p:spPr>
        <p:txBody>
          <a:bodyPr wrap="none">
            <a:spAutoFit/>
          </a:bodyPr>
          <a:lstStyle/>
          <a:p>
            <a:pPr eaLnBrk="0" hangingPunct="0"/>
            <a:r>
              <a:rPr lang="en-US"/>
              <a:t>fluoreszcein </a:t>
            </a:r>
            <a:endParaRPr lang="hu-HU"/>
          </a:p>
        </p:txBody>
      </p:sp>
      <p:sp>
        <p:nvSpPr>
          <p:cNvPr id="104454" name="Rectangle 9"/>
          <p:cNvSpPr>
            <a:spLocks noChangeArrowheads="1"/>
          </p:cNvSpPr>
          <p:nvPr/>
        </p:nvSpPr>
        <p:spPr bwMode="auto">
          <a:xfrm>
            <a:off x="5651500" y="5229225"/>
            <a:ext cx="1722438" cy="461963"/>
          </a:xfrm>
          <a:prstGeom prst="rect">
            <a:avLst/>
          </a:prstGeom>
          <a:noFill/>
          <a:ln w="9525">
            <a:noFill/>
            <a:miter lim="800000"/>
            <a:headEnd/>
            <a:tailEnd/>
          </a:ln>
        </p:spPr>
        <p:txBody>
          <a:bodyPr wrap="none">
            <a:spAutoFit/>
          </a:bodyPr>
          <a:lstStyle/>
          <a:p>
            <a:pPr eaLnBrk="0" hangingPunct="0"/>
            <a:r>
              <a:rPr lang="en-US"/>
              <a:t>rhodamin B </a:t>
            </a:r>
            <a:endParaRPr lang="hu-HU"/>
          </a:p>
        </p:txBody>
      </p:sp>
      <p:pic>
        <p:nvPicPr>
          <p:cNvPr id="104455" name="Picture 16" descr="File:Umbelliferone.svg">
            <a:hlinkClick r:id="rId7"/>
          </p:cNvPr>
          <p:cNvPicPr>
            <a:picLocks noChangeAspect="1" noChangeArrowheads="1"/>
          </p:cNvPicPr>
          <p:nvPr/>
        </p:nvPicPr>
        <p:blipFill>
          <a:blip r:embed="rId8"/>
          <a:srcRect/>
          <a:stretch>
            <a:fillRect/>
          </a:stretch>
        </p:blipFill>
        <p:spPr bwMode="auto">
          <a:xfrm>
            <a:off x="827088" y="2349500"/>
            <a:ext cx="2676525" cy="1057275"/>
          </a:xfrm>
          <a:prstGeom prst="rect">
            <a:avLst/>
          </a:prstGeom>
          <a:noFill/>
          <a:ln w="9525">
            <a:noFill/>
            <a:miter lim="800000"/>
            <a:headEnd/>
            <a:tailEnd/>
          </a:ln>
        </p:spPr>
      </p:pic>
      <p:sp>
        <p:nvSpPr>
          <p:cNvPr id="104456" name="Rectangle 13"/>
          <p:cNvSpPr>
            <a:spLocks noChangeArrowheads="1"/>
          </p:cNvSpPr>
          <p:nvPr/>
        </p:nvSpPr>
        <p:spPr bwMode="auto">
          <a:xfrm>
            <a:off x="468313" y="3429000"/>
            <a:ext cx="3452812" cy="461963"/>
          </a:xfrm>
          <a:prstGeom prst="rect">
            <a:avLst/>
          </a:prstGeom>
          <a:noFill/>
          <a:ln w="9525">
            <a:noFill/>
            <a:miter lim="800000"/>
            <a:headEnd/>
            <a:tailEnd/>
          </a:ln>
        </p:spPr>
        <p:txBody>
          <a:bodyPr wrap="none">
            <a:spAutoFit/>
          </a:bodyPr>
          <a:lstStyle/>
          <a:p>
            <a:pPr eaLnBrk="0" hangingPunct="0"/>
            <a:r>
              <a:rPr lang="en-US"/>
              <a:t>umbelliferon származékok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mtClean="0"/>
              <a:t>Kemilumineszcens jel</a:t>
            </a:r>
            <a:r>
              <a:rPr lang="hu-HU" smtClean="0"/>
              <a:t>ölés</a:t>
            </a:r>
          </a:p>
        </p:txBody>
      </p:sp>
      <p:sp>
        <p:nvSpPr>
          <p:cNvPr id="110594" name="Text Box 5"/>
          <p:cNvSpPr>
            <a:spLocks noGrp="1" noChangeArrowheads="1"/>
          </p:cNvSpPr>
          <p:nvPr>
            <p:ph idx="4294967295"/>
          </p:nvPr>
        </p:nvSpPr>
        <p:spPr>
          <a:xfrm>
            <a:off x="250825" y="1052513"/>
            <a:ext cx="2592388" cy="461962"/>
          </a:xfrm>
        </p:spPr>
        <p:txBody>
          <a:bodyPr>
            <a:spAutoFit/>
          </a:bodyPr>
          <a:lstStyle/>
          <a:p>
            <a:pPr eaLnBrk="1" hangingPunct="1"/>
            <a:r>
              <a:rPr lang="hu-HU" b="1" smtClean="0"/>
              <a:t>J</a:t>
            </a:r>
            <a:r>
              <a:rPr lang="en-US" b="1" smtClean="0"/>
              <a:t>elölő anyagok</a:t>
            </a:r>
            <a:endParaRPr lang="en-US" sz="2000" smtClean="0"/>
          </a:p>
        </p:txBody>
      </p:sp>
      <p:sp>
        <p:nvSpPr>
          <p:cNvPr id="110595" name="Rectangle 4"/>
          <p:cNvSpPr>
            <a:spLocks noChangeArrowheads="1"/>
          </p:cNvSpPr>
          <p:nvPr/>
        </p:nvSpPr>
        <p:spPr bwMode="auto">
          <a:xfrm>
            <a:off x="3132138" y="1125538"/>
            <a:ext cx="2692400" cy="828675"/>
          </a:xfrm>
          <a:prstGeom prst="rect">
            <a:avLst/>
          </a:prstGeom>
          <a:noFill/>
          <a:ln w="9525">
            <a:noFill/>
            <a:miter lim="800000"/>
            <a:headEnd/>
            <a:tailEnd/>
          </a:ln>
        </p:spPr>
        <p:txBody>
          <a:bodyPr wrap="none">
            <a:spAutoFit/>
          </a:bodyPr>
          <a:lstStyle/>
          <a:p>
            <a:pPr eaLnBrk="0" hangingPunct="0"/>
            <a:r>
              <a:rPr lang="hu-HU">
                <a:latin typeface="Calibri" pitchFamily="34" charset="0"/>
              </a:rPr>
              <a:t>l</a:t>
            </a:r>
            <a:r>
              <a:rPr lang="en-US">
                <a:latin typeface="Calibri" pitchFamily="34" charset="0"/>
              </a:rPr>
              <a:t>uminol</a:t>
            </a:r>
            <a:r>
              <a:rPr lang="hu-HU">
                <a:latin typeface="Calibri" pitchFamily="34" charset="0"/>
              </a:rPr>
              <a:t>, izoluminol</a:t>
            </a:r>
          </a:p>
          <a:p>
            <a:pPr eaLnBrk="0" hangingPunct="0"/>
            <a:r>
              <a:rPr lang="en-US">
                <a:latin typeface="Calibri" pitchFamily="34" charset="0"/>
              </a:rPr>
              <a:t>akridínium észterek </a:t>
            </a:r>
            <a:endParaRPr lang="hu-HU">
              <a:latin typeface="Calibri" pitchFamily="34" charset="0"/>
            </a:endParaRPr>
          </a:p>
        </p:txBody>
      </p:sp>
      <p:pic>
        <p:nvPicPr>
          <p:cNvPr id="110596" name="Picture 2" descr="File:Luminol.svg">
            <a:hlinkClick r:id="rId3"/>
          </p:cNvPr>
          <p:cNvPicPr>
            <a:picLocks noChangeAspect="1" noChangeArrowheads="1"/>
          </p:cNvPicPr>
          <p:nvPr/>
        </p:nvPicPr>
        <p:blipFill>
          <a:blip r:embed="rId4"/>
          <a:srcRect/>
          <a:stretch>
            <a:fillRect/>
          </a:stretch>
        </p:blipFill>
        <p:spPr bwMode="auto">
          <a:xfrm>
            <a:off x="323850" y="2565400"/>
            <a:ext cx="1800225" cy="1944688"/>
          </a:xfrm>
          <a:prstGeom prst="rect">
            <a:avLst/>
          </a:prstGeom>
          <a:noFill/>
          <a:ln w="9525">
            <a:noFill/>
            <a:miter lim="800000"/>
            <a:headEnd/>
            <a:tailEnd/>
          </a:ln>
        </p:spPr>
      </p:pic>
      <p:pic>
        <p:nvPicPr>
          <p:cNvPr id="110597" name="Picture 4" descr="http://upload.wikimedia.org/wikipedia/commons/thumb/2/2b/Lampyris_noctiluca.jpg/220px-Lampyris_noctiluca.jpg">
            <a:hlinkClick r:id="rId5"/>
          </p:cNvPr>
          <p:cNvPicPr>
            <a:picLocks noChangeAspect="1" noChangeArrowheads="1"/>
          </p:cNvPicPr>
          <p:nvPr/>
        </p:nvPicPr>
        <p:blipFill>
          <a:blip r:embed="rId6"/>
          <a:srcRect/>
          <a:stretch>
            <a:fillRect/>
          </a:stretch>
        </p:blipFill>
        <p:spPr bwMode="auto">
          <a:xfrm>
            <a:off x="6875463" y="3789363"/>
            <a:ext cx="2095500" cy="2524125"/>
          </a:xfrm>
          <a:prstGeom prst="rect">
            <a:avLst/>
          </a:prstGeom>
          <a:noFill/>
          <a:ln w="9525">
            <a:noFill/>
            <a:miter lim="800000"/>
            <a:headEnd/>
            <a:tailEnd/>
          </a:ln>
        </p:spPr>
      </p:pic>
      <p:sp>
        <p:nvSpPr>
          <p:cNvPr id="110598" name="Rectangle 11"/>
          <p:cNvSpPr>
            <a:spLocks noChangeArrowheads="1"/>
          </p:cNvSpPr>
          <p:nvPr/>
        </p:nvSpPr>
        <p:spPr bwMode="auto">
          <a:xfrm>
            <a:off x="250825" y="5805488"/>
            <a:ext cx="6697663" cy="460375"/>
          </a:xfrm>
          <a:prstGeom prst="rect">
            <a:avLst/>
          </a:prstGeom>
          <a:noFill/>
          <a:ln w="9525">
            <a:noFill/>
            <a:miter lim="800000"/>
            <a:headEnd/>
            <a:tailEnd/>
          </a:ln>
        </p:spPr>
        <p:txBody>
          <a:bodyPr>
            <a:spAutoFit/>
          </a:bodyPr>
          <a:lstStyle/>
          <a:p>
            <a:pPr eaLnBrk="0" hangingPunct="0"/>
            <a:r>
              <a:rPr lang="hu-HU"/>
              <a:t>l</a:t>
            </a:r>
            <a:r>
              <a:rPr lang="en-US"/>
              <a:t>u</a:t>
            </a:r>
            <a:r>
              <a:rPr lang="hu-HU"/>
              <a:t>ciferin + O</a:t>
            </a:r>
            <a:r>
              <a:rPr lang="hu-HU" baseline="-25000"/>
              <a:t>2</a:t>
            </a:r>
            <a:r>
              <a:rPr lang="hu-HU"/>
              <a:t>                          oxidált termék + h</a:t>
            </a:r>
            <a:r>
              <a:rPr lang="hu-HU">
                <a:latin typeface="Symbol" pitchFamily="18" charset="2"/>
              </a:rPr>
              <a:t>n</a:t>
            </a:r>
            <a:r>
              <a:rPr lang="hu-HU" baseline="-25000"/>
              <a:t>                                      </a:t>
            </a:r>
            <a:endParaRPr lang="hu-HU"/>
          </a:p>
        </p:txBody>
      </p:sp>
      <p:sp>
        <p:nvSpPr>
          <p:cNvPr id="110599" name="TextBox 12"/>
          <p:cNvSpPr txBox="1">
            <a:spLocks noChangeArrowheads="1"/>
          </p:cNvSpPr>
          <p:nvPr/>
        </p:nvSpPr>
        <p:spPr bwMode="auto">
          <a:xfrm>
            <a:off x="2484438" y="3068638"/>
            <a:ext cx="6264275" cy="708025"/>
          </a:xfrm>
          <a:prstGeom prst="rect">
            <a:avLst/>
          </a:prstGeom>
          <a:noFill/>
          <a:ln w="9525">
            <a:noFill/>
            <a:miter lim="800000"/>
            <a:headEnd/>
            <a:tailEnd/>
          </a:ln>
        </p:spPr>
        <p:txBody>
          <a:bodyPr>
            <a:spAutoFit/>
          </a:bodyPr>
          <a:lstStyle/>
          <a:p>
            <a:pPr eaLnBrk="0" hangingPunct="0"/>
            <a:r>
              <a:rPr lang="hu-HU"/>
              <a:t>+ H</a:t>
            </a:r>
            <a:r>
              <a:rPr lang="hu-HU" baseline="-25000"/>
              <a:t>2</a:t>
            </a:r>
            <a:r>
              <a:rPr lang="hu-HU"/>
              <a:t>O</a:t>
            </a:r>
            <a:r>
              <a:rPr lang="hu-HU" baseline="-25000"/>
              <a:t>2 </a:t>
            </a:r>
            <a:r>
              <a:rPr lang="hu-HU"/>
              <a:t>+ NaOH</a:t>
            </a:r>
            <a:r>
              <a:rPr lang="hu-HU" baseline="-25000"/>
              <a:t>   </a:t>
            </a:r>
            <a:r>
              <a:rPr lang="hu-HU"/>
              <a:t>  </a:t>
            </a:r>
            <a:r>
              <a:rPr lang="hu-HU" sz="4000"/>
              <a:t>→</a:t>
            </a:r>
            <a:r>
              <a:rPr lang="hu-HU"/>
              <a:t>    aminoftalát + h</a:t>
            </a:r>
            <a:r>
              <a:rPr lang="hu-HU">
                <a:latin typeface="Symbol" pitchFamily="18" charset="2"/>
              </a:rPr>
              <a:t>n</a:t>
            </a:r>
          </a:p>
        </p:txBody>
      </p:sp>
      <p:cxnSp>
        <p:nvCxnSpPr>
          <p:cNvPr id="110600" name="Straight Arrow Connector 14"/>
          <p:cNvCxnSpPr>
            <a:cxnSpLocks noChangeShapeType="1"/>
          </p:cNvCxnSpPr>
          <p:nvPr/>
        </p:nvCxnSpPr>
        <p:spPr bwMode="auto">
          <a:xfrm>
            <a:off x="2124075" y="6165850"/>
            <a:ext cx="1655763" cy="0"/>
          </a:xfrm>
          <a:prstGeom prst="straightConnector1">
            <a:avLst/>
          </a:prstGeom>
          <a:noFill/>
          <a:ln w="12700" algn="ctr">
            <a:solidFill>
              <a:schemeClr val="tx1"/>
            </a:solidFill>
            <a:round/>
            <a:headEnd type="none" w="sm" len="sm"/>
            <a:tailEnd type="arrow" w="med" len="med"/>
          </a:ln>
        </p:spPr>
      </p:cxnSp>
      <p:sp>
        <p:nvSpPr>
          <p:cNvPr id="110601" name="TextBox 15"/>
          <p:cNvSpPr txBox="1">
            <a:spLocks noChangeArrowheads="1"/>
          </p:cNvSpPr>
          <p:nvPr/>
        </p:nvSpPr>
        <p:spPr bwMode="auto">
          <a:xfrm>
            <a:off x="1908175" y="5300663"/>
            <a:ext cx="2085975" cy="461962"/>
          </a:xfrm>
          <a:prstGeom prst="rect">
            <a:avLst/>
          </a:prstGeom>
          <a:noFill/>
          <a:ln w="9525">
            <a:noFill/>
            <a:miter lim="800000"/>
            <a:headEnd/>
            <a:tailEnd/>
          </a:ln>
        </p:spPr>
        <p:txBody>
          <a:bodyPr wrap="none">
            <a:spAutoFit/>
          </a:bodyPr>
          <a:lstStyle/>
          <a:p>
            <a:pPr eaLnBrk="0" hangingPunct="0"/>
            <a:r>
              <a:rPr lang="hu-HU"/>
              <a:t>luciferáz enzim</a:t>
            </a:r>
          </a:p>
        </p:txBody>
      </p:sp>
      <p:sp>
        <p:nvSpPr>
          <p:cNvPr id="110602" name="TextBox 16"/>
          <p:cNvSpPr txBox="1">
            <a:spLocks noChangeArrowheads="1"/>
          </p:cNvSpPr>
          <p:nvPr/>
        </p:nvSpPr>
        <p:spPr bwMode="auto">
          <a:xfrm>
            <a:off x="250825" y="4797425"/>
            <a:ext cx="2611438" cy="461963"/>
          </a:xfrm>
          <a:prstGeom prst="rect">
            <a:avLst/>
          </a:prstGeom>
          <a:noFill/>
          <a:ln w="9525">
            <a:noFill/>
            <a:miter lim="800000"/>
            <a:headEnd/>
            <a:tailEnd/>
          </a:ln>
        </p:spPr>
        <p:txBody>
          <a:bodyPr wrap="none">
            <a:spAutoFit/>
          </a:bodyPr>
          <a:lstStyle/>
          <a:p>
            <a:pPr eaLnBrk="0" hangingPunct="0"/>
            <a:r>
              <a:rPr lang="hu-HU" b="1">
                <a:latin typeface="Calibri" pitchFamily="34" charset="0"/>
              </a:rPr>
              <a:t>Biolumineszcencia</a:t>
            </a:r>
          </a:p>
        </p:txBody>
      </p:sp>
      <p:sp>
        <p:nvSpPr>
          <p:cNvPr id="110603" name="TextBox 17"/>
          <p:cNvSpPr txBox="1">
            <a:spLocks noChangeArrowheads="1"/>
          </p:cNvSpPr>
          <p:nvPr/>
        </p:nvSpPr>
        <p:spPr bwMode="auto">
          <a:xfrm>
            <a:off x="250825" y="2060575"/>
            <a:ext cx="2757488" cy="461963"/>
          </a:xfrm>
          <a:prstGeom prst="rect">
            <a:avLst/>
          </a:prstGeom>
          <a:noFill/>
          <a:ln w="9525">
            <a:noFill/>
            <a:miter lim="800000"/>
            <a:headEnd/>
            <a:tailEnd/>
          </a:ln>
        </p:spPr>
        <p:txBody>
          <a:bodyPr wrap="none">
            <a:spAutoFit/>
          </a:bodyPr>
          <a:lstStyle/>
          <a:p>
            <a:pPr eaLnBrk="0" hangingPunct="0"/>
            <a:r>
              <a:rPr lang="hu-HU" b="1">
                <a:latin typeface="Calibri" pitchFamily="34" charset="0"/>
              </a:rPr>
              <a:t>Kemilumineszcencia</a:t>
            </a:r>
          </a:p>
        </p:txBody>
      </p:sp>
      <p:sp>
        <p:nvSpPr>
          <p:cNvPr id="110604" name="Rectangle 18"/>
          <p:cNvSpPr>
            <a:spLocks noChangeArrowheads="1"/>
          </p:cNvSpPr>
          <p:nvPr/>
        </p:nvSpPr>
        <p:spPr bwMode="auto">
          <a:xfrm>
            <a:off x="4140200" y="2060575"/>
            <a:ext cx="4572000" cy="708025"/>
          </a:xfrm>
          <a:prstGeom prst="rect">
            <a:avLst/>
          </a:prstGeom>
          <a:noFill/>
          <a:ln w="9525">
            <a:noFill/>
            <a:miter lim="800000"/>
            <a:headEnd/>
            <a:tailEnd/>
          </a:ln>
        </p:spPr>
        <p:txBody>
          <a:bodyPr>
            <a:spAutoFit/>
          </a:bodyPr>
          <a:lstStyle/>
          <a:p>
            <a:pPr eaLnBrk="0" hangingPunct="0"/>
            <a:r>
              <a:rPr lang="hu-HU" sz="2000">
                <a:hlinkClick r:id="rId7"/>
              </a:rPr>
              <a:t>http://www.youtube.com/watch?v=WtYykP51jO4&amp;feature=related</a:t>
            </a:r>
            <a:endParaRPr lang="hu-HU" sz="2000"/>
          </a:p>
        </p:txBody>
      </p:sp>
      <p:sp>
        <p:nvSpPr>
          <p:cNvPr id="110605" name="Szövegdoboz 14"/>
          <p:cNvSpPr txBox="1">
            <a:spLocks noChangeArrowheads="1"/>
          </p:cNvSpPr>
          <p:nvPr/>
        </p:nvSpPr>
        <p:spPr bwMode="auto">
          <a:xfrm>
            <a:off x="684213" y="4365625"/>
            <a:ext cx="1223962" cy="460375"/>
          </a:xfrm>
          <a:prstGeom prst="rect">
            <a:avLst/>
          </a:prstGeom>
          <a:noFill/>
          <a:ln w="9525">
            <a:noFill/>
            <a:miter lim="800000"/>
            <a:headEnd/>
            <a:tailEnd/>
          </a:ln>
        </p:spPr>
        <p:txBody>
          <a:bodyPr>
            <a:spAutoFit/>
          </a:bodyPr>
          <a:lstStyle/>
          <a:p>
            <a:pPr eaLnBrk="0" hangingPunct="0"/>
            <a:r>
              <a:rPr lang="hu-HU">
                <a:latin typeface="Calibri" pitchFamily="34" charset="0"/>
              </a:rPr>
              <a:t>l</a:t>
            </a:r>
            <a:r>
              <a:rPr lang="en-US">
                <a:latin typeface="Calibri" pitchFamily="34" charset="0"/>
              </a:rPr>
              <a:t>uminol</a:t>
            </a:r>
            <a:endParaRPr lang="hu-HU"/>
          </a:p>
        </p:txBody>
      </p:sp>
      <p:sp>
        <p:nvSpPr>
          <p:cNvPr id="110606" name="Szövegdoboz 15"/>
          <p:cNvSpPr txBox="1">
            <a:spLocks noChangeArrowheads="1"/>
          </p:cNvSpPr>
          <p:nvPr/>
        </p:nvSpPr>
        <p:spPr bwMode="auto">
          <a:xfrm>
            <a:off x="4500563" y="2924175"/>
            <a:ext cx="1223962" cy="369888"/>
          </a:xfrm>
          <a:prstGeom prst="rect">
            <a:avLst/>
          </a:prstGeom>
          <a:noFill/>
          <a:ln w="9525">
            <a:noFill/>
            <a:miter lim="800000"/>
            <a:headEnd/>
            <a:tailEnd/>
          </a:ln>
        </p:spPr>
        <p:txBody>
          <a:bodyPr>
            <a:spAutoFit/>
          </a:bodyPr>
          <a:lstStyle/>
          <a:p>
            <a:pPr eaLnBrk="0" hangingPunct="0"/>
            <a:r>
              <a:rPr lang="hu-HU" sz="1800"/>
              <a:t>katalizátor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rtlCol="0">
            <a:normAutofit fontScale="90000"/>
          </a:bodyPr>
          <a:lstStyle/>
          <a:p>
            <a:pPr eaLnBrk="1" fontAlgn="auto" hangingPunct="1">
              <a:spcAft>
                <a:spcPts val="0"/>
              </a:spcAft>
              <a:defRPr/>
            </a:pPr>
            <a:r>
              <a:rPr lang="hu-HU" sz="4000" dirty="0" smtClean="0">
                <a:solidFill>
                  <a:schemeClr val="tx2">
                    <a:lumMod val="75000"/>
                  </a:schemeClr>
                </a:solidFill>
                <a:latin typeface="Arial" charset="0"/>
              </a:rPr>
              <a:t>Jelölési módszerek összehasonlítása</a:t>
            </a:r>
          </a:p>
        </p:txBody>
      </p:sp>
      <p:graphicFrame>
        <p:nvGraphicFramePr>
          <p:cNvPr id="32857" name="Group 89"/>
          <p:cNvGraphicFramePr>
            <a:graphicFrameLocks noGrp="1"/>
          </p:cNvGraphicFramePr>
          <p:nvPr/>
        </p:nvGraphicFramePr>
        <p:xfrm>
          <a:off x="57150" y="1457325"/>
          <a:ext cx="9073010" cy="3627120"/>
        </p:xfrm>
        <a:graphic>
          <a:graphicData uri="http://schemas.openxmlformats.org/drawingml/2006/table">
            <a:tbl>
              <a:tblPr/>
              <a:tblGrid>
                <a:gridCol w="1574626"/>
                <a:gridCol w="1787635"/>
                <a:gridCol w="1567001"/>
                <a:gridCol w="1745367"/>
                <a:gridCol w="2398381"/>
              </a:tblGrid>
              <a:tr h="749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2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Radioaktív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Radioaktivitás</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Enzim</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Abszorbancia</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Fluoreszcens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Fluoreszcencia</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Kemilumineszcens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Kemilumineszcencia</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1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Kimutatási határ</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10</a:t>
                      </a:r>
                      <a:r>
                        <a:rPr kumimoji="0" lang="hu-HU" sz="2000" b="0" i="0" u="none" strike="noStrike" kern="1200" cap="none" normalizeH="0" baseline="30000" dirty="0" smtClean="0">
                          <a:ln>
                            <a:noFill/>
                          </a:ln>
                          <a:solidFill>
                            <a:schemeClr val="tx1"/>
                          </a:solidFill>
                          <a:effectLst/>
                          <a:latin typeface="+mn-lt"/>
                          <a:ea typeface="+mn-ea"/>
                          <a:cs typeface="+mn-cs"/>
                        </a:rPr>
                        <a:t>-8</a:t>
                      </a:r>
                      <a:r>
                        <a:rPr kumimoji="0" lang="hu-HU" sz="2000" b="0" i="0" u="none" strike="noStrike" kern="1200" cap="none" normalizeH="0" baseline="0" dirty="0" smtClean="0">
                          <a:ln>
                            <a:noFill/>
                          </a:ln>
                          <a:solidFill>
                            <a:schemeClr val="tx1"/>
                          </a:solidFill>
                          <a:effectLst/>
                          <a:latin typeface="+mn-lt"/>
                          <a:ea typeface="+mn-ea"/>
                          <a:cs typeface="+mn-cs"/>
                        </a:rPr>
                        <a:t>-10</a:t>
                      </a:r>
                      <a:r>
                        <a:rPr kumimoji="0" lang="hu-HU" sz="2000" b="0" i="0" u="none" strike="noStrike" kern="1200" cap="none" normalizeH="0" baseline="30000" dirty="0" smtClean="0">
                          <a:ln>
                            <a:noFill/>
                          </a:ln>
                          <a:solidFill>
                            <a:schemeClr val="tx1"/>
                          </a:solidFill>
                          <a:effectLst/>
                          <a:latin typeface="+mn-lt"/>
                          <a:ea typeface="+mn-ea"/>
                          <a:cs typeface="+mn-cs"/>
                        </a:rPr>
                        <a:t>-12</a:t>
                      </a:r>
                      <a:r>
                        <a:rPr kumimoji="0" lang="hu-HU" sz="2000" b="0" i="0" u="none" strike="noStrike" kern="1200" cap="none" normalizeH="0" baseline="0" dirty="0" smtClean="0">
                          <a:ln>
                            <a:noFill/>
                          </a:ln>
                          <a:solidFill>
                            <a:schemeClr val="tx1"/>
                          </a:solidFill>
                          <a:effectLst/>
                          <a:latin typeface="+mn-lt"/>
                          <a:ea typeface="+mn-ea"/>
                          <a:cs typeface="+mn-cs"/>
                        </a:rPr>
                        <a:t> 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10</a:t>
                      </a:r>
                      <a:r>
                        <a:rPr kumimoji="0" lang="hu-HU" sz="2000" b="0" i="0" u="none" strike="noStrike" kern="1200" cap="none" normalizeH="0" baseline="30000" dirty="0" smtClean="0">
                          <a:ln>
                            <a:noFill/>
                          </a:ln>
                          <a:solidFill>
                            <a:schemeClr val="tx1"/>
                          </a:solidFill>
                          <a:effectLst/>
                          <a:latin typeface="+mn-lt"/>
                          <a:ea typeface="+mn-ea"/>
                          <a:cs typeface="+mn-cs"/>
                        </a:rPr>
                        <a:t>-5</a:t>
                      </a:r>
                      <a:r>
                        <a:rPr kumimoji="0" lang="hu-HU" sz="2000" b="0" i="0" u="none" strike="noStrike" kern="1200" cap="none" normalizeH="0" baseline="0" dirty="0" smtClean="0">
                          <a:ln>
                            <a:noFill/>
                          </a:ln>
                          <a:solidFill>
                            <a:schemeClr val="tx1"/>
                          </a:solidFill>
                          <a:effectLst/>
                          <a:latin typeface="+mn-lt"/>
                          <a:ea typeface="+mn-ea"/>
                          <a:cs typeface="+mn-cs"/>
                        </a:rPr>
                        <a:t> 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10</a:t>
                      </a:r>
                      <a:r>
                        <a:rPr kumimoji="0" lang="hu-HU" sz="2000" b="0" i="0" u="none" strike="noStrike" kern="1200" cap="none" normalizeH="0" baseline="30000" dirty="0" smtClean="0">
                          <a:ln>
                            <a:noFill/>
                          </a:ln>
                          <a:solidFill>
                            <a:schemeClr val="tx1"/>
                          </a:solidFill>
                          <a:effectLst/>
                          <a:latin typeface="+mn-lt"/>
                          <a:ea typeface="+mn-ea"/>
                          <a:cs typeface="+mn-cs"/>
                        </a:rPr>
                        <a:t>-8</a:t>
                      </a:r>
                      <a:r>
                        <a:rPr kumimoji="0" lang="hu-HU" sz="2000" b="0" i="0" u="none" strike="noStrike" kern="1200" cap="none" normalizeH="0" baseline="0" dirty="0" smtClean="0">
                          <a:ln>
                            <a:noFill/>
                          </a:ln>
                          <a:solidFill>
                            <a:schemeClr val="tx1"/>
                          </a:solidFill>
                          <a:effectLst/>
                          <a:latin typeface="+mn-lt"/>
                          <a:ea typeface="+mn-ea"/>
                          <a:cs typeface="+mn-cs"/>
                        </a:rPr>
                        <a:t> 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dirty="0" smtClean="0">
                          <a:ln>
                            <a:noFill/>
                          </a:ln>
                          <a:solidFill>
                            <a:schemeClr val="tx1"/>
                          </a:solidFill>
                          <a:effectLst/>
                          <a:latin typeface="+mn-lt"/>
                        </a:rPr>
                        <a:t>10</a:t>
                      </a:r>
                      <a:r>
                        <a:rPr kumimoji="0" lang="hu-HU" sz="2000" b="0" i="0" u="none" strike="noStrike" cap="none" normalizeH="0" baseline="30000" dirty="0" smtClean="0">
                          <a:ln>
                            <a:noFill/>
                          </a:ln>
                          <a:solidFill>
                            <a:schemeClr val="tx1"/>
                          </a:solidFill>
                          <a:effectLst/>
                          <a:latin typeface="+mn-lt"/>
                        </a:rPr>
                        <a:t>-8</a:t>
                      </a:r>
                      <a:r>
                        <a:rPr kumimoji="0" lang="hu-HU" sz="2000" b="0" i="0" u="none" strike="noStrike" cap="none" normalizeH="0" baseline="0" dirty="0" smtClean="0">
                          <a:ln>
                            <a:noFill/>
                          </a:ln>
                          <a:solidFill>
                            <a:schemeClr val="tx1"/>
                          </a:solidFill>
                          <a:effectLst/>
                          <a:latin typeface="+mn-lt"/>
                        </a:rPr>
                        <a:t>-10</a:t>
                      </a:r>
                      <a:r>
                        <a:rPr kumimoji="0" lang="hu-HU" sz="2000" b="0" i="0" u="none" strike="noStrike" cap="none" normalizeH="0" baseline="30000" dirty="0" smtClean="0">
                          <a:ln>
                            <a:noFill/>
                          </a:ln>
                          <a:solidFill>
                            <a:schemeClr val="tx1"/>
                          </a:solidFill>
                          <a:effectLst/>
                          <a:latin typeface="+mn-lt"/>
                        </a:rPr>
                        <a:t>-12</a:t>
                      </a:r>
                      <a:r>
                        <a:rPr kumimoji="0" lang="hu-HU" sz="2000" b="0" i="0" u="none" strike="noStrike" cap="none" normalizeH="0" baseline="0" dirty="0" smtClean="0">
                          <a:ln>
                            <a:noFill/>
                          </a:ln>
                          <a:solidFill>
                            <a:schemeClr val="tx1"/>
                          </a:solidFill>
                          <a:effectLst/>
                          <a:latin typeface="+mn-lt"/>
                        </a:rPr>
                        <a:t> M</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Zaj</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Nagyon kicsi</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Mátrix zavar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Mátrix erősen zavar</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mn-lt"/>
                          <a:ea typeface="+mn-ea"/>
                          <a:cs typeface="+mn-cs"/>
                        </a:rPr>
                        <a:t>Nagyon kicsi</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Műszer</a:t>
                      </a:r>
                      <a:endParaRPr kumimoji="0" lang="en-US" sz="2000" b="0" i="0" u="none" strike="noStrike" kern="1200" cap="none" normalizeH="0" baseline="0" dirty="0" smtClean="0">
                        <a:ln>
                          <a:noFill/>
                        </a:ln>
                        <a:solidFill>
                          <a:schemeClr val="tx1"/>
                        </a:solidFill>
                        <a:effectLst/>
                        <a:latin typeface="+mn-lt"/>
                        <a:ea typeface="+mn-ea"/>
                        <a:cs typeface="+mn-cs"/>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Bonyolult, drága</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Közepes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hu-HU" sz="2000" b="0" i="0" u="none" strike="noStrike" kern="1200" cap="none" normalizeH="0" baseline="0" dirty="0" smtClean="0">
                          <a:ln>
                            <a:noFill/>
                          </a:ln>
                          <a:solidFill>
                            <a:schemeClr val="tx1"/>
                          </a:solidFill>
                          <a:effectLst/>
                          <a:latin typeface="+mn-lt"/>
                          <a:ea typeface="+mn-ea"/>
                          <a:cs typeface="+mn-cs"/>
                        </a:rPr>
                        <a:t>Közepes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Egyszerű</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2000" b="0" i="0" u="none" strike="noStrike" kern="1200" cap="none" normalizeH="0" baseline="0" dirty="0" smtClean="0">
                          <a:ln>
                            <a:noFill/>
                          </a:ln>
                          <a:solidFill>
                            <a:schemeClr val="tx1"/>
                          </a:solidFill>
                          <a:effectLst/>
                          <a:latin typeface="+mn-lt"/>
                          <a:ea typeface="+mn-ea"/>
                          <a:cs typeface="+mn-cs"/>
                        </a:rPr>
                        <a:t>Lineáris tartomány</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dirty="0" smtClean="0">
                          <a:ln>
                            <a:noFill/>
                          </a:ln>
                          <a:solidFill>
                            <a:schemeClr val="tx1"/>
                          </a:solidFill>
                          <a:effectLst/>
                          <a:latin typeface="+mn-lt"/>
                        </a:rPr>
                        <a:t>10</a:t>
                      </a:r>
                      <a:r>
                        <a:rPr kumimoji="0" lang="hu-HU" sz="2000" b="0" i="0" u="none" strike="noStrike" cap="none" normalizeH="0" baseline="30000" dirty="0" smtClean="0">
                          <a:ln>
                            <a:noFill/>
                          </a:ln>
                          <a:solidFill>
                            <a:schemeClr val="tx1"/>
                          </a:solidFill>
                          <a:effectLst/>
                          <a:latin typeface="+mn-lt"/>
                        </a:rPr>
                        <a:t>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dirty="0" smtClean="0">
                          <a:ln>
                            <a:noFill/>
                          </a:ln>
                          <a:solidFill>
                            <a:schemeClr val="tx1"/>
                          </a:solidFill>
                          <a:effectLst/>
                          <a:latin typeface="+mn-lt"/>
                        </a:rPr>
                        <a:t>10</a:t>
                      </a:r>
                      <a:r>
                        <a:rPr kumimoji="0" lang="hu-HU" sz="2000" b="0" i="0" u="none" strike="noStrike" cap="none" normalizeH="0" baseline="30000" dirty="0" smtClean="0">
                          <a:ln>
                            <a:noFill/>
                          </a:ln>
                          <a:solidFill>
                            <a:schemeClr val="tx1"/>
                          </a:solidFill>
                          <a:effectLst/>
                          <a:latin typeface="+mn-lt"/>
                        </a:rPr>
                        <a:t>3</a:t>
                      </a:r>
                      <a:r>
                        <a:rPr kumimoji="0" lang="hu-HU" sz="2000" b="0" i="0" u="none" strike="noStrike" cap="none" normalizeH="0" baseline="0" dirty="0" smtClean="0">
                          <a:ln>
                            <a:noFill/>
                          </a:ln>
                          <a:solidFill>
                            <a:schemeClr val="tx1"/>
                          </a:solidFill>
                          <a:effectLst/>
                          <a:latin typeface="+mn-lt"/>
                        </a:rPr>
                        <a:t>-10</a:t>
                      </a:r>
                      <a:r>
                        <a:rPr kumimoji="0" lang="hu-HU" sz="2000" b="0" i="0" u="none" strike="noStrike" cap="none" normalizeH="0" baseline="30000" dirty="0" smtClean="0">
                          <a:ln>
                            <a:noFill/>
                          </a:ln>
                          <a:solidFill>
                            <a:schemeClr val="tx1"/>
                          </a:solidFill>
                          <a:effectLst/>
                          <a:latin typeface="+mn-lt"/>
                        </a:rPr>
                        <a:t>4</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dirty="0" smtClean="0">
                          <a:ln>
                            <a:noFill/>
                          </a:ln>
                          <a:solidFill>
                            <a:schemeClr val="tx1"/>
                          </a:solidFill>
                          <a:effectLst/>
                          <a:latin typeface="+mn-lt"/>
                        </a:rPr>
                        <a:t>10</a:t>
                      </a:r>
                      <a:r>
                        <a:rPr kumimoji="0" lang="hu-HU" sz="2000" b="0" i="0" u="none" strike="noStrike" cap="none" normalizeH="0" baseline="30000" dirty="0" smtClean="0">
                          <a:ln>
                            <a:noFill/>
                          </a:ln>
                          <a:solidFill>
                            <a:schemeClr val="tx1"/>
                          </a:solidFill>
                          <a:effectLst/>
                          <a:latin typeface="+mn-lt"/>
                        </a:rPr>
                        <a:t>6</a:t>
                      </a:r>
                      <a:r>
                        <a:rPr kumimoji="0" lang="hu-HU" sz="2000" b="0" i="0" u="none" strike="noStrike" cap="none" normalizeH="0" baseline="0" dirty="0" smtClean="0">
                          <a:ln>
                            <a:noFill/>
                          </a:ln>
                          <a:solidFill>
                            <a:schemeClr val="tx1"/>
                          </a:solidFill>
                          <a:effectLst/>
                          <a:latin typeface="+mn-lt"/>
                        </a:rPr>
                        <a:t>-10</a:t>
                      </a:r>
                      <a:r>
                        <a:rPr kumimoji="0" lang="hu-HU" sz="2000" b="0" i="0" u="none" strike="noStrike" kern="1200" cap="none" normalizeH="0" baseline="30000" dirty="0" smtClean="0">
                          <a:ln>
                            <a:noFill/>
                          </a:ln>
                          <a:solidFill>
                            <a:schemeClr val="tx1"/>
                          </a:solidFill>
                          <a:effectLst/>
                          <a:latin typeface="+mn-lt"/>
                          <a:ea typeface="+mn-ea"/>
                          <a:cs typeface="+mn-cs"/>
                        </a:rPr>
                        <a:t>7</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4"/>
          <p:cNvGrpSpPr>
            <a:grpSpLocks/>
          </p:cNvGrpSpPr>
          <p:nvPr/>
        </p:nvGrpSpPr>
        <p:grpSpPr bwMode="auto">
          <a:xfrm>
            <a:off x="395288" y="260350"/>
            <a:ext cx="8353425" cy="5976938"/>
            <a:chOff x="1440" y="2497"/>
            <a:chExt cx="9004" cy="6326"/>
          </a:xfrm>
        </p:grpSpPr>
        <p:sp>
          <p:nvSpPr>
            <p:cNvPr id="114690" name="Text Box 5"/>
            <p:cNvSpPr txBox="1">
              <a:spLocks noChangeAspect="1" noChangeArrowheads="1"/>
            </p:cNvSpPr>
            <p:nvPr/>
          </p:nvSpPr>
          <p:spPr bwMode="auto">
            <a:xfrm>
              <a:off x="4616" y="6697"/>
              <a:ext cx="3072" cy="2050"/>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jelzett antigén</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RIA –radioimmunoassay</a:t>
              </a:r>
            </a:p>
            <a:p>
              <a:pPr eaLnBrk="0" hangingPunct="0">
                <a:buFont typeface="Times New Roman" pitchFamily="18" charset="0"/>
                <a:buChar char="•"/>
              </a:pPr>
              <a:r>
                <a:rPr lang="hu-HU" sz="1400" b="1">
                  <a:latin typeface="Calibri" pitchFamily="34" charset="0"/>
                </a:rPr>
                <a:t>EIA – enzim immnuo assay</a:t>
              </a:r>
            </a:p>
            <a:p>
              <a:pPr eaLnBrk="0" hangingPunct="0">
                <a:buFont typeface="Times New Roman" pitchFamily="18" charset="0"/>
                <a:buChar char="•"/>
              </a:pPr>
              <a:r>
                <a:rPr lang="hu-HU" sz="1400" b="1">
                  <a:latin typeface="Calibri" pitchFamily="34" charset="0"/>
                </a:rPr>
                <a:t>FIA – fluoreszcens immunoassay</a:t>
              </a:r>
            </a:p>
            <a:p>
              <a:pPr eaLnBrk="0" hangingPunct="0">
                <a:buFont typeface="Times New Roman" pitchFamily="18" charset="0"/>
                <a:buChar char="•"/>
              </a:pPr>
              <a:r>
                <a:rPr lang="hu-HU" sz="1400" b="1">
                  <a:latin typeface="Calibri" pitchFamily="34" charset="0"/>
                </a:rPr>
                <a:t>LIA – lumineszcens immunoassay</a:t>
              </a:r>
              <a:endParaRPr lang="en-US" sz="1400"/>
            </a:p>
          </p:txBody>
        </p:sp>
        <p:sp>
          <p:nvSpPr>
            <p:cNvPr id="114691" name="Text Box 6"/>
            <p:cNvSpPr txBox="1">
              <a:spLocks noChangeAspect="1" noChangeArrowheads="1"/>
            </p:cNvSpPr>
            <p:nvPr/>
          </p:nvSpPr>
          <p:spPr bwMode="auto">
            <a:xfrm>
              <a:off x="1440" y="6730"/>
              <a:ext cx="3072" cy="2093"/>
            </a:xfrm>
            <a:prstGeom prst="rect">
              <a:avLst/>
            </a:prstGeom>
            <a:solidFill>
              <a:srgbClr val="FFFFFF"/>
            </a:solidFill>
            <a:ln w="9525">
              <a:noFill/>
              <a:miter lim="800000"/>
              <a:headEnd/>
              <a:tailEnd/>
            </a:ln>
          </p:spPr>
          <p:txBody>
            <a:bodyPr/>
            <a:lstStyle/>
            <a:p>
              <a:pPr algn="ctr" eaLnBrk="0" hangingPunct="0"/>
              <a:r>
                <a:rPr lang="en-US" sz="1400" b="1">
                  <a:solidFill>
                    <a:srgbClr val="CC0099"/>
                  </a:solidFill>
                  <a:latin typeface="Calibri" pitchFamily="34" charset="0"/>
                </a:rPr>
                <a:t>jelzett antitest</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IRMA – immunoradiometrikus assay</a:t>
              </a:r>
            </a:p>
            <a:p>
              <a:pPr eaLnBrk="0" hangingPunct="0">
                <a:buFont typeface="Times New Roman" pitchFamily="18" charset="0"/>
                <a:buChar char="•"/>
              </a:pPr>
              <a:r>
                <a:rPr lang="hu-HU" sz="1400" b="1">
                  <a:latin typeface="Calibri" pitchFamily="34" charset="0"/>
                </a:rPr>
                <a:t>IEMA – immunoenzimatikus assay</a:t>
              </a:r>
            </a:p>
            <a:p>
              <a:pPr eaLnBrk="0" hangingPunct="0">
                <a:buFont typeface="Times New Roman" pitchFamily="18" charset="0"/>
                <a:buChar char="•"/>
              </a:pPr>
              <a:r>
                <a:rPr lang="hu-HU" sz="1400" b="1">
                  <a:latin typeface="Calibri" pitchFamily="34" charset="0"/>
                </a:rPr>
                <a:t>IFMA – immunofluorimetriás assay</a:t>
              </a:r>
            </a:p>
            <a:p>
              <a:pPr eaLnBrk="0" hangingPunct="0">
                <a:buFont typeface="Times New Roman" pitchFamily="18" charset="0"/>
                <a:buChar char="•"/>
              </a:pPr>
              <a:r>
                <a:rPr lang="hu-HU" sz="1400" b="1">
                  <a:latin typeface="Calibri" pitchFamily="34" charset="0"/>
                </a:rPr>
                <a:t>ILMA – immunoluminometrikus assay</a:t>
              </a:r>
              <a:endParaRPr lang="en-US" sz="1400"/>
            </a:p>
          </p:txBody>
        </p:sp>
        <p:sp>
          <p:nvSpPr>
            <p:cNvPr id="114692" name="Text Box 7"/>
            <p:cNvSpPr txBox="1">
              <a:spLocks noChangeAspect="1" noChangeArrowheads="1"/>
            </p:cNvSpPr>
            <p:nvPr/>
          </p:nvSpPr>
          <p:spPr bwMode="auto">
            <a:xfrm>
              <a:off x="4075" y="2497"/>
              <a:ext cx="4347" cy="472"/>
            </a:xfrm>
            <a:prstGeom prst="rect">
              <a:avLst/>
            </a:prstGeom>
            <a:solidFill>
              <a:srgbClr val="FFFFFF"/>
            </a:solidFill>
            <a:ln w="9525">
              <a:solidFill>
                <a:srgbClr val="000000"/>
              </a:solidFill>
              <a:miter lim="800000"/>
              <a:headEnd/>
              <a:tailEnd/>
            </a:ln>
          </p:spPr>
          <p:txBody>
            <a:bodyPr/>
            <a:lstStyle/>
            <a:p>
              <a:pPr algn="ctr" eaLnBrk="0" hangingPunct="0"/>
              <a:r>
                <a:rPr lang="en-US" sz="1800" b="1"/>
                <a:t>IMMUNANALITIKAI MÓDSZEREK</a:t>
              </a:r>
              <a:endParaRPr lang="en-US" sz="1800"/>
            </a:p>
          </p:txBody>
        </p:sp>
        <p:sp>
          <p:nvSpPr>
            <p:cNvPr id="114693" name="Text Box 8"/>
            <p:cNvSpPr txBox="1">
              <a:spLocks noChangeAspect="1" noChangeArrowheads="1"/>
            </p:cNvSpPr>
            <p:nvPr/>
          </p:nvSpPr>
          <p:spPr bwMode="auto">
            <a:xfrm>
              <a:off x="1458" y="5377"/>
              <a:ext cx="3060" cy="1331"/>
            </a:xfrm>
            <a:prstGeom prst="rect">
              <a:avLst/>
            </a:prstGeom>
            <a:solidFill>
              <a:srgbClr val="FFFFFF"/>
            </a:solidFill>
            <a:ln w="9525">
              <a:solidFill>
                <a:srgbClr val="000000"/>
              </a:solidFill>
              <a:miter lim="800000"/>
              <a:headEnd/>
              <a:tailEnd/>
            </a:ln>
          </p:spPr>
          <p:txBody>
            <a:bodyPr/>
            <a:lstStyle/>
            <a:p>
              <a:pPr algn="ctr" eaLnBrk="0" hangingPunct="0"/>
              <a:r>
                <a:rPr lang="en-US" sz="1600" b="1">
                  <a:solidFill>
                    <a:srgbClr val="CC0099"/>
                  </a:solidFill>
                </a:rPr>
                <a:t>IMMUNOMETRIKUS MÓDSZEREK</a:t>
              </a:r>
            </a:p>
            <a:p>
              <a:pPr algn="ctr" eaLnBrk="0" hangingPunct="0"/>
              <a:r>
                <a:rPr lang="en-US" sz="1600" b="1">
                  <a:solidFill>
                    <a:srgbClr val="CC0099"/>
                  </a:solidFill>
                </a:rPr>
                <a:t>más néven </a:t>
              </a:r>
              <a:r>
                <a:rPr lang="en-US" sz="1600" b="1" i="1">
                  <a:solidFill>
                    <a:srgbClr val="CC0099"/>
                  </a:solidFill>
                </a:rPr>
                <a:t>nem kompetitív</a:t>
              </a:r>
              <a:r>
                <a:rPr lang="en-US" sz="1600" b="1">
                  <a:solidFill>
                    <a:srgbClr val="CC0099"/>
                  </a:solidFill>
                </a:rPr>
                <a:t>, vagy</a:t>
              </a:r>
            </a:p>
            <a:p>
              <a:pPr algn="ctr" eaLnBrk="0" hangingPunct="0"/>
              <a:r>
                <a:rPr lang="en-US" sz="1600" b="1" i="1">
                  <a:solidFill>
                    <a:srgbClr val="CC0099"/>
                  </a:solidFill>
                </a:rPr>
                <a:t>szendvics</a:t>
              </a:r>
              <a:r>
                <a:rPr lang="en-US" sz="1600" b="1">
                  <a:solidFill>
                    <a:srgbClr val="CC0099"/>
                  </a:solidFill>
                </a:rPr>
                <a:t> módszerek</a:t>
              </a:r>
              <a:endParaRPr lang="en-US" sz="1600">
                <a:solidFill>
                  <a:srgbClr val="CC0099"/>
                </a:solidFill>
              </a:endParaRPr>
            </a:p>
          </p:txBody>
        </p:sp>
        <p:sp>
          <p:nvSpPr>
            <p:cNvPr id="114694" name="Text Box 9"/>
            <p:cNvSpPr txBox="1">
              <a:spLocks noChangeAspect="1" noChangeArrowheads="1"/>
            </p:cNvSpPr>
            <p:nvPr/>
          </p:nvSpPr>
          <p:spPr bwMode="auto">
            <a:xfrm>
              <a:off x="7704" y="4276"/>
              <a:ext cx="2740" cy="803"/>
            </a:xfrm>
            <a:prstGeom prst="rect">
              <a:avLst/>
            </a:prstGeom>
            <a:solidFill>
              <a:srgbClr val="FFFFFF"/>
            </a:solidFill>
            <a:ln w="9525">
              <a:noFill/>
              <a:miter lim="800000"/>
              <a:headEnd/>
              <a:tailEnd/>
            </a:ln>
          </p:spPr>
          <p:txBody>
            <a:bodyPr/>
            <a:lstStyle/>
            <a:p>
              <a:pPr algn="ctr" eaLnBrk="0" hangingPunct="0"/>
              <a:r>
                <a:rPr lang="en-US" sz="1600" b="1"/>
                <a:t>Antigén-antitest ekvivalens mennyiségben</a:t>
              </a:r>
              <a:endParaRPr lang="en-US" sz="1600"/>
            </a:p>
          </p:txBody>
        </p:sp>
        <p:sp>
          <p:nvSpPr>
            <p:cNvPr id="114695" name="Text Box 10"/>
            <p:cNvSpPr txBox="1">
              <a:spLocks noChangeAspect="1" noChangeArrowheads="1"/>
            </p:cNvSpPr>
            <p:nvPr/>
          </p:nvSpPr>
          <p:spPr bwMode="auto">
            <a:xfrm>
              <a:off x="4792" y="5366"/>
              <a:ext cx="2577" cy="1331"/>
            </a:xfrm>
            <a:prstGeom prst="rect">
              <a:avLst/>
            </a:prstGeom>
            <a:solidFill>
              <a:srgbClr val="FFFFFF"/>
            </a:solidFill>
            <a:ln w="9525">
              <a:solidFill>
                <a:srgbClr val="000000"/>
              </a:solidFill>
              <a:miter lim="800000"/>
              <a:headEnd/>
              <a:tailEnd/>
            </a:ln>
          </p:spPr>
          <p:txBody>
            <a:bodyPr/>
            <a:lstStyle/>
            <a:p>
              <a:pPr algn="ctr" eaLnBrk="0" hangingPunct="0"/>
              <a:r>
                <a:rPr lang="en-US" sz="1600" b="1"/>
                <a:t>KOMPETITÍV MÓDSZEREK</a:t>
              </a:r>
            </a:p>
            <a:p>
              <a:pPr algn="ctr" eaLnBrk="0" hangingPunct="0"/>
              <a:r>
                <a:rPr lang="en-US" sz="1600" b="1"/>
                <a:t>más néven </a:t>
              </a:r>
              <a:r>
                <a:rPr lang="en-US" sz="1600" b="1" i="1"/>
                <a:t>versengő</a:t>
              </a:r>
              <a:r>
                <a:rPr lang="en-US" sz="1600" b="1"/>
                <a:t> módszerek</a:t>
              </a:r>
              <a:endParaRPr lang="en-US" sz="1600"/>
            </a:p>
          </p:txBody>
        </p:sp>
        <p:sp>
          <p:nvSpPr>
            <p:cNvPr id="114696" name="Text Box 11"/>
            <p:cNvSpPr txBox="1">
              <a:spLocks noChangeAspect="1" noChangeArrowheads="1"/>
            </p:cNvSpPr>
            <p:nvPr/>
          </p:nvSpPr>
          <p:spPr bwMode="auto">
            <a:xfrm>
              <a:off x="3231" y="3278"/>
              <a:ext cx="2932" cy="803"/>
            </a:xfrm>
            <a:prstGeom prst="rect">
              <a:avLst/>
            </a:prstGeom>
            <a:solidFill>
              <a:srgbClr val="FFFFFF"/>
            </a:solidFill>
            <a:ln w="9525">
              <a:solidFill>
                <a:srgbClr val="000000"/>
              </a:solidFill>
              <a:miter lim="800000"/>
              <a:headEnd/>
              <a:tailEnd/>
            </a:ln>
          </p:spPr>
          <p:txBody>
            <a:bodyPr/>
            <a:lstStyle/>
            <a:p>
              <a:pPr algn="ctr" eaLnBrk="0" hangingPunct="0"/>
              <a:r>
                <a:rPr lang="en-US" sz="1400" b="1"/>
                <a:t>JELÖLT</a:t>
              </a:r>
              <a:r>
                <a:rPr lang="en-US" sz="1400" b="1">
                  <a:solidFill>
                    <a:srgbClr val="00FF99"/>
                  </a:solidFill>
                </a:rPr>
                <a:t> </a:t>
              </a:r>
              <a:r>
                <a:rPr lang="en-US" sz="1400" b="1"/>
                <a:t>IMMUNREAGENST ALKALMAZÓ MÓDSZEREK</a:t>
              </a:r>
              <a:endParaRPr lang="en-US" sz="1400"/>
            </a:p>
          </p:txBody>
        </p:sp>
        <p:sp>
          <p:nvSpPr>
            <p:cNvPr id="114697" name="Text Box 12"/>
            <p:cNvSpPr txBox="1">
              <a:spLocks noChangeAspect="1" noChangeArrowheads="1"/>
            </p:cNvSpPr>
            <p:nvPr/>
          </p:nvSpPr>
          <p:spPr bwMode="auto">
            <a:xfrm>
              <a:off x="6957" y="3286"/>
              <a:ext cx="1927" cy="803"/>
            </a:xfrm>
            <a:prstGeom prst="rect">
              <a:avLst/>
            </a:prstGeom>
            <a:solidFill>
              <a:srgbClr val="FFFFFF"/>
            </a:solidFill>
            <a:ln w="9525">
              <a:solidFill>
                <a:srgbClr val="000000"/>
              </a:solidFill>
              <a:miter lim="800000"/>
              <a:headEnd/>
              <a:tailEnd/>
            </a:ln>
          </p:spPr>
          <p:txBody>
            <a:bodyPr/>
            <a:lstStyle/>
            <a:p>
              <a:pPr algn="ctr" eaLnBrk="0" hangingPunct="0"/>
              <a:r>
                <a:rPr lang="en-US" sz="1400" b="1"/>
                <a:t>JELÖLÉS NÉLKÜLI MÓDSZEREK</a:t>
              </a:r>
              <a:endParaRPr lang="en-US" sz="1400"/>
            </a:p>
          </p:txBody>
        </p:sp>
        <p:sp>
          <p:nvSpPr>
            <p:cNvPr id="114698" name="Text Box 13"/>
            <p:cNvSpPr txBox="1">
              <a:spLocks noChangeAspect="1" noChangeArrowheads="1"/>
            </p:cNvSpPr>
            <p:nvPr/>
          </p:nvSpPr>
          <p:spPr bwMode="auto">
            <a:xfrm>
              <a:off x="7885" y="5759"/>
              <a:ext cx="2459" cy="561"/>
            </a:xfrm>
            <a:prstGeom prst="rect">
              <a:avLst/>
            </a:prstGeom>
            <a:solidFill>
              <a:srgbClr val="FFFFFF"/>
            </a:solidFill>
            <a:ln w="9525">
              <a:solidFill>
                <a:srgbClr val="000000"/>
              </a:solidFill>
              <a:miter lim="800000"/>
              <a:headEnd/>
              <a:tailEnd/>
            </a:ln>
          </p:spPr>
          <p:txBody>
            <a:bodyPr/>
            <a:lstStyle/>
            <a:p>
              <a:pPr algn="ctr" eaLnBrk="0" hangingPunct="0"/>
              <a:r>
                <a:rPr lang="en-US" sz="1600" b="1"/>
                <a:t>Precipitációs módszerek</a:t>
              </a:r>
              <a:endParaRPr lang="en-US" sz="1600"/>
            </a:p>
          </p:txBody>
        </p:sp>
        <p:sp>
          <p:nvSpPr>
            <p:cNvPr id="114699" name="Text Box 14"/>
            <p:cNvSpPr txBox="1">
              <a:spLocks noChangeAspect="1" noChangeArrowheads="1"/>
            </p:cNvSpPr>
            <p:nvPr/>
          </p:nvSpPr>
          <p:spPr bwMode="auto">
            <a:xfrm>
              <a:off x="8006" y="6697"/>
              <a:ext cx="2327" cy="1503"/>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nincs jelölés</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radiális immundiffúzió</a:t>
              </a:r>
            </a:p>
            <a:p>
              <a:pPr eaLnBrk="0" hangingPunct="0">
                <a:buFont typeface="Times New Roman" pitchFamily="18" charset="0"/>
                <a:buChar char="•"/>
              </a:pPr>
              <a:r>
                <a:rPr lang="hu-HU" sz="1400" b="1">
                  <a:latin typeface="Calibri" pitchFamily="34" charset="0"/>
                </a:rPr>
                <a:t>turbidimetria</a:t>
              </a:r>
            </a:p>
            <a:p>
              <a:pPr eaLnBrk="0" hangingPunct="0">
                <a:buFont typeface="Times New Roman" pitchFamily="18" charset="0"/>
                <a:buChar char="•"/>
              </a:pPr>
              <a:r>
                <a:rPr lang="hu-HU" sz="1400" b="1">
                  <a:latin typeface="Calibri" pitchFamily="34" charset="0"/>
                </a:rPr>
                <a:t>nefelometria</a:t>
              </a:r>
              <a:endParaRPr lang="en-US" sz="1400"/>
            </a:p>
          </p:txBody>
        </p:sp>
        <p:sp>
          <p:nvSpPr>
            <p:cNvPr id="114700" name="Text Box 15"/>
            <p:cNvSpPr txBox="1">
              <a:spLocks noChangeAspect="1" noChangeArrowheads="1"/>
            </p:cNvSpPr>
            <p:nvPr/>
          </p:nvSpPr>
          <p:spPr bwMode="auto">
            <a:xfrm>
              <a:off x="1483" y="4334"/>
              <a:ext cx="2932" cy="803"/>
            </a:xfrm>
            <a:prstGeom prst="rect">
              <a:avLst/>
            </a:prstGeom>
            <a:solidFill>
              <a:srgbClr val="FFFFFF"/>
            </a:solidFill>
            <a:ln w="9525">
              <a:noFill/>
              <a:miter lim="800000"/>
              <a:headEnd/>
              <a:tailEnd/>
            </a:ln>
          </p:spPr>
          <p:txBody>
            <a:bodyPr/>
            <a:lstStyle/>
            <a:p>
              <a:pPr algn="ctr" eaLnBrk="0" hangingPunct="0"/>
              <a:r>
                <a:rPr lang="en-US" sz="1600" b="1">
                  <a:solidFill>
                    <a:srgbClr val="CC0099"/>
                  </a:solidFill>
                </a:rPr>
                <a:t>Antitest feleslegben</a:t>
              </a:r>
            </a:p>
          </p:txBody>
        </p:sp>
        <p:sp>
          <p:nvSpPr>
            <p:cNvPr id="114701" name="Text Box 16"/>
            <p:cNvSpPr txBox="1">
              <a:spLocks noChangeAspect="1" noChangeArrowheads="1"/>
            </p:cNvSpPr>
            <p:nvPr/>
          </p:nvSpPr>
          <p:spPr bwMode="auto">
            <a:xfrm>
              <a:off x="4659" y="4334"/>
              <a:ext cx="2931" cy="803"/>
            </a:xfrm>
            <a:prstGeom prst="rect">
              <a:avLst/>
            </a:prstGeom>
            <a:solidFill>
              <a:srgbClr val="FFFFFF"/>
            </a:solidFill>
            <a:ln w="9525">
              <a:noFill/>
              <a:miter lim="800000"/>
              <a:headEnd/>
              <a:tailEnd/>
            </a:ln>
          </p:spPr>
          <p:txBody>
            <a:bodyPr/>
            <a:lstStyle/>
            <a:p>
              <a:pPr algn="ctr" eaLnBrk="0" hangingPunct="0"/>
              <a:r>
                <a:rPr lang="en-US" sz="1600" b="1"/>
                <a:t>Antitest korlátozott mennyiségben</a:t>
              </a:r>
              <a:endParaRPr lang="en-US" sz="1600"/>
            </a:p>
          </p:txBody>
        </p:sp>
        <p:cxnSp>
          <p:nvCxnSpPr>
            <p:cNvPr id="114702" name="AutoShape 17"/>
            <p:cNvCxnSpPr>
              <a:cxnSpLocks noChangeAspect="1" noChangeShapeType="1"/>
            </p:cNvCxnSpPr>
            <p:nvPr/>
          </p:nvCxnSpPr>
          <p:spPr bwMode="auto">
            <a:xfrm flipH="1">
              <a:off x="4608" y="2973"/>
              <a:ext cx="739" cy="293"/>
            </a:xfrm>
            <a:prstGeom prst="straightConnector1">
              <a:avLst/>
            </a:prstGeom>
            <a:noFill/>
            <a:ln w="9525">
              <a:solidFill>
                <a:srgbClr val="000000"/>
              </a:solidFill>
              <a:round/>
              <a:headEnd/>
              <a:tailEnd type="triangle" w="med" len="med"/>
            </a:ln>
          </p:spPr>
        </p:cxnSp>
        <p:cxnSp>
          <p:nvCxnSpPr>
            <p:cNvPr id="114703" name="AutoShape 18"/>
            <p:cNvCxnSpPr>
              <a:cxnSpLocks noChangeAspect="1" noChangeShapeType="1"/>
            </p:cNvCxnSpPr>
            <p:nvPr/>
          </p:nvCxnSpPr>
          <p:spPr bwMode="auto">
            <a:xfrm>
              <a:off x="7113" y="2981"/>
              <a:ext cx="841" cy="293"/>
            </a:xfrm>
            <a:prstGeom prst="straightConnector1">
              <a:avLst/>
            </a:prstGeom>
            <a:noFill/>
            <a:ln w="9525">
              <a:solidFill>
                <a:srgbClr val="000000"/>
              </a:solidFill>
              <a:round/>
              <a:headEnd/>
              <a:tailEnd type="triangle" w="med" len="med"/>
            </a:ln>
          </p:spPr>
        </p:cxnSp>
        <p:cxnSp>
          <p:nvCxnSpPr>
            <p:cNvPr id="114704" name="AutoShape 19"/>
            <p:cNvCxnSpPr>
              <a:cxnSpLocks noChangeAspect="1" noChangeShapeType="1"/>
            </p:cNvCxnSpPr>
            <p:nvPr/>
          </p:nvCxnSpPr>
          <p:spPr bwMode="auto">
            <a:xfrm flipH="1">
              <a:off x="3037" y="4082"/>
              <a:ext cx="1422" cy="298"/>
            </a:xfrm>
            <a:prstGeom prst="straightConnector1">
              <a:avLst/>
            </a:prstGeom>
            <a:noFill/>
            <a:ln w="9525">
              <a:solidFill>
                <a:srgbClr val="000000"/>
              </a:solidFill>
              <a:round/>
              <a:headEnd/>
              <a:tailEnd/>
            </a:ln>
          </p:spPr>
        </p:cxnSp>
        <p:cxnSp>
          <p:nvCxnSpPr>
            <p:cNvPr id="114705" name="AutoShape 20"/>
            <p:cNvCxnSpPr>
              <a:cxnSpLocks noChangeAspect="1" noChangeShapeType="1"/>
            </p:cNvCxnSpPr>
            <p:nvPr/>
          </p:nvCxnSpPr>
          <p:spPr bwMode="auto">
            <a:xfrm>
              <a:off x="4999" y="4089"/>
              <a:ext cx="1278" cy="268"/>
            </a:xfrm>
            <a:prstGeom prst="straightConnector1">
              <a:avLst/>
            </a:prstGeom>
            <a:noFill/>
            <a:ln w="9525">
              <a:solidFill>
                <a:srgbClr val="000000"/>
              </a:solidFill>
              <a:round/>
              <a:headEnd/>
              <a:tailEnd/>
            </a:ln>
          </p:spPr>
        </p:cxnSp>
        <p:cxnSp>
          <p:nvCxnSpPr>
            <p:cNvPr id="114706" name="AutoShape 21"/>
            <p:cNvCxnSpPr>
              <a:cxnSpLocks noChangeAspect="1" noChangeShapeType="1"/>
            </p:cNvCxnSpPr>
            <p:nvPr/>
          </p:nvCxnSpPr>
          <p:spPr bwMode="auto">
            <a:xfrm>
              <a:off x="7900" y="4085"/>
              <a:ext cx="1151" cy="241"/>
            </a:xfrm>
            <a:prstGeom prst="straightConnector1">
              <a:avLst/>
            </a:prstGeom>
            <a:noFill/>
            <a:ln w="9525">
              <a:solidFill>
                <a:srgbClr val="000000"/>
              </a:solidFill>
              <a:round/>
              <a:headEnd/>
              <a:tailEnd/>
            </a:ln>
          </p:spPr>
        </p:cxnSp>
        <p:cxnSp>
          <p:nvCxnSpPr>
            <p:cNvPr id="114707" name="AutoShape 22"/>
            <p:cNvCxnSpPr>
              <a:cxnSpLocks noChangeAspect="1" noChangeShapeType="1"/>
            </p:cNvCxnSpPr>
            <p:nvPr/>
          </p:nvCxnSpPr>
          <p:spPr bwMode="auto">
            <a:xfrm>
              <a:off x="2873" y="4752"/>
              <a:ext cx="0" cy="614"/>
            </a:xfrm>
            <a:prstGeom prst="straightConnector1">
              <a:avLst/>
            </a:prstGeom>
            <a:noFill/>
            <a:ln w="9525">
              <a:solidFill>
                <a:srgbClr val="000000"/>
              </a:solidFill>
              <a:round/>
              <a:headEnd/>
              <a:tailEnd/>
            </a:ln>
          </p:spPr>
        </p:cxnSp>
        <p:cxnSp>
          <p:nvCxnSpPr>
            <p:cNvPr id="114708" name="AutoShape 23"/>
            <p:cNvCxnSpPr>
              <a:cxnSpLocks noChangeAspect="1" noChangeShapeType="1"/>
            </p:cNvCxnSpPr>
            <p:nvPr/>
          </p:nvCxnSpPr>
          <p:spPr bwMode="auto">
            <a:xfrm>
              <a:off x="6069" y="5048"/>
              <a:ext cx="0" cy="318"/>
            </a:xfrm>
            <a:prstGeom prst="straightConnector1">
              <a:avLst/>
            </a:prstGeom>
            <a:noFill/>
            <a:ln w="9525">
              <a:solidFill>
                <a:srgbClr val="000000"/>
              </a:solidFill>
              <a:round/>
              <a:headEnd/>
              <a:tailEnd/>
            </a:ln>
          </p:spPr>
        </p:cxnSp>
        <p:cxnSp>
          <p:nvCxnSpPr>
            <p:cNvPr id="114709" name="AutoShape 24"/>
            <p:cNvCxnSpPr>
              <a:cxnSpLocks noChangeAspect="1" noChangeShapeType="1"/>
            </p:cNvCxnSpPr>
            <p:nvPr/>
          </p:nvCxnSpPr>
          <p:spPr bwMode="auto">
            <a:xfrm>
              <a:off x="9110" y="4979"/>
              <a:ext cx="0" cy="777"/>
            </a:xfrm>
            <a:prstGeom prst="straightConnector1">
              <a:avLst/>
            </a:prstGeom>
            <a:noFill/>
            <a:ln w="9525">
              <a:solidFill>
                <a:srgbClr val="000000"/>
              </a:solidFill>
              <a:round/>
              <a:headEnd/>
              <a:tailEnd/>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260350"/>
            <a:ext cx="8229600" cy="1081088"/>
          </a:xfrm>
        </p:spPr>
        <p:txBody>
          <a:bodyPr>
            <a:noAutofit/>
          </a:bodyPr>
          <a:lstStyle/>
          <a:p>
            <a:pPr eaLnBrk="1" hangingPunct="1"/>
            <a:r>
              <a:rPr lang="en-US" smtClean="0"/>
              <a:t>Nem-kompetitív immunoassay </a:t>
            </a:r>
            <a:r>
              <a:rPr lang="hu-HU" smtClean="0"/>
              <a:t/>
            </a:r>
            <a:br>
              <a:rPr lang="hu-HU" smtClean="0"/>
            </a:br>
            <a:r>
              <a:rPr lang="en-US" smtClean="0"/>
              <a:t>(szendvics módszer)</a:t>
            </a:r>
            <a:r>
              <a:rPr lang="hu-HU" smtClean="0"/>
              <a:t> </a:t>
            </a:r>
            <a:endParaRPr lang="en-US" smtClean="0"/>
          </a:p>
        </p:txBody>
      </p:sp>
      <p:grpSp>
        <p:nvGrpSpPr>
          <p:cNvPr id="115714" name="Group 325"/>
          <p:cNvGrpSpPr>
            <a:grpSpLocks/>
          </p:cNvGrpSpPr>
          <p:nvPr/>
        </p:nvGrpSpPr>
        <p:grpSpPr bwMode="auto">
          <a:xfrm>
            <a:off x="179388" y="2133600"/>
            <a:ext cx="8612187" cy="1681163"/>
            <a:chOff x="113" y="1344"/>
            <a:chExt cx="5425" cy="1059"/>
          </a:xfrm>
        </p:grpSpPr>
        <p:sp>
          <p:nvSpPr>
            <p:cNvPr id="115729" name="Text Box 6"/>
            <p:cNvSpPr txBox="1">
              <a:spLocks noChangeAspect="1" noChangeArrowheads="1"/>
            </p:cNvSpPr>
            <p:nvPr/>
          </p:nvSpPr>
          <p:spPr bwMode="auto">
            <a:xfrm>
              <a:off x="139" y="2168"/>
              <a:ext cx="166" cy="229"/>
            </a:xfrm>
            <a:prstGeom prst="rect">
              <a:avLst/>
            </a:prstGeom>
            <a:solidFill>
              <a:srgbClr val="FFFFFF"/>
            </a:solidFill>
            <a:ln w="9525">
              <a:noFill/>
              <a:miter lim="800000"/>
              <a:headEnd/>
              <a:tailEnd/>
            </a:ln>
          </p:spPr>
          <p:txBody>
            <a:bodyPr lIns="0" rIns="0"/>
            <a:lstStyle/>
            <a:p>
              <a:pPr eaLnBrk="0" hangingPunct="0"/>
              <a:r>
                <a:rPr lang="en-US" sz="1400" b="1"/>
                <a:t>1.</a:t>
              </a:r>
              <a:endParaRPr lang="en-US" sz="1400"/>
            </a:p>
          </p:txBody>
        </p:sp>
        <p:sp>
          <p:nvSpPr>
            <p:cNvPr id="115730" name="Text Box 7"/>
            <p:cNvSpPr txBox="1">
              <a:spLocks noChangeAspect="1" noChangeArrowheads="1"/>
            </p:cNvSpPr>
            <p:nvPr/>
          </p:nvSpPr>
          <p:spPr bwMode="auto">
            <a:xfrm>
              <a:off x="5179" y="1537"/>
              <a:ext cx="359" cy="282"/>
            </a:xfrm>
            <a:prstGeom prst="rect">
              <a:avLst/>
            </a:prstGeom>
            <a:solidFill>
              <a:srgbClr val="FFFFFF"/>
            </a:solidFill>
            <a:ln w="9525">
              <a:noFill/>
              <a:miter lim="800000"/>
              <a:headEnd/>
              <a:tailEnd/>
            </a:ln>
          </p:spPr>
          <p:txBody>
            <a:bodyPr lIns="0" rIns="0"/>
            <a:lstStyle/>
            <a:p>
              <a:pPr eaLnBrk="0" hangingPunct="0"/>
              <a:r>
                <a:rPr lang="en-US" sz="1300" dirty="0"/>
                <a:t>mérés</a:t>
              </a:r>
            </a:p>
          </p:txBody>
        </p:sp>
        <p:sp>
          <p:nvSpPr>
            <p:cNvPr id="115731" name="Text Box 8"/>
            <p:cNvSpPr txBox="1">
              <a:spLocks noChangeAspect="1" noChangeArrowheads="1"/>
            </p:cNvSpPr>
            <p:nvPr/>
          </p:nvSpPr>
          <p:spPr bwMode="auto">
            <a:xfrm>
              <a:off x="3142" y="1554"/>
              <a:ext cx="416" cy="183"/>
            </a:xfrm>
            <a:prstGeom prst="rect">
              <a:avLst/>
            </a:prstGeom>
            <a:solidFill>
              <a:srgbClr val="FFFFFF"/>
            </a:solidFill>
            <a:ln w="9525">
              <a:noFill/>
              <a:miter lim="800000"/>
              <a:headEnd/>
              <a:tailEnd/>
            </a:ln>
          </p:spPr>
          <p:txBody>
            <a:bodyPr lIns="0" rIns="0">
              <a:spAutoFit/>
            </a:bodyPr>
            <a:lstStyle/>
            <a:p>
              <a:pPr eaLnBrk="0" hangingPunct="0"/>
              <a:r>
                <a:rPr lang="en-US" sz="1300"/>
                <a:t>inkubálás</a:t>
              </a:r>
            </a:p>
          </p:txBody>
        </p:sp>
        <p:sp>
          <p:nvSpPr>
            <p:cNvPr id="115732" name="Text Box 9"/>
            <p:cNvSpPr txBox="1">
              <a:spLocks noChangeAspect="1" noChangeArrowheads="1"/>
            </p:cNvSpPr>
            <p:nvPr/>
          </p:nvSpPr>
          <p:spPr bwMode="auto">
            <a:xfrm>
              <a:off x="4328" y="1555"/>
              <a:ext cx="273" cy="183"/>
            </a:xfrm>
            <a:prstGeom prst="rect">
              <a:avLst/>
            </a:prstGeom>
            <a:solidFill>
              <a:srgbClr val="FFFFFF"/>
            </a:solidFill>
            <a:ln w="9525">
              <a:noFill/>
              <a:miter lim="800000"/>
              <a:headEnd/>
              <a:tailEnd/>
            </a:ln>
          </p:spPr>
          <p:txBody>
            <a:bodyPr lIns="0" rIns="0">
              <a:spAutoFit/>
            </a:bodyPr>
            <a:lstStyle/>
            <a:p>
              <a:pPr eaLnBrk="0" hangingPunct="0"/>
              <a:r>
                <a:rPr lang="en-US" sz="1300"/>
                <a:t>mosás</a:t>
              </a:r>
            </a:p>
          </p:txBody>
        </p:sp>
        <p:sp>
          <p:nvSpPr>
            <p:cNvPr id="115733" name="Text Box 10"/>
            <p:cNvSpPr txBox="1">
              <a:spLocks noChangeAspect="1" noChangeArrowheads="1"/>
            </p:cNvSpPr>
            <p:nvPr/>
          </p:nvSpPr>
          <p:spPr bwMode="auto">
            <a:xfrm>
              <a:off x="1703" y="1548"/>
              <a:ext cx="487" cy="170"/>
            </a:xfrm>
            <a:prstGeom prst="rect">
              <a:avLst/>
            </a:prstGeom>
            <a:solidFill>
              <a:srgbClr val="FFFFFF"/>
            </a:solidFill>
            <a:ln w="9525">
              <a:noFill/>
              <a:miter lim="800000"/>
              <a:headEnd/>
              <a:tailEnd/>
            </a:ln>
          </p:spPr>
          <p:txBody>
            <a:bodyPr lIns="0" rIns="0"/>
            <a:lstStyle/>
            <a:p>
              <a:pPr eaLnBrk="0" hangingPunct="0"/>
              <a:r>
                <a:rPr lang="en-US" sz="1300"/>
                <a:t>mosás</a:t>
              </a:r>
            </a:p>
            <a:p>
              <a:pPr eaLnBrk="0" hangingPunct="0"/>
              <a:endParaRPr lang="en-US" sz="1400"/>
            </a:p>
          </p:txBody>
        </p:sp>
        <p:sp>
          <p:nvSpPr>
            <p:cNvPr id="115734" name="Text Box 11"/>
            <p:cNvSpPr txBox="1">
              <a:spLocks noChangeAspect="1" noChangeArrowheads="1"/>
            </p:cNvSpPr>
            <p:nvPr/>
          </p:nvSpPr>
          <p:spPr bwMode="auto">
            <a:xfrm>
              <a:off x="895" y="1557"/>
              <a:ext cx="490" cy="164"/>
            </a:xfrm>
            <a:prstGeom prst="rect">
              <a:avLst/>
            </a:prstGeom>
            <a:solidFill>
              <a:srgbClr val="FFFFFF"/>
            </a:solidFill>
            <a:ln w="9525">
              <a:noFill/>
              <a:miter lim="800000"/>
              <a:headEnd/>
              <a:tailEnd/>
            </a:ln>
          </p:spPr>
          <p:txBody>
            <a:bodyPr lIns="0" rIns="0"/>
            <a:lstStyle/>
            <a:p>
              <a:pPr eaLnBrk="0" hangingPunct="0"/>
              <a:r>
                <a:rPr lang="en-US" sz="1300"/>
                <a:t>inkubálás</a:t>
              </a:r>
            </a:p>
          </p:txBody>
        </p:sp>
        <p:grpSp>
          <p:nvGrpSpPr>
            <p:cNvPr id="115735" name="Group 13"/>
            <p:cNvGrpSpPr>
              <a:grpSpLocks noChangeAspect="1"/>
            </p:cNvGrpSpPr>
            <p:nvPr/>
          </p:nvGrpSpPr>
          <p:grpSpPr bwMode="auto">
            <a:xfrm rot="5400000">
              <a:off x="166" y="1516"/>
              <a:ext cx="123" cy="103"/>
              <a:chOff x="4282" y="1020"/>
              <a:chExt cx="605" cy="675"/>
            </a:xfrm>
          </p:grpSpPr>
          <p:cxnSp>
            <p:nvCxnSpPr>
              <p:cNvPr id="116011" name="AutoShape 1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6012" name="AutoShape 1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6013" name="AutoShape 1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736" name="Group 17"/>
            <p:cNvGrpSpPr>
              <a:grpSpLocks noChangeAspect="1"/>
            </p:cNvGrpSpPr>
            <p:nvPr/>
          </p:nvGrpSpPr>
          <p:grpSpPr bwMode="auto">
            <a:xfrm rot="5400000">
              <a:off x="166" y="1655"/>
              <a:ext cx="123" cy="103"/>
              <a:chOff x="4282" y="1020"/>
              <a:chExt cx="605" cy="675"/>
            </a:xfrm>
          </p:grpSpPr>
          <p:cxnSp>
            <p:nvCxnSpPr>
              <p:cNvPr id="116008" name="AutoShape 1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6009" name="AutoShape 1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6010" name="AutoShape 2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737" name="Group 21"/>
            <p:cNvGrpSpPr>
              <a:grpSpLocks noChangeAspect="1"/>
            </p:cNvGrpSpPr>
            <p:nvPr/>
          </p:nvGrpSpPr>
          <p:grpSpPr bwMode="auto">
            <a:xfrm rot="5400000">
              <a:off x="166" y="1802"/>
              <a:ext cx="124" cy="103"/>
              <a:chOff x="4282" y="1020"/>
              <a:chExt cx="605" cy="675"/>
            </a:xfrm>
          </p:grpSpPr>
          <p:cxnSp>
            <p:nvCxnSpPr>
              <p:cNvPr id="116005" name="AutoShape 2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6006" name="AutoShape 2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6007" name="AutoShape 2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738" name="Group 25"/>
            <p:cNvGrpSpPr>
              <a:grpSpLocks noChangeAspect="1"/>
            </p:cNvGrpSpPr>
            <p:nvPr/>
          </p:nvGrpSpPr>
          <p:grpSpPr bwMode="auto">
            <a:xfrm rot="5400000">
              <a:off x="166" y="1947"/>
              <a:ext cx="123" cy="103"/>
              <a:chOff x="4282" y="1020"/>
              <a:chExt cx="605" cy="675"/>
            </a:xfrm>
          </p:grpSpPr>
          <p:cxnSp>
            <p:nvCxnSpPr>
              <p:cNvPr id="116002" name="AutoShape 2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6003" name="AutoShape 2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6004" name="AutoShape 2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739" name="Group 29"/>
            <p:cNvGrpSpPr>
              <a:grpSpLocks noChangeAspect="1"/>
            </p:cNvGrpSpPr>
            <p:nvPr/>
          </p:nvGrpSpPr>
          <p:grpSpPr bwMode="auto">
            <a:xfrm rot="5400000">
              <a:off x="166" y="1374"/>
              <a:ext cx="123" cy="103"/>
              <a:chOff x="4282" y="1020"/>
              <a:chExt cx="605" cy="675"/>
            </a:xfrm>
          </p:grpSpPr>
          <p:cxnSp>
            <p:nvCxnSpPr>
              <p:cNvPr id="115999" name="AutoShape 30"/>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6000" name="AutoShape 3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6001" name="AutoShape 3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740" name="Group 33"/>
            <p:cNvGrpSpPr>
              <a:grpSpLocks noChangeAspect="1"/>
            </p:cNvGrpSpPr>
            <p:nvPr/>
          </p:nvGrpSpPr>
          <p:grpSpPr bwMode="auto">
            <a:xfrm>
              <a:off x="113" y="1344"/>
              <a:ext cx="63" cy="787"/>
              <a:chOff x="1290" y="1080"/>
              <a:chExt cx="166" cy="2071"/>
            </a:xfrm>
          </p:grpSpPr>
          <p:cxnSp>
            <p:nvCxnSpPr>
              <p:cNvPr id="115986" name="AutoShape 34"/>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15987" name="AutoShape 35"/>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15988" name="AutoShape 36"/>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15989" name="AutoShape 37"/>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15990" name="AutoShape 38"/>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15991" name="AutoShape 39"/>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15992" name="AutoShape 40"/>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15993" name="AutoShape 41"/>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15994" name="AutoShape 42"/>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15995" name="AutoShape 43"/>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15996" name="AutoShape 44"/>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15997" name="AutoShape 45"/>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15998" name="AutoShape 46"/>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15741" name="AutoShape 47"/>
            <p:cNvSpPr>
              <a:spLocks noChangeAspect="1" noChangeArrowheads="1"/>
            </p:cNvSpPr>
            <p:nvPr/>
          </p:nvSpPr>
          <p:spPr bwMode="auto">
            <a:xfrm rot="-5539934">
              <a:off x="622" y="1435"/>
              <a:ext cx="123"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42" name="AutoShape 48"/>
            <p:cNvSpPr>
              <a:spLocks noChangeAspect="1" noChangeArrowheads="1"/>
            </p:cNvSpPr>
            <p:nvPr/>
          </p:nvSpPr>
          <p:spPr bwMode="auto">
            <a:xfrm rot="-9286765">
              <a:off x="557" y="1713"/>
              <a:ext cx="122"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43" name="AutoShape 49"/>
            <p:cNvSpPr>
              <a:spLocks noChangeAspect="1" noChangeArrowheads="1"/>
            </p:cNvSpPr>
            <p:nvPr/>
          </p:nvSpPr>
          <p:spPr bwMode="auto">
            <a:xfrm rot="-3306683">
              <a:off x="721" y="1590"/>
              <a:ext cx="122"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44" name="AutoShape 50"/>
            <p:cNvSpPr>
              <a:spLocks noChangeAspect="1" noChangeArrowheads="1"/>
            </p:cNvSpPr>
            <p:nvPr/>
          </p:nvSpPr>
          <p:spPr bwMode="auto">
            <a:xfrm rot="10800000">
              <a:off x="634" y="1916"/>
              <a:ext cx="123"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15745" name="Group 52"/>
            <p:cNvGrpSpPr>
              <a:grpSpLocks noChangeAspect="1"/>
            </p:cNvGrpSpPr>
            <p:nvPr/>
          </p:nvGrpSpPr>
          <p:grpSpPr bwMode="auto">
            <a:xfrm>
              <a:off x="1298" y="1364"/>
              <a:ext cx="166" cy="787"/>
              <a:chOff x="1290" y="1080"/>
              <a:chExt cx="435" cy="2071"/>
            </a:xfrm>
          </p:grpSpPr>
          <p:grpSp>
            <p:nvGrpSpPr>
              <p:cNvPr id="115952" name="Group 53"/>
              <p:cNvGrpSpPr>
                <a:grpSpLocks noChangeAspect="1"/>
              </p:cNvGrpSpPr>
              <p:nvPr/>
            </p:nvGrpSpPr>
            <p:grpSpPr bwMode="auto">
              <a:xfrm rot="5400000">
                <a:off x="1427" y="1534"/>
                <a:ext cx="325" cy="269"/>
                <a:chOff x="4282" y="1020"/>
                <a:chExt cx="605" cy="675"/>
              </a:xfrm>
            </p:grpSpPr>
            <p:cxnSp>
              <p:nvCxnSpPr>
                <p:cNvPr id="115983" name="AutoShape 5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84" name="AutoShape 5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85" name="AutoShape 5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53" name="Group 57"/>
              <p:cNvGrpSpPr>
                <a:grpSpLocks noChangeAspect="1"/>
              </p:cNvGrpSpPr>
              <p:nvPr/>
            </p:nvGrpSpPr>
            <p:grpSpPr bwMode="auto">
              <a:xfrm rot="5400000">
                <a:off x="1428" y="1900"/>
                <a:ext cx="325" cy="269"/>
                <a:chOff x="4282" y="1020"/>
                <a:chExt cx="605" cy="675"/>
              </a:xfrm>
            </p:grpSpPr>
            <p:cxnSp>
              <p:nvCxnSpPr>
                <p:cNvPr id="115980" name="AutoShape 5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81" name="AutoShape 5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82" name="AutoShape 6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54" name="Group 61"/>
              <p:cNvGrpSpPr>
                <a:grpSpLocks noChangeAspect="1"/>
              </p:cNvGrpSpPr>
              <p:nvPr/>
            </p:nvGrpSpPr>
            <p:grpSpPr bwMode="auto">
              <a:xfrm rot="5400000">
                <a:off x="1427" y="2288"/>
                <a:ext cx="325" cy="269"/>
                <a:chOff x="4282" y="1020"/>
                <a:chExt cx="605" cy="675"/>
              </a:xfrm>
            </p:grpSpPr>
            <p:cxnSp>
              <p:nvCxnSpPr>
                <p:cNvPr id="115977" name="AutoShape 6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78" name="AutoShape 6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79" name="AutoShape 6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55" name="Group 65"/>
              <p:cNvGrpSpPr>
                <a:grpSpLocks noChangeAspect="1"/>
              </p:cNvGrpSpPr>
              <p:nvPr/>
            </p:nvGrpSpPr>
            <p:grpSpPr bwMode="auto">
              <a:xfrm rot="5400000">
                <a:off x="1427" y="2668"/>
                <a:ext cx="325" cy="269"/>
                <a:chOff x="4282" y="1020"/>
                <a:chExt cx="605" cy="675"/>
              </a:xfrm>
            </p:grpSpPr>
            <p:cxnSp>
              <p:nvCxnSpPr>
                <p:cNvPr id="115974" name="AutoShape 6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75" name="AutoShape 6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76" name="AutoShape 6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56" name="Group 69"/>
              <p:cNvGrpSpPr>
                <a:grpSpLocks noChangeAspect="1"/>
              </p:cNvGrpSpPr>
              <p:nvPr/>
            </p:nvGrpSpPr>
            <p:grpSpPr bwMode="auto">
              <a:xfrm rot="5400000">
                <a:off x="1427" y="1160"/>
                <a:ext cx="325" cy="269"/>
                <a:chOff x="4282" y="1020"/>
                <a:chExt cx="605" cy="675"/>
              </a:xfrm>
            </p:grpSpPr>
            <p:cxnSp>
              <p:nvCxnSpPr>
                <p:cNvPr id="115971" name="AutoShape 70"/>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72" name="AutoShape 7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73" name="AutoShape 7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57" name="Group 73"/>
              <p:cNvGrpSpPr>
                <a:grpSpLocks noChangeAspect="1"/>
              </p:cNvGrpSpPr>
              <p:nvPr/>
            </p:nvGrpSpPr>
            <p:grpSpPr bwMode="auto">
              <a:xfrm>
                <a:off x="1290" y="1080"/>
                <a:ext cx="166" cy="2071"/>
                <a:chOff x="1290" y="1080"/>
                <a:chExt cx="166" cy="2071"/>
              </a:xfrm>
            </p:grpSpPr>
            <p:cxnSp>
              <p:nvCxnSpPr>
                <p:cNvPr id="115958" name="AutoShape 74"/>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15959" name="AutoShape 75"/>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15960" name="AutoShape 76"/>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15961" name="AutoShape 77"/>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15962" name="AutoShape 78"/>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15963" name="AutoShape 79"/>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15964" name="AutoShape 80"/>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15965" name="AutoShape 81"/>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15966" name="AutoShape 82"/>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15967" name="AutoShape 83"/>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15968" name="AutoShape 84"/>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15969" name="AutoShape 85"/>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15970" name="AutoShape 86"/>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grpSp>
        <p:sp>
          <p:nvSpPr>
            <p:cNvPr id="115746" name="AutoShape 87"/>
            <p:cNvSpPr>
              <a:spLocks noChangeAspect="1" noChangeArrowheads="1"/>
            </p:cNvSpPr>
            <p:nvPr/>
          </p:nvSpPr>
          <p:spPr bwMode="auto">
            <a:xfrm rot="-5539934">
              <a:off x="1427" y="1395"/>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47" name="AutoShape 88"/>
            <p:cNvSpPr>
              <a:spLocks noChangeAspect="1" noChangeArrowheads="1"/>
            </p:cNvSpPr>
            <p:nvPr/>
          </p:nvSpPr>
          <p:spPr bwMode="auto">
            <a:xfrm rot="-5539934">
              <a:off x="1427" y="1676"/>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48" name="AutoShape 89"/>
            <p:cNvSpPr>
              <a:spLocks noChangeAspect="1" noChangeArrowheads="1"/>
            </p:cNvSpPr>
            <p:nvPr/>
          </p:nvSpPr>
          <p:spPr bwMode="auto">
            <a:xfrm rot="-5539934">
              <a:off x="1426" y="1824"/>
              <a:ext cx="123"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49" name="AutoShape 90"/>
            <p:cNvSpPr>
              <a:spLocks noChangeAspect="1" noChangeArrowheads="1"/>
            </p:cNvSpPr>
            <p:nvPr/>
          </p:nvSpPr>
          <p:spPr bwMode="auto">
            <a:xfrm rot="-5539934">
              <a:off x="1427" y="1968"/>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cxnSp>
          <p:nvCxnSpPr>
            <p:cNvPr id="115750" name="AutoShape 91"/>
            <p:cNvCxnSpPr>
              <a:cxnSpLocks noChangeAspect="1" noChangeShapeType="1"/>
            </p:cNvCxnSpPr>
            <p:nvPr/>
          </p:nvCxnSpPr>
          <p:spPr bwMode="auto">
            <a:xfrm>
              <a:off x="886" y="1734"/>
              <a:ext cx="373" cy="0"/>
            </a:xfrm>
            <a:prstGeom prst="straightConnector1">
              <a:avLst/>
            </a:prstGeom>
            <a:noFill/>
            <a:ln w="9525">
              <a:solidFill>
                <a:srgbClr val="000000"/>
              </a:solidFill>
              <a:round/>
              <a:headEnd/>
              <a:tailEnd type="triangle" w="med" len="med"/>
            </a:ln>
          </p:spPr>
        </p:cxnSp>
        <p:cxnSp>
          <p:nvCxnSpPr>
            <p:cNvPr id="115751" name="AutoShape 93"/>
            <p:cNvCxnSpPr>
              <a:cxnSpLocks noChangeAspect="1" noChangeShapeType="1"/>
            </p:cNvCxnSpPr>
            <p:nvPr/>
          </p:nvCxnSpPr>
          <p:spPr bwMode="auto">
            <a:xfrm>
              <a:off x="395" y="1733"/>
              <a:ext cx="84" cy="0"/>
            </a:xfrm>
            <a:prstGeom prst="straightConnector1">
              <a:avLst/>
            </a:prstGeom>
            <a:noFill/>
            <a:ln w="9525">
              <a:solidFill>
                <a:srgbClr val="000000"/>
              </a:solidFill>
              <a:round/>
              <a:headEnd/>
              <a:tailEnd/>
            </a:ln>
          </p:spPr>
        </p:cxnSp>
        <p:cxnSp>
          <p:nvCxnSpPr>
            <p:cNvPr id="115752" name="AutoShape 94"/>
            <p:cNvCxnSpPr>
              <a:cxnSpLocks noChangeAspect="1" noChangeShapeType="1"/>
            </p:cNvCxnSpPr>
            <p:nvPr/>
          </p:nvCxnSpPr>
          <p:spPr bwMode="auto">
            <a:xfrm>
              <a:off x="436" y="1694"/>
              <a:ext cx="0" cy="74"/>
            </a:xfrm>
            <a:prstGeom prst="straightConnector1">
              <a:avLst/>
            </a:prstGeom>
            <a:noFill/>
            <a:ln w="9525">
              <a:solidFill>
                <a:srgbClr val="000000"/>
              </a:solidFill>
              <a:round/>
              <a:headEnd/>
              <a:tailEnd/>
            </a:ln>
          </p:spPr>
        </p:cxnSp>
        <p:grpSp>
          <p:nvGrpSpPr>
            <p:cNvPr id="115753" name="Group 96"/>
            <p:cNvGrpSpPr>
              <a:grpSpLocks noChangeAspect="1"/>
            </p:cNvGrpSpPr>
            <p:nvPr/>
          </p:nvGrpSpPr>
          <p:grpSpPr bwMode="auto">
            <a:xfrm>
              <a:off x="2021" y="1364"/>
              <a:ext cx="166" cy="787"/>
              <a:chOff x="1290" y="1080"/>
              <a:chExt cx="435" cy="2071"/>
            </a:xfrm>
          </p:grpSpPr>
          <p:grpSp>
            <p:nvGrpSpPr>
              <p:cNvPr id="115918" name="Group 97"/>
              <p:cNvGrpSpPr>
                <a:grpSpLocks noChangeAspect="1"/>
              </p:cNvGrpSpPr>
              <p:nvPr/>
            </p:nvGrpSpPr>
            <p:grpSpPr bwMode="auto">
              <a:xfrm rot="5400000">
                <a:off x="1427" y="1534"/>
                <a:ext cx="325" cy="269"/>
                <a:chOff x="4282" y="1020"/>
                <a:chExt cx="605" cy="675"/>
              </a:xfrm>
            </p:grpSpPr>
            <p:cxnSp>
              <p:nvCxnSpPr>
                <p:cNvPr id="115949" name="AutoShape 9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50" name="AutoShape 9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51" name="AutoShape 10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19" name="Group 101"/>
              <p:cNvGrpSpPr>
                <a:grpSpLocks noChangeAspect="1"/>
              </p:cNvGrpSpPr>
              <p:nvPr/>
            </p:nvGrpSpPr>
            <p:grpSpPr bwMode="auto">
              <a:xfrm rot="5400000">
                <a:off x="1428" y="1900"/>
                <a:ext cx="325" cy="269"/>
                <a:chOff x="4282" y="1020"/>
                <a:chExt cx="605" cy="675"/>
              </a:xfrm>
            </p:grpSpPr>
            <p:cxnSp>
              <p:nvCxnSpPr>
                <p:cNvPr id="115946" name="AutoShape 10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47" name="AutoShape 10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48" name="AutoShape 10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20" name="Group 105"/>
              <p:cNvGrpSpPr>
                <a:grpSpLocks noChangeAspect="1"/>
              </p:cNvGrpSpPr>
              <p:nvPr/>
            </p:nvGrpSpPr>
            <p:grpSpPr bwMode="auto">
              <a:xfrm rot="5400000">
                <a:off x="1427" y="2288"/>
                <a:ext cx="325" cy="269"/>
                <a:chOff x="4282" y="1020"/>
                <a:chExt cx="605" cy="675"/>
              </a:xfrm>
            </p:grpSpPr>
            <p:cxnSp>
              <p:nvCxnSpPr>
                <p:cNvPr id="115943" name="AutoShape 10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44" name="AutoShape 10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45" name="AutoShape 10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21" name="Group 109"/>
              <p:cNvGrpSpPr>
                <a:grpSpLocks noChangeAspect="1"/>
              </p:cNvGrpSpPr>
              <p:nvPr/>
            </p:nvGrpSpPr>
            <p:grpSpPr bwMode="auto">
              <a:xfrm rot="5400000">
                <a:off x="1427" y="2668"/>
                <a:ext cx="325" cy="269"/>
                <a:chOff x="4282" y="1020"/>
                <a:chExt cx="605" cy="675"/>
              </a:xfrm>
            </p:grpSpPr>
            <p:cxnSp>
              <p:nvCxnSpPr>
                <p:cNvPr id="115940" name="AutoShape 110"/>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41" name="AutoShape 11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42" name="AutoShape 11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22" name="Group 113"/>
              <p:cNvGrpSpPr>
                <a:grpSpLocks noChangeAspect="1"/>
              </p:cNvGrpSpPr>
              <p:nvPr/>
            </p:nvGrpSpPr>
            <p:grpSpPr bwMode="auto">
              <a:xfrm rot="5400000">
                <a:off x="1427" y="1160"/>
                <a:ext cx="325" cy="269"/>
                <a:chOff x="4282" y="1020"/>
                <a:chExt cx="605" cy="675"/>
              </a:xfrm>
            </p:grpSpPr>
            <p:cxnSp>
              <p:nvCxnSpPr>
                <p:cNvPr id="115937" name="AutoShape 11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38" name="AutoShape 11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39" name="AutoShape 11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923" name="Group 117"/>
              <p:cNvGrpSpPr>
                <a:grpSpLocks noChangeAspect="1"/>
              </p:cNvGrpSpPr>
              <p:nvPr/>
            </p:nvGrpSpPr>
            <p:grpSpPr bwMode="auto">
              <a:xfrm>
                <a:off x="1290" y="1080"/>
                <a:ext cx="166" cy="2071"/>
                <a:chOff x="1290" y="1080"/>
                <a:chExt cx="166" cy="2071"/>
              </a:xfrm>
            </p:grpSpPr>
            <p:cxnSp>
              <p:nvCxnSpPr>
                <p:cNvPr id="115924" name="AutoShape 118"/>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15925" name="AutoShape 119"/>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15926" name="AutoShape 120"/>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15927" name="AutoShape 121"/>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15928" name="AutoShape 122"/>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15929" name="AutoShape 123"/>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15930" name="AutoShape 124"/>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15931" name="AutoShape 125"/>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15932" name="AutoShape 126"/>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15933" name="AutoShape 127"/>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15934" name="AutoShape 128"/>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15935" name="AutoShape 129"/>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15936" name="AutoShape 130"/>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grpSp>
        <p:sp>
          <p:nvSpPr>
            <p:cNvPr id="115754" name="AutoShape 131"/>
            <p:cNvSpPr>
              <a:spLocks noChangeAspect="1" noChangeArrowheads="1"/>
            </p:cNvSpPr>
            <p:nvPr/>
          </p:nvSpPr>
          <p:spPr bwMode="auto">
            <a:xfrm rot="-5539934">
              <a:off x="2150" y="1395"/>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55" name="AutoShape 132"/>
            <p:cNvSpPr>
              <a:spLocks noChangeAspect="1" noChangeArrowheads="1"/>
            </p:cNvSpPr>
            <p:nvPr/>
          </p:nvSpPr>
          <p:spPr bwMode="auto">
            <a:xfrm rot="-5539934">
              <a:off x="2150" y="1676"/>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56" name="AutoShape 133"/>
            <p:cNvSpPr>
              <a:spLocks noChangeAspect="1" noChangeArrowheads="1"/>
            </p:cNvSpPr>
            <p:nvPr/>
          </p:nvSpPr>
          <p:spPr bwMode="auto">
            <a:xfrm rot="-5539934">
              <a:off x="2149" y="1824"/>
              <a:ext cx="123"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57" name="AutoShape 134"/>
            <p:cNvSpPr>
              <a:spLocks noChangeAspect="1" noChangeArrowheads="1"/>
            </p:cNvSpPr>
            <p:nvPr/>
          </p:nvSpPr>
          <p:spPr bwMode="auto">
            <a:xfrm rot="-5539934">
              <a:off x="2150" y="1968"/>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cxnSp>
          <p:nvCxnSpPr>
            <p:cNvPr id="115758" name="AutoShape 135"/>
            <p:cNvCxnSpPr>
              <a:cxnSpLocks noChangeAspect="1" noChangeShapeType="1"/>
            </p:cNvCxnSpPr>
            <p:nvPr/>
          </p:nvCxnSpPr>
          <p:spPr bwMode="auto">
            <a:xfrm flipV="1">
              <a:off x="1691" y="1727"/>
              <a:ext cx="282" cy="1"/>
            </a:xfrm>
            <a:prstGeom prst="straightConnector1">
              <a:avLst/>
            </a:prstGeom>
            <a:noFill/>
            <a:ln w="9525">
              <a:solidFill>
                <a:srgbClr val="000000"/>
              </a:solidFill>
              <a:round/>
              <a:headEnd/>
              <a:tailEnd type="triangle" w="med" len="med"/>
            </a:ln>
          </p:spPr>
        </p:cxnSp>
        <p:cxnSp>
          <p:nvCxnSpPr>
            <p:cNvPr id="115759" name="AutoShape 137"/>
            <p:cNvCxnSpPr>
              <a:cxnSpLocks noChangeAspect="1" noChangeShapeType="1"/>
            </p:cNvCxnSpPr>
            <p:nvPr/>
          </p:nvCxnSpPr>
          <p:spPr bwMode="auto">
            <a:xfrm>
              <a:off x="2394" y="1714"/>
              <a:ext cx="85" cy="0"/>
            </a:xfrm>
            <a:prstGeom prst="straightConnector1">
              <a:avLst/>
            </a:prstGeom>
            <a:noFill/>
            <a:ln w="9525">
              <a:solidFill>
                <a:srgbClr val="000000"/>
              </a:solidFill>
              <a:round/>
              <a:headEnd/>
              <a:tailEnd/>
            </a:ln>
          </p:spPr>
        </p:cxnSp>
        <p:cxnSp>
          <p:nvCxnSpPr>
            <p:cNvPr id="115760" name="AutoShape 138"/>
            <p:cNvCxnSpPr>
              <a:cxnSpLocks noChangeAspect="1" noChangeShapeType="1"/>
            </p:cNvCxnSpPr>
            <p:nvPr/>
          </p:nvCxnSpPr>
          <p:spPr bwMode="auto">
            <a:xfrm>
              <a:off x="2435" y="1675"/>
              <a:ext cx="0" cy="74"/>
            </a:xfrm>
            <a:prstGeom prst="straightConnector1">
              <a:avLst/>
            </a:prstGeom>
            <a:noFill/>
            <a:ln w="9525">
              <a:solidFill>
                <a:srgbClr val="000000"/>
              </a:solidFill>
              <a:round/>
              <a:headEnd/>
              <a:tailEnd/>
            </a:ln>
          </p:spPr>
        </p:cxnSp>
        <p:grpSp>
          <p:nvGrpSpPr>
            <p:cNvPr id="115761" name="Group 140"/>
            <p:cNvGrpSpPr>
              <a:grpSpLocks noChangeAspect="1"/>
            </p:cNvGrpSpPr>
            <p:nvPr/>
          </p:nvGrpSpPr>
          <p:grpSpPr bwMode="auto">
            <a:xfrm rot="-3428565">
              <a:off x="2476" y="1426"/>
              <a:ext cx="124" cy="102"/>
              <a:chOff x="4282" y="1020"/>
              <a:chExt cx="605" cy="675"/>
            </a:xfrm>
          </p:grpSpPr>
          <p:cxnSp>
            <p:nvCxnSpPr>
              <p:cNvPr id="115915" name="AutoShape 141"/>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916" name="AutoShape 142"/>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917" name="AutoShape 143"/>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62" name="AutoShape 144"/>
            <p:cNvSpPr>
              <a:spLocks noChangeAspect="1" noChangeArrowheads="1"/>
            </p:cNvSpPr>
            <p:nvPr/>
          </p:nvSpPr>
          <p:spPr bwMode="auto">
            <a:xfrm rot="-3428565">
              <a:off x="2557" y="1469"/>
              <a:ext cx="117" cy="123"/>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63" name="Group 146"/>
            <p:cNvGrpSpPr>
              <a:grpSpLocks noChangeAspect="1"/>
            </p:cNvGrpSpPr>
            <p:nvPr/>
          </p:nvGrpSpPr>
          <p:grpSpPr bwMode="auto">
            <a:xfrm rot="7328899">
              <a:off x="2642" y="1717"/>
              <a:ext cx="123" cy="102"/>
              <a:chOff x="4282" y="1020"/>
              <a:chExt cx="605" cy="675"/>
            </a:xfrm>
          </p:grpSpPr>
          <p:cxnSp>
            <p:nvCxnSpPr>
              <p:cNvPr id="115912" name="AutoShape 147"/>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913" name="AutoShape 148"/>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914" name="AutoShape 149"/>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64" name="AutoShape 150"/>
            <p:cNvSpPr>
              <a:spLocks noChangeAspect="1" noChangeArrowheads="1"/>
            </p:cNvSpPr>
            <p:nvPr/>
          </p:nvSpPr>
          <p:spPr bwMode="auto">
            <a:xfrm rot="7328899">
              <a:off x="2566" y="1657"/>
              <a:ext cx="116" cy="123"/>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65" name="Group 152"/>
            <p:cNvGrpSpPr>
              <a:grpSpLocks noChangeAspect="1"/>
            </p:cNvGrpSpPr>
            <p:nvPr/>
          </p:nvGrpSpPr>
          <p:grpSpPr bwMode="auto">
            <a:xfrm rot="-10598018">
              <a:off x="2773" y="1540"/>
              <a:ext cx="124" cy="103"/>
              <a:chOff x="4282" y="1020"/>
              <a:chExt cx="605" cy="675"/>
            </a:xfrm>
          </p:grpSpPr>
          <p:cxnSp>
            <p:nvCxnSpPr>
              <p:cNvPr id="115909" name="AutoShape 153"/>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910" name="AutoShape 154"/>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911" name="AutoShape 155"/>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66" name="AutoShape 156"/>
            <p:cNvSpPr>
              <a:spLocks noChangeAspect="1" noChangeArrowheads="1"/>
            </p:cNvSpPr>
            <p:nvPr/>
          </p:nvSpPr>
          <p:spPr bwMode="auto">
            <a:xfrm rot="-10598018">
              <a:off x="2785" y="1437"/>
              <a:ext cx="117"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67" name="Group 158"/>
            <p:cNvGrpSpPr>
              <a:grpSpLocks noChangeAspect="1"/>
            </p:cNvGrpSpPr>
            <p:nvPr/>
          </p:nvGrpSpPr>
          <p:grpSpPr bwMode="auto">
            <a:xfrm rot="1645878">
              <a:off x="2880" y="1752"/>
              <a:ext cx="124" cy="103"/>
              <a:chOff x="4282" y="1020"/>
              <a:chExt cx="605" cy="675"/>
            </a:xfrm>
          </p:grpSpPr>
          <p:cxnSp>
            <p:nvCxnSpPr>
              <p:cNvPr id="115906" name="AutoShape 159"/>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907" name="AutoShape 160"/>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908" name="AutoShape 161"/>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68" name="AutoShape 162"/>
            <p:cNvSpPr>
              <a:spLocks noChangeAspect="1" noChangeArrowheads="1"/>
            </p:cNvSpPr>
            <p:nvPr/>
          </p:nvSpPr>
          <p:spPr bwMode="auto">
            <a:xfrm rot="1645878">
              <a:off x="2835" y="1797"/>
              <a:ext cx="117"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69" name="Group 164"/>
            <p:cNvGrpSpPr>
              <a:grpSpLocks noChangeAspect="1"/>
            </p:cNvGrpSpPr>
            <p:nvPr/>
          </p:nvGrpSpPr>
          <p:grpSpPr bwMode="auto">
            <a:xfrm rot="1803527">
              <a:off x="2569" y="1878"/>
              <a:ext cx="150" cy="124"/>
              <a:chOff x="4282" y="1020"/>
              <a:chExt cx="605" cy="675"/>
            </a:xfrm>
          </p:grpSpPr>
          <p:cxnSp>
            <p:nvCxnSpPr>
              <p:cNvPr id="115903" name="AutoShape 165"/>
              <p:cNvCxnSpPr>
                <a:cxnSpLocks noChangeAspect="1" noChangeShapeType="1"/>
              </p:cNvCxnSpPr>
              <p:nvPr/>
            </p:nvCxnSpPr>
            <p:spPr bwMode="auto">
              <a:xfrm>
                <a:off x="4282" y="1020"/>
                <a:ext cx="293" cy="315"/>
              </a:xfrm>
              <a:prstGeom prst="straightConnector1">
                <a:avLst/>
              </a:prstGeom>
              <a:noFill/>
              <a:ln w="38100">
                <a:solidFill>
                  <a:srgbClr val="008000"/>
                </a:solidFill>
                <a:round/>
                <a:headEnd/>
                <a:tailEnd/>
              </a:ln>
            </p:spPr>
          </p:cxnSp>
          <p:cxnSp>
            <p:nvCxnSpPr>
              <p:cNvPr id="115904" name="AutoShape 166"/>
              <p:cNvCxnSpPr>
                <a:cxnSpLocks noChangeAspect="1" noChangeShapeType="1"/>
              </p:cNvCxnSpPr>
              <p:nvPr/>
            </p:nvCxnSpPr>
            <p:spPr bwMode="auto">
              <a:xfrm flipV="1">
                <a:off x="4575" y="1020"/>
                <a:ext cx="312" cy="315"/>
              </a:xfrm>
              <a:prstGeom prst="straightConnector1">
                <a:avLst/>
              </a:prstGeom>
              <a:noFill/>
              <a:ln w="38100">
                <a:solidFill>
                  <a:srgbClr val="008000"/>
                </a:solidFill>
                <a:round/>
                <a:headEnd/>
                <a:tailEnd/>
              </a:ln>
            </p:spPr>
          </p:cxnSp>
          <p:cxnSp>
            <p:nvCxnSpPr>
              <p:cNvPr id="115905" name="AutoShape 167"/>
              <p:cNvCxnSpPr>
                <a:cxnSpLocks noChangeAspect="1" noChangeShapeType="1"/>
              </p:cNvCxnSpPr>
              <p:nvPr/>
            </p:nvCxnSpPr>
            <p:spPr bwMode="auto">
              <a:xfrm>
                <a:off x="4575" y="1305"/>
                <a:ext cx="0" cy="390"/>
              </a:xfrm>
              <a:prstGeom prst="straightConnector1">
                <a:avLst/>
              </a:prstGeom>
              <a:noFill/>
              <a:ln w="38100">
                <a:solidFill>
                  <a:srgbClr val="008000"/>
                </a:solidFill>
                <a:round/>
                <a:headEnd/>
                <a:tailEnd/>
              </a:ln>
            </p:spPr>
          </p:cxnSp>
        </p:grpSp>
        <p:cxnSp>
          <p:nvCxnSpPr>
            <p:cNvPr id="115770" name="AutoShape 169"/>
            <p:cNvCxnSpPr>
              <a:cxnSpLocks noChangeAspect="1" noChangeShapeType="1"/>
            </p:cNvCxnSpPr>
            <p:nvPr/>
          </p:nvCxnSpPr>
          <p:spPr bwMode="auto">
            <a:xfrm>
              <a:off x="3125" y="1722"/>
              <a:ext cx="393" cy="1"/>
            </a:xfrm>
            <a:prstGeom prst="straightConnector1">
              <a:avLst/>
            </a:prstGeom>
            <a:noFill/>
            <a:ln w="9525">
              <a:solidFill>
                <a:srgbClr val="000000"/>
              </a:solidFill>
              <a:round/>
              <a:headEnd/>
              <a:tailEnd type="triangle" w="med" len="med"/>
            </a:ln>
          </p:spPr>
        </p:cxnSp>
        <p:grpSp>
          <p:nvGrpSpPr>
            <p:cNvPr id="115771" name="Group 171"/>
            <p:cNvGrpSpPr>
              <a:grpSpLocks noChangeAspect="1"/>
            </p:cNvGrpSpPr>
            <p:nvPr/>
          </p:nvGrpSpPr>
          <p:grpSpPr bwMode="auto">
            <a:xfrm>
              <a:off x="3559" y="1359"/>
              <a:ext cx="165" cy="787"/>
              <a:chOff x="1290" y="1080"/>
              <a:chExt cx="435" cy="2071"/>
            </a:xfrm>
          </p:grpSpPr>
          <p:grpSp>
            <p:nvGrpSpPr>
              <p:cNvPr id="115869" name="Group 172"/>
              <p:cNvGrpSpPr>
                <a:grpSpLocks noChangeAspect="1"/>
              </p:cNvGrpSpPr>
              <p:nvPr/>
            </p:nvGrpSpPr>
            <p:grpSpPr bwMode="auto">
              <a:xfrm rot="5400000">
                <a:off x="1427" y="1534"/>
                <a:ext cx="325" cy="269"/>
                <a:chOff x="4282" y="1020"/>
                <a:chExt cx="605" cy="675"/>
              </a:xfrm>
            </p:grpSpPr>
            <p:cxnSp>
              <p:nvCxnSpPr>
                <p:cNvPr id="115900" name="AutoShape 17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901" name="AutoShape 174"/>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902" name="AutoShape 17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70" name="Group 176"/>
              <p:cNvGrpSpPr>
                <a:grpSpLocks noChangeAspect="1"/>
              </p:cNvGrpSpPr>
              <p:nvPr/>
            </p:nvGrpSpPr>
            <p:grpSpPr bwMode="auto">
              <a:xfrm rot="5400000">
                <a:off x="1428" y="1900"/>
                <a:ext cx="325" cy="269"/>
                <a:chOff x="4282" y="1020"/>
                <a:chExt cx="605" cy="675"/>
              </a:xfrm>
            </p:grpSpPr>
            <p:cxnSp>
              <p:nvCxnSpPr>
                <p:cNvPr id="115897" name="AutoShape 17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98" name="AutoShape 17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99" name="AutoShape 17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71" name="Group 180"/>
              <p:cNvGrpSpPr>
                <a:grpSpLocks noChangeAspect="1"/>
              </p:cNvGrpSpPr>
              <p:nvPr/>
            </p:nvGrpSpPr>
            <p:grpSpPr bwMode="auto">
              <a:xfrm rot="5400000">
                <a:off x="1427" y="2288"/>
                <a:ext cx="325" cy="269"/>
                <a:chOff x="4282" y="1020"/>
                <a:chExt cx="605" cy="675"/>
              </a:xfrm>
            </p:grpSpPr>
            <p:cxnSp>
              <p:nvCxnSpPr>
                <p:cNvPr id="115894" name="AutoShape 181"/>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95" name="AutoShape 18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96" name="AutoShape 183"/>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72" name="Group 184"/>
              <p:cNvGrpSpPr>
                <a:grpSpLocks noChangeAspect="1"/>
              </p:cNvGrpSpPr>
              <p:nvPr/>
            </p:nvGrpSpPr>
            <p:grpSpPr bwMode="auto">
              <a:xfrm rot="5400000">
                <a:off x="1427" y="2668"/>
                <a:ext cx="325" cy="269"/>
                <a:chOff x="4282" y="1020"/>
                <a:chExt cx="605" cy="675"/>
              </a:xfrm>
            </p:grpSpPr>
            <p:cxnSp>
              <p:nvCxnSpPr>
                <p:cNvPr id="115891" name="AutoShape 18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92" name="AutoShape 18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93" name="AutoShape 18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73" name="Group 188"/>
              <p:cNvGrpSpPr>
                <a:grpSpLocks noChangeAspect="1"/>
              </p:cNvGrpSpPr>
              <p:nvPr/>
            </p:nvGrpSpPr>
            <p:grpSpPr bwMode="auto">
              <a:xfrm rot="5400000">
                <a:off x="1427" y="1160"/>
                <a:ext cx="325" cy="269"/>
                <a:chOff x="4282" y="1020"/>
                <a:chExt cx="605" cy="675"/>
              </a:xfrm>
            </p:grpSpPr>
            <p:cxnSp>
              <p:nvCxnSpPr>
                <p:cNvPr id="115888" name="AutoShape 189"/>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89" name="AutoShape 190"/>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90" name="AutoShape 19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74" name="Group 192"/>
              <p:cNvGrpSpPr>
                <a:grpSpLocks noChangeAspect="1"/>
              </p:cNvGrpSpPr>
              <p:nvPr/>
            </p:nvGrpSpPr>
            <p:grpSpPr bwMode="auto">
              <a:xfrm>
                <a:off x="1290" y="1080"/>
                <a:ext cx="166" cy="2071"/>
                <a:chOff x="1290" y="1080"/>
                <a:chExt cx="166" cy="2071"/>
              </a:xfrm>
            </p:grpSpPr>
            <p:cxnSp>
              <p:nvCxnSpPr>
                <p:cNvPr id="115875" name="AutoShape 193"/>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15876" name="AutoShape 194"/>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15877" name="AutoShape 195"/>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15878" name="AutoShape 196"/>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15879" name="AutoShape 197"/>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15880" name="AutoShape 198"/>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15881" name="AutoShape 199"/>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15882" name="AutoShape 200"/>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15883" name="AutoShape 201"/>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15884" name="AutoShape 202"/>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15885" name="AutoShape 203"/>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15886" name="AutoShape 204"/>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15887" name="AutoShape 205"/>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grpSp>
        <p:sp>
          <p:nvSpPr>
            <p:cNvPr id="115772" name="AutoShape 206"/>
            <p:cNvSpPr>
              <a:spLocks noChangeAspect="1" noChangeArrowheads="1"/>
            </p:cNvSpPr>
            <p:nvPr/>
          </p:nvSpPr>
          <p:spPr bwMode="auto">
            <a:xfrm rot="-5539934">
              <a:off x="3687" y="1391"/>
              <a:ext cx="122"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73" name="AutoShape 207"/>
            <p:cNvSpPr>
              <a:spLocks noChangeAspect="1" noChangeArrowheads="1"/>
            </p:cNvSpPr>
            <p:nvPr/>
          </p:nvSpPr>
          <p:spPr bwMode="auto">
            <a:xfrm rot="-5539934">
              <a:off x="3687" y="1672"/>
              <a:ext cx="122"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74" name="AutoShape 208"/>
            <p:cNvSpPr>
              <a:spLocks noChangeAspect="1" noChangeArrowheads="1"/>
            </p:cNvSpPr>
            <p:nvPr/>
          </p:nvSpPr>
          <p:spPr bwMode="auto">
            <a:xfrm rot="-5539934">
              <a:off x="3686" y="1820"/>
              <a:ext cx="123"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75" name="AutoShape 209"/>
            <p:cNvSpPr>
              <a:spLocks noChangeAspect="1" noChangeArrowheads="1"/>
            </p:cNvSpPr>
            <p:nvPr/>
          </p:nvSpPr>
          <p:spPr bwMode="auto">
            <a:xfrm rot="-5539934">
              <a:off x="3687" y="1964"/>
              <a:ext cx="122"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15776" name="Group 211"/>
            <p:cNvGrpSpPr>
              <a:grpSpLocks noChangeAspect="1"/>
            </p:cNvGrpSpPr>
            <p:nvPr/>
          </p:nvGrpSpPr>
          <p:grpSpPr bwMode="auto">
            <a:xfrm rot="-5400000">
              <a:off x="3762" y="1385"/>
              <a:ext cx="124" cy="103"/>
              <a:chOff x="4282" y="1020"/>
              <a:chExt cx="605" cy="675"/>
            </a:xfrm>
          </p:grpSpPr>
          <p:cxnSp>
            <p:nvCxnSpPr>
              <p:cNvPr id="115866" name="AutoShape 212"/>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67" name="AutoShape 213"/>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68" name="AutoShape 214"/>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77" name="AutoShape 215"/>
            <p:cNvSpPr>
              <a:spLocks noChangeAspect="1" noChangeArrowheads="1"/>
            </p:cNvSpPr>
            <p:nvPr/>
          </p:nvSpPr>
          <p:spPr bwMode="auto">
            <a:xfrm rot="-5400000">
              <a:off x="3881" y="1386"/>
              <a:ext cx="117"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78" name="Group 217"/>
            <p:cNvGrpSpPr>
              <a:grpSpLocks noChangeAspect="1"/>
            </p:cNvGrpSpPr>
            <p:nvPr/>
          </p:nvGrpSpPr>
          <p:grpSpPr bwMode="auto">
            <a:xfrm rot="-5400000">
              <a:off x="3762" y="1667"/>
              <a:ext cx="124" cy="103"/>
              <a:chOff x="4282" y="1020"/>
              <a:chExt cx="605" cy="675"/>
            </a:xfrm>
          </p:grpSpPr>
          <p:cxnSp>
            <p:nvCxnSpPr>
              <p:cNvPr id="115863" name="AutoShape 218"/>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64" name="AutoShape 219"/>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65" name="AutoShape 220"/>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79" name="AutoShape 221"/>
            <p:cNvSpPr>
              <a:spLocks noChangeAspect="1" noChangeArrowheads="1"/>
            </p:cNvSpPr>
            <p:nvPr/>
          </p:nvSpPr>
          <p:spPr bwMode="auto">
            <a:xfrm rot="-5400000">
              <a:off x="3859" y="1660"/>
              <a:ext cx="117"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80" name="Group 223"/>
            <p:cNvGrpSpPr>
              <a:grpSpLocks noChangeAspect="1"/>
            </p:cNvGrpSpPr>
            <p:nvPr/>
          </p:nvGrpSpPr>
          <p:grpSpPr bwMode="auto">
            <a:xfrm rot="-5400000">
              <a:off x="3762" y="1815"/>
              <a:ext cx="124" cy="103"/>
              <a:chOff x="4282" y="1020"/>
              <a:chExt cx="605" cy="675"/>
            </a:xfrm>
          </p:grpSpPr>
          <p:cxnSp>
            <p:nvCxnSpPr>
              <p:cNvPr id="115860" name="AutoShape 224"/>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61" name="AutoShape 225"/>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62" name="AutoShape 226"/>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81" name="AutoShape 227"/>
            <p:cNvSpPr>
              <a:spLocks noChangeAspect="1" noChangeArrowheads="1"/>
            </p:cNvSpPr>
            <p:nvPr/>
          </p:nvSpPr>
          <p:spPr bwMode="auto">
            <a:xfrm rot="-5400000">
              <a:off x="3859" y="1808"/>
              <a:ext cx="117"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82" name="Group 229"/>
            <p:cNvGrpSpPr>
              <a:grpSpLocks noChangeAspect="1"/>
            </p:cNvGrpSpPr>
            <p:nvPr/>
          </p:nvGrpSpPr>
          <p:grpSpPr bwMode="auto">
            <a:xfrm rot="-5400000">
              <a:off x="3762" y="1961"/>
              <a:ext cx="124" cy="103"/>
              <a:chOff x="4282" y="1020"/>
              <a:chExt cx="605" cy="675"/>
            </a:xfrm>
          </p:grpSpPr>
          <p:cxnSp>
            <p:nvCxnSpPr>
              <p:cNvPr id="115857" name="AutoShape 230"/>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58" name="AutoShape 231"/>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59" name="AutoShape 232"/>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83" name="AutoShape 233"/>
            <p:cNvSpPr>
              <a:spLocks noChangeAspect="1" noChangeArrowheads="1"/>
            </p:cNvSpPr>
            <p:nvPr/>
          </p:nvSpPr>
          <p:spPr bwMode="auto">
            <a:xfrm rot="-5400000">
              <a:off x="3859" y="1954"/>
              <a:ext cx="117"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84" name="Group 235"/>
            <p:cNvGrpSpPr>
              <a:grpSpLocks noChangeAspect="1"/>
            </p:cNvGrpSpPr>
            <p:nvPr/>
          </p:nvGrpSpPr>
          <p:grpSpPr bwMode="auto">
            <a:xfrm rot="-3185310">
              <a:off x="4077" y="1607"/>
              <a:ext cx="123" cy="103"/>
              <a:chOff x="4282" y="1020"/>
              <a:chExt cx="605" cy="675"/>
            </a:xfrm>
          </p:grpSpPr>
          <p:cxnSp>
            <p:nvCxnSpPr>
              <p:cNvPr id="115854" name="AutoShape 236"/>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55" name="AutoShape 237"/>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56" name="AutoShape 238"/>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85" name="AutoShape 239"/>
            <p:cNvSpPr>
              <a:spLocks noChangeAspect="1" noChangeArrowheads="1"/>
            </p:cNvSpPr>
            <p:nvPr/>
          </p:nvSpPr>
          <p:spPr bwMode="auto">
            <a:xfrm rot="-3185310">
              <a:off x="4154" y="1657"/>
              <a:ext cx="116"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15786" name="AutoShape 240"/>
            <p:cNvCxnSpPr>
              <a:cxnSpLocks noChangeAspect="1" noChangeShapeType="1"/>
            </p:cNvCxnSpPr>
            <p:nvPr/>
          </p:nvCxnSpPr>
          <p:spPr bwMode="auto">
            <a:xfrm flipV="1">
              <a:off x="4333" y="1713"/>
              <a:ext cx="268" cy="2"/>
            </a:xfrm>
            <a:prstGeom prst="straightConnector1">
              <a:avLst/>
            </a:prstGeom>
            <a:noFill/>
            <a:ln w="9525">
              <a:solidFill>
                <a:srgbClr val="000000"/>
              </a:solidFill>
              <a:round/>
              <a:headEnd/>
              <a:tailEnd type="triangle" w="med" len="med"/>
            </a:ln>
          </p:spPr>
        </p:cxnSp>
        <p:grpSp>
          <p:nvGrpSpPr>
            <p:cNvPr id="115787" name="Group 242"/>
            <p:cNvGrpSpPr>
              <a:grpSpLocks noChangeAspect="1"/>
            </p:cNvGrpSpPr>
            <p:nvPr/>
          </p:nvGrpSpPr>
          <p:grpSpPr bwMode="auto">
            <a:xfrm>
              <a:off x="4643" y="1346"/>
              <a:ext cx="166" cy="787"/>
              <a:chOff x="1290" y="1080"/>
              <a:chExt cx="435" cy="2071"/>
            </a:xfrm>
          </p:grpSpPr>
          <p:grpSp>
            <p:nvGrpSpPr>
              <p:cNvPr id="115820" name="Group 243"/>
              <p:cNvGrpSpPr>
                <a:grpSpLocks noChangeAspect="1"/>
              </p:cNvGrpSpPr>
              <p:nvPr/>
            </p:nvGrpSpPr>
            <p:grpSpPr bwMode="auto">
              <a:xfrm rot="5400000">
                <a:off x="1427" y="1534"/>
                <a:ext cx="325" cy="269"/>
                <a:chOff x="4282" y="1020"/>
                <a:chExt cx="605" cy="675"/>
              </a:xfrm>
            </p:grpSpPr>
            <p:cxnSp>
              <p:nvCxnSpPr>
                <p:cNvPr id="115851" name="AutoShape 24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52" name="AutoShape 24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53" name="AutoShape 24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21" name="Group 247"/>
              <p:cNvGrpSpPr>
                <a:grpSpLocks noChangeAspect="1"/>
              </p:cNvGrpSpPr>
              <p:nvPr/>
            </p:nvGrpSpPr>
            <p:grpSpPr bwMode="auto">
              <a:xfrm rot="5400000">
                <a:off x="1428" y="1900"/>
                <a:ext cx="325" cy="269"/>
                <a:chOff x="4282" y="1020"/>
                <a:chExt cx="605" cy="675"/>
              </a:xfrm>
            </p:grpSpPr>
            <p:cxnSp>
              <p:nvCxnSpPr>
                <p:cNvPr id="115848" name="AutoShape 24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49" name="AutoShape 24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50" name="AutoShape 25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22" name="Group 251"/>
              <p:cNvGrpSpPr>
                <a:grpSpLocks noChangeAspect="1"/>
              </p:cNvGrpSpPr>
              <p:nvPr/>
            </p:nvGrpSpPr>
            <p:grpSpPr bwMode="auto">
              <a:xfrm rot="5400000">
                <a:off x="1427" y="2288"/>
                <a:ext cx="325" cy="269"/>
                <a:chOff x="4282" y="1020"/>
                <a:chExt cx="605" cy="675"/>
              </a:xfrm>
            </p:grpSpPr>
            <p:cxnSp>
              <p:nvCxnSpPr>
                <p:cNvPr id="115845" name="AutoShape 25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46" name="AutoShape 25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47" name="AutoShape 25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23" name="Group 255"/>
              <p:cNvGrpSpPr>
                <a:grpSpLocks noChangeAspect="1"/>
              </p:cNvGrpSpPr>
              <p:nvPr/>
            </p:nvGrpSpPr>
            <p:grpSpPr bwMode="auto">
              <a:xfrm rot="5400000">
                <a:off x="1427" y="2668"/>
                <a:ext cx="325" cy="269"/>
                <a:chOff x="4282" y="1020"/>
                <a:chExt cx="605" cy="675"/>
              </a:xfrm>
            </p:grpSpPr>
            <p:cxnSp>
              <p:nvCxnSpPr>
                <p:cNvPr id="115842" name="AutoShape 25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43" name="AutoShape 25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44" name="AutoShape 25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24" name="Group 259"/>
              <p:cNvGrpSpPr>
                <a:grpSpLocks noChangeAspect="1"/>
              </p:cNvGrpSpPr>
              <p:nvPr/>
            </p:nvGrpSpPr>
            <p:grpSpPr bwMode="auto">
              <a:xfrm rot="5400000">
                <a:off x="1427" y="1160"/>
                <a:ext cx="325" cy="269"/>
                <a:chOff x="4282" y="1020"/>
                <a:chExt cx="605" cy="675"/>
              </a:xfrm>
            </p:grpSpPr>
            <p:cxnSp>
              <p:nvCxnSpPr>
                <p:cNvPr id="115839" name="AutoShape 260"/>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840" name="AutoShape 26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841" name="AutoShape 26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15825" name="Group 263"/>
              <p:cNvGrpSpPr>
                <a:grpSpLocks noChangeAspect="1"/>
              </p:cNvGrpSpPr>
              <p:nvPr/>
            </p:nvGrpSpPr>
            <p:grpSpPr bwMode="auto">
              <a:xfrm>
                <a:off x="1290" y="1080"/>
                <a:ext cx="166" cy="2071"/>
                <a:chOff x="1290" y="1080"/>
                <a:chExt cx="166" cy="2071"/>
              </a:xfrm>
            </p:grpSpPr>
            <p:cxnSp>
              <p:nvCxnSpPr>
                <p:cNvPr id="115826" name="AutoShape 264"/>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15827" name="AutoShape 265"/>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15828" name="AutoShape 266"/>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15829" name="AutoShape 267"/>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15830" name="AutoShape 268"/>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15831" name="AutoShape 269"/>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15832" name="AutoShape 270"/>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15833" name="AutoShape 271"/>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15834" name="AutoShape 272"/>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15835" name="AutoShape 273"/>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15836" name="AutoShape 274"/>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15837" name="AutoShape 275"/>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15838" name="AutoShape 276"/>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grpSp>
        <p:sp>
          <p:nvSpPr>
            <p:cNvPr id="115788" name="AutoShape 277"/>
            <p:cNvSpPr>
              <a:spLocks noChangeAspect="1" noChangeArrowheads="1"/>
            </p:cNvSpPr>
            <p:nvPr/>
          </p:nvSpPr>
          <p:spPr bwMode="auto">
            <a:xfrm rot="-5539934">
              <a:off x="4772" y="1377"/>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89" name="AutoShape 278"/>
            <p:cNvSpPr>
              <a:spLocks noChangeAspect="1" noChangeArrowheads="1"/>
            </p:cNvSpPr>
            <p:nvPr/>
          </p:nvSpPr>
          <p:spPr bwMode="auto">
            <a:xfrm rot="-5539934">
              <a:off x="4772" y="1658"/>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90" name="AutoShape 279"/>
            <p:cNvSpPr>
              <a:spLocks noChangeAspect="1" noChangeArrowheads="1"/>
            </p:cNvSpPr>
            <p:nvPr/>
          </p:nvSpPr>
          <p:spPr bwMode="auto">
            <a:xfrm rot="-5539934">
              <a:off x="4771" y="1806"/>
              <a:ext cx="123"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15791" name="AutoShape 280"/>
            <p:cNvSpPr>
              <a:spLocks noChangeAspect="1" noChangeArrowheads="1"/>
            </p:cNvSpPr>
            <p:nvPr/>
          </p:nvSpPr>
          <p:spPr bwMode="auto">
            <a:xfrm rot="-5539934">
              <a:off x="4772" y="1950"/>
              <a:ext cx="122" cy="99"/>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15792" name="Group 282"/>
            <p:cNvGrpSpPr>
              <a:grpSpLocks noChangeAspect="1"/>
            </p:cNvGrpSpPr>
            <p:nvPr/>
          </p:nvGrpSpPr>
          <p:grpSpPr bwMode="auto">
            <a:xfrm rot="-5400000">
              <a:off x="4846" y="1373"/>
              <a:ext cx="124" cy="102"/>
              <a:chOff x="4282" y="1020"/>
              <a:chExt cx="605" cy="675"/>
            </a:xfrm>
          </p:grpSpPr>
          <p:cxnSp>
            <p:nvCxnSpPr>
              <p:cNvPr id="115817" name="AutoShape 283"/>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18" name="AutoShape 284"/>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19" name="AutoShape 285"/>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93" name="AutoShape 286"/>
            <p:cNvSpPr>
              <a:spLocks noChangeAspect="1" noChangeArrowheads="1"/>
            </p:cNvSpPr>
            <p:nvPr/>
          </p:nvSpPr>
          <p:spPr bwMode="auto">
            <a:xfrm rot="-5400000">
              <a:off x="4944" y="1365"/>
              <a:ext cx="117" cy="123"/>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94" name="Group 288"/>
            <p:cNvGrpSpPr>
              <a:grpSpLocks noChangeAspect="1"/>
            </p:cNvGrpSpPr>
            <p:nvPr/>
          </p:nvGrpSpPr>
          <p:grpSpPr bwMode="auto">
            <a:xfrm rot="-5400000">
              <a:off x="4846" y="1655"/>
              <a:ext cx="123" cy="102"/>
              <a:chOff x="4282" y="1020"/>
              <a:chExt cx="605" cy="675"/>
            </a:xfrm>
          </p:grpSpPr>
          <p:cxnSp>
            <p:nvCxnSpPr>
              <p:cNvPr id="115814" name="AutoShape 289"/>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15" name="AutoShape 290"/>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16" name="AutoShape 291"/>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95" name="AutoShape 292"/>
            <p:cNvSpPr>
              <a:spLocks noChangeAspect="1" noChangeArrowheads="1"/>
            </p:cNvSpPr>
            <p:nvPr/>
          </p:nvSpPr>
          <p:spPr bwMode="auto">
            <a:xfrm rot="-5400000">
              <a:off x="4945" y="1648"/>
              <a:ext cx="116" cy="123"/>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96" name="Group 294"/>
            <p:cNvGrpSpPr>
              <a:grpSpLocks noChangeAspect="1"/>
            </p:cNvGrpSpPr>
            <p:nvPr/>
          </p:nvGrpSpPr>
          <p:grpSpPr bwMode="auto">
            <a:xfrm rot="-5400000">
              <a:off x="4846" y="1803"/>
              <a:ext cx="124" cy="102"/>
              <a:chOff x="4282" y="1020"/>
              <a:chExt cx="605" cy="675"/>
            </a:xfrm>
          </p:grpSpPr>
          <p:cxnSp>
            <p:nvCxnSpPr>
              <p:cNvPr id="115811" name="AutoShape 295"/>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12" name="AutoShape 296"/>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13" name="AutoShape 297"/>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97" name="AutoShape 298"/>
            <p:cNvSpPr>
              <a:spLocks noChangeAspect="1" noChangeArrowheads="1"/>
            </p:cNvSpPr>
            <p:nvPr/>
          </p:nvSpPr>
          <p:spPr bwMode="auto">
            <a:xfrm rot="-5400000">
              <a:off x="4944" y="1795"/>
              <a:ext cx="117" cy="123"/>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15798" name="Group 300"/>
            <p:cNvGrpSpPr>
              <a:grpSpLocks noChangeAspect="1"/>
            </p:cNvGrpSpPr>
            <p:nvPr/>
          </p:nvGrpSpPr>
          <p:grpSpPr bwMode="auto">
            <a:xfrm rot="-5400000">
              <a:off x="4846" y="1949"/>
              <a:ext cx="123" cy="102"/>
              <a:chOff x="4282" y="1020"/>
              <a:chExt cx="605" cy="675"/>
            </a:xfrm>
          </p:grpSpPr>
          <p:cxnSp>
            <p:nvCxnSpPr>
              <p:cNvPr id="115808" name="AutoShape 301"/>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809" name="AutoShape 302"/>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810" name="AutoShape 303"/>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99" name="AutoShape 304"/>
            <p:cNvSpPr>
              <a:spLocks noChangeAspect="1" noChangeArrowheads="1"/>
            </p:cNvSpPr>
            <p:nvPr/>
          </p:nvSpPr>
          <p:spPr bwMode="auto">
            <a:xfrm rot="-5400000">
              <a:off x="4945" y="1942"/>
              <a:ext cx="116" cy="123"/>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15800" name="AutoShape 305"/>
            <p:cNvCxnSpPr>
              <a:cxnSpLocks noChangeAspect="1" noChangeShapeType="1"/>
            </p:cNvCxnSpPr>
            <p:nvPr/>
          </p:nvCxnSpPr>
          <p:spPr bwMode="auto">
            <a:xfrm flipV="1">
              <a:off x="5178" y="1705"/>
              <a:ext cx="269" cy="2"/>
            </a:xfrm>
            <a:prstGeom prst="straightConnector1">
              <a:avLst/>
            </a:prstGeom>
            <a:noFill/>
            <a:ln w="9525">
              <a:solidFill>
                <a:srgbClr val="000000"/>
              </a:solidFill>
              <a:round/>
              <a:headEnd/>
              <a:tailEnd type="triangle" w="med" len="med"/>
            </a:ln>
          </p:spPr>
        </p:cxnSp>
        <p:sp>
          <p:nvSpPr>
            <p:cNvPr id="115801" name="Text Box 306"/>
            <p:cNvSpPr txBox="1">
              <a:spLocks noChangeAspect="1" noChangeArrowheads="1"/>
            </p:cNvSpPr>
            <p:nvPr/>
          </p:nvSpPr>
          <p:spPr bwMode="auto">
            <a:xfrm>
              <a:off x="646" y="2168"/>
              <a:ext cx="166" cy="229"/>
            </a:xfrm>
            <a:prstGeom prst="rect">
              <a:avLst/>
            </a:prstGeom>
            <a:solidFill>
              <a:srgbClr val="FFFFFF"/>
            </a:solidFill>
            <a:ln w="9525">
              <a:noFill/>
              <a:miter lim="800000"/>
              <a:headEnd/>
              <a:tailEnd/>
            </a:ln>
          </p:spPr>
          <p:txBody>
            <a:bodyPr lIns="0" rIns="0"/>
            <a:lstStyle/>
            <a:p>
              <a:pPr eaLnBrk="0" hangingPunct="0"/>
              <a:r>
                <a:rPr lang="en-US" sz="1400" b="1"/>
                <a:t>2.</a:t>
              </a:r>
              <a:endParaRPr lang="en-US" sz="1400"/>
            </a:p>
          </p:txBody>
        </p:sp>
        <p:sp>
          <p:nvSpPr>
            <p:cNvPr id="115802" name="Text Box 307"/>
            <p:cNvSpPr txBox="1">
              <a:spLocks noChangeAspect="1" noChangeArrowheads="1"/>
            </p:cNvSpPr>
            <p:nvPr/>
          </p:nvSpPr>
          <p:spPr bwMode="auto">
            <a:xfrm>
              <a:off x="989" y="2173"/>
              <a:ext cx="166" cy="230"/>
            </a:xfrm>
            <a:prstGeom prst="rect">
              <a:avLst/>
            </a:prstGeom>
            <a:solidFill>
              <a:srgbClr val="FFFFFF"/>
            </a:solidFill>
            <a:ln w="9525">
              <a:noFill/>
              <a:miter lim="800000"/>
              <a:headEnd/>
              <a:tailEnd/>
            </a:ln>
          </p:spPr>
          <p:txBody>
            <a:bodyPr lIns="0" rIns="0"/>
            <a:lstStyle/>
            <a:p>
              <a:pPr eaLnBrk="0" hangingPunct="0"/>
              <a:r>
                <a:rPr lang="en-US" sz="1400" b="1"/>
                <a:t>3.</a:t>
              </a:r>
              <a:endParaRPr lang="en-US" sz="1400"/>
            </a:p>
          </p:txBody>
        </p:sp>
        <p:sp>
          <p:nvSpPr>
            <p:cNvPr id="115803" name="Text Box 308"/>
            <p:cNvSpPr txBox="1">
              <a:spLocks noChangeAspect="1" noChangeArrowheads="1"/>
            </p:cNvSpPr>
            <p:nvPr/>
          </p:nvSpPr>
          <p:spPr bwMode="auto">
            <a:xfrm>
              <a:off x="1771" y="2170"/>
              <a:ext cx="166" cy="229"/>
            </a:xfrm>
            <a:prstGeom prst="rect">
              <a:avLst/>
            </a:prstGeom>
            <a:solidFill>
              <a:srgbClr val="FFFFFF"/>
            </a:solidFill>
            <a:ln w="9525">
              <a:noFill/>
              <a:miter lim="800000"/>
              <a:headEnd/>
              <a:tailEnd/>
            </a:ln>
          </p:spPr>
          <p:txBody>
            <a:bodyPr lIns="0" rIns="0"/>
            <a:lstStyle/>
            <a:p>
              <a:pPr eaLnBrk="0" hangingPunct="0"/>
              <a:r>
                <a:rPr lang="en-US" sz="1400" b="1"/>
                <a:t>4.</a:t>
              </a:r>
              <a:endParaRPr lang="en-US" sz="1400"/>
            </a:p>
          </p:txBody>
        </p:sp>
        <p:sp>
          <p:nvSpPr>
            <p:cNvPr id="115804" name="Text Box 309"/>
            <p:cNvSpPr txBox="1">
              <a:spLocks noChangeAspect="1" noChangeArrowheads="1"/>
            </p:cNvSpPr>
            <p:nvPr/>
          </p:nvSpPr>
          <p:spPr bwMode="auto">
            <a:xfrm>
              <a:off x="2686" y="2168"/>
              <a:ext cx="166" cy="229"/>
            </a:xfrm>
            <a:prstGeom prst="rect">
              <a:avLst/>
            </a:prstGeom>
            <a:solidFill>
              <a:srgbClr val="FFFFFF"/>
            </a:solidFill>
            <a:ln w="9525">
              <a:noFill/>
              <a:miter lim="800000"/>
              <a:headEnd/>
              <a:tailEnd/>
            </a:ln>
          </p:spPr>
          <p:txBody>
            <a:bodyPr lIns="0" rIns="0"/>
            <a:lstStyle/>
            <a:p>
              <a:pPr eaLnBrk="0" hangingPunct="0"/>
              <a:r>
                <a:rPr lang="en-US" sz="1400" b="1"/>
                <a:t>5.</a:t>
              </a:r>
              <a:endParaRPr lang="en-US" sz="1400"/>
            </a:p>
          </p:txBody>
        </p:sp>
        <p:sp>
          <p:nvSpPr>
            <p:cNvPr id="115805" name="Text Box 310"/>
            <p:cNvSpPr txBox="1">
              <a:spLocks noChangeAspect="1" noChangeArrowheads="1"/>
            </p:cNvSpPr>
            <p:nvPr/>
          </p:nvSpPr>
          <p:spPr bwMode="auto">
            <a:xfrm>
              <a:off x="3270" y="2170"/>
              <a:ext cx="166" cy="229"/>
            </a:xfrm>
            <a:prstGeom prst="rect">
              <a:avLst/>
            </a:prstGeom>
            <a:solidFill>
              <a:srgbClr val="FFFFFF"/>
            </a:solidFill>
            <a:ln w="9525">
              <a:noFill/>
              <a:miter lim="800000"/>
              <a:headEnd/>
              <a:tailEnd/>
            </a:ln>
          </p:spPr>
          <p:txBody>
            <a:bodyPr lIns="0" rIns="0"/>
            <a:lstStyle/>
            <a:p>
              <a:pPr eaLnBrk="0" hangingPunct="0"/>
              <a:r>
                <a:rPr lang="en-US" sz="1400" b="1"/>
                <a:t>6.</a:t>
              </a:r>
              <a:endParaRPr lang="en-US" sz="1400"/>
            </a:p>
          </p:txBody>
        </p:sp>
        <p:sp>
          <p:nvSpPr>
            <p:cNvPr id="115806" name="Text Box 311"/>
            <p:cNvSpPr txBox="1">
              <a:spLocks noChangeAspect="1" noChangeArrowheads="1"/>
            </p:cNvSpPr>
            <p:nvPr/>
          </p:nvSpPr>
          <p:spPr bwMode="auto">
            <a:xfrm>
              <a:off x="4413" y="2170"/>
              <a:ext cx="166" cy="229"/>
            </a:xfrm>
            <a:prstGeom prst="rect">
              <a:avLst/>
            </a:prstGeom>
            <a:solidFill>
              <a:srgbClr val="FFFFFF"/>
            </a:solidFill>
            <a:ln w="9525">
              <a:noFill/>
              <a:miter lim="800000"/>
              <a:headEnd/>
              <a:tailEnd/>
            </a:ln>
          </p:spPr>
          <p:txBody>
            <a:bodyPr lIns="0" rIns="0"/>
            <a:lstStyle/>
            <a:p>
              <a:pPr eaLnBrk="0" hangingPunct="0"/>
              <a:r>
                <a:rPr lang="en-US" sz="1400" b="1"/>
                <a:t>7.</a:t>
              </a:r>
              <a:endParaRPr lang="en-US" sz="1400"/>
            </a:p>
          </p:txBody>
        </p:sp>
        <p:sp>
          <p:nvSpPr>
            <p:cNvPr id="115807" name="Text Box 312"/>
            <p:cNvSpPr txBox="1">
              <a:spLocks noChangeAspect="1" noChangeArrowheads="1"/>
            </p:cNvSpPr>
            <p:nvPr/>
          </p:nvSpPr>
          <p:spPr bwMode="auto">
            <a:xfrm>
              <a:off x="5250" y="2170"/>
              <a:ext cx="165" cy="229"/>
            </a:xfrm>
            <a:prstGeom prst="rect">
              <a:avLst/>
            </a:prstGeom>
            <a:solidFill>
              <a:srgbClr val="FFFFFF"/>
            </a:solidFill>
            <a:ln w="9525">
              <a:noFill/>
              <a:miter lim="800000"/>
              <a:headEnd/>
              <a:tailEnd/>
            </a:ln>
          </p:spPr>
          <p:txBody>
            <a:bodyPr lIns="0" rIns="0"/>
            <a:lstStyle/>
            <a:p>
              <a:pPr eaLnBrk="0" hangingPunct="0"/>
              <a:r>
                <a:rPr lang="en-US" sz="1400" b="1"/>
                <a:t>8.</a:t>
              </a:r>
              <a:endParaRPr lang="en-US" sz="1400"/>
            </a:p>
          </p:txBody>
        </p:sp>
      </p:grpSp>
      <p:grpSp>
        <p:nvGrpSpPr>
          <p:cNvPr id="115715" name="Group 327"/>
          <p:cNvGrpSpPr>
            <a:grpSpLocks/>
          </p:cNvGrpSpPr>
          <p:nvPr/>
        </p:nvGrpSpPr>
        <p:grpSpPr bwMode="auto">
          <a:xfrm>
            <a:off x="468313" y="4941888"/>
            <a:ext cx="296862" cy="1150937"/>
            <a:chOff x="340" y="2568"/>
            <a:chExt cx="187" cy="725"/>
          </a:xfrm>
        </p:grpSpPr>
        <p:grpSp>
          <p:nvGrpSpPr>
            <p:cNvPr id="115718" name="Group 314"/>
            <p:cNvGrpSpPr>
              <a:grpSpLocks noChangeAspect="1"/>
            </p:cNvGrpSpPr>
            <p:nvPr/>
          </p:nvGrpSpPr>
          <p:grpSpPr bwMode="auto">
            <a:xfrm rot="5400000">
              <a:off x="330" y="2578"/>
              <a:ext cx="123" cy="103"/>
              <a:chOff x="4282" y="1020"/>
              <a:chExt cx="605" cy="675"/>
            </a:xfrm>
          </p:grpSpPr>
          <p:cxnSp>
            <p:nvCxnSpPr>
              <p:cNvPr id="115726" name="AutoShape 31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15727" name="AutoShape 31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15728" name="AutoShape 31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sp>
          <p:nvSpPr>
            <p:cNvPr id="115719" name="AutoShape 318"/>
            <p:cNvSpPr>
              <a:spLocks noChangeAspect="1" noChangeArrowheads="1"/>
            </p:cNvSpPr>
            <p:nvPr/>
          </p:nvSpPr>
          <p:spPr bwMode="auto">
            <a:xfrm rot="10800000">
              <a:off x="340" y="2840"/>
              <a:ext cx="123" cy="98"/>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15720" name="Group 324"/>
            <p:cNvGrpSpPr>
              <a:grpSpLocks/>
            </p:cNvGrpSpPr>
            <p:nvPr/>
          </p:nvGrpSpPr>
          <p:grpSpPr bwMode="auto">
            <a:xfrm>
              <a:off x="340" y="3113"/>
              <a:ext cx="187" cy="180"/>
              <a:chOff x="549" y="3094"/>
              <a:chExt cx="187" cy="180"/>
            </a:xfrm>
          </p:grpSpPr>
          <p:grpSp>
            <p:nvGrpSpPr>
              <p:cNvPr id="115721" name="Group 319"/>
              <p:cNvGrpSpPr>
                <a:grpSpLocks noChangeAspect="1"/>
              </p:cNvGrpSpPr>
              <p:nvPr/>
            </p:nvGrpSpPr>
            <p:grpSpPr bwMode="auto">
              <a:xfrm rot="-3185310">
                <a:off x="539" y="3104"/>
                <a:ext cx="123" cy="103"/>
                <a:chOff x="4282" y="1020"/>
                <a:chExt cx="605" cy="675"/>
              </a:xfrm>
            </p:grpSpPr>
            <p:cxnSp>
              <p:nvCxnSpPr>
                <p:cNvPr id="115723" name="AutoShape 320"/>
                <p:cNvCxnSpPr>
                  <a:cxnSpLocks noChangeAspect="1" noChangeShapeType="1"/>
                </p:cNvCxnSpPr>
                <p:nvPr/>
              </p:nvCxnSpPr>
              <p:spPr bwMode="auto">
                <a:xfrm>
                  <a:off x="4282" y="1020"/>
                  <a:ext cx="293" cy="315"/>
                </a:xfrm>
                <a:prstGeom prst="straightConnector1">
                  <a:avLst/>
                </a:prstGeom>
                <a:noFill/>
                <a:ln w="38100">
                  <a:solidFill>
                    <a:srgbClr val="339966"/>
                  </a:solidFill>
                  <a:round/>
                  <a:headEnd/>
                  <a:tailEnd/>
                </a:ln>
              </p:spPr>
            </p:cxnSp>
            <p:cxnSp>
              <p:nvCxnSpPr>
                <p:cNvPr id="115724" name="AutoShape 321"/>
                <p:cNvCxnSpPr>
                  <a:cxnSpLocks noChangeAspect="1" noChangeShapeType="1"/>
                </p:cNvCxnSpPr>
                <p:nvPr/>
              </p:nvCxnSpPr>
              <p:spPr bwMode="auto">
                <a:xfrm flipV="1">
                  <a:off x="4575" y="1020"/>
                  <a:ext cx="312" cy="315"/>
                </a:xfrm>
                <a:prstGeom prst="straightConnector1">
                  <a:avLst/>
                </a:prstGeom>
                <a:noFill/>
                <a:ln w="38100">
                  <a:solidFill>
                    <a:srgbClr val="339966"/>
                  </a:solidFill>
                  <a:round/>
                  <a:headEnd/>
                  <a:tailEnd/>
                </a:ln>
              </p:spPr>
            </p:cxnSp>
            <p:cxnSp>
              <p:nvCxnSpPr>
                <p:cNvPr id="115725" name="AutoShape 322"/>
                <p:cNvCxnSpPr>
                  <a:cxnSpLocks noChangeAspect="1" noChangeShapeType="1"/>
                </p:cNvCxnSpPr>
                <p:nvPr/>
              </p:nvCxnSpPr>
              <p:spPr bwMode="auto">
                <a:xfrm>
                  <a:off x="4575" y="1305"/>
                  <a:ext cx="0" cy="390"/>
                </a:xfrm>
                <a:prstGeom prst="straightConnector1">
                  <a:avLst/>
                </a:prstGeom>
                <a:noFill/>
                <a:ln w="38100">
                  <a:solidFill>
                    <a:srgbClr val="339966"/>
                  </a:solidFill>
                  <a:round/>
                  <a:headEnd/>
                  <a:tailEnd/>
                </a:ln>
              </p:spPr>
            </p:cxnSp>
          </p:grpSp>
          <p:sp>
            <p:nvSpPr>
              <p:cNvPr id="115722" name="AutoShape 323"/>
              <p:cNvSpPr>
                <a:spLocks noChangeAspect="1" noChangeArrowheads="1"/>
              </p:cNvSpPr>
              <p:nvPr/>
            </p:nvSpPr>
            <p:spPr bwMode="auto">
              <a:xfrm rot="-3185310">
                <a:off x="616" y="3154"/>
                <a:ext cx="116" cy="12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grpSp>
      <p:sp>
        <p:nvSpPr>
          <p:cNvPr id="115716" name="Text Box 326"/>
          <p:cNvSpPr txBox="1">
            <a:spLocks noChangeArrowheads="1"/>
          </p:cNvSpPr>
          <p:nvPr/>
        </p:nvSpPr>
        <p:spPr bwMode="auto">
          <a:xfrm>
            <a:off x="900113" y="4868863"/>
            <a:ext cx="3887787" cy="119221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hu-HU" sz="1800"/>
              <a:t>jelöletlen antitest</a:t>
            </a:r>
          </a:p>
          <a:p>
            <a:pPr eaLnBrk="0" hangingPunct="0">
              <a:spcBef>
                <a:spcPct val="50000"/>
              </a:spcBef>
            </a:pPr>
            <a:r>
              <a:rPr lang="hu-HU" sz="1800"/>
              <a:t>Mérendő, makromolekuláris antigén</a:t>
            </a:r>
          </a:p>
          <a:p>
            <a:pPr eaLnBrk="0" hangingPunct="0">
              <a:spcBef>
                <a:spcPct val="50000"/>
              </a:spcBef>
            </a:pPr>
            <a:r>
              <a:rPr lang="hu-HU" sz="1800"/>
              <a:t>második, jelzett antitest</a:t>
            </a:r>
            <a:endParaRPr lang="en-US" sz="1800"/>
          </a:p>
        </p:txBody>
      </p:sp>
      <p:sp>
        <p:nvSpPr>
          <p:cNvPr id="115717" name="Text Box 328"/>
          <p:cNvSpPr txBox="1">
            <a:spLocks noChangeArrowheads="1"/>
          </p:cNvSpPr>
          <p:nvPr/>
        </p:nvSpPr>
        <p:spPr bwMode="auto">
          <a:xfrm>
            <a:off x="2679700" y="3952875"/>
            <a:ext cx="3470275" cy="461963"/>
          </a:xfrm>
          <a:prstGeom prst="rect">
            <a:avLst/>
          </a:prstGeom>
          <a:noFill/>
          <a:ln w="12700">
            <a:noFill/>
            <a:miter lim="800000"/>
            <a:headEnd type="none" w="sm" len="sm"/>
            <a:tailEnd type="none" w="sm" len="sm"/>
          </a:ln>
        </p:spPr>
        <p:txBody>
          <a:bodyPr wrap="none">
            <a:spAutoFit/>
          </a:bodyPr>
          <a:lstStyle/>
          <a:p>
            <a:pPr eaLnBrk="0" hangingPunct="0"/>
            <a:r>
              <a:rPr lang="hu-HU">
                <a:latin typeface="Calibri" pitchFamily="34" charset="0"/>
              </a:rPr>
              <a:t>mérendő anyag az antigén</a:t>
            </a:r>
            <a:endParaRPr lang="en-US">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3"/>
          <p:cNvSpPr txBox="1">
            <a:spLocks noChangeArrowheads="1"/>
          </p:cNvSpPr>
          <p:nvPr/>
        </p:nvSpPr>
        <p:spPr bwMode="auto">
          <a:xfrm>
            <a:off x="4787900" y="836613"/>
            <a:ext cx="4124325" cy="457200"/>
          </a:xfrm>
          <a:prstGeom prst="rect">
            <a:avLst/>
          </a:prstGeom>
          <a:noFill/>
          <a:ln w="12700">
            <a:noFill/>
            <a:miter lim="800000"/>
            <a:headEnd type="none" w="sm" len="sm"/>
            <a:tailEnd type="none" w="sm" len="sm"/>
          </a:ln>
        </p:spPr>
        <p:txBody>
          <a:bodyPr wrap="none">
            <a:spAutoFit/>
          </a:bodyPr>
          <a:lstStyle/>
          <a:p>
            <a:pPr algn="ctr" eaLnBrk="0" hangingPunct="0"/>
            <a:r>
              <a:rPr lang="hu-HU" b="1">
                <a:latin typeface="Calibri" pitchFamily="34" charset="0"/>
              </a:rPr>
              <a:t>Jellegzetes </a:t>
            </a:r>
            <a:r>
              <a:rPr lang="en-US" b="1">
                <a:latin typeface="Calibri" pitchFamily="34" charset="0"/>
              </a:rPr>
              <a:t>kalibr</a:t>
            </a:r>
            <a:r>
              <a:rPr lang="hu-HU" b="1">
                <a:latin typeface="Calibri" pitchFamily="34" charset="0"/>
              </a:rPr>
              <a:t>ációs görbéje</a:t>
            </a:r>
            <a:endParaRPr lang="en-US" b="1">
              <a:latin typeface="Calibri" pitchFamily="34" charset="0"/>
            </a:endParaRPr>
          </a:p>
        </p:txBody>
      </p:sp>
      <p:sp>
        <p:nvSpPr>
          <p:cNvPr id="119810" name="Text Box 18"/>
          <p:cNvSpPr txBox="1">
            <a:spLocks noChangeArrowheads="1"/>
          </p:cNvSpPr>
          <p:nvPr/>
        </p:nvSpPr>
        <p:spPr bwMode="auto">
          <a:xfrm>
            <a:off x="468313" y="836613"/>
            <a:ext cx="3657600" cy="457200"/>
          </a:xfrm>
          <a:prstGeom prst="rect">
            <a:avLst/>
          </a:prstGeom>
          <a:noFill/>
          <a:ln w="12700">
            <a:noFill/>
            <a:miter lim="800000"/>
            <a:headEnd type="none" w="sm" len="sm"/>
            <a:tailEnd type="none" w="sm" len="sm"/>
          </a:ln>
        </p:spPr>
        <p:txBody>
          <a:bodyPr>
            <a:spAutoFit/>
          </a:bodyPr>
          <a:lstStyle/>
          <a:p>
            <a:pPr algn="ctr" eaLnBrk="0" hangingPunct="0"/>
            <a:r>
              <a:rPr lang="hu-HU" b="1">
                <a:latin typeface="Calibri" pitchFamily="34" charset="0"/>
              </a:rPr>
              <a:t>J</a:t>
            </a:r>
            <a:r>
              <a:rPr lang="en-US" b="1">
                <a:latin typeface="Calibri" pitchFamily="34" charset="0"/>
              </a:rPr>
              <a:t>ellemzői</a:t>
            </a:r>
            <a:endParaRPr lang="en-US">
              <a:latin typeface="Calibri" pitchFamily="34" charset="0"/>
            </a:endParaRPr>
          </a:p>
        </p:txBody>
      </p:sp>
      <p:sp>
        <p:nvSpPr>
          <p:cNvPr id="119811" name="Text Box 19"/>
          <p:cNvSpPr txBox="1">
            <a:spLocks noChangeArrowheads="1"/>
          </p:cNvSpPr>
          <p:nvPr/>
        </p:nvSpPr>
        <p:spPr bwMode="auto">
          <a:xfrm>
            <a:off x="611188" y="1773238"/>
            <a:ext cx="3902075" cy="3478212"/>
          </a:xfrm>
          <a:prstGeom prst="rect">
            <a:avLst/>
          </a:prstGeom>
          <a:noFill/>
          <a:ln w="12700">
            <a:solidFill>
              <a:srgbClr val="3366FF"/>
            </a:solidFill>
            <a:miter lim="800000"/>
            <a:headEnd type="none" w="sm" len="sm"/>
            <a:tailEnd type="none" w="sm" len="sm"/>
          </a:ln>
        </p:spPr>
        <p:txBody>
          <a:bodyPr>
            <a:spAutoFit/>
          </a:bodyPr>
          <a:lstStyle/>
          <a:p>
            <a:pPr eaLnBrk="0" hangingPunct="0">
              <a:buFontTx/>
              <a:buBlip>
                <a:blip r:embed="rId3"/>
              </a:buBlip>
            </a:pPr>
            <a:r>
              <a:rPr lang="en-US" sz="2000">
                <a:latin typeface="Calibri" pitchFamily="34" charset="0"/>
              </a:rPr>
              <a:t>az ellenanyag kötőhelyek száma messze meghaladja a mérendő minta antigénjeinek számát</a:t>
            </a:r>
            <a:endParaRPr lang="hu-HU" sz="2000">
              <a:latin typeface="Calibri" pitchFamily="34" charset="0"/>
            </a:endParaRPr>
          </a:p>
          <a:p>
            <a:pPr eaLnBrk="0" hangingPunct="0">
              <a:buFontTx/>
              <a:buBlip>
                <a:blip r:embed="rId3"/>
              </a:buBlip>
            </a:pPr>
            <a:endParaRPr lang="en-US" sz="2000">
              <a:latin typeface="Calibri" pitchFamily="34" charset="0"/>
            </a:endParaRPr>
          </a:p>
          <a:p>
            <a:pPr eaLnBrk="0" hangingPunct="0">
              <a:buFontTx/>
              <a:buBlip>
                <a:blip r:embed="rId3"/>
              </a:buBlip>
            </a:pPr>
            <a:r>
              <a:rPr lang="en-US" sz="2000">
                <a:latin typeface="Calibri" pitchFamily="34" charset="0"/>
              </a:rPr>
              <a:t>az immunkomplex képződésének egyensúlya nagymértékben eltolódik a komplex felé, nagyon kevés antigén van szabadon</a:t>
            </a:r>
            <a:endParaRPr lang="hu-HU" sz="2000">
              <a:latin typeface="Calibri" pitchFamily="34" charset="0"/>
            </a:endParaRPr>
          </a:p>
          <a:p>
            <a:pPr eaLnBrk="0" hangingPunct="0">
              <a:buFontTx/>
              <a:buBlip>
                <a:blip r:embed="rId3"/>
              </a:buBlip>
            </a:pPr>
            <a:endParaRPr lang="en-US" sz="2000">
              <a:latin typeface="Calibri" pitchFamily="34" charset="0"/>
            </a:endParaRPr>
          </a:p>
          <a:p>
            <a:pPr eaLnBrk="0" hangingPunct="0"/>
            <a:r>
              <a:rPr lang="en-US" sz="2000">
                <a:latin typeface="Calibri" pitchFamily="34" charset="0"/>
                <a:sym typeface="Symbol" pitchFamily="18" charset="2"/>
              </a:rPr>
              <a:t> nagyon alacsony kimutatási határ</a:t>
            </a:r>
            <a:endParaRPr lang="en-US" sz="2000">
              <a:latin typeface="Calibri" pitchFamily="34" charset="0"/>
            </a:endParaRPr>
          </a:p>
        </p:txBody>
      </p:sp>
      <p:pic>
        <p:nvPicPr>
          <p:cNvPr id="119812" name="Diagram 5"/>
          <p:cNvPicPr>
            <a:picLocks noChangeAspect="1" noChangeArrowheads="1"/>
          </p:cNvPicPr>
          <p:nvPr/>
        </p:nvPicPr>
        <p:blipFill>
          <a:blip r:embed="rId4"/>
          <a:srcRect/>
          <a:stretch>
            <a:fillRect/>
          </a:stretch>
        </p:blipFill>
        <p:spPr bwMode="auto">
          <a:xfrm>
            <a:off x="5148263" y="1341438"/>
            <a:ext cx="3328987" cy="2417762"/>
          </a:xfrm>
          <a:prstGeom prst="rect">
            <a:avLst/>
          </a:prstGeom>
          <a:noFill/>
          <a:ln w="9525">
            <a:noFill/>
            <a:miter lim="800000"/>
            <a:headEnd/>
            <a:tailEnd/>
          </a:ln>
        </p:spPr>
      </p:pic>
      <p:pic>
        <p:nvPicPr>
          <p:cNvPr id="119813" name="Diagram 6"/>
          <p:cNvPicPr>
            <a:picLocks noChangeAspect="1" noChangeArrowheads="1"/>
          </p:cNvPicPr>
          <p:nvPr/>
        </p:nvPicPr>
        <p:blipFill>
          <a:blip r:embed="rId5"/>
          <a:srcRect/>
          <a:stretch>
            <a:fillRect/>
          </a:stretch>
        </p:blipFill>
        <p:spPr bwMode="auto">
          <a:xfrm>
            <a:off x="5148263" y="3860800"/>
            <a:ext cx="3328987" cy="2419350"/>
          </a:xfrm>
          <a:prstGeom prst="rect">
            <a:avLst/>
          </a:prstGeom>
          <a:noFill/>
          <a:ln w="9525">
            <a:noFill/>
            <a:miter lim="800000"/>
            <a:headEnd/>
            <a:tailEnd/>
          </a:ln>
        </p:spPr>
      </p:pic>
      <p:sp>
        <p:nvSpPr>
          <p:cNvPr id="119814" name="Title 7"/>
          <p:cNvSpPr>
            <a:spLocks noGrp="1"/>
          </p:cNvSpPr>
          <p:nvPr>
            <p:ph type="title"/>
          </p:nvPr>
        </p:nvSpPr>
        <p:spPr>
          <a:xfrm>
            <a:off x="0" y="0"/>
            <a:ext cx="8229600" cy="836613"/>
          </a:xfrm>
        </p:spPr>
        <p:txBody>
          <a:bodyPr tIns="72000" bIns="72000"/>
          <a:lstStyle/>
          <a:p>
            <a:r>
              <a:rPr lang="en-US" smtClean="0">
                <a:solidFill>
                  <a:schemeClr val="tx2"/>
                </a:solidFill>
              </a:rPr>
              <a:t>Nem-kompetitív immunoassay</a:t>
            </a:r>
            <a:endParaRPr lang="hu-H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7" name="Group 4"/>
          <p:cNvGrpSpPr>
            <a:grpSpLocks/>
          </p:cNvGrpSpPr>
          <p:nvPr/>
        </p:nvGrpSpPr>
        <p:grpSpPr bwMode="auto">
          <a:xfrm>
            <a:off x="395288" y="260350"/>
            <a:ext cx="8353425" cy="5976938"/>
            <a:chOff x="1440" y="2497"/>
            <a:chExt cx="9004" cy="6326"/>
          </a:xfrm>
        </p:grpSpPr>
        <p:sp>
          <p:nvSpPr>
            <p:cNvPr id="121858" name="Text Box 5"/>
            <p:cNvSpPr txBox="1">
              <a:spLocks noChangeAspect="1" noChangeArrowheads="1"/>
            </p:cNvSpPr>
            <p:nvPr/>
          </p:nvSpPr>
          <p:spPr bwMode="auto">
            <a:xfrm>
              <a:off x="4616" y="6697"/>
              <a:ext cx="3072" cy="2126"/>
            </a:xfrm>
            <a:prstGeom prst="rect">
              <a:avLst/>
            </a:prstGeom>
            <a:solidFill>
              <a:srgbClr val="FFFFFF"/>
            </a:solidFill>
            <a:ln w="9525">
              <a:noFill/>
              <a:miter lim="800000"/>
              <a:headEnd/>
              <a:tailEnd/>
            </a:ln>
          </p:spPr>
          <p:txBody>
            <a:bodyPr/>
            <a:lstStyle/>
            <a:p>
              <a:pPr algn="ctr" eaLnBrk="0" hangingPunct="0"/>
              <a:r>
                <a:rPr lang="en-US" sz="1400" b="1">
                  <a:solidFill>
                    <a:srgbClr val="CC0099"/>
                  </a:solidFill>
                  <a:latin typeface="Calibri" pitchFamily="34" charset="0"/>
                </a:rPr>
                <a:t>jelzett antigén</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RIA –radioimmunoassay</a:t>
              </a:r>
            </a:p>
            <a:p>
              <a:pPr eaLnBrk="0" hangingPunct="0">
                <a:buFont typeface="Times New Roman" pitchFamily="18" charset="0"/>
                <a:buChar char="•"/>
              </a:pPr>
              <a:r>
                <a:rPr lang="hu-HU" sz="1400" b="1">
                  <a:latin typeface="Calibri" pitchFamily="34" charset="0"/>
                </a:rPr>
                <a:t>EIA – enzim immnuo assay</a:t>
              </a:r>
            </a:p>
            <a:p>
              <a:pPr eaLnBrk="0" hangingPunct="0">
                <a:buFont typeface="Times New Roman" pitchFamily="18" charset="0"/>
                <a:buChar char="•"/>
              </a:pPr>
              <a:r>
                <a:rPr lang="hu-HU" sz="1400" b="1">
                  <a:latin typeface="Calibri" pitchFamily="34" charset="0"/>
                </a:rPr>
                <a:t>FIA – fluoreszcens immunoassay</a:t>
              </a:r>
            </a:p>
            <a:p>
              <a:pPr eaLnBrk="0" hangingPunct="0">
                <a:buFont typeface="Times New Roman" pitchFamily="18" charset="0"/>
                <a:buChar char="•"/>
              </a:pPr>
              <a:r>
                <a:rPr lang="hu-HU" sz="1400" b="1">
                  <a:latin typeface="Calibri" pitchFamily="34" charset="0"/>
                </a:rPr>
                <a:t>LIA – lumineszcens immunoassay</a:t>
              </a:r>
              <a:endParaRPr lang="en-US" sz="1400"/>
            </a:p>
          </p:txBody>
        </p:sp>
        <p:sp>
          <p:nvSpPr>
            <p:cNvPr id="121859" name="Text Box 6"/>
            <p:cNvSpPr txBox="1">
              <a:spLocks noChangeAspect="1" noChangeArrowheads="1"/>
            </p:cNvSpPr>
            <p:nvPr/>
          </p:nvSpPr>
          <p:spPr bwMode="auto">
            <a:xfrm>
              <a:off x="1440" y="6730"/>
              <a:ext cx="3072" cy="2093"/>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jelzett antitest</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IRMA – immunoradiometrikus assay</a:t>
              </a:r>
            </a:p>
            <a:p>
              <a:pPr eaLnBrk="0" hangingPunct="0">
                <a:buFont typeface="Times New Roman" pitchFamily="18" charset="0"/>
                <a:buChar char="•"/>
              </a:pPr>
              <a:r>
                <a:rPr lang="hu-HU" sz="1400" b="1">
                  <a:latin typeface="Calibri" pitchFamily="34" charset="0"/>
                </a:rPr>
                <a:t>IEMA – immunoenzimatikus assay</a:t>
              </a:r>
            </a:p>
            <a:p>
              <a:pPr eaLnBrk="0" hangingPunct="0">
                <a:buFont typeface="Times New Roman" pitchFamily="18" charset="0"/>
                <a:buChar char="•"/>
              </a:pPr>
              <a:r>
                <a:rPr lang="hu-HU" sz="1400" b="1">
                  <a:latin typeface="Calibri" pitchFamily="34" charset="0"/>
                </a:rPr>
                <a:t>IFMA – immunofluorimetriás assay</a:t>
              </a:r>
            </a:p>
            <a:p>
              <a:pPr eaLnBrk="0" hangingPunct="0">
                <a:buFont typeface="Times New Roman" pitchFamily="18" charset="0"/>
                <a:buChar char="•"/>
              </a:pPr>
              <a:r>
                <a:rPr lang="hu-HU" sz="1400" b="1">
                  <a:latin typeface="Calibri" pitchFamily="34" charset="0"/>
                </a:rPr>
                <a:t>ILMA – immunoluminometrikus assay</a:t>
              </a:r>
              <a:endParaRPr lang="en-US" sz="1400"/>
            </a:p>
          </p:txBody>
        </p:sp>
        <p:sp>
          <p:nvSpPr>
            <p:cNvPr id="121860" name="Text Box 7"/>
            <p:cNvSpPr txBox="1">
              <a:spLocks noChangeAspect="1" noChangeArrowheads="1"/>
            </p:cNvSpPr>
            <p:nvPr/>
          </p:nvSpPr>
          <p:spPr bwMode="auto">
            <a:xfrm>
              <a:off x="4075" y="2497"/>
              <a:ext cx="4347" cy="472"/>
            </a:xfrm>
            <a:prstGeom prst="rect">
              <a:avLst/>
            </a:prstGeom>
            <a:solidFill>
              <a:srgbClr val="FFFFFF"/>
            </a:solidFill>
            <a:ln w="9525">
              <a:solidFill>
                <a:srgbClr val="000000"/>
              </a:solidFill>
              <a:miter lim="800000"/>
              <a:headEnd/>
              <a:tailEnd/>
            </a:ln>
          </p:spPr>
          <p:txBody>
            <a:bodyPr/>
            <a:lstStyle/>
            <a:p>
              <a:pPr algn="ctr" eaLnBrk="0" hangingPunct="0"/>
              <a:r>
                <a:rPr lang="en-US" sz="1800" b="1"/>
                <a:t>IMMUNANALITIKAI MÓDSZEREK</a:t>
              </a:r>
              <a:endParaRPr lang="en-US" sz="1800"/>
            </a:p>
          </p:txBody>
        </p:sp>
        <p:sp>
          <p:nvSpPr>
            <p:cNvPr id="121861" name="Text Box 8"/>
            <p:cNvSpPr txBox="1">
              <a:spLocks noChangeAspect="1" noChangeArrowheads="1"/>
            </p:cNvSpPr>
            <p:nvPr/>
          </p:nvSpPr>
          <p:spPr bwMode="auto">
            <a:xfrm>
              <a:off x="1458" y="5377"/>
              <a:ext cx="3060" cy="1331"/>
            </a:xfrm>
            <a:prstGeom prst="rect">
              <a:avLst/>
            </a:prstGeom>
            <a:solidFill>
              <a:srgbClr val="FFFFFF"/>
            </a:solidFill>
            <a:ln w="9525">
              <a:solidFill>
                <a:srgbClr val="000000"/>
              </a:solidFill>
              <a:miter lim="800000"/>
              <a:headEnd/>
              <a:tailEnd/>
            </a:ln>
          </p:spPr>
          <p:txBody>
            <a:bodyPr/>
            <a:lstStyle/>
            <a:p>
              <a:pPr algn="ctr" eaLnBrk="0" hangingPunct="0"/>
              <a:r>
                <a:rPr lang="en-US" sz="1600" b="1"/>
                <a:t>IMMUNOMETRIKUS MÓDSZEREK</a:t>
              </a:r>
            </a:p>
            <a:p>
              <a:pPr algn="ctr" eaLnBrk="0" hangingPunct="0"/>
              <a:r>
                <a:rPr lang="en-US" sz="1600" b="1"/>
                <a:t>más néven </a:t>
              </a:r>
              <a:r>
                <a:rPr lang="en-US" sz="1600" b="1" i="1"/>
                <a:t>nem kompetitív</a:t>
              </a:r>
              <a:r>
                <a:rPr lang="en-US" sz="1600" b="1"/>
                <a:t>, vagy</a:t>
              </a:r>
            </a:p>
            <a:p>
              <a:pPr algn="ctr" eaLnBrk="0" hangingPunct="0"/>
              <a:r>
                <a:rPr lang="en-US" sz="1600" b="1" i="1"/>
                <a:t>szendvics</a:t>
              </a:r>
              <a:r>
                <a:rPr lang="en-US" sz="1600" b="1"/>
                <a:t> módszerek</a:t>
              </a:r>
              <a:endParaRPr lang="en-US" sz="1600"/>
            </a:p>
          </p:txBody>
        </p:sp>
        <p:sp>
          <p:nvSpPr>
            <p:cNvPr id="121862" name="Text Box 9"/>
            <p:cNvSpPr txBox="1">
              <a:spLocks noChangeAspect="1" noChangeArrowheads="1"/>
            </p:cNvSpPr>
            <p:nvPr/>
          </p:nvSpPr>
          <p:spPr bwMode="auto">
            <a:xfrm>
              <a:off x="7704" y="4276"/>
              <a:ext cx="2740" cy="803"/>
            </a:xfrm>
            <a:prstGeom prst="rect">
              <a:avLst/>
            </a:prstGeom>
            <a:solidFill>
              <a:srgbClr val="FFFFFF"/>
            </a:solidFill>
            <a:ln w="9525">
              <a:noFill/>
              <a:miter lim="800000"/>
              <a:headEnd/>
              <a:tailEnd/>
            </a:ln>
          </p:spPr>
          <p:txBody>
            <a:bodyPr/>
            <a:lstStyle/>
            <a:p>
              <a:pPr algn="ctr" eaLnBrk="0" hangingPunct="0"/>
              <a:r>
                <a:rPr lang="en-US" sz="1600" b="1"/>
                <a:t>Antigén-antitest ekvivalens mennyiségben</a:t>
              </a:r>
              <a:endParaRPr lang="en-US" sz="1600"/>
            </a:p>
          </p:txBody>
        </p:sp>
        <p:sp>
          <p:nvSpPr>
            <p:cNvPr id="121863" name="Text Box 10"/>
            <p:cNvSpPr txBox="1">
              <a:spLocks noChangeAspect="1" noChangeArrowheads="1"/>
            </p:cNvSpPr>
            <p:nvPr/>
          </p:nvSpPr>
          <p:spPr bwMode="auto">
            <a:xfrm>
              <a:off x="4792" y="5366"/>
              <a:ext cx="2577" cy="1331"/>
            </a:xfrm>
            <a:prstGeom prst="rect">
              <a:avLst/>
            </a:prstGeom>
            <a:solidFill>
              <a:srgbClr val="FFFFFF"/>
            </a:solidFill>
            <a:ln w="9525">
              <a:solidFill>
                <a:srgbClr val="000000"/>
              </a:solidFill>
              <a:miter lim="800000"/>
              <a:headEnd/>
              <a:tailEnd/>
            </a:ln>
          </p:spPr>
          <p:txBody>
            <a:bodyPr/>
            <a:lstStyle/>
            <a:p>
              <a:pPr algn="ctr" eaLnBrk="0" hangingPunct="0"/>
              <a:r>
                <a:rPr lang="en-US" sz="1600" b="1">
                  <a:solidFill>
                    <a:srgbClr val="CC0099"/>
                  </a:solidFill>
                </a:rPr>
                <a:t>KOMPETITÍV MÓDSZEREK</a:t>
              </a:r>
            </a:p>
            <a:p>
              <a:pPr algn="ctr" eaLnBrk="0" hangingPunct="0"/>
              <a:r>
                <a:rPr lang="en-US" sz="1600" b="1">
                  <a:solidFill>
                    <a:srgbClr val="CC0099"/>
                  </a:solidFill>
                </a:rPr>
                <a:t>más néven </a:t>
              </a:r>
              <a:r>
                <a:rPr lang="en-US" sz="1600" b="1" i="1">
                  <a:solidFill>
                    <a:srgbClr val="CC0099"/>
                  </a:solidFill>
                </a:rPr>
                <a:t>versengő</a:t>
              </a:r>
              <a:r>
                <a:rPr lang="en-US" sz="1600" b="1">
                  <a:solidFill>
                    <a:srgbClr val="CC0099"/>
                  </a:solidFill>
                </a:rPr>
                <a:t> módszerek</a:t>
              </a:r>
              <a:endParaRPr lang="en-US" sz="1600">
                <a:solidFill>
                  <a:srgbClr val="CC0099"/>
                </a:solidFill>
              </a:endParaRPr>
            </a:p>
          </p:txBody>
        </p:sp>
        <p:sp>
          <p:nvSpPr>
            <p:cNvPr id="121864" name="Text Box 11"/>
            <p:cNvSpPr txBox="1">
              <a:spLocks noChangeAspect="1" noChangeArrowheads="1"/>
            </p:cNvSpPr>
            <p:nvPr/>
          </p:nvSpPr>
          <p:spPr bwMode="auto">
            <a:xfrm>
              <a:off x="3231" y="3278"/>
              <a:ext cx="2932" cy="803"/>
            </a:xfrm>
            <a:prstGeom prst="rect">
              <a:avLst/>
            </a:prstGeom>
            <a:solidFill>
              <a:srgbClr val="FFFFFF"/>
            </a:solidFill>
            <a:ln w="9525">
              <a:solidFill>
                <a:srgbClr val="000000"/>
              </a:solidFill>
              <a:miter lim="800000"/>
              <a:headEnd/>
              <a:tailEnd/>
            </a:ln>
          </p:spPr>
          <p:txBody>
            <a:bodyPr/>
            <a:lstStyle/>
            <a:p>
              <a:pPr algn="ctr" eaLnBrk="0" hangingPunct="0"/>
              <a:r>
                <a:rPr lang="en-US" sz="1400" b="1"/>
                <a:t>JELÖLT</a:t>
              </a:r>
              <a:r>
                <a:rPr lang="en-US" sz="1400" b="1">
                  <a:solidFill>
                    <a:srgbClr val="00FF99"/>
                  </a:solidFill>
                </a:rPr>
                <a:t> </a:t>
              </a:r>
              <a:r>
                <a:rPr lang="en-US" sz="1400" b="1"/>
                <a:t>IMMUNREAGENST ALKALMAZÓ MÓDSZEREK</a:t>
              </a:r>
              <a:endParaRPr lang="en-US" sz="1400"/>
            </a:p>
          </p:txBody>
        </p:sp>
        <p:sp>
          <p:nvSpPr>
            <p:cNvPr id="121865" name="Text Box 12"/>
            <p:cNvSpPr txBox="1">
              <a:spLocks noChangeAspect="1" noChangeArrowheads="1"/>
            </p:cNvSpPr>
            <p:nvPr/>
          </p:nvSpPr>
          <p:spPr bwMode="auto">
            <a:xfrm>
              <a:off x="6957" y="3286"/>
              <a:ext cx="1927" cy="803"/>
            </a:xfrm>
            <a:prstGeom prst="rect">
              <a:avLst/>
            </a:prstGeom>
            <a:solidFill>
              <a:srgbClr val="FFFFFF"/>
            </a:solidFill>
            <a:ln w="9525">
              <a:solidFill>
                <a:srgbClr val="000000"/>
              </a:solidFill>
              <a:miter lim="800000"/>
              <a:headEnd/>
              <a:tailEnd/>
            </a:ln>
          </p:spPr>
          <p:txBody>
            <a:bodyPr/>
            <a:lstStyle/>
            <a:p>
              <a:pPr algn="ctr" eaLnBrk="0" hangingPunct="0"/>
              <a:r>
                <a:rPr lang="en-US" sz="1400" b="1"/>
                <a:t>JELÖLÉS NÉLKÜLI MÓDSZEREK</a:t>
              </a:r>
              <a:endParaRPr lang="en-US" sz="1400"/>
            </a:p>
          </p:txBody>
        </p:sp>
        <p:sp>
          <p:nvSpPr>
            <p:cNvPr id="121866" name="Text Box 13"/>
            <p:cNvSpPr txBox="1">
              <a:spLocks noChangeAspect="1" noChangeArrowheads="1"/>
            </p:cNvSpPr>
            <p:nvPr/>
          </p:nvSpPr>
          <p:spPr bwMode="auto">
            <a:xfrm>
              <a:off x="7885" y="5759"/>
              <a:ext cx="2459" cy="561"/>
            </a:xfrm>
            <a:prstGeom prst="rect">
              <a:avLst/>
            </a:prstGeom>
            <a:solidFill>
              <a:srgbClr val="FFFFFF"/>
            </a:solidFill>
            <a:ln w="9525">
              <a:solidFill>
                <a:srgbClr val="000000"/>
              </a:solidFill>
              <a:miter lim="800000"/>
              <a:headEnd/>
              <a:tailEnd/>
            </a:ln>
          </p:spPr>
          <p:txBody>
            <a:bodyPr/>
            <a:lstStyle/>
            <a:p>
              <a:pPr algn="ctr" eaLnBrk="0" hangingPunct="0"/>
              <a:r>
                <a:rPr lang="en-US" sz="1600" b="1"/>
                <a:t>Precipitációs módszerek</a:t>
              </a:r>
              <a:endParaRPr lang="en-US" sz="1600"/>
            </a:p>
          </p:txBody>
        </p:sp>
        <p:sp>
          <p:nvSpPr>
            <p:cNvPr id="121867" name="Text Box 14"/>
            <p:cNvSpPr txBox="1">
              <a:spLocks noChangeAspect="1" noChangeArrowheads="1"/>
            </p:cNvSpPr>
            <p:nvPr/>
          </p:nvSpPr>
          <p:spPr bwMode="auto">
            <a:xfrm>
              <a:off x="8006" y="6697"/>
              <a:ext cx="2327" cy="1503"/>
            </a:xfrm>
            <a:prstGeom prst="rect">
              <a:avLst/>
            </a:prstGeom>
            <a:solidFill>
              <a:srgbClr val="FFFFFF"/>
            </a:solidFill>
            <a:ln w="9525">
              <a:noFill/>
              <a:miter lim="800000"/>
              <a:headEnd/>
              <a:tailEnd/>
            </a:ln>
          </p:spPr>
          <p:txBody>
            <a:bodyPr/>
            <a:lstStyle/>
            <a:p>
              <a:pPr algn="ctr" eaLnBrk="0" hangingPunct="0"/>
              <a:r>
                <a:rPr lang="en-US" sz="1400" b="1">
                  <a:latin typeface="Calibri" pitchFamily="34" charset="0"/>
                </a:rPr>
                <a:t>nincs jelölés</a:t>
              </a:r>
            </a:p>
            <a:p>
              <a:pPr eaLnBrk="0" hangingPunct="0"/>
              <a:r>
                <a:rPr lang="en-US" sz="1400" b="1">
                  <a:latin typeface="Calibri" pitchFamily="34" charset="0"/>
                </a:rPr>
                <a:t>pl.</a:t>
              </a:r>
              <a:endParaRPr lang="hu-HU" sz="1400" b="1">
                <a:latin typeface="Calibri" pitchFamily="34" charset="0"/>
              </a:endParaRPr>
            </a:p>
            <a:p>
              <a:pPr eaLnBrk="0" hangingPunct="0">
                <a:buFontTx/>
                <a:buChar char="•"/>
              </a:pPr>
              <a:r>
                <a:rPr lang="hu-HU" sz="1400" b="1">
                  <a:latin typeface="Calibri" pitchFamily="34" charset="0"/>
                </a:rPr>
                <a:t>radiális immundiffúzió</a:t>
              </a:r>
            </a:p>
            <a:p>
              <a:pPr eaLnBrk="0" hangingPunct="0">
                <a:buFont typeface="Times New Roman" pitchFamily="18" charset="0"/>
                <a:buChar char="•"/>
              </a:pPr>
              <a:r>
                <a:rPr lang="hu-HU" sz="1400" b="1">
                  <a:latin typeface="Calibri" pitchFamily="34" charset="0"/>
                </a:rPr>
                <a:t>turbidimetria</a:t>
              </a:r>
            </a:p>
            <a:p>
              <a:pPr eaLnBrk="0" hangingPunct="0">
                <a:buFont typeface="Times New Roman" pitchFamily="18" charset="0"/>
                <a:buChar char="•"/>
              </a:pPr>
              <a:r>
                <a:rPr lang="hu-HU" sz="1400" b="1">
                  <a:latin typeface="Calibri" pitchFamily="34" charset="0"/>
                </a:rPr>
                <a:t>nefelometria</a:t>
              </a:r>
              <a:endParaRPr lang="en-US" sz="1400"/>
            </a:p>
          </p:txBody>
        </p:sp>
        <p:sp>
          <p:nvSpPr>
            <p:cNvPr id="121868" name="Text Box 15"/>
            <p:cNvSpPr txBox="1">
              <a:spLocks noChangeAspect="1" noChangeArrowheads="1"/>
            </p:cNvSpPr>
            <p:nvPr/>
          </p:nvSpPr>
          <p:spPr bwMode="auto">
            <a:xfrm>
              <a:off x="1483" y="4334"/>
              <a:ext cx="2932" cy="803"/>
            </a:xfrm>
            <a:prstGeom prst="rect">
              <a:avLst/>
            </a:prstGeom>
            <a:solidFill>
              <a:srgbClr val="FFFFFF"/>
            </a:solidFill>
            <a:ln w="9525">
              <a:noFill/>
              <a:miter lim="800000"/>
              <a:headEnd/>
              <a:tailEnd/>
            </a:ln>
          </p:spPr>
          <p:txBody>
            <a:bodyPr/>
            <a:lstStyle/>
            <a:p>
              <a:pPr algn="ctr" eaLnBrk="0" hangingPunct="0"/>
              <a:r>
                <a:rPr lang="en-US" sz="1600" b="1"/>
                <a:t>Antitest feleslegben</a:t>
              </a:r>
            </a:p>
          </p:txBody>
        </p:sp>
        <p:sp>
          <p:nvSpPr>
            <p:cNvPr id="121869" name="Text Box 16"/>
            <p:cNvSpPr txBox="1">
              <a:spLocks noChangeAspect="1" noChangeArrowheads="1"/>
            </p:cNvSpPr>
            <p:nvPr/>
          </p:nvSpPr>
          <p:spPr bwMode="auto">
            <a:xfrm>
              <a:off x="4659" y="4334"/>
              <a:ext cx="2931" cy="803"/>
            </a:xfrm>
            <a:prstGeom prst="rect">
              <a:avLst/>
            </a:prstGeom>
            <a:solidFill>
              <a:srgbClr val="FFFFFF"/>
            </a:solidFill>
            <a:ln w="9525">
              <a:noFill/>
              <a:miter lim="800000"/>
              <a:headEnd/>
              <a:tailEnd/>
            </a:ln>
          </p:spPr>
          <p:txBody>
            <a:bodyPr/>
            <a:lstStyle/>
            <a:p>
              <a:pPr algn="ctr" eaLnBrk="0" hangingPunct="0"/>
              <a:r>
                <a:rPr lang="en-US" sz="1600" b="1">
                  <a:solidFill>
                    <a:srgbClr val="CC0099"/>
                  </a:solidFill>
                </a:rPr>
                <a:t>Antitest korlátozott mennyiségben</a:t>
              </a:r>
              <a:endParaRPr lang="en-US" sz="1600">
                <a:solidFill>
                  <a:srgbClr val="CC0099"/>
                </a:solidFill>
              </a:endParaRPr>
            </a:p>
          </p:txBody>
        </p:sp>
        <p:cxnSp>
          <p:nvCxnSpPr>
            <p:cNvPr id="121870" name="AutoShape 17"/>
            <p:cNvCxnSpPr>
              <a:cxnSpLocks noChangeAspect="1" noChangeShapeType="1"/>
            </p:cNvCxnSpPr>
            <p:nvPr/>
          </p:nvCxnSpPr>
          <p:spPr bwMode="auto">
            <a:xfrm flipH="1">
              <a:off x="4608" y="2973"/>
              <a:ext cx="739" cy="293"/>
            </a:xfrm>
            <a:prstGeom prst="straightConnector1">
              <a:avLst/>
            </a:prstGeom>
            <a:noFill/>
            <a:ln w="9525">
              <a:solidFill>
                <a:srgbClr val="000000"/>
              </a:solidFill>
              <a:round/>
              <a:headEnd/>
              <a:tailEnd type="triangle" w="med" len="med"/>
            </a:ln>
          </p:spPr>
        </p:cxnSp>
        <p:cxnSp>
          <p:nvCxnSpPr>
            <p:cNvPr id="121871" name="AutoShape 18"/>
            <p:cNvCxnSpPr>
              <a:cxnSpLocks noChangeAspect="1" noChangeShapeType="1"/>
            </p:cNvCxnSpPr>
            <p:nvPr/>
          </p:nvCxnSpPr>
          <p:spPr bwMode="auto">
            <a:xfrm>
              <a:off x="7113" y="2981"/>
              <a:ext cx="841" cy="293"/>
            </a:xfrm>
            <a:prstGeom prst="straightConnector1">
              <a:avLst/>
            </a:prstGeom>
            <a:noFill/>
            <a:ln w="9525">
              <a:solidFill>
                <a:srgbClr val="000000"/>
              </a:solidFill>
              <a:round/>
              <a:headEnd/>
              <a:tailEnd type="triangle" w="med" len="med"/>
            </a:ln>
          </p:spPr>
        </p:cxnSp>
        <p:cxnSp>
          <p:nvCxnSpPr>
            <p:cNvPr id="121872" name="AutoShape 19"/>
            <p:cNvCxnSpPr>
              <a:cxnSpLocks noChangeAspect="1" noChangeShapeType="1"/>
            </p:cNvCxnSpPr>
            <p:nvPr/>
          </p:nvCxnSpPr>
          <p:spPr bwMode="auto">
            <a:xfrm flipH="1">
              <a:off x="3037" y="4082"/>
              <a:ext cx="1422" cy="298"/>
            </a:xfrm>
            <a:prstGeom prst="straightConnector1">
              <a:avLst/>
            </a:prstGeom>
            <a:noFill/>
            <a:ln w="9525">
              <a:solidFill>
                <a:srgbClr val="000000"/>
              </a:solidFill>
              <a:round/>
              <a:headEnd/>
              <a:tailEnd/>
            </a:ln>
          </p:spPr>
        </p:cxnSp>
        <p:cxnSp>
          <p:nvCxnSpPr>
            <p:cNvPr id="121873" name="AutoShape 20"/>
            <p:cNvCxnSpPr>
              <a:cxnSpLocks noChangeAspect="1" noChangeShapeType="1"/>
            </p:cNvCxnSpPr>
            <p:nvPr/>
          </p:nvCxnSpPr>
          <p:spPr bwMode="auto">
            <a:xfrm>
              <a:off x="4999" y="4089"/>
              <a:ext cx="1278" cy="268"/>
            </a:xfrm>
            <a:prstGeom prst="straightConnector1">
              <a:avLst/>
            </a:prstGeom>
            <a:noFill/>
            <a:ln w="9525">
              <a:solidFill>
                <a:srgbClr val="000000"/>
              </a:solidFill>
              <a:round/>
              <a:headEnd/>
              <a:tailEnd/>
            </a:ln>
          </p:spPr>
        </p:cxnSp>
        <p:cxnSp>
          <p:nvCxnSpPr>
            <p:cNvPr id="121874" name="AutoShape 21"/>
            <p:cNvCxnSpPr>
              <a:cxnSpLocks noChangeAspect="1" noChangeShapeType="1"/>
            </p:cNvCxnSpPr>
            <p:nvPr/>
          </p:nvCxnSpPr>
          <p:spPr bwMode="auto">
            <a:xfrm>
              <a:off x="7900" y="4085"/>
              <a:ext cx="1151" cy="241"/>
            </a:xfrm>
            <a:prstGeom prst="straightConnector1">
              <a:avLst/>
            </a:prstGeom>
            <a:noFill/>
            <a:ln w="9525">
              <a:solidFill>
                <a:srgbClr val="000000"/>
              </a:solidFill>
              <a:round/>
              <a:headEnd/>
              <a:tailEnd/>
            </a:ln>
          </p:spPr>
        </p:cxnSp>
        <p:cxnSp>
          <p:nvCxnSpPr>
            <p:cNvPr id="121875" name="AutoShape 22"/>
            <p:cNvCxnSpPr>
              <a:cxnSpLocks noChangeAspect="1" noChangeShapeType="1"/>
            </p:cNvCxnSpPr>
            <p:nvPr/>
          </p:nvCxnSpPr>
          <p:spPr bwMode="auto">
            <a:xfrm>
              <a:off x="2873" y="4752"/>
              <a:ext cx="0" cy="614"/>
            </a:xfrm>
            <a:prstGeom prst="straightConnector1">
              <a:avLst/>
            </a:prstGeom>
            <a:noFill/>
            <a:ln w="9525">
              <a:solidFill>
                <a:srgbClr val="000000"/>
              </a:solidFill>
              <a:round/>
              <a:headEnd/>
              <a:tailEnd/>
            </a:ln>
          </p:spPr>
        </p:cxnSp>
        <p:cxnSp>
          <p:nvCxnSpPr>
            <p:cNvPr id="121876" name="AutoShape 23"/>
            <p:cNvCxnSpPr>
              <a:cxnSpLocks noChangeAspect="1" noChangeShapeType="1"/>
            </p:cNvCxnSpPr>
            <p:nvPr/>
          </p:nvCxnSpPr>
          <p:spPr bwMode="auto">
            <a:xfrm>
              <a:off x="6069" y="5048"/>
              <a:ext cx="0" cy="318"/>
            </a:xfrm>
            <a:prstGeom prst="straightConnector1">
              <a:avLst/>
            </a:prstGeom>
            <a:noFill/>
            <a:ln w="9525">
              <a:solidFill>
                <a:srgbClr val="000000"/>
              </a:solidFill>
              <a:round/>
              <a:headEnd/>
              <a:tailEnd/>
            </a:ln>
          </p:spPr>
        </p:cxnSp>
        <p:cxnSp>
          <p:nvCxnSpPr>
            <p:cNvPr id="121877" name="AutoShape 24"/>
            <p:cNvCxnSpPr>
              <a:cxnSpLocks noChangeAspect="1" noChangeShapeType="1"/>
            </p:cNvCxnSpPr>
            <p:nvPr/>
          </p:nvCxnSpPr>
          <p:spPr bwMode="auto">
            <a:xfrm>
              <a:off x="9110" y="4979"/>
              <a:ext cx="0" cy="777"/>
            </a:xfrm>
            <a:prstGeom prst="straightConnector1">
              <a:avLst/>
            </a:prstGeom>
            <a:noFill/>
            <a:ln w="9525">
              <a:solidFill>
                <a:srgbClr val="000000"/>
              </a:solidFill>
              <a:round/>
              <a:headEnd/>
              <a:tailEnd/>
            </a:ln>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mtClean="0"/>
              <a:t>Kompetitív immunoassay</a:t>
            </a:r>
          </a:p>
        </p:txBody>
      </p:sp>
      <p:grpSp>
        <p:nvGrpSpPr>
          <p:cNvPr id="122882" name="Group 138"/>
          <p:cNvGrpSpPr>
            <a:grpSpLocks/>
          </p:cNvGrpSpPr>
          <p:nvPr/>
        </p:nvGrpSpPr>
        <p:grpSpPr bwMode="auto">
          <a:xfrm>
            <a:off x="1042988" y="1341438"/>
            <a:ext cx="7305675" cy="2289175"/>
            <a:chOff x="657" y="845"/>
            <a:chExt cx="4602" cy="1442"/>
          </a:xfrm>
        </p:grpSpPr>
        <p:sp>
          <p:nvSpPr>
            <p:cNvPr id="122893" name="Text Box 10"/>
            <p:cNvSpPr txBox="1">
              <a:spLocks noChangeAspect="1" noChangeArrowheads="1"/>
            </p:cNvSpPr>
            <p:nvPr/>
          </p:nvSpPr>
          <p:spPr bwMode="auto">
            <a:xfrm>
              <a:off x="4769" y="1073"/>
              <a:ext cx="490" cy="385"/>
            </a:xfrm>
            <a:prstGeom prst="rect">
              <a:avLst/>
            </a:prstGeom>
            <a:solidFill>
              <a:srgbClr val="FFFFFF"/>
            </a:solidFill>
            <a:ln w="9525">
              <a:noFill/>
              <a:miter lim="800000"/>
              <a:headEnd/>
              <a:tailEnd/>
            </a:ln>
          </p:spPr>
          <p:txBody>
            <a:bodyPr lIns="0" rIns="0"/>
            <a:lstStyle/>
            <a:p>
              <a:pPr eaLnBrk="0" hangingPunct="0"/>
              <a:r>
                <a:rPr lang="en-US" sz="1600" dirty="0"/>
                <a:t>mérés</a:t>
              </a:r>
            </a:p>
          </p:txBody>
        </p:sp>
        <p:sp>
          <p:nvSpPr>
            <p:cNvPr id="122894" name="Text Box 11"/>
            <p:cNvSpPr txBox="1">
              <a:spLocks noChangeAspect="1" noChangeArrowheads="1"/>
            </p:cNvSpPr>
            <p:nvPr/>
          </p:nvSpPr>
          <p:spPr bwMode="auto">
            <a:xfrm>
              <a:off x="3733" y="1072"/>
              <a:ext cx="663" cy="233"/>
            </a:xfrm>
            <a:prstGeom prst="rect">
              <a:avLst/>
            </a:prstGeom>
            <a:solidFill>
              <a:srgbClr val="FFFFFF"/>
            </a:solidFill>
            <a:ln w="9525">
              <a:noFill/>
              <a:miter lim="800000"/>
              <a:headEnd/>
              <a:tailEnd/>
            </a:ln>
          </p:spPr>
          <p:txBody>
            <a:bodyPr lIns="0" rIns="0"/>
            <a:lstStyle/>
            <a:p>
              <a:pPr eaLnBrk="0" hangingPunct="0"/>
              <a:r>
                <a:rPr lang="en-US" sz="1600"/>
                <a:t>mosás</a:t>
              </a:r>
            </a:p>
            <a:p>
              <a:pPr eaLnBrk="0" hangingPunct="0"/>
              <a:endParaRPr lang="en-US"/>
            </a:p>
          </p:txBody>
        </p:sp>
        <p:sp>
          <p:nvSpPr>
            <p:cNvPr id="122895" name="Text Box 12"/>
            <p:cNvSpPr txBox="1">
              <a:spLocks noChangeAspect="1" noChangeArrowheads="1"/>
            </p:cNvSpPr>
            <p:nvPr/>
          </p:nvSpPr>
          <p:spPr bwMode="auto">
            <a:xfrm>
              <a:off x="2017" y="1089"/>
              <a:ext cx="668" cy="224"/>
            </a:xfrm>
            <a:prstGeom prst="rect">
              <a:avLst/>
            </a:prstGeom>
            <a:solidFill>
              <a:srgbClr val="FFFFFF"/>
            </a:solidFill>
            <a:ln w="9525">
              <a:noFill/>
              <a:miter lim="800000"/>
              <a:headEnd/>
              <a:tailEnd/>
            </a:ln>
          </p:spPr>
          <p:txBody>
            <a:bodyPr lIns="0" rIns="0"/>
            <a:lstStyle/>
            <a:p>
              <a:pPr eaLnBrk="0" hangingPunct="0"/>
              <a:r>
                <a:rPr lang="en-US" sz="1600"/>
                <a:t>inkubálás</a:t>
              </a:r>
            </a:p>
          </p:txBody>
        </p:sp>
        <p:grpSp>
          <p:nvGrpSpPr>
            <p:cNvPr id="122896" name="Group 13"/>
            <p:cNvGrpSpPr>
              <a:grpSpLocks noChangeAspect="1"/>
            </p:cNvGrpSpPr>
            <p:nvPr/>
          </p:nvGrpSpPr>
          <p:grpSpPr bwMode="auto">
            <a:xfrm>
              <a:off x="975" y="1276"/>
              <a:ext cx="115" cy="101"/>
              <a:chOff x="1930" y="1986"/>
              <a:chExt cx="222" cy="195"/>
            </a:xfrm>
          </p:grpSpPr>
          <p:cxnSp>
            <p:nvCxnSpPr>
              <p:cNvPr id="123007" name="AutoShape 14"/>
              <p:cNvCxnSpPr>
                <a:cxnSpLocks noChangeAspect="1" noChangeShapeType="1"/>
              </p:cNvCxnSpPr>
              <p:nvPr/>
            </p:nvCxnSpPr>
            <p:spPr bwMode="auto">
              <a:xfrm>
                <a:off x="1930" y="2090"/>
                <a:ext cx="222" cy="0"/>
              </a:xfrm>
              <a:prstGeom prst="straightConnector1">
                <a:avLst/>
              </a:prstGeom>
              <a:noFill/>
              <a:ln w="9525">
                <a:solidFill>
                  <a:srgbClr val="000000"/>
                </a:solidFill>
                <a:round/>
                <a:headEnd/>
                <a:tailEnd/>
              </a:ln>
            </p:spPr>
          </p:cxnSp>
          <p:cxnSp>
            <p:nvCxnSpPr>
              <p:cNvPr id="123008" name="AutoShape 15"/>
              <p:cNvCxnSpPr>
                <a:cxnSpLocks noChangeAspect="1" noChangeShapeType="1"/>
              </p:cNvCxnSpPr>
              <p:nvPr/>
            </p:nvCxnSpPr>
            <p:spPr bwMode="auto">
              <a:xfrm>
                <a:off x="2038" y="1986"/>
                <a:ext cx="0" cy="195"/>
              </a:xfrm>
              <a:prstGeom prst="straightConnector1">
                <a:avLst/>
              </a:prstGeom>
              <a:noFill/>
              <a:ln w="9525">
                <a:solidFill>
                  <a:srgbClr val="000000"/>
                </a:solidFill>
                <a:round/>
                <a:headEnd/>
                <a:tailEnd/>
              </a:ln>
            </p:spPr>
          </p:cxnSp>
        </p:grpSp>
        <p:grpSp>
          <p:nvGrpSpPr>
            <p:cNvPr id="122897" name="Group 16"/>
            <p:cNvGrpSpPr>
              <a:grpSpLocks noChangeAspect="1"/>
            </p:cNvGrpSpPr>
            <p:nvPr/>
          </p:nvGrpSpPr>
          <p:grpSpPr bwMode="auto">
            <a:xfrm rot="5400000">
              <a:off x="726" y="1325"/>
              <a:ext cx="168" cy="140"/>
              <a:chOff x="4282" y="1020"/>
              <a:chExt cx="605" cy="675"/>
            </a:xfrm>
          </p:grpSpPr>
          <p:cxnSp>
            <p:nvCxnSpPr>
              <p:cNvPr id="123004" name="AutoShape 1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3005" name="AutoShape 1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3006" name="AutoShape 1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898" name="Group 20"/>
            <p:cNvGrpSpPr>
              <a:grpSpLocks noChangeAspect="1"/>
            </p:cNvGrpSpPr>
            <p:nvPr/>
          </p:nvGrpSpPr>
          <p:grpSpPr bwMode="auto">
            <a:xfrm rot="5400000">
              <a:off x="721" y="1724"/>
              <a:ext cx="168" cy="139"/>
              <a:chOff x="4282" y="1020"/>
              <a:chExt cx="605" cy="675"/>
            </a:xfrm>
          </p:grpSpPr>
          <p:cxnSp>
            <p:nvCxnSpPr>
              <p:cNvPr id="123001" name="AutoShape 21"/>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3002" name="AutoShape 2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3003" name="AutoShape 23"/>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899" name="Group 24"/>
            <p:cNvGrpSpPr>
              <a:grpSpLocks noChangeAspect="1"/>
            </p:cNvGrpSpPr>
            <p:nvPr/>
          </p:nvGrpSpPr>
          <p:grpSpPr bwMode="auto">
            <a:xfrm rot="5400000">
              <a:off x="728" y="907"/>
              <a:ext cx="169" cy="139"/>
              <a:chOff x="4282" y="1020"/>
              <a:chExt cx="605" cy="675"/>
            </a:xfrm>
          </p:grpSpPr>
          <p:cxnSp>
            <p:nvCxnSpPr>
              <p:cNvPr id="122998" name="AutoShape 2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99" name="AutoShape 2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3000" name="AutoShape 2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00" name="Group 28"/>
            <p:cNvGrpSpPr>
              <a:grpSpLocks noChangeAspect="1"/>
            </p:cNvGrpSpPr>
            <p:nvPr/>
          </p:nvGrpSpPr>
          <p:grpSpPr bwMode="auto">
            <a:xfrm>
              <a:off x="657" y="866"/>
              <a:ext cx="86" cy="1073"/>
              <a:chOff x="1290" y="1080"/>
              <a:chExt cx="166" cy="2071"/>
            </a:xfrm>
          </p:grpSpPr>
          <p:cxnSp>
            <p:nvCxnSpPr>
              <p:cNvPr id="122985" name="AutoShape 29"/>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22986" name="AutoShape 30"/>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22987" name="AutoShape 31"/>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22988" name="AutoShape 32"/>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22989" name="AutoShape 33"/>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22990" name="AutoShape 34"/>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22991" name="AutoShape 35"/>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22992" name="AutoShape 36"/>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22993" name="AutoShape 37"/>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22994" name="AutoShape 38"/>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22995" name="AutoShape 39"/>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22996" name="AutoShape 40"/>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22997" name="AutoShape 41"/>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22901" name="AutoShape 42"/>
            <p:cNvSpPr>
              <a:spLocks noChangeAspect="1" noChangeArrowheads="1"/>
            </p:cNvSpPr>
            <p:nvPr/>
          </p:nvSpPr>
          <p:spPr bwMode="auto">
            <a:xfrm rot="-5032110">
              <a:off x="1244" y="1014"/>
              <a:ext cx="166"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02" name="AutoShape 43"/>
            <p:cNvSpPr>
              <a:spLocks noChangeAspect="1" noChangeArrowheads="1"/>
            </p:cNvSpPr>
            <p:nvPr/>
          </p:nvSpPr>
          <p:spPr bwMode="auto">
            <a:xfrm rot="-7246216">
              <a:off x="1511" y="1478"/>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03" name="AutoShape 44"/>
            <p:cNvSpPr>
              <a:spLocks noChangeAspect="1" noChangeArrowheads="1"/>
            </p:cNvSpPr>
            <p:nvPr/>
          </p:nvSpPr>
          <p:spPr bwMode="auto">
            <a:xfrm rot="-5698748">
              <a:off x="1596" y="1705"/>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04" name="AutoShape 45"/>
            <p:cNvSpPr>
              <a:spLocks noChangeAspect="1" noChangeArrowheads="1"/>
            </p:cNvSpPr>
            <p:nvPr/>
          </p:nvSpPr>
          <p:spPr bwMode="auto">
            <a:xfrm rot="-450527">
              <a:off x="1138" y="1791"/>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cxnSp>
          <p:nvCxnSpPr>
            <p:cNvPr id="122905" name="AutoShape 46"/>
            <p:cNvCxnSpPr>
              <a:cxnSpLocks noChangeAspect="1" noChangeShapeType="1"/>
            </p:cNvCxnSpPr>
            <p:nvPr/>
          </p:nvCxnSpPr>
          <p:spPr bwMode="auto">
            <a:xfrm>
              <a:off x="1985" y="1330"/>
              <a:ext cx="509" cy="1"/>
            </a:xfrm>
            <a:prstGeom prst="straightConnector1">
              <a:avLst/>
            </a:prstGeom>
            <a:noFill/>
            <a:ln w="25400">
              <a:solidFill>
                <a:srgbClr val="000000"/>
              </a:solidFill>
              <a:round/>
              <a:headEnd/>
              <a:tailEnd type="triangle" w="med" len="med"/>
            </a:ln>
          </p:spPr>
        </p:cxnSp>
        <p:grpSp>
          <p:nvGrpSpPr>
            <p:cNvPr id="122906" name="Group 47"/>
            <p:cNvGrpSpPr>
              <a:grpSpLocks noChangeAspect="1"/>
            </p:cNvGrpSpPr>
            <p:nvPr/>
          </p:nvGrpSpPr>
          <p:grpSpPr bwMode="auto">
            <a:xfrm rot="5400000">
              <a:off x="2675" y="1333"/>
              <a:ext cx="169" cy="140"/>
              <a:chOff x="4282" y="1020"/>
              <a:chExt cx="605" cy="675"/>
            </a:xfrm>
          </p:grpSpPr>
          <p:cxnSp>
            <p:nvCxnSpPr>
              <p:cNvPr id="122982" name="AutoShape 4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83" name="AutoShape 4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984" name="AutoShape 5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07" name="Group 51"/>
            <p:cNvGrpSpPr>
              <a:grpSpLocks noChangeAspect="1"/>
            </p:cNvGrpSpPr>
            <p:nvPr/>
          </p:nvGrpSpPr>
          <p:grpSpPr bwMode="auto">
            <a:xfrm rot="5400000">
              <a:off x="2671" y="1732"/>
              <a:ext cx="168" cy="140"/>
              <a:chOff x="4282" y="1020"/>
              <a:chExt cx="605" cy="675"/>
            </a:xfrm>
          </p:grpSpPr>
          <p:cxnSp>
            <p:nvCxnSpPr>
              <p:cNvPr id="122979" name="AutoShape 5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80" name="AutoShape 5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981" name="AutoShape 5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08" name="Group 55"/>
            <p:cNvGrpSpPr>
              <a:grpSpLocks noChangeAspect="1"/>
            </p:cNvGrpSpPr>
            <p:nvPr/>
          </p:nvGrpSpPr>
          <p:grpSpPr bwMode="auto">
            <a:xfrm rot="5400000">
              <a:off x="2678" y="915"/>
              <a:ext cx="169" cy="140"/>
              <a:chOff x="4282" y="1020"/>
              <a:chExt cx="605" cy="675"/>
            </a:xfrm>
          </p:grpSpPr>
          <p:cxnSp>
            <p:nvCxnSpPr>
              <p:cNvPr id="122976" name="AutoShape 5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77" name="AutoShape 5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978" name="AutoShape 5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09" name="Group 59"/>
            <p:cNvGrpSpPr>
              <a:grpSpLocks noChangeAspect="1"/>
            </p:cNvGrpSpPr>
            <p:nvPr/>
          </p:nvGrpSpPr>
          <p:grpSpPr bwMode="auto">
            <a:xfrm>
              <a:off x="2607" y="874"/>
              <a:ext cx="87" cy="1073"/>
              <a:chOff x="1290" y="1080"/>
              <a:chExt cx="166" cy="2071"/>
            </a:xfrm>
          </p:grpSpPr>
          <p:cxnSp>
            <p:nvCxnSpPr>
              <p:cNvPr id="122963" name="AutoShape 60"/>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22964" name="AutoShape 61"/>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22965" name="AutoShape 62"/>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22966" name="AutoShape 63"/>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22967" name="AutoShape 64"/>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22968" name="AutoShape 65"/>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22969" name="AutoShape 66"/>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22970" name="AutoShape 67"/>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22971" name="AutoShape 68"/>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22972" name="AutoShape 69"/>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22973" name="AutoShape 70"/>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22974" name="AutoShape 71"/>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22975" name="AutoShape 72"/>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grpSp>
          <p:nvGrpSpPr>
            <p:cNvPr id="122910" name="Group 73"/>
            <p:cNvGrpSpPr>
              <a:grpSpLocks noChangeAspect="1"/>
            </p:cNvGrpSpPr>
            <p:nvPr/>
          </p:nvGrpSpPr>
          <p:grpSpPr bwMode="auto">
            <a:xfrm>
              <a:off x="3168" y="1505"/>
              <a:ext cx="247" cy="221"/>
              <a:chOff x="4519" y="7640"/>
              <a:chExt cx="342" cy="308"/>
            </a:xfrm>
          </p:grpSpPr>
          <p:sp>
            <p:nvSpPr>
              <p:cNvPr id="122961" name="AutoShape 74"/>
              <p:cNvSpPr>
                <a:spLocks noChangeAspect="1" noChangeArrowheads="1"/>
              </p:cNvSpPr>
              <p:nvPr/>
            </p:nvSpPr>
            <p:spPr bwMode="auto">
              <a:xfrm rot="-3306683">
                <a:off x="4496" y="7663"/>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62" name="AutoShape 75"/>
              <p:cNvSpPr>
                <a:spLocks noChangeAspect="1" noChangeArrowheads="1"/>
              </p:cNvSpPr>
              <p:nvPr/>
            </p:nvSpPr>
            <p:spPr bwMode="auto">
              <a:xfrm rot="1645878">
                <a:off x="4641" y="7714"/>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grpSp>
          <p:nvGrpSpPr>
            <p:cNvPr id="122911" name="Group 130"/>
            <p:cNvGrpSpPr>
              <a:grpSpLocks/>
            </p:cNvGrpSpPr>
            <p:nvPr/>
          </p:nvGrpSpPr>
          <p:grpSpPr bwMode="auto">
            <a:xfrm>
              <a:off x="1528" y="1113"/>
              <a:ext cx="243" cy="239"/>
              <a:chOff x="1528" y="1113"/>
              <a:chExt cx="243" cy="239"/>
            </a:xfrm>
          </p:grpSpPr>
          <p:sp>
            <p:nvSpPr>
              <p:cNvPr id="122959" name="AutoShape 76"/>
              <p:cNvSpPr>
                <a:spLocks noChangeAspect="1" noChangeArrowheads="1"/>
              </p:cNvSpPr>
              <p:nvPr/>
            </p:nvSpPr>
            <p:spPr bwMode="auto">
              <a:xfrm rot="-3306683">
                <a:off x="1511" y="1130"/>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60" name="AutoShape 77"/>
              <p:cNvSpPr>
                <a:spLocks noChangeAspect="1" noChangeArrowheads="1"/>
              </p:cNvSpPr>
              <p:nvPr/>
            </p:nvSpPr>
            <p:spPr bwMode="auto">
              <a:xfrm rot="1645878">
                <a:off x="1613" y="1183"/>
                <a:ext cx="158" cy="169"/>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sp>
          <p:nvSpPr>
            <p:cNvPr id="122912" name="AutoShape 78"/>
            <p:cNvSpPr>
              <a:spLocks noChangeAspect="1" noChangeArrowheads="1"/>
            </p:cNvSpPr>
            <p:nvPr/>
          </p:nvSpPr>
          <p:spPr bwMode="auto">
            <a:xfrm rot="-10504414">
              <a:off x="1209" y="1407"/>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13" name="AutoShape 79"/>
            <p:cNvSpPr>
              <a:spLocks noChangeAspect="1" noChangeArrowheads="1"/>
            </p:cNvSpPr>
            <p:nvPr/>
          </p:nvSpPr>
          <p:spPr bwMode="auto">
            <a:xfrm rot="-5551853">
              <a:off x="1224" y="1270"/>
              <a:ext cx="158" cy="169"/>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nvGrpSpPr>
            <p:cNvPr id="122914" name="Group 80"/>
            <p:cNvGrpSpPr>
              <a:grpSpLocks noChangeAspect="1"/>
            </p:cNvGrpSpPr>
            <p:nvPr/>
          </p:nvGrpSpPr>
          <p:grpSpPr bwMode="auto">
            <a:xfrm rot="-1963698">
              <a:off x="2805" y="866"/>
              <a:ext cx="246" cy="221"/>
              <a:chOff x="4519" y="7640"/>
              <a:chExt cx="342" cy="308"/>
            </a:xfrm>
          </p:grpSpPr>
          <p:sp>
            <p:nvSpPr>
              <p:cNvPr id="122957" name="AutoShape 81"/>
              <p:cNvSpPr>
                <a:spLocks noChangeAspect="1" noChangeArrowheads="1"/>
              </p:cNvSpPr>
              <p:nvPr/>
            </p:nvSpPr>
            <p:spPr bwMode="auto">
              <a:xfrm rot="-3306683">
                <a:off x="4496" y="7663"/>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58" name="AutoShape 82"/>
              <p:cNvSpPr>
                <a:spLocks noChangeAspect="1" noChangeArrowheads="1"/>
              </p:cNvSpPr>
              <p:nvPr/>
            </p:nvSpPr>
            <p:spPr bwMode="auto">
              <a:xfrm rot="1645878">
                <a:off x="4641" y="7714"/>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sp>
          <p:nvSpPr>
            <p:cNvPr id="122915" name="AutoShape 83"/>
            <p:cNvSpPr>
              <a:spLocks noChangeAspect="1" noChangeArrowheads="1"/>
            </p:cNvSpPr>
            <p:nvPr/>
          </p:nvSpPr>
          <p:spPr bwMode="auto">
            <a:xfrm rot="-5698748">
              <a:off x="2777" y="1335"/>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16" name="AutoShape 84"/>
            <p:cNvSpPr>
              <a:spLocks noChangeAspect="1" noChangeArrowheads="1"/>
            </p:cNvSpPr>
            <p:nvPr/>
          </p:nvSpPr>
          <p:spPr bwMode="auto">
            <a:xfrm rot="-5698748">
              <a:off x="2768" y="1735"/>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17" name="AutoShape 85"/>
            <p:cNvSpPr>
              <a:spLocks noChangeAspect="1" noChangeArrowheads="1"/>
            </p:cNvSpPr>
            <p:nvPr/>
          </p:nvSpPr>
          <p:spPr bwMode="auto">
            <a:xfrm rot="-5698748">
              <a:off x="3206" y="1033"/>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18" name="AutoShape 86"/>
            <p:cNvSpPr>
              <a:spLocks noChangeAspect="1" noChangeArrowheads="1"/>
            </p:cNvSpPr>
            <p:nvPr/>
          </p:nvSpPr>
          <p:spPr bwMode="auto">
            <a:xfrm rot="-9687356">
              <a:off x="3453" y="1263"/>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cxnSp>
          <p:nvCxnSpPr>
            <p:cNvPr id="122919" name="AutoShape 87"/>
            <p:cNvCxnSpPr>
              <a:cxnSpLocks noChangeAspect="1" noChangeShapeType="1"/>
            </p:cNvCxnSpPr>
            <p:nvPr/>
          </p:nvCxnSpPr>
          <p:spPr bwMode="auto">
            <a:xfrm flipV="1">
              <a:off x="3719" y="1313"/>
              <a:ext cx="383" cy="3"/>
            </a:xfrm>
            <a:prstGeom prst="straightConnector1">
              <a:avLst/>
            </a:prstGeom>
            <a:noFill/>
            <a:ln w="25400">
              <a:solidFill>
                <a:srgbClr val="000000"/>
              </a:solidFill>
              <a:round/>
              <a:headEnd/>
              <a:tailEnd type="triangle" w="med" len="med"/>
            </a:ln>
          </p:spPr>
        </p:cxnSp>
        <p:grpSp>
          <p:nvGrpSpPr>
            <p:cNvPr id="122920" name="Group 88"/>
            <p:cNvGrpSpPr>
              <a:grpSpLocks noChangeAspect="1"/>
            </p:cNvGrpSpPr>
            <p:nvPr/>
          </p:nvGrpSpPr>
          <p:grpSpPr bwMode="auto">
            <a:xfrm rot="5400000">
              <a:off x="4268" y="1312"/>
              <a:ext cx="168" cy="140"/>
              <a:chOff x="4282" y="1020"/>
              <a:chExt cx="605" cy="675"/>
            </a:xfrm>
          </p:grpSpPr>
          <p:cxnSp>
            <p:nvCxnSpPr>
              <p:cNvPr id="122954" name="AutoShape 89"/>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55" name="AutoShape 90"/>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956" name="AutoShape 9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21" name="Group 92"/>
            <p:cNvGrpSpPr>
              <a:grpSpLocks noChangeAspect="1"/>
            </p:cNvGrpSpPr>
            <p:nvPr/>
          </p:nvGrpSpPr>
          <p:grpSpPr bwMode="auto">
            <a:xfrm rot="5400000">
              <a:off x="4263" y="1711"/>
              <a:ext cx="168" cy="140"/>
              <a:chOff x="4282" y="1020"/>
              <a:chExt cx="605" cy="675"/>
            </a:xfrm>
          </p:grpSpPr>
          <p:cxnSp>
            <p:nvCxnSpPr>
              <p:cNvPr id="122951" name="AutoShape 9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52" name="AutoShape 94"/>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953" name="AutoShape 9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22" name="Group 96"/>
            <p:cNvGrpSpPr>
              <a:grpSpLocks noChangeAspect="1"/>
            </p:cNvGrpSpPr>
            <p:nvPr/>
          </p:nvGrpSpPr>
          <p:grpSpPr bwMode="auto">
            <a:xfrm rot="5400000">
              <a:off x="4271" y="894"/>
              <a:ext cx="168" cy="140"/>
              <a:chOff x="4282" y="1020"/>
              <a:chExt cx="605" cy="675"/>
            </a:xfrm>
          </p:grpSpPr>
          <p:cxnSp>
            <p:nvCxnSpPr>
              <p:cNvPr id="122948" name="AutoShape 9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949" name="AutoShape 9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950" name="AutoShape 9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22923" name="Group 100"/>
            <p:cNvGrpSpPr>
              <a:grpSpLocks noChangeAspect="1"/>
            </p:cNvGrpSpPr>
            <p:nvPr/>
          </p:nvGrpSpPr>
          <p:grpSpPr bwMode="auto">
            <a:xfrm>
              <a:off x="4200" y="853"/>
              <a:ext cx="86" cy="1073"/>
              <a:chOff x="1290" y="1080"/>
              <a:chExt cx="166" cy="2071"/>
            </a:xfrm>
          </p:grpSpPr>
          <p:cxnSp>
            <p:nvCxnSpPr>
              <p:cNvPr id="122935" name="AutoShape 101"/>
              <p:cNvCxnSpPr>
                <a:cxnSpLocks noChangeAspect="1"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22936" name="AutoShape 102"/>
              <p:cNvCxnSpPr>
                <a:cxnSpLocks noChangeAspect="1"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22937" name="AutoShape 103"/>
              <p:cNvCxnSpPr>
                <a:cxnSpLocks noChangeAspect="1"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22938" name="AutoShape 104"/>
              <p:cNvCxnSpPr>
                <a:cxnSpLocks noChangeAspect="1"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22939" name="AutoShape 105"/>
              <p:cNvCxnSpPr>
                <a:cxnSpLocks noChangeAspect="1"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22940" name="AutoShape 106"/>
              <p:cNvCxnSpPr>
                <a:cxnSpLocks noChangeAspect="1"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22941" name="AutoShape 107"/>
              <p:cNvCxnSpPr>
                <a:cxnSpLocks noChangeAspect="1"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22942" name="AutoShape 108"/>
              <p:cNvCxnSpPr>
                <a:cxnSpLocks noChangeAspect="1"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22943" name="AutoShape 109"/>
              <p:cNvCxnSpPr>
                <a:cxnSpLocks noChangeAspect="1"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22944" name="AutoShape 110"/>
              <p:cNvCxnSpPr>
                <a:cxnSpLocks noChangeAspect="1"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22945" name="AutoShape 111"/>
              <p:cNvCxnSpPr>
                <a:cxnSpLocks noChangeAspect="1"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22946" name="AutoShape 112"/>
              <p:cNvCxnSpPr>
                <a:cxnSpLocks noChangeAspect="1"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22947" name="AutoShape 113"/>
              <p:cNvCxnSpPr>
                <a:cxnSpLocks noChangeAspect="1" noChangeShapeType="1"/>
              </p:cNvCxnSpPr>
              <p:nvPr/>
            </p:nvCxnSpPr>
            <p:spPr bwMode="auto">
              <a:xfrm flipH="1">
                <a:off x="1290" y="1132"/>
                <a:ext cx="165" cy="117"/>
              </a:xfrm>
              <a:prstGeom prst="straightConnector1">
                <a:avLst/>
              </a:prstGeom>
              <a:noFill/>
              <a:ln w="9525">
                <a:solidFill>
                  <a:srgbClr val="000000"/>
                </a:solidFill>
                <a:round/>
                <a:headEnd/>
                <a:tailEnd/>
              </a:ln>
            </p:spPr>
          </p:cxnSp>
        </p:grpSp>
        <p:grpSp>
          <p:nvGrpSpPr>
            <p:cNvPr id="122924" name="Group 114"/>
            <p:cNvGrpSpPr>
              <a:grpSpLocks noChangeAspect="1"/>
            </p:cNvGrpSpPr>
            <p:nvPr/>
          </p:nvGrpSpPr>
          <p:grpSpPr bwMode="auto">
            <a:xfrm rot="-1963698">
              <a:off x="4397" y="845"/>
              <a:ext cx="246" cy="222"/>
              <a:chOff x="4519" y="7640"/>
              <a:chExt cx="342" cy="308"/>
            </a:xfrm>
          </p:grpSpPr>
          <p:sp>
            <p:nvSpPr>
              <p:cNvPr id="122933" name="AutoShape 115"/>
              <p:cNvSpPr>
                <a:spLocks noChangeAspect="1" noChangeArrowheads="1"/>
              </p:cNvSpPr>
              <p:nvPr/>
            </p:nvSpPr>
            <p:spPr bwMode="auto">
              <a:xfrm rot="-3306683">
                <a:off x="4496" y="7663"/>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34" name="AutoShape 116"/>
              <p:cNvSpPr>
                <a:spLocks noChangeAspect="1" noChangeArrowheads="1"/>
              </p:cNvSpPr>
              <p:nvPr/>
            </p:nvSpPr>
            <p:spPr bwMode="auto">
              <a:xfrm rot="1645878">
                <a:off x="4641" y="7714"/>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sp>
          <p:nvSpPr>
            <p:cNvPr id="122925" name="AutoShape 117"/>
            <p:cNvSpPr>
              <a:spLocks noChangeAspect="1" noChangeArrowheads="1"/>
            </p:cNvSpPr>
            <p:nvPr/>
          </p:nvSpPr>
          <p:spPr bwMode="auto">
            <a:xfrm rot="-5698748">
              <a:off x="4369" y="1315"/>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926" name="AutoShape 118"/>
            <p:cNvSpPr>
              <a:spLocks noChangeAspect="1" noChangeArrowheads="1"/>
            </p:cNvSpPr>
            <p:nvPr/>
          </p:nvSpPr>
          <p:spPr bwMode="auto">
            <a:xfrm rot="-5698748">
              <a:off x="4360" y="1714"/>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cxnSp>
          <p:nvCxnSpPr>
            <p:cNvPr id="122927" name="AutoShape 119"/>
            <p:cNvCxnSpPr>
              <a:cxnSpLocks noChangeAspect="1" noChangeShapeType="1"/>
            </p:cNvCxnSpPr>
            <p:nvPr/>
          </p:nvCxnSpPr>
          <p:spPr bwMode="auto">
            <a:xfrm flipV="1">
              <a:off x="4750" y="1316"/>
              <a:ext cx="366" cy="2"/>
            </a:xfrm>
            <a:prstGeom prst="straightConnector1">
              <a:avLst/>
            </a:prstGeom>
            <a:noFill/>
            <a:ln w="25400">
              <a:solidFill>
                <a:srgbClr val="000000"/>
              </a:solidFill>
              <a:round/>
              <a:headEnd/>
              <a:tailEnd type="triangle" w="med" len="med"/>
            </a:ln>
          </p:spPr>
        </p:cxnSp>
        <p:sp>
          <p:nvSpPr>
            <p:cNvPr id="122928" name="Text Box 120"/>
            <p:cNvSpPr txBox="1">
              <a:spLocks noChangeAspect="1" noChangeArrowheads="1"/>
            </p:cNvSpPr>
            <p:nvPr/>
          </p:nvSpPr>
          <p:spPr bwMode="auto">
            <a:xfrm>
              <a:off x="706" y="1971"/>
              <a:ext cx="226" cy="313"/>
            </a:xfrm>
            <a:prstGeom prst="rect">
              <a:avLst/>
            </a:prstGeom>
            <a:solidFill>
              <a:srgbClr val="FFFFFF"/>
            </a:solidFill>
            <a:ln w="9525">
              <a:noFill/>
              <a:miter lim="800000"/>
              <a:headEnd/>
              <a:tailEnd/>
            </a:ln>
          </p:spPr>
          <p:txBody>
            <a:bodyPr lIns="0" rIns="0"/>
            <a:lstStyle/>
            <a:p>
              <a:pPr eaLnBrk="0" hangingPunct="0"/>
              <a:r>
                <a:rPr lang="en-US" sz="1600" b="1"/>
                <a:t>1.</a:t>
              </a:r>
              <a:endParaRPr lang="en-US" sz="1600"/>
            </a:p>
          </p:txBody>
        </p:sp>
        <p:sp>
          <p:nvSpPr>
            <p:cNvPr id="122929" name="Text Box 121"/>
            <p:cNvSpPr txBox="1">
              <a:spLocks noChangeAspect="1" noChangeArrowheads="1"/>
            </p:cNvSpPr>
            <p:nvPr/>
          </p:nvSpPr>
          <p:spPr bwMode="auto">
            <a:xfrm>
              <a:off x="1397" y="1971"/>
              <a:ext cx="226" cy="313"/>
            </a:xfrm>
            <a:prstGeom prst="rect">
              <a:avLst/>
            </a:prstGeom>
            <a:solidFill>
              <a:srgbClr val="FFFFFF"/>
            </a:solidFill>
            <a:ln w="9525">
              <a:noFill/>
              <a:miter lim="800000"/>
              <a:headEnd/>
              <a:tailEnd/>
            </a:ln>
          </p:spPr>
          <p:txBody>
            <a:bodyPr lIns="0" rIns="0"/>
            <a:lstStyle/>
            <a:p>
              <a:pPr eaLnBrk="0" hangingPunct="0"/>
              <a:r>
                <a:rPr lang="en-US" sz="1600" b="1"/>
                <a:t>2.</a:t>
              </a:r>
              <a:endParaRPr lang="en-US" sz="1600"/>
            </a:p>
          </p:txBody>
        </p:sp>
        <p:sp>
          <p:nvSpPr>
            <p:cNvPr id="122930" name="Text Box 122"/>
            <p:cNvSpPr txBox="1">
              <a:spLocks noChangeAspect="1" noChangeArrowheads="1"/>
            </p:cNvSpPr>
            <p:nvPr/>
          </p:nvSpPr>
          <p:spPr bwMode="auto">
            <a:xfrm>
              <a:off x="2203" y="1966"/>
              <a:ext cx="226" cy="313"/>
            </a:xfrm>
            <a:prstGeom prst="rect">
              <a:avLst/>
            </a:prstGeom>
            <a:solidFill>
              <a:srgbClr val="FFFFFF"/>
            </a:solidFill>
            <a:ln w="9525">
              <a:noFill/>
              <a:miter lim="800000"/>
              <a:headEnd/>
              <a:tailEnd/>
            </a:ln>
          </p:spPr>
          <p:txBody>
            <a:bodyPr lIns="0" rIns="0"/>
            <a:lstStyle/>
            <a:p>
              <a:pPr eaLnBrk="0" hangingPunct="0"/>
              <a:r>
                <a:rPr lang="en-US" sz="1600" b="1"/>
                <a:t>3.</a:t>
              </a:r>
              <a:endParaRPr lang="en-US" sz="1600"/>
            </a:p>
          </p:txBody>
        </p:sp>
        <p:sp>
          <p:nvSpPr>
            <p:cNvPr id="122931" name="Text Box 123"/>
            <p:cNvSpPr txBox="1">
              <a:spLocks noChangeAspect="1" noChangeArrowheads="1"/>
            </p:cNvSpPr>
            <p:nvPr/>
          </p:nvSpPr>
          <p:spPr bwMode="auto">
            <a:xfrm>
              <a:off x="3839" y="1974"/>
              <a:ext cx="226" cy="313"/>
            </a:xfrm>
            <a:prstGeom prst="rect">
              <a:avLst/>
            </a:prstGeom>
            <a:solidFill>
              <a:srgbClr val="FFFFFF"/>
            </a:solidFill>
            <a:ln w="9525">
              <a:noFill/>
              <a:miter lim="800000"/>
              <a:headEnd/>
              <a:tailEnd/>
            </a:ln>
          </p:spPr>
          <p:txBody>
            <a:bodyPr lIns="0" rIns="0"/>
            <a:lstStyle/>
            <a:p>
              <a:pPr eaLnBrk="0" hangingPunct="0"/>
              <a:r>
                <a:rPr lang="en-US" sz="1600" b="1"/>
                <a:t>4.</a:t>
              </a:r>
              <a:endParaRPr lang="en-US" sz="1600"/>
            </a:p>
          </p:txBody>
        </p:sp>
        <p:sp>
          <p:nvSpPr>
            <p:cNvPr id="122932" name="Text Box 124"/>
            <p:cNvSpPr txBox="1">
              <a:spLocks noChangeAspect="1" noChangeArrowheads="1"/>
            </p:cNvSpPr>
            <p:nvPr/>
          </p:nvSpPr>
          <p:spPr bwMode="auto">
            <a:xfrm>
              <a:off x="4859" y="1971"/>
              <a:ext cx="226" cy="313"/>
            </a:xfrm>
            <a:prstGeom prst="rect">
              <a:avLst/>
            </a:prstGeom>
            <a:solidFill>
              <a:srgbClr val="FFFFFF"/>
            </a:solidFill>
            <a:ln w="9525">
              <a:noFill/>
              <a:miter lim="800000"/>
              <a:headEnd/>
              <a:tailEnd/>
            </a:ln>
          </p:spPr>
          <p:txBody>
            <a:bodyPr lIns="0" rIns="0"/>
            <a:lstStyle/>
            <a:p>
              <a:pPr eaLnBrk="0" hangingPunct="0"/>
              <a:r>
                <a:rPr lang="en-US" sz="1600" b="1"/>
                <a:t>5.</a:t>
              </a:r>
              <a:endParaRPr lang="en-US" sz="1600"/>
            </a:p>
          </p:txBody>
        </p:sp>
      </p:grpSp>
      <p:grpSp>
        <p:nvGrpSpPr>
          <p:cNvPr id="122883" name="Group 135"/>
          <p:cNvGrpSpPr>
            <a:grpSpLocks/>
          </p:cNvGrpSpPr>
          <p:nvPr/>
        </p:nvGrpSpPr>
        <p:grpSpPr bwMode="auto">
          <a:xfrm>
            <a:off x="1187450" y="4437063"/>
            <a:ext cx="385763" cy="1171575"/>
            <a:chOff x="748" y="2795"/>
            <a:chExt cx="243" cy="738"/>
          </a:xfrm>
        </p:grpSpPr>
        <p:grpSp>
          <p:nvGrpSpPr>
            <p:cNvPr id="122885" name="Group 125"/>
            <p:cNvGrpSpPr>
              <a:grpSpLocks noChangeAspect="1"/>
            </p:cNvGrpSpPr>
            <p:nvPr/>
          </p:nvGrpSpPr>
          <p:grpSpPr bwMode="auto">
            <a:xfrm rot="5400000">
              <a:off x="734" y="2809"/>
              <a:ext cx="168" cy="139"/>
              <a:chOff x="4282" y="1020"/>
              <a:chExt cx="605" cy="675"/>
            </a:xfrm>
          </p:grpSpPr>
          <p:cxnSp>
            <p:nvCxnSpPr>
              <p:cNvPr id="122890" name="AutoShape 12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22891" name="AutoShape 12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22892" name="AutoShape 12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sp>
          <p:nvSpPr>
            <p:cNvPr id="122886" name="AutoShape 129"/>
            <p:cNvSpPr>
              <a:spLocks noChangeAspect="1" noChangeArrowheads="1"/>
            </p:cNvSpPr>
            <p:nvPr/>
          </p:nvSpPr>
          <p:spPr bwMode="auto">
            <a:xfrm rot="-450527">
              <a:off x="748" y="3067"/>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22887" name="Group 131"/>
            <p:cNvGrpSpPr>
              <a:grpSpLocks/>
            </p:cNvGrpSpPr>
            <p:nvPr/>
          </p:nvGrpSpPr>
          <p:grpSpPr bwMode="auto">
            <a:xfrm>
              <a:off x="748" y="3294"/>
              <a:ext cx="243" cy="239"/>
              <a:chOff x="1528" y="1113"/>
              <a:chExt cx="243" cy="239"/>
            </a:xfrm>
          </p:grpSpPr>
          <p:sp>
            <p:nvSpPr>
              <p:cNvPr id="122888" name="AutoShape 132"/>
              <p:cNvSpPr>
                <a:spLocks noChangeAspect="1" noChangeArrowheads="1"/>
              </p:cNvSpPr>
              <p:nvPr/>
            </p:nvSpPr>
            <p:spPr bwMode="auto">
              <a:xfrm rot="-3306683">
                <a:off x="1511" y="1130"/>
                <a:ext cx="167" cy="134"/>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22889" name="AutoShape 133"/>
              <p:cNvSpPr>
                <a:spLocks noChangeAspect="1" noChangeArrowheads="1"/>
              </p:cNvSpPr>
              <p:nvPr/>
            </p:nvSpPr>
            <p:spPr bwMode="auto">
              <a:xfrm rot="1645878">
                <a:off x="1613" y="1183"/>
                <a:ext cx="158" cy="169"/>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grpSp>
      </p:grpSp>
      <p:sp>
        <p:nvSpPr>
          <p:cNvPr id="122884" name="Rectangle 134"/>
          <p:cNvSpPr>
            <a:spLocks noChangeArrowheads="1"/>
          </p:cNvSpPr>
          <p:nvPr/>
        </p:nvSpPr>
        <p:spPr bwMode="auto">
          <a:xfrm>
            <a:off x="1835150" y="4221163"/>
            <a:ext cx="4572000" cy="1406525"/>
          </a:xfrm>
          <a:prstGeom prst="rect">
            <a:avLst/>
          </a:prstGeom>
          <a:noFill/>
          <a:ln w="12700">
            <a:noFill/>
            <a:miter lim="800000"/>
            <a:headEnd type="none" w="sm" len="sm"/>
            <a:tailEnd type="none" w="sm" len="sm"/>
          </a:ln>
        </p:spPr>
        <p:txBody>
          <a:bodyPr>
            <a:spAutoFit/>
          </a:bodyPr>
          <a:lstStyle/>
          <a:p>
            <a:pPr eaLnBrk="0" hangingPunct="0">
              <a:lnSpc>
                <a:spcPct val="120000"/>
              </a:lnSpc>
            </a:pPr>
            <a:r>
              <a:rPr lang="hu-HU">
                <a:latin typeface="Calibri" pitchFamily="34" charset="0"/>
              </a:rPr>
              <a:t>antitest</a:t>
            </a:r>
          </a:p>
          <a:p>
            <a:pPr eaLnBrk="0" hangingPunct="0">
              <a:lnSpc>
                <a:spcPct val="120000"/>
              </a:lnSpc>
            </a:pPr>
            <a:r>
              <a:rPr lang="hu-HU">
                <a:latin typeface="Calibri" pitchFamily="34" charset="0"/>
              </a:rPr>
              <a:t>mérendő kisméretű antigén</a:t>
            </a:r>
          </a:p>
          <a:p>
            <a:pPr eaLnBrk="0" hangingPunct="0">
              <a:lnSpc>
                <a:spcPct val="120000"/>
              </a:lnSpc>
            </a:pPr>
            <a:r>
              <a:rPr lang="hu-HU">
                <a:latin typeface="Calibri" pitchFamily="34" charset="0"/>
              </a:rPr>
              <a:t>jelzett antigén</a:t>
            </a:r>
            <a:endParaRPr lang="en-US">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5"/>
          <p:cNvSpPr txBox="1">
            <a:spLocks noChangeArrowheads="1"/>
          </p:cNvSpPr>
          <p:nvPr/>
        </p:nvSpPr>
        <p:spPr bwMode="auto">
          <a:xfrm>
            <a:off x="4572000" y="692150"/>
            <a:ext cx="4248150" cy="461963"/>
          </a:xfrm>
          <a:prstGeom prst="rect">
            <a:avLst/>
          </a:prstGeom>
          <a:noFill/>
          <a:ln w="12700">
            <a:noFill/>
            <a:miter lim="800000"/>
            <a:headEnd type="none" w="sm" len="sm"/>
            <a:tailEnd type="none" w="sm" len="sm"/>
          </a:ln>
        </p:spPr>
        <p:txBody>
          <a:bodyPr>
            <a:spAutoFit/>
          </a:bodyPr>
          <a:lstStyle/>
          <a:p>
            <a:pPr algn="ctr" eaLnBrk="0" hangingPunct="0"/>
            <a:r>
              <a:rPr lang="hu-HU" b="1">
                <a:latin typeface="Calibri" pitchFamily="34" charset="0"/>
              </a:rPr>
              <a:t>Jellegzetes </a:t>
            </a:r>
            <a:r>
              <a:rPr lang="en-US" b="1">
                <a:latin typeface="Calibri" pitchFamily="34" charset="0"/>
              </a:rPr>
              <a:t>kalibrációs görbéje</a:t>
            </a:r>
            <a:endParaRPr lang="en-US">
              <a:latin typeface="Calibri" pitchFamily="34" charset="0"/>
            </a:endParaRPr>
          </a:p>
        </p:txBody>
      </p:sp>
      <p:sp>
        <p:nvSpPr>
          <p:cNvPr id="124930" name="Text Box 16"/>
          <p:cNvSpPr txBox="1">
            <a:spLocks noChangeArrowheads="1"/>
          </p:cNvSpPr>
          <p:nvPr/>
        </p:nvSpPr>
        <p:spPr bwMode="auto">
          <a:xfrm>
            <a:off x="1403350" y="765175"/>
            <a:ext cx="1355725" cy="461963"/>
          </a:xfrm>
          <a:prstGeom prst="rect">
            <a:avLst/>
          </a:prstGeom>
          <a:noFill/>
          <a:ln w="12700">
            <a:noFill/>
            <a:miter lim="800000"/>
            <a:headEnd type="none" w="sm" len="sm"/>
            <a:tailEnd type="none" w="sm" len="sm"/>
          </a:ln>
        </p:spPr>
        <p:txBody>
          <a:bodyPr wrap="none">
            <a:spAutoFit/>
          </a:bodyPr>
          <a:lstStyle/>
          <a:p>
            <a:pPr algn="ctr" eaLnBrk="0" hangingPunct="0"/>
            <a:r>
              <a:rPr lang="hu-HU" b="1">
                <a:latin typeface="Calibri" pitchFamily="34" charset="0"/>
              </a:rPr>
              <a:t>J</a:t>
            </a:r>
            <a:r>
              <a:rPr lang="en-US" b="1">
                <a:latin typeface="Calibri" pitchFamily="34" charset="0"/>
              </a:rPr>
              <a:t>ellemzői</a:t>
            </a:r>
          </a:p>
        </p:txBody>
      </p:sp>
      <p:sp>
        <p:nvSpPr>
          <p:cNvPr id="124931" name="Text Box 17"/>
          <p:cNvSpPr txBox="1">
            <a:spLocks noChangeArrowheads="1"/>
          </p:cNvSpPr>
          <p:nvPr/>
        </p:nvSpPr>
        <p:spPr bwMode="auto">
          <a:xfrm>
            <a:off x="539750" y="1628775"/>
            <a:ext cx="3673475" cy="3478213"/>
          </a:xfrm>
          <a:prstGeom prst="rect">
            <a:avLst/>
          </a:prstGeom>
          <a:noFill/>
          <a:ln w="12700">
            <a:solidFill>
              <a:srgbClr val="3366FF"/>
            </a:solidFill>
            <a:miter lim="800000"/>
            <a:headEnd type="none" w="sm" len="sm"/>
            <a:tailEnd type="none" w="sm" len="sm"/>
          </a:ln>
        </p:spPr>
        <p:txBody>
          <a:bodyPr>
            <a:spAutoFit/>
          </a:bodyPr>
          <a:lstStyle/>
          <a:p>
            <a:pPr eaLnBrk="0" hangingPunct="0">
              <a:buFontTx/>
              <a:buBlip>
                <a:blip r:embed="rId3"/>
              </a:buBlip>
            </a:pPr>
            <a:r>
              <a:rPr lang="hu-HU" sz="2000">
                <a:latin typeface="Calibri" pitchFamily="34" charset="0"/>
              </a:rPr>
              <a:t> </a:t>
            </a:r>
            <a:r>
              <a:rPr lang="en-US" sz="2000">
                <a:latin typeface="Calibri" pitchFamily="34" charset="0"/>
              </a:rPr>
              <a:t>az ellenanyag kötőhelyek száma limitált, kevesebb kötőhely van, mint amennyi antigén és jelzett antigén összes</a:t>
            </a:r>
            <a:r>
              <a:rPr lang="hu-HU" sz="2000">
                <a:latin typeface="Calibri" pitchFamily="34" charset="0"/>
              </a:rPr>
              <a:t>en</a:t>
            </a:r>
          </a:p>
          <a:p>
            <a:pPr eaLnBrk="0" hangingPunct="0">
              <a:buFontTx/>
              <a:buBlip>
                <a:blip r:embed="rId3"/>
              </a:buBlip>
            </a:pPr>
            <a:endParaRPr lang="en-US" sz="2000">
              <a:latin typeface="Calibri" pitchFamily="34" charset="0"/>
            </a:endParaRPr>
          </a:p>
          <a:p>
            <a:pPr eaLnBrk="0" hangingPunct="0">
              <a:buFontTx/>
              <a:buBlip>
                <a:blip r:embed="rId3"/>
              </a:buBlip>
            </a:pPr>
            <a:r>
              <a:rPr lang="hu-HU" sz="2000">
                <a:latin typeface="Calibri" pitchFamily="34" charset="0"/>
              </a:rPr>
              <a:t> </a:t>
            </a:r>
            <a:r>
              <a:rPr lang="en-US" sz="2000">
                <a:latin typeface="Calibri" pitchFamily="34" charset="0"/>
              </a:rPr>
              <a:t>az egyensúly beálltakor </a:t>
            </a:r>
            <a:r>
              <a:rPr lang="hu-HU" sz="2000">
                <a:latin typeface="Calibri" pitchFamily="34" charset="0"/>
              </a:rPr>
              <a:t> </a:t>
            </a:r>
            <a:r>
              <a:rPr lang="en-US" sz="2000">
                <a:latin typeface="Calibri" pitchFamily="34" charset="0"/>
              </a:rPr>
              <a:t>marad kötetlen antigén</a:t>
            </a:r>
            <a:endParaRPr lang="hu-HU" sz="2000">
              <a:latin typeface="Calibri" pitchFamily="34" charset="0"/>
            </a:endParaRPr>
          </a:p>
          <a:p>
            <a:pPr eaLnBrk="0" hangingPunct="0">
              <a:buFontTx/>
              <a:buChar char="•"/>
            </a:pPr>
            <a:endParaRPr lang="en-US" sz="2000">
              <a:latin typeface="Calibri" pitchFamily="34" charset="0"/>
            </a:endParaRPr>
          </a:p>
          <a:p>
            <a:pPr eaLnBrk="0" hangingPunct="0"/>
            <a:r>
              <a:rPr lang="en-US" sz="2000">
                <a:latin typeface="Calibri" pitchFamily="34" charset="0"/>
                <a:sym typeface="Symbol" pitchFamily="18" charset="2"/>
              </a:rPr>
              <a:t> </a:t>
            </a:r>
            <a:r>
              <a:rPr lang="hu-HU" sz="2000">
                <a:latin typeface="Calibri" pitchFamily="34" charset="0"/>
              </a:rPr>
              <a:t>magasabb</a:t>
            </a:r>
            <a:r>
              <a:rPr lang="en-US" sz="2000">
                <a:latin typeface="Calibri" pitchFamily="34" charset="0"/>
              </a:rPr>
              <a:t> a kimutatási határ, mint a </a:t>
            </a:r>
            <a:r>
              <a:rPr lang="hu-HU" sz="2000">
                <a:latin typeface="Calibri" pitchFamily="34" charset="0"/>
              </a:rPr>
              <a:t>nem-kompetitív </a:t>
            </a:r>
            <a:r>
              <a:rPr lang="en-US" sz="2000">
                <a:latin typeface="Calibri" pitchFamily="34" charset="0"/>
              </a:rPr>
              <a:t>módszer esetén</a:t>
            </a:r>
          </a:p>
        </p:txBody>
      </p:sp>
      <p:pic>
        <p:nvPicPr>
          <p:cNvPr id="124932" name="Diagram 7"/>
          <p:cNvPicPr>
            <a:picLocks noChangeAspect="1" noChangeArrowheads="1"/>
          </p:cNvPicPr>
          <p:nvPr/>
        </p:nvPicPr>
        <p:blipFill>
          <a:blip r:embed="rId4"/>
          <a:srcRect/>
          <a:stretch>
            <a:fillRect/>
          </a:stretch>
        </p:blipFill>
        <p:spPr bwMode="auto">
          <a:xfrm>
            <a:off x="5076825" y="1125538"/>
            <a:ext cx="3335338" cy="2530475"/>
          </a:xfrm>
          <a:prstGeom prst="rect">
            <a:avLst/>
          </a:prstGeom>
          <a:noFill/>
          <a:ln w="9525">
            <a:noFill/>
            <a:miter lim="800000"/>
            <a:headEnd/>
            <a:tailEnd/>
          </a:ln>
        </p:spPr>
      </p:pic>
      <p:pic>
        <p:nvPicPr>
          <p:cNvPr id="124933" name="Diagram 8"/>
          <p:cNvPicPr>
            <a:picLocks noChangeAspect="1" noChangeArrowheads="1"/>
          </p:cNvPicPr>
          <p:nvPr/>
        </p:nvPicPr>
        <p:blipFill>
          <a:blip r:embed="rId5"/>
          <a:srcRect/>
          <a:stretch>
            <a:fillRect/>
          </a:stretch>
        </p:blipFill>
        <p:spPr bwMode="auto">
          <a:xfrm>
            <a:off x="5076825" y="3716338"/>
            <a:ext cx="3335338" cy="2524125"/>
          </a:xfrm>
          <a:prstGeom prst="rect">
            <a:avLst/>
          </a:prstGeom>
          <a:noFill/>
          <a:ln w="9525">
            <a:noFill/>
            <a:miter lim="800000"/>
            <a:headEnd/>
            <a:tailEnd/>
          </a:ln>
        </p:spPr>
      </p:pic>
      <p:sp>
        <p:nvSpPr>
          <p:cNvPr id="8" name="Title 7"/>
          <p:cNvSpPr>
            <a:spLocks noGrp="1"/>
          </p:cNvSpPr>
          <p:nvPr>
            <p:ph type="title"/>
          </p:nvPr>
        </p:nvSpPr>
        <p:spPr/>
        <p:txBody>
          <a:bodyPr/>
          <a:lstStyle/>
          <a:p>
            <a:pPr>
              <a:defRPr/>
            </a:pPr>
            <a:r>
              <a:rPr lang="hu-HU" dirty="0" smtClean="0">
                <a:solidFill>
                  <a:schemeClr val="tx2">
                    <a:lumMod val="75000"/>
                  </a:schemeClr>
                </a:solidFill>
              </a:rPr>
              <a:t>Kompetitív</a:t>
            </a:r>
            <a:r>
              <a:rPr lang="en-US" dirty="0" smtClean="0">
                <a:solidFill>
                  <a:schemeClr val="tx2">
                    <a:lumMod val="75000"/>
                  </a:schemeClr>
                </a:solidFill>
              </a:rPr>
              <a:t> </a:t>
            </a:r>
            <a:r>
              <a:rPr lang="en-US" dirty="0" smtClean="0">
                <a:solidFill>
                  <a:schemeClr val="tx2">
                    <a:lumMod val="75000"/>
                  </a:schemeClr>
                </a:solidFill>
              </a:rPr>
              <a:t>immunoassay</a:t>
            </a:r>
            <a:endParaRPr lang="hu-HU" sz="2400" b="1" dirty="0">
              <a:solidFill>
                <a:schemeClr val="tx2">
                  <a:lumMod val="75000"/>
                </a:schemeClr>
              </a:solidFill>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hu-HU" dirty="0" smtClean="0">
                <a:solidFill>
                  <a:schemeClr val="tx2">
                    <a:lumMod val="75000"/>
                  </a:schemeClr>
                </a:solidFill>
              </a:rPr>
              <a:t>Heterogén és homogén immunoassay</a:t>
            </a:r>
            <a:endParaRPr lang="en-US" dirty="0" smtClean="0">
              <a:solidFill>
                <a:schemeClr val="tx2">
                  <a:lumMod val="75000"/>
                </a:schemeClr>
              </a:solidFill>
            </a:endParaRPr>
          </a:p>
        </p:txBody>
      </p:sp>
      <p:sp>
        <p:nvSpPr>
          <p:cNvPr id="126978" name="Rectangle 3"/>
          <p:cNvSpPr>
            <a:spLocks noGrp="1" noChangeArrowheads="1"/>
          </p:cNvSpPr>
          <p:nvPr>
            <p:ph idx="4294967295"/>
          </p:nvPr>
        </p:nvSpPr>
        <p:spPr>
          <a:xfrm>
            <a:off x="0" y="908050"/>
            <a:ext cx="9144000" cy="1511300"/>
          </a:xfrm>
        </p:spPr>
        <p:txBody>
          <a:bodyPr/>
          <a:lstStyle/>
          <a:p>
            <a:pPr lvl="1" eaLnBrk="1" hangingPunct="1">
              <a:lnSpc>
                <a:spcPct val="90000"/>
              </a:lnSpc>
              <a:buFontTx/>
              <a:buNone/>
            </a:pPr>
            <a:r>
              <a:rPr lang="en-US" sz="2400" i="1" smtClean="0"/>
              <a:t>heterogén immunoassay</a:t>
            </a:r>
            <a:r>
              <a:rPr lang="en-US" sz="2400" smtClean="0"/>
              <a:t> (kötött</a:t>
            </a:r>
            <a:r>
              <a:rPr lang="hu-HU" sz="2400" smtClean="0"/>
              <a:t> (immunkomplexben lévő) és </a:t>
            </a:r>
            <a:r>
              <a:rPr lang="en-US" sz="2400" smtClean="0"/>
              <a:t>szabad frakció fizikailag szeparálódik)</a:t>
            </a:r>
          </a:p>
          <a:p>
            <a:pPr lvl="1" eaLnBrk="1" hangingPunct="1">
              <a:lnSpc>
                <a:spcPct val="90000"/>
              </a:lnSpc>
              <a:buFontTx/>
              <a:buNone/>
            </a:pPr>
            <a:r>
              <a:rPr lang="en-US" sz="2400" i="1" smtClean="0"/>
              <a:t>homogén immunoassay</a:t>
            </a:r>
            <a:r>
              <a:rPr lang="en-US" sz="2400" smtClean="0"/>
              <a:t> (kötött</a:t>
            </a:r>
            <a:r>
              <a:rPr lang="hu-HU" sz="2400" smtClean="0"/>
              <a:t> és</a:t>
            </a:r>
            <a:r>
              <a:rPr lang="en-US" sz="2400" smtClean="0"/>
              <a:t> szabad frakció fizikailag </a:t>
            </a:r>
            <a:r>
              <a:rPr lang="en-US" sz="2400" u="sng" smtClean="0"/>
              <a:t>nem</a:t>
            </a:r>
            <a:r>
              <a:rPr lang="en-US" sz="2400" smtClean="0"/>
              <a:t> szeparálódik)</a:t>
            </a:r>
          </a:p>
        </p:txBody>
      </p:sp>
      <p:pic>
        <p:nvPicPr>
          <p:cNvPr id="126979" name="Picture 5"/>
          <p:cNvPicPr>
            <a:picLocks noChangeAspect="1" noChangeArrowheads="1"/>
          </p:cNvPicPr>
          <p:nvPr/>
        </p:nvPicPr>
        <p:blipFill>
          <a:blip r:embed="rId3"/>
          <a:srcRect/>
          <a:stretch>
            <a:fillRect/>
          </a:stretch>
        </p:blipFill>
        <p:spPr bwMode="auto">
          <a:xfrm>
            <a:off x="4827588" y="2205038"/>
            <a:ext cx="4316412" cy="3889375"/>
          </a:xfrm>
          <a:prstGeom prst="rect">
            <a:avLst/>
          </a:prstGeom>
          <a:noFill/>
          <a:ln w="12700">
            <a:noFill/>
            <a:miter lim="800000"/>
            <a:headEnd type="none" w="sm" len="sm"/>
            <a:tailEnd type="none" w="sm" len="sm"/>
          </a:ln>
        </p:spPr>
      </p:pic>
      <p:sp>
        <p:nvSpPr>
          <p:cNvPr id="126980" name="Szövegdoboz 5"/>
          <p:cNvSpPr txBox="1">
            <a:spLocks noChangeArrowheads="1"/>
          </p:cNvSpPr>
          <p:nvPr/>
        </p:nvSpPr>
        <p:spPr bwMode="auto">
          <a:xfrm>
            <a:off x="539750" y="3716338"/>
            <a:ext cx="3455988" cy="1570037"/>
          </a:xfrm>
          <a:prstGeom prst="rect">
            <a:avLst/>
          </a:prstGeom>
          <a:noFill/>
          <a:ln w="9525">
            <a:noFill/>
            <a:miter lim="800000"/>
            <a:headEnd/>
            <a:tailEnd/>
          </a:ln>
        </p:spPr>
        <p:txBody>
          <a:bodyPr>
            <a:spAutoFit/>
          </a:bodyPr>
          <a:lstStyle/>
          <a:p>
            <a:pPr eaLnBrk="0" hangingPunct="0"/>
            <a:r>
              <a:rPr lang="hu-HU">
                <a:latin typeface="Calibri" pitchFamily="34" charset="0"/>
              </a:rPr>
              <a:t>feltétele: a  jelölő anyag  jele megváltozzon, ha a jelölt anyag bekötődik az immunkomplexbe.</a:t>
            </a:r>
          </a:p>
        </p:txBody>
      </p:sp>
      <p:sp>
        <p:nvSpPr>
          <p:cNvPr id="126981" name="Rectangle 133"/>
          <p:cNvSpPr>
            <a:spLocks noChangeArrowheads="1"/>
          </p:cNvSpPr>
          <p:nvPr/>
        </p:nvSpPr>
        <p:spPr bwMode="auto">
          <a:xfrm>
            <a:off x="0" y="5805488"/>
            <a:ext cx="5761038" cy="584200"/>
          </a:xfrm>
          <a:prstGeom prst="rect">
            <a:avLst/>
          </a:prstGeom>
          <a:noFill/>
          <a:ln w="9525">
            <a:noFill/>
            <a:miter lim="800000"/>
            <a:headEnd/>
            <a:tailEnd/>
          </a:ln>
        </p:spPr>
        <p:txBody>
          <a:bodyPr>
            <a:spAutoFit/>
          </a:bodyPr>
          <a:lstStyle/>
          <a:p>
            <a:pPr eaLnBrk="0" hangingPunct="0"/>
            <a:r>
              <a:rPr lang="en-US" sz="1600">
                <a:solidFill>
                  <a:srgbClr val="000000"/>
                </a:solidFill>
                <a:hlinkClick r:id="rId4" action="ppaction://hlinkpres?slideindex=1&amp;slidetitle="/>
              </a:rPr>
              <a:t>C:\Documents and Settings\Viola1\My </a:t>
            </a:r>
            <a:r>
              <a:rPr lang="hu-HU" sz="1600">
                <a:solidFill>
                  <a:srgbClr val="000000"/>
                </a:solidFill>
                <a:hlinkClick r:id="rId4" action="ppaction://hlinkpres?slideindex=1&amp;slidetitle="/>
              </a:rPr>
              <a:t>Documents\Homogén</a:t>
            </a:r>
            <a:r>
              <a:rPr lang="en-US" sz="1600">
                <a:solidFill>
                  <a:srgbClr val="000000"/>
                </a:solidFill>
                <a:hlinkClick r:id="rId4" action="ppaction://hlinkpres?slideindex=1&amp;slidetitle="/>
              </a:rPr>
              <a:t> immunoassay animacio.pptx</a:t>
            </a:r>
            <a:endParaRPr lang="hu-HU" sz="1600">
              <a:solidFill>
                <a:srgbClr val="000000"/>
              </a:solidFill>
            </a:endParaRPr>
          </a:p>
        </p:txBody>
      </p:sp>
      <p:sp>
        <p:nvSpPr>
          <p:cNvPr id="126982" name="TextBox 134"/>
          <p:cNvSpPr txBox="1">
            <a:spLocks noChangeArrowheads="1"/>
          </p:cNvSpPr>
          <p:nvPr/>
        </p:nvSpPr>
        <p:spPr bwMode="auto">
          <a:xfrm>
            <a:off x="468313" y="2997200"/>
            <a:ext cx="3324225" cy="461963"/>
          </a:xfrm>
          <a:prstGeom prst="rect">
            <a:avLst/>
          </a:prstGeom>
          <a:noFill/>
          <a:ln w="9525">
            <a:noFill/>
            <a:miter lim="800000"/>
            <a:headEnd/>
            <a:tailEnd/>
          </a:ln>
        </p:spPr>
        <p:txBody>
          <a:bodyPr wrap="none">
            <a:spAutoFit/>
          </a:bodyPr>
          <a:lstStyle/>
          <a:p>
            <a:pPr eaLnBrk="0" hangingPunct="0"/>
            <a:r>
              <a:rPr lang="hu-HU" b="1">
                <a:latin typeface="Calibri" pitchFamily="34" charset="0"/>
              </a:rPr>
              <a:t>Homogén immunoassay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hu-HU" smtClean="0"/>
              <a:t>Szelektív receptorok</a:t>
            </a:r>
            <a:endParaRPr lang="en-US" dirty="0" smtClean="0"/>
          </a:p>
        </p:txBody>
      </p:sp>
      <p:sp>
        <p:nvSpPr>
          <p:cNvPr id="28674" name="Rectangle 3"/>
          <p:cNvSpPr>
            <a:spLocks noGrp="1" noChangeArrowheads="1"/>
          </p:cNvSpPr>
          <p:nvPr>
            <p:ph idx="1"/>
          </p:nvPr>
        </p:nvSpPr>
        <p:spPr>
          <a:xfrm>
            <a:off x="1187450" y="1557338"/>
            <a:ext cx="6840538" cy="3743325"/>
          </a:xfrm>
        </p:spPr>
        <p:txBody>
          <a:bodyPr/>
          <a:lstStyle/>
          <a:p>
            <a:pPr eaLnBrk="1" hangingPunct="1"/>
            <a:r>
              <a:rPr lang="hu-HU" smtClean="0"/>
              <a:t>Enzimek</a:t>
            </a:r>
          </a:p>
          <a:p>
            <a:pPr eaLnBrk="1" hangingPunct="1"/>
            <a:r>
              <a:rPr lang="hu-HU" smtClean="0"/>
              <a:t>Sejtek, szövetek</a:t>
            </a:r>
          </a:p>
          <a:p>
            <a:pPr eaLnBrk="1" hangingPunct="1"/>
            <a:r>
              <a:rPr lang="hu-HU" smtClean="0"/>
              <a:t>Receptorok</a:t>
            </a:r>
          </a:p>
          <a:p>
            <a:pPr eaLnBrk="1" hangingPunct="1"/>
            <a:r>
              <a:rPr lang="hu-HU" sz="3200" b="1" smtClean="0">
                <a:solidFill>
                  <a:srgbClr val="FF3300"/>
                </a:solidFill>
              </a:rPr>
              <a:t>Ellenanyagok v. Antitestek</a:t>
            </a:r>
          </a:p>
          <a:p>
            <a:pPr eaLnBrk="1" hangingPunct="1"/>
            <a:r>
              <a:rPr lang="hu-HU" smtClean="0"/>
              <a:t>Nukleinsavak</a:t>
            </a:r>
          </a:p>
          <a:p>
            <a:pPr eaLnBrk="1" hangingPunct="1"/>
            <a:r>
              <a:rPr lang="hu-HU" smtClean="0"/>
              <a:t>Aptamerek</a:t>
            </a:r>
          </a:p>
          <a:p>
            <a:pPr eaLnBrk="1" hangingPunct="1"/>
            <a:r>
              <a:rPr lang="hu-HU" smtClean="0"/>
              <a:t>Molekuláris lenyomatú polimerek</a:t>
            </a:r>
          </a:p>
          <a:p>
            <a:pPr eaLnBrk="1" hangingPunct="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r>
              <a:rPr lang="hu-HU" smtClean="0"/>
              <a:t>Heterogén immunoassay</a:t>
            </a:r>
          </a:p>
        </p:txBody>
      </p:sp>
      <p:sp>
        <p:nvSpPr>
          <p:cNvPr id="47107" name="Content Placeholder 2"/>
          <p:cNvSpPr>
            <a:spLocks noGrp="1"/>
          </p:cNvSpPr>
          <p:nvPr>
            <p:ph idx="4294967295"/>
          </p:nvPr>
        </p:nvSpPr>
        <p:spPr>
          <a:xfrm>
            <a:off x="0" y="1052513"/>
            <a:ext cx="3670300" cy="2305050"/>
          </a:xfrm>
        </p:spPr>
        <p:txBody>
          <a:bodyPr rtlCol="0">
            <a:normAutofit/>
          </a:bodyPr>
          <a:lstStyle/>
          <a:p>
            <a:pPr algn="ctr" eaLnBrk="1" fontAlgn="auto" hangingPunct="1">
              <a:spcAft>
                <a:spcPts val="0"/>
              </a:spcAft>
              <a:buFont typeface="Arial" pitchFamily="34" charset="0"/>
              <a:buChar char="•"/>
              <a:defRPr/>
            </a:pPr>
            <a:r>
              <a:rPr lang="hu-HU" b="1" smtClean="0"/>
              <a:t>Szilárd fázis</a:t>
            </a:r>
          </a:p>
          <a:p>
            <a:pPr marL="0" indent="0" algn="r" eaLnBrk="1" fontAlgn="auto" hangingPunct="1">
              <a:spcBef>
                <a:spcPts val="0"/>
              </a:spcBef>
              <a:spcAft>
                <a:spcPts val="0"/>
              </a:spcAft>
              <a:defRPr/>
            </a:pPr>
            <a:r>
              <a:rPr lang="hu-HU" smtClean="0"/>
              <a:t>műanyag kémcső</a:t>
            </a:r>
          </a:p>
          <a:p>
            <a:pPr marL="0" indent="0" algn="r" eaLnBrk="1" fontAlgn="auto" hangingPunct="1">
              <a:spcBef>
                <a:spcPts val="0"/>
              </a:spcBef>
              <a:spcAft>
                <a:spcPts val="0"/>
              </a:spcAft>
              <a:defRPr/>
            </a:pPr>
            <a:r>
              <a:rPr lang="hu-HU" smtClean="0"/>
              <a:t>mikrotiter tálca</a:t>
            </a:r>
          </a:p>
          <a:p>
            <a:pPr marL="0" indent="0" algn="r" eaLnBrk="1" fontAlgn="auto" hangingPunct="1">
              <a:spcBef>
                <a:spcPts val="0"/>
              </a:spcBef>
              <a:spcAft>
                <a:spcPts val="0"/>
              </a:spcAft>
              <a:defRPr/>
            </a:pPr>
            <a:r>
              <a:rPr lang="hu-HU" smtClean="0"/>
              <a:t>polimer szemcse </a:t>
            </a:r>
          </a:p>
          <a:p>
            <a:pPr marL="0" indent="0" algn="r" eaLnBrk="1" fontAlgn="auto" hangingPunct="1">
              <a:spcBef>
                <a:spcPts val="0"/>
              </a:spcBef>
              <a:spcAft>
                <a:spcPts val="0"/>
              </a:spcAft>
              <a:defRPr/>
            </a:pPr>
            <a:r>
              <a:rPr lang="hu-HU" smtClean="0"/>
              <a:t>mágneses részecske</a:t>
            </a:r>
          </a:p>
        </p:txBody>
      </p:sp>
      <p:sp>
        <p:nvSpPr>
          <p:cNvPr id="117764" name="TextBox 4"/>
          <p:cNvSpPr txBox="1">
            <a:spLocks noChangeArrowheads="1"/>
          </p:cNvSpPr>
          <p:nvPr/>
        </p:nvSpPr>
        <p:spPr bwMode="auto">
          <a:xfrm>
            <a:off x="5867400" y="908050"/>
            <a:ext cx="3276600" cy="1570038"/>
          </a:xfrm>
          <a:prstGeom prst="rect">
            <a:avLst/>
          </a:prstGeom>
          <a:noFill/>
          <a:ln w="9525">
            <a:noFill/>
            <a:miter lim="800000"/>
            <a:headEnd/>
            <a:tailEnd/>
          </a:ln>
        </p:spPr>
        <p:txBody>
          <a:bodyPr>
            <a:spAutoFit/>
          </a:bodyPr>
          <a:lstStyle/>
          <a:p>
            <a:pPr algn="ctr" eaLnBrk="0" hangingPunct="0">
              <a:defRPr/>
            </a:pPr>
            <a:r>
              <a:rPr lang="hu-HU" b="1">
                <a:latin typeface="+mn-lt"/>
              </a:rPr>
              <a:t>Elválasztás</a:t>
            </a:r>
          </a:p>
          <a:p>
            <a:pPr eaLnBrk="0" hangingPunct="0">
              <a:buFontTx/>
              <a:buBlip>
                <a:blip r:embed="rId3"/>
              </a:buBlip>
              <a:defRPr/>
            </a:pPr>
            <a:r>
              <a:rPr lang="hu-HU">
                <a:latin typeface="+mn-lt"/>
              </a:rPr>
              <a:t> oldat kiöntése</a:t>
            </a:r>
          </a:p>
          <a:p>
            <a:pPr eaLnBrk="0" hangingPunct="0">
              <a:buFontTx/>
              <a:buBlip>
                <a:blip r:embed="rId3"/>
              </a:buBlip>
              <a:defRPr/>
            </a:pPr>
            <a:r>
              <a:rPr lang="hu-HU">
                <a:latin typeface="+mn-lt"/>
              </a:rPr>
              <a:t> centrifugálás </a:t>
            </a:r>
          </a:p>
          <a:p>
            <a:pPr eaLnBrk="0" hangingPunct="0">
              <a:buFontTx/>
              <a:buBlip>
                <a:blip r:embed="rId3"/>
              </a:buBlip>
              <a:defRPr/>
            </a:pPr>
            <a:r>
              <a:rPr lang="hu-HU">
                <a:latin typeface="+mn-lt"/>
              </a:rPr>
              <a:t> mágneses szeparáció</a:t>
            </a:r>
          </a:p>
        </p:txBody>
      </p:sp>
      <p:sp>
        <p:nvSpPr>
          <p:cNvPr id="117765" name="TextBox 5"/>
          <p:cNvSpPr txBox="1">
            <a:spLocks noChangeArrowheads="1"/>
          </p:cNvSpPr>
          <p:nvPr/>
        </p:nvSpPr>
        <p:spPr bwMode="auto">
          <a:xfrm>
            <a:off x="0" y="3357563"/>
            <a:ext cx="3635375" cy="2308225"/>
          </a:xfrm>
          <a:prstGeom prst="rect">
            <a:avLst/>
          </a:prstGeom>
          <a:noFill/>
          <a:ln w="9525">
            <a:noFill/>
            <a:miter lim="800000"/>
            <a:headEnd/>
            <a:tailEnd/>
          </a:ln>
        </p:spPr>
        <p:txBody>
          <a:bodyPr>
            <a:spAutoFit/>
          </a:bodyPr>
          <a:lstStyle/>
          <a:p>
            <a:pPr algn="ctr" eaLnBrk="0" hangingPunct="0">
              <a:defRPr/>
            </a:pPr>
            <a:r>
              <a:rPr lang="hu-HU" b="1">
                <a:latin typeface="+mn-lt"/>
              </a:rPr>
              <a:t>Immobilizáció</a:t>
            </a:r>
          </a:p>
          <a:p>
            <a:pPr eaLnBrk="0" hangingPunct="0">
              <a:buFontTx/>
              <a:buBlip>
                <a:blip r:embed="rId3"/>
              </a:buBlip>
              <a:defRPr/>
            </a:pPr>
            <a:r>
              <a:rPr lang="hu-HU">
                <a:latin typeface="+mn-lt"/>
              </a:rPr>
              <a:t> fizikai adszorpció</a:t>
            </a:r>
          </a:p>
          <a:p>
            <a:pPr eaLnBrk="0" hangingPunct="0">
              <a:buFontTx/>
              <a:buBlip>
                <a:blip r:embed="rId3"/>
              </a:buBlip>
              <a:defRPr/>
            </a:pPr>
            <a:r>
              <a:rPr lang="hu-HU">
                <a:latin typeface="+mn-lt"/>
              </a:rPr>
              <a:t> kovalens kötés</a:t>
            </a:r>
          </a:p>
          <a:p>
            <a:pPr eaLnBrk="0" hangingPunct="0">
              <a:buFontTx/>
              <a:buBlip>
                <a:blip r:embed="rId3"/>
              </a:buBlip>
              <a:defRPr/>
            </a:pPr>
            <a:r>
              <a:rPr lang="hu-HU">
                <a:latin typeface="+mn-lt"/>
              </a:rPr>
              <a:t> speciális fehérjén keresztül (Protein A, vagy Protein G)</a:t>
            </a:r>
          </a:p>
        </p:txBody>
      </p:sp>
      <p:sp>
        <p:nvSpPr>
          <p:cNvPr id="117766" name="TextBox 5"/>
          <p:cNvSpPr txBox="1">
            <a:spLocks noChangeArrowheads="1"/>
          </p:cNvSpPr>
          <p:nvPr/>
        </p:nvSpPr>
        <p:spPr bwMode="auto">
          <a:xfrm>
            <a:off x="3924300" y="2997200"/>
            <a:ext cx="4859338" cy="1570038"/>
          </a:xfrm>
          <a:prstGeom prst="rect">
            <a:avLst/>
          </a:prstGeom>
          <a:noFill/>
          <a:ln w="9525">
            <a:noFill/>
            <a:miter lim="800000"/>
            <a:headEnd/>
            <a:tailEnd/>
          </a:ln>
        </p:spPr>
        <p:txBody>
          <a:bodyPr>
            <a:spAutoFit/>
          </a:bodyPr>
          <a:lstStyle/>
          <a:p>
            <a:pPr algn="ctr" eaLnBrk="0" hangingPunct="0">
              <a:defRPr/>
            </a:pPr>
            <a:r>
              <a:rPr lang="hu-HU" b="1">
                <a:latin typeface="+mn-lt"/>
              </a:rPr>
              <a:t>Blokkolás</a:t>
            </a:r>
          </a:p>
          <a:p>
            <a:pPr eaLnBrk="0" hangingPunct="0">
              <a:buFontTx/>
              <a:buBlip>
                <a:blip r:embed="rId3"/>
              </a:buBlip>
              <a:defRPr/>
            </a:pPr>
            <a:r>
              <a:rPr lang="hu-HU">
                <a:latin typeface="+mn-lt"/>
              </a:rPr>
              <a:t> BSA</a:t>
            </a:r>
          </a:p>
          <a:p>
            <a:pPr eaLnBrk="0" hangingPunct="0">
              <a:buFontTx/>
              <a:buBlip>
                <a:blip r:embed="rId3"/>
              </a:buBlip>
              <a:defRPr/>
            </a:pPr>
            <a:r>
              <a:rPr lang="hu-HU">
                <a:latin typeface="+mn-lt"/>
              </a:rPr>
              <a:t> eltérő móltömegű peptidek keveréke</a:t>
            </a:r>
          </a:p>
        </p:txBody>
      </p:sp>
      <p:cxnSp>
        <p:nvCxnSpPr>
          <p:cNvPr id="133126" name="Straight Arrow Connector 7"/>
          <p:cNvCxnSpPr>
            <a:cxnSpLocks noChangeShapeType="1"/>
          </p:cNvCxnSpPr>
          <p:nvPr/>
        </p:nvCxnSpPr>
        <p:spPr bwMode="auto">
          <a:xfrm flipV="1">
            <a:off x="4284663" y="1557338"/>
            <a:ext cx="1582737" cy="287337"/>
          </a:xfrm>
          <a:prstGeom prst="straightConnector1">
            <a:avLst/>
          </a:prstGeom>
          <a:noFill/>
          <a:ln w="12700" algn="ctr">
            <a:solidFill>
              <a:schemeClr val="tx1"/>
            </a:solidFill>
            <a:round/>
            <a:headEnd type="arrow" w="med" len="med"/>
            <a:tailEnd type="arrow" w="med" len="med"/>
          </a:ln>
        </p:spPr>
      </p:cxnSp>
      <p:sp>
        <p:nvSpPr>
          <p:cNvPr id="133127" name="Right Brace 8"/>
          <p:cNvSpPr>
            <a:spLocks/>
          </p:cNvSpPr>
          <p:nvPr/>
        </p:nvSpPr>
        <p:spPr bwMode="auto">
          <a:xfrm>
            <a:off x="4140200" y="1557338"/>
            <a:ext cx="144463" cy="503237"/>
          </a:xfrm>
          <a:prstGeom prst="rightBrace">
            <a:avLst>
              <a:gd name="adj1" fmla="val 8289"/>
              <a:gd name="adj2" fmla="val 50000"/>
            </a:avLst>
          </a:prstGeom>
          <a:noFill/>
          <a:ln w="12700" algn="ctr">
            <a:solidFill>
              <a:schemeClr val="tx1"/>
            </a:solidFill>
            <a:round/>
            <a:headEnd type="none" w="sm" len="sm"/>
            <a:tailEnd type="none" w="sm" len="sm"/>
          </a:ln>
        </p:spPr>
        <p:txBody>
          <a:bodyPr/>
          <a:lstStyle/>
          <a:p>
            <a:pPr eaLnBrk="0" hangingPunct="0"/>
            <a:endParaRPr lang="hu-HU"/>
          </a:p>
        </p:txBody>
      </p:sp>
      <p:cxnSp>
        <p:nvCxnSpPr>
          <p:cNvPr id="133128" name="Straight Arrow Connector 10"/>
          <p:cNvCxnSpPr>
            <a:cxnSpLocks noChangeShapeType="1"/>
          </p:cNvCxnSpPr>
          <p:nvPr/>
        </p:nvCxnSpPr>
        <p:spPr bwMode="auto">
          <a:xfrm flipV="1">
            <a:off x="4211638" y="1916113"/>
            <a:ext cx="1655762" cy="433387"/>
          </a:xfrm>
          <a:prstGeom prst="straightConnector1">
            <a:avLst/>
          </a:prstGeom>
          <a:noFill/>
          <a:ln w="12700" algn="ctr">
            <a:solidFill>
              <a:schemeClr val="tx1"/>
            </a:solidFill>
            <a:round/>
            <a:headEnd type="arrow" w="med" len="med"/>
            <a:tailEnd type="arrow" w="med" len="med"/>
          </a:ln>
        </p:spPr>
      </p:cxnSp>
      <p:cxnSp>
        <p:nvCxnSpPr>
          <p:cNvPr id="133129" name="Straight Arrow Connector 12"/>
          <p:cNvCxnSpPr>
            <a:cxnSpLocks noChangeShapeType="1"/>
          </p:cNvCxnSpPr>
          <p:nvPr/>
        </p:nvCxnSpPr>
        <p:spPr bwMode="auto">
          <a:xfrm flipV="1">
            <a:off x="4211638" y="2276475"/>
            <a:ext cx="1655762" cy="433388"/>
          </a:xfrm>
          <a:prstGeom prst="straightConnector1">
            <a:avLst/>
          </a:prstGeom>
          <a:noFill/>
          <a:ln w="12700" algn="ctr">
            <a:solidFill>
              <a:schemeClr val="tx1"/>
            </a:solidFill>
            <a:round/>
            <a:headEnd type="arrow" w="med" len="med"/>
            <a:tailEnd type="arrow" w="med" len="med"/>
          </a:ln>
        </p:spPr>
      </p:cxnSp>
      <p:sp>
        <p:nvSpPr>
          <p:cNvPr id="133130" name="Rectangle 75"/>
          <p:cNvSpPr>
            <a:spLocks noChangeArrowheads="1"/>
          </p:cNvSpPr>
          <p:nvPr/>
        </p:nvSpPr>
        <p:spPr bwMode="auto">
          <a:xfrm>
            <a:off x="0" y="-230832"/>
            <a:ext cx="184731" cy="461665"/>
          </a:xfrm>
          <a:prstGeom prst="rect">
            <a:avLst/>
          </a:prstGeom>
          <a:noFill/>
          <a:ln w="12700">
            <a:noFill/>
            <a:miter lim="800000"/>
            <a:headEnd type="none" w="sm" len="sm"/>
            <a:tailEnd type="none" w="sm" len="sm"/>
          </a:ln>
        </p:spPr>
        <p:txBody>
          <a:bodyPr wrap="none" anchor="ctr">
            <a:spAutoFit/>
          </a:bodyPr>
          <a:lstStyle/>
          <a:p>
            <a:pPr eaLnBrk="0" hangingPunct="0"/>
            <a:endParaRPr lang="hu-HU"/>
          </a:p>
        </p:txBody>
      </p:sp>
      <p:grpSp>
        <p:nvGrpSpPr>
          <p:cNvPr id="133131" name="Group 6"/>
          <p:cNvGrpSpPr>
            <a:grpSpLocks/>
          </p:cNvGrpSpPr>
          <p:nvPr/>
        </p:nvGrpSpPr>
        <p:grpSpPr bwMode="auto">
          <a:xfrm>
            <a:off x="5003800" y="4292600"/>
            <a:ext cx="2905125" cy="1863725"/>
            <a:chOff x="4513" y="1120"/>
            <a:chExt cx="5528" cy="3906"/>
          </a:xfrm>
        </p:grpSpPr>
        <p:grpSp>
          <p:nvGrpSpPr>
            <p:cNvPr id="133132" name="Group 45"/>
            <p:cNvGrpSpPr>
              <a:grpSpLocks/>
            </p:cNvGrpSpPr>
            <p:nvPr/>
          </p:nvGrpSpPr>
          <p:grpSpPr bwMode="auto">
            <a:xfrm>
              <a:off x="4513" y="1120"/>
              <a:ext cx="4996" cy="1206"/>
              <a:chOff x="3342" y="1579"/>
              <a:chExt cx="6072" cy="1328"/>
            </a:xfrm>
          </p:grpSpPr>
          <p:sp>
            <p:nvSpPr>
              <p:cNvPr id="133171" name="AutoShape 74"/>
              <p:cNvSpPr>
                <a:spLocks noChangeArrowheads="1"/>
              </p:cNvSpPr>
              <p:nvPr/>
            </p:nvSpPr>
            <p:spPr bwMode="auto">
              <a:xfrm>
                <a:off x="3342" y="1830"/>
                <a:ext cx="6072" cy="1077"/>
              </a:xfrm>
              <a:prstGeom prst="parallelogram">
                <a:avLst>
                  <a:gd name="adj" fmla="val 140947"/>
                </a:avLst>
              </a:prstGeom>
              <a:solidFill>
                <a:srgbClr val="FFFFFF"/>
              </a:solidFill>
              <a:ln w="9525">
                <a:solidFill>
                  <a:srgbClr val="000000"/>
                </a:solidFill>
                <a:miter lim="800000"/>
                <a:headEnd/>
                <a:tailEnd/>
              </a:ln>
            </p:spPr>
            <p:txBody>
              <a:bodyPr/>
              <a:lstStyle/>
              <a:p>
                <a:pPr eaLnBrk="0" hangingPunct="0"/>
                <a:endParaRPr lang="hu-HU"/>
              </a:p>
            </p:txBody>
          </p:sp>
          <p:grpSp>
            <p:nvGrpSpPr>
              <p:cNvPr id="133172" name="Group 70"/>
              <p:cNvGrpSpPr>
                <a:grpSpLocks noChangeAspect="1"/>
              </p:cNvGrpSpPr>
              <p:nvPr/>
            </p:nvGrpSpPr>
            <p:grpSpPr bwMode="auto">
              <a:xfrm>
                <a:off x="4387" y="2302"/>
                <a:ext cx="506" cy="420"/>
                <a:chOff x="4282" y="1020"/>
                <a:chExt cx="605" cy="675"/>
              </a:xfrm>
            </p:grpSpPr>
            <p:cxnSp>
              <p:nvCxnSpPr>
                <p:cNvPr id="133197" name="AutoShape 7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98" name="AutoShape 7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99" name="AutoShape 7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73" name="Group 66"/>
              <p:cNvGrpSpPr>
                <a:grpSpLocks noChangeAspect="1"/>
              </p:cNvGrpSpPr>
              <p:nvPr/>
            </p:nvGrpSpPr>
            <p:grpSpPr bwMode="auto">
              <a:xfrm>
                <a:off x="7458" y="1601"/>
                <a:ext cx="506" cy="420"/>
                <a:chOff x="4282" y="1020"/>
                <a:chExt cx="605" cy="675"/>
              </a:xfrm>
            </p:grpSpPr>
            <p:cxnSp>
              <p:nvCxnSpPr>
                <p:cNvPr id="133194" name="AutoShape 69"/>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95" name="AutoShape 6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96" name="AutoShape 6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74" name="Group 62"/>
              <p:cNvGrpSpPr>
                <a:grpSpLocks noChangeAspect="1"/>
              </p:cNvGrpSpPr>
              <p:nvPr/>
            </p:nvGrpSpPr>
            <p:grpSpPr bwMode="auto">
              <a:xfrm>
                <a:off x="5729" y="2365"/>
                <a:ext cx="506" cy="420"/>
                <a:chOff x="4282" y="1020"/>
                <a:chExt cx="605" cy="675"/>
              </a:xfrm>
            </p:grpSpPr>
            <p:cxnSp>
              <p:nvCxnSpPr>
                <p:cNvPr id="133191" name="AutoShape 6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92" name="AutoShape 64"/>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93" name="AutoShape 63"/>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75" name="Group 58"/>
              <p:cNvGrpSpPr>
                <a:grpSpLocks noChangeAspect="1"/>
              </p:cNvGrpSpPr>
              <p:nvPr/>
            </p:nvGrpSpPr>
            <p:grpSpPr bwMode="auto">
              <a:xfrm>
                <a:off x="5515" y="1579"/>
                <a:ext cx="506" cy="420"/>
                <a:chOff x="4282" y="1020"/>
                <a:chExt cx="605" cy="675"/>
              </a:xfrm>
            </p:grpSpPr>
            <p:cxnSp>
              <p:nvCxnSpPr>
                <p:cNvPr id="133188" name="AutoShape 61"/>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89" name="AutoShape 60"/>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90" name="AutoShape 5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76" name="Group 54"/>
              <p:cNvGrpSpPr>
                <a:grpSpLocks noChangeAspect="1"/>
              </p:cNvGrpSpPr>
              <p:nvPr/>
            </p:nvGrpSpPr>
            <p:grpSpPr bwMode="auto">
              <a:xfrm>
                <a:off x="6376" y="1822"/>
                <a:ext cx="506" cy="420"/>
                <a:chOff x="4282" y="1020"/>
                <a:chExt cx="605" cy="675"/>
              </a:xfrm>
            </p:grpSpPr>
            <p:cxnSp>
              <p:nvCxnSpPr>
                <p:cNvPr id="133185" name="AutoShape 5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86" name="AutoShape 5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87" name="AutoShape 5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77" name="Group 50"/>
              <p:cNvGrpSpPr>
                <a:grpSpLocks noChangeAspect="1"/>
              </p:cNvGrpSpPr>
              <p:nvPr/>
            </p:nvGrpSpPr>
            <p:grpSpPr bwMode="auto">
              <a:xfrm>
                <a:off x="7287" y="2302"/>
                <a:ext cx="506" cy="420"/>
                <a:chOff x="4282" y="1020"/>
                <a:chExt cx="605" cy="675"/>
              </a:xfrm>
            </p:grpSpPr>
            <p:cxnSp>
              <p:nvCxnSpPr>
                <p:cNvPr id="133182" name="AutoShape 5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83" name="AutoShape 5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84" name="AutoShape 5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78" name="Group 46"/>
              <p:cNvGrpSpPr>
                <a:grpSpLocks noChangeAspect="1"/>
              </p:cNvGrpSpPr>
              <p:nvPr/>
            </p:nvGrpSpPr>
            <p:grpSpPr bwMode="auto">
              <a:xfrm>
                <a:off x="8658" y="1617"/>
                <a:ext cx="506" cy="420"/>
                <a:chOff x="4282" y="1020"/>
                <a:chExt cx="605" cy="675"/>
              </a:xfrm>
            </p:grpSpPr>
            <p:cxnSp>
              <p:nvCxnSpPr>
                <p:cNvPr id="133179" name="AutoShape 49"/>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80" name="AutoShape 4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81" name="AutoShape 4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grpSp>
          <p:nvGrpSpPr>
            <p:cNvPr id="133133" name="Group 9"/>
            <p:cNvGrpSpPr>
              <a:grpSpLocks/>
            </p:cNvGrpSpPr>
            <p:nvPr/>
          </p:nvGrpSpPr>
          <p:grpSpPr bwMode="auto">
            <a:xfrm>
              <a:off x="4513" y="3683"/>
              <a:ext cx="4828" cy="1343"/>
              <a:chOff x="3269" y="3683"/>
              <a:chExt cx="6072" cy="1670"/>
            </a:xfrm>
          </p:grpSpPr>
          <p:sp>
            <p:nvSpPr>
              <p:cNvPr id="133136" name="AutoShape 44"/>
              <p:cNvSpPr>
                <a:spLocks noChangeArrowheads="1"/>
              </p:cNvSpPr>
              <p:nvPr/>
            </p:nvSpPr>
            <p:spPr bwMode="auto">
              <a:xfrm>
                <a:off x="3269" y="4206"/>
                <a:ext cx="6072" cy="1077"/>
              </a:xfrm>
              <a:prstGeom prst="parallelogram">
                <a:avLst>
                  <a:gd name="adj" fmla="val 140947"/>
                </a:avLst>
              </a:prstGeom>
              <a:solidFill>
                <a:srgbClr val="FFFFFF"/>
              </a:solidFill>
              <a:ln w="9525">
                <a:solidFill>
                  <a:srgbClr val="000000"/>
                </a:solidFill>
                <a:miter lim="800000"/>
                <a:headEnd/>
                <a:tailEnd/>
              </a:ln>
            </p:spPr>
            <p:txBody>
              <a:bodyPr/>
              <a:lstStyle/>
              <a:p>
                <a:pPr eaLnBrk="0" hangingPunct="0"/>
                <a:endParaRPr lang="hu-HU"/>
              </a:p>
            </p:txBody>
          </p:sp>
          <p:grpSp>
            <p:nvGrpSpPr>
              <p:cNvPr id="133137" name="Group 40"/>
              <p:cNvGrpSpPr>
                <a:grpSpLocks noChangeAspect="1"/>
              </p:cNvGrpSpPr>
              <p:nvPr/>
            </p:nvGrpSpPr>
            <p:grpSpPr bwMode="auto">
              <a:xfrm>
                <a:off x="4314" y="4678"/>
                <a:ext cx="506" cy="420"/>
                <a:chOff x="4282" y="1020"/>
                <a:chExt cx="605" cy="675"/>
              </a:xfrm>
            </p:grpSpPr>
            <p:cxnSp>
              <p:nvCxnSpPr>
                <p:cNvPr id="133168" name="AutoShape 4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69" name="AutoShape 4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70" name="AutoShape 4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pic>
            <p:nvPicPr>
              <p:cNvPr id="133138" name="Kép 0" descr="BSA.png"/>
              <p:cNvPicPr>
                <a:picLocks noChangeAspect="1" noChangeArrowheads="1"/>
              </p:cNvPicPr>
              <p:nvPr/>
            </p:nvPicPr>
            <p:blipFill>
              <a:blip r:embed="rId4"/>
              <a:srcRect/>
              <a:stretch>
                <a:fillRect/>
              </a:stretch>
            </p:blipFill>
            <p:spPr bwMode="auto">
              <a:xfrm>
                <a:off x="6682" y="4115"/>
                <a:ext cx="880" cy="842"/>
              </a:xfrm>
              <a:prstGeom prst="rect">
                <a:avLst/>
              </a:prstGeom>
              <a:noFill/>
              <a:ln w="9525">
                <a:noFill/>
                <a:miter lim="800000"/>
                <a:headEnd/>
                <a:tailEnd/>
              </a:ln>
            </p:spPr>
          </p:pic>
          <p:grpSp>
            <p:nvGrpSpPr>
              <p:cNvPr id="133139" name="Group 35"/>
              <p:cNvGrpSpPr>
                <a:grpSpLocks noChangeAspect="1"/>
              </p:cNvGrpSpPr>
              <p:nvPr/>
            </p:nvGrpSpPr>
            <p:grpSpPr bwMode="auto">
              <a:xfrm>
                <a:off x="7385" y="3977"/>
                <a:ext cx="506" cy="420"/>
                <a:chOff x="4282" y="1020"/>
                <a:chExt cx="605" cy="675"/>
              </a:xfrm>
            </p:grpSpPr>
            <p:cxnSp>
              <p:nvCxnSpPr>
                <p:cNvPr id="133165" name="AutoShape 3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66" name="AutoShape 3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67" name="AutoShape 3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pic>
            <p:nvPicPr>
              <p:cNvPr id="133140" name="Kép 0" descr="BSA.png"/>
              <p:cNvPicPr>
                <a:picLocks noChangeAspect="1" noChangeArrowheads="1"/>
              </p:cNvPicPr>
              <p:nvPr/>
            </p:nvPicPr>
            <p:blipFill>
              <a:blip r:embed="rId5"/>
              <a:srcRect/>
              <a:stretch>
                <a:fillRect/>
              </a:stretch>
            </p:blipFill>
            <p:spPr bwMode="auto">
              <a:xfrm rot="-4568597">
                <a:off x="5043" y="4395"/>
                <a:ext cx="876" cy="838"/>
              </a:xfrm>
              <a:prstGeom prst="rect">
                <a:avLst/>
              </a:prstGeom>
              <a:noFill/>
              <a:ln w="9525">
                <a:noFill/>
                <a:miter lim="800000"/>
                <a:headEnd/>
                <a:tailEnd/>
              </a:ln>
            </p:spPr>
          </p:pic>
          <p:pic>
            <p:nvPicPr>
              <p:cNvPr id="133141" name="Kép 0" descr="BSA.png"/>
              <p:cNvPicPr>
                <a:picLocks noChangeAspect="1" noChangeArrowheads="1"/>
              </p:cNvPicPr>
              <p:nvPr/>
            </p:nvPicPr>
            <p:blipFill>
              <a:blip r:embed="rId6"/>
              <a:srcRect/>
              <a:stretch>
                <a:fillRect/>
              </a:stretch>
            </p:blipFill>
            <p:spPr bwMode="auto">
              <a:xfrm rot="-2859629">
                <a:off x="4494" y="3703"/>
                <a:ext cx="880" cy="842"/>
              </a:xfrm>
              <a:prstGeom prst="rect">
                <a:avLst/>
              </a:prstGeom>
              <a:noFill/>
              <a:ln w="9525">
                <a:noFill/>
                <a:miter lim="800000"/>
                <a:headEnd/>
                <a:tailEnd/>
              </a:ln>
            </p:spPr>
          </p:pic>
          <p:grpSp>
            <p:nvGrpSpPr>
              <p:cNvPr id="133142" name="Group 29"/>
              <p:cNvGrpSpPr>
                <a:grpSpLocks noChangeAspect="1"/>
              </p:cNvGrpSpPr>
              <p:nvPr/>
            </p:nvGrpSpPr>
            <p:grpSpPr bwMode="auto">
              <a:xfrm>
                <a:off x="5656" y="4741"/>
                <a:ext cx="506" cy="420"/>
                <a:chOff x="4282" y="1020"/>
                <a:chExt cx="605" cy="675"/>
              </a:xfrm>
            </p:grpSpPr>
            <p:cxnSp>
              <p:nvCxnSpPr>
                <p:cNvPr id="133162" name="AutoShape 3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63" name="AutoShape 3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64" name="AutoShape 3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pic>
            <p:nvPicPr>
              <p:cNvPr id="133143" name="Kép 0" descr="BSA.png"/>
              <p:cNvPicPr>
                <a:picLocks noChangeAspect="1" noChangeArrowheads="1"/>
              </p:cNvPicPr>
              <p:nvPr/>
            </p:nvPicPr>
            <p:blipFill>
              <a:blip r:embed="rId7"/>
              <a:srcRect/>
              <a:stretch>
                <a:fillRect/>
              </a:stretch>
            </p:blipFill>
            <p:spPr bwMode="auto">
              <a:xfrm rot="-2859629">
                <a:off x="5792" y="3754"/>
                <a:ext cx="883" cy="837"/>
              </a:xfrm>
              <a:prstGeom prst="rect">
                <a:avLst/>
              </a:prstGeom>
              <a:noFill/>
              <a:ln w="9525">
                <a:noFill/>
                <a:miter lim="800000"/>
                <a:headEnd/>
                <a:tailEnd/>
              </a:ln>
            </p:spPr>
          </p:pic>
          <p:grpSp>
            <p:nvGrpSpPr>
              <p:cNvPr id="133144" name="Group 24"/>
              <p:cNvGrpSpPr>
                <a:grpSpLocks noChangeAspect="1"/>
              </p:cNvGrpSpPr>
              <p:nvPr/>
            </p:nvGrpSpPr>
            <p:grpSpPr bwMode="auto">
              <a:xfrm>
                <a:off x="5442" y="3955"/>
                <a:ext cx="506" cy="420"/>
                <a:chOff x="4282" y="1020"/>
                <a:chExt cx="605" cy="675"/>
              </a:xfrm>
            </p:grpSpPr>
            <p:cxnSp>
              <p:nvCxnSpPr>
                <p:cNvPr id="133159" name="AutoShape 2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60" name="AutoShape 2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61" name="AutoShape 2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45" name="Group 20"/>
              <p:cNvGrpSpPr>
                <a:grpSpLocks noChangeAspect="1"/>
              </p:cNvGrpSpPr>
              <p:nvPr/>
            </p:nvGrpSpPr>
            <p:grpSpPr bwMode="auto">
              <a:xfrm>
                <a:off x="6303" y="4198"/>
                <a:ext cx="506" cy="420"/>
                <a:chOff x="4282" y="1020"/>
                <a:chExt cx="605" cy="675"/>
              </a:xfrm>
            </p:grpSpPr>
            <p:cxnSp>
              <p:nvCxnSpPr>
                <p:cNvPr id="133156" name="AutoShape 2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57" name="AutoShape 2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58" name="AutoShape 2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pic>
            <p:nvPicPr>
              <p:cNvPr id="133146" name="Kép 0" descr="BSA.png"/>
              <p:cNvPicPr>
                <a:picLocks noChangeAspect="1" noChangeArrowheads="1"/>
              </p:cNvPicPr>
              <p:nvPr/>
            </p:nvPicPr>
            <p:blipFill>
              <a:blip r:embed="rId8"/>
              <a:srcRect/>
              <a:stretch>
                <a:fillRect/>
              </a:stretch>
            </p:blipFill>
            <p:spPr bwMode="auto">
              <a:xfrm rot="-4568597">
                <a:off x="7616" y="4504"/>
                <a:ext cx="868" cy="830"/>
              </a:xfrm>
              <a:prstGeom prst="rect">
                <a:avLst/>
              </a:prstGeom>
              <a:noFill/>
              <a:ln w="9525">
                <a:noFill/>
                <a:miter lim="800000"/>
                <a:headEnd/>
                <a:tailEnd/>
              </a:ln>
            </p:spPr>
          </p:pic>
          <p:pic>
            <p:nvPicPr>
              <p:cNvPr id="133147" name="Kép 0" descr="BSA.png"/>
              <p:cNvPicPr>
                <a:picLocks noChangeAspect="1" noChangeArrowheads="1"/>
              </p:cNvPicPr>
              <p:nvPr/>
            </p:nvPicPr>
            <p:blipFill>
              <a:blip r:embed="rId9"/>
              <a:srcRect/>
              <a:stretch>
                <a:fillRect/>
              </a:stretch>
            </p:blipFill>
            <p:spPr bwMode="auto">
              <a:xfrm rot="-4568597">
                <a:off x="7855" y="3702"/>
                <a:ext cx="872" cy="834"/>
              </a:xfrm>
              <a:prstGeom prst="rect">
                <a:avLst/>
              </a:prstGeom>
              <a:noFill/>
              <a:ln w="9525">
                <a:noFill/>
                <a:miter lim="800000"/>
                <a:headEnd/>
                <a:tailEnd/>
              </a:ln>
            </p:spPr>
          </p:pic>
          <p:grpSp>
            <p:nvGrpSpPr>
              <p:cNvPr id="133148" name="Group 14"/>
              <p:cNvGrpSpPr>
                <a:grpSpLocks noChangeAspect="1"/>
              </p:cNvGrpSpPr>
              <p:nvPr/>
            </p:nvGrpSpPr>
            <p:grpSpPr bwMode="auto">
              <a:xfrm>
                <a:off x="7214" y="4678"/>
                <a:ext cx="506" cy="420"/>
                <a:chOff x="4282" y="1020"/>
                <a:chExt cx="605" cy="675"/>
              </a:xfrm>
            </p:grpSpPr>
            <p:cxnSp>
              <p:nvCxnSpPr>
                <p:cNvPr id="133153" name="AutoShape 1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54" name="AutoShape 1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55" name="AutoShape 1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3149" name="Group 10"/>
              <p:cNvGrpSpPr>
                <a:grpSpLocks noChangeAspect="1"/>
              </p:cNvGrpSpPr>
              <p:nvPr/>
            </p:nvGrpSpPr>
            <p:grpSpPr bwMode="auto">
              <a:xfrm>
                <a:off x="8585" y="3993"/>
                <a:ext cx="506" cy="420"/>
                <a:chOff x="4282" y="1020"/>
                <a:chExt cx="605" cy="675"/>
              </a:xfrm>
            </p:grpSpPr>
            <p:cxnSp>
              <p:nvCxnSpPr>
                <p:cNvPr id="133150" name="AutoShape 1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3151" name="AutoShape 1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3152" name="AutoShape 1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cxnSp>
          <p:nvCxnSpPr>
            <p:cNvPr id="133134" name="AutoShape 8"/>
            <p:cNvCxnSpPr>
              <a:cxnSpLocks noChangeShapeType="1"/>
            </p:cNvCxnSpPr>
            <p:nvPr/>
          </p:nvCxnSpPr>
          <p:spPr bwMode="auto">
            <a:xfrm>
              <a:off x="7009" y="2622"/>
              <a:ext cx="0" cy="896"/>
            </a:xfrm>
            <a:prstGeom prst="straightConnector1">
              <a:avLst/>
            </a:prstGeom>
            <a:noFill/>
            <a:ln w="25400">
              <a:solidFill>
                <a:srgbClr val="000000"/>
              </a:solidFill>
              <a:round/>
              <a:headEnd/>
              <a:tailEnd type="triangle" w="med" len="med"/>
            </a:ln>
          </p:spPr>
        </p:cxnSp>
        <p:sp>
          <p:nvSpPr>
            <p:cNvPr id="133135" name="Text Box 7"/>
            <p:cNvSpPr txBox="1">
              <a:spLocks noChangeArrowheads="1"/>
            </p:cNvSpPr>
            <p:nvPr/>
          </p:nvSpPr>
          <p:spPr bwMode="auto">
            <a:xfrm>
              <a:off x="7203" y="2865"/>
              <a:ext cx="2838" cy="653"/>
            </a:xfrm>
            <a:prstGeom prst="rect">
              <a:avLst/>
            </a:prstGeom>
            <a:solidFill>
              <a:srgbClr val="FFFFFF"/>
            </a:solidFill>
            <a:ln w="9525">
              <a:noFill/>
              <a:miter lim="800000"/>
              <a:headEnd/>
              <a:tailEnd/>
            </a:ln>
          </p:spPr>
          <p:txBody>
            <a:bodyPr lIns="0" rIns="0"/>
            <a:lstStyle/>
            <a:p>
              <a:pPr eaLnBrk="0" hangingPunct="0"/>
              <a:r>
                <a:rPr lang="hu-HU" sz="1100" smtClean="0">
                  <a:latin typeface="Calibri" pitchFamily="34" charset="0"/>
                  <a:cs typeface="Times New Roman" pitchFamily="18" charset="0"/>
                </a:rPr>
                <a:t>marha sz</a:t>
              </a:r>
              <a:r>
                <a:rPr lang="hu-HU" sz="1100" smtClean="0">
                  <a:cs typeface="Times New Roman" pitchFamily="18" charset="0"/>
                </a:rPr>
                <a:t>é</a:t>
              </a:r>
              <a:r>
                <a:rPr lang="hu-HU" sz="1100" smtClean="0">
                  <a:latin typeface="Calibri" pitchFamily="34" charset="0"/>
                  <a:cs typeface="Times New Roman" pitchFamily="18" charset="0"/>
                </a:rPr>
                <a:t>rum albumin</a:t>
              </a:r>
              <a:endParaRPr lang="hu-HU"/>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a:xfrm>
            <a:off x="0" y="260350"/>
            <a:ext cx="9144000" cy="693738"/>
          </a:xfrm>
        </p:spPr>
        <p:txBody>
          <a:bodyPr rtlCol="0">
            <a:noAutofit/>
          </a:bodyPr>
          <a:lstStyle/>
          <a:p>
            <a:pPr eaLnBrk="1" fontAlgn="auto" hangingPunct="1">
              <a:spcAft>
                <a:spcPts val="0"/>
              </a:spcAft>
              <a:defRPr/>
            </a:pPr>
            <a:r>
              <a:rPr lang="hu-HU" smtClean="0">
                <a:solidFill>
                  <a:schemeClr val="tx2">
                    <a:lumMod val="75000"/>
                  </a:schemeClr>
                </a:solidFill>
              </a:rPr>
              <a:t>Heterogén vs. homogén fázisú immunoassay</a:t>
            </a:r>
            <a:endParaRPr lang="hu-HU" smtClean="0">
              <a:solidFill>
                <a:schemeClr val="tx2">
                  <a:lumMod val="75000"/>
                </a:schemeClr>
              </a:solidFill>
            </a:endParaRPr>
          </a:p>
        </p:txBody>
      </p:sp>
      <p:sp>
        <p:nvSpPr>
          <p:cNvPr id="135170" name="Text Box 6"/>
          <p:cNvSpPr txBox="1">
            <a:spLocks noChangeArrowheads="1"/>
          </p:cNvSpPr>
          <p:nvPr/>
        </p:nvSpPr>
        <p:spPr bwMode="auto">
          <a:xfrm>
            <a:off x="179388" y="1700213"/>
            <a:ext cx="4537075" cy="3846512"/>
          </a:xfrm>
          <a:prstGeom prst="rect">
            <a:avLst/>
          </a:prstGeom>
          <a:noFill/>
          <a:ln w="12700">
            <a:noFill/>
            <a:miter lim="800000"/>
            <a:headEnd type="none" w="sm" len="sm"/>
            <a:tailEnd type="none" w="sm" len="sm"/>
          </a:ln>
        </p:spPr>
        <p:txBody>
          <a:bodyPr>
            <a:spAutoFit/>
          </a:bodyPr>
          <a:lstStyle/>
          <a:p>
            <a:pPr algn="ctr" eaLnBrk="0" hangingPunct="0"/>
            <a:r>
              <a:rPr lang="hu-HU" sz="2000" b="1" smtClean="0">
                <a:solidFill>
                  <a:srgbClr val="FF3300"/>
                </a:solidFill>
                <a:latin typeface="Calibri" pitchFamily="34" charset="0"/>
              </a:rPr>
              <a:t>Heterogén immunoassay</a:t>
            </a:r>
            <a:endParaRPr lang="hu-HU" sz="2000" smtClean="0">
              <a:latin typeface="Calibri" pitchFamily="34" charset="0"/>
            </a:endParaRPr>
          </a:p>
          <a:p>
            <a:pPr eaLnBrk="0" hangingPunct="0"/>
            <a:endParaRPr lang="hu-HU" sz="2000" smtClean="0">
              <a:latin typeface="Calibri" pitchFamily="34" charset="0"/>
            </a:endParaRPr>
          </a:p>
          <a:p>
            <a:pPr eaLnBrk="0" hangingPunct="0">
              <a:buFontTx/>
              <a:buBlip>
                <a:blip r:embed="rId2"/>
              </a:buBlip>
            </a:pPr>
            <a:r>
              <a:rPr lang="hu-HU" sz="2000" smtClean="0">
                <a:latin typeface="Calibri" pitchFamily="34" charset="0"/>
              </a:rPr>
              <a:t> fizikailag elválasztják az antigén-ellenanyag komplexet a szabad antigéntől, (v. ellenanyagtól)</a:t>
            </a:r>
          </a:p>
          <a:p>
            <a:pPr eaLnBrk="0" hangingPunct="0">
              <a:buFontTx/>
              <a:buBlip>
                <a:blip r:embed="rId2"/>
              </a:buBlip>
            </a:pPr>
            <a:r>
              <a:rPr lang="hu-HU" sz="2000" smtClean="0">
                <a:latin typeface="Calibri" pitchFamily="34" charset="0"/>
              </a:rPr>
              <a:t> az elválasztás munka- és időigényes,  nehezebben automatizálható</a:t>
            </a:r>
          </a:p>
          <a:p>
            <a:pPr eaLnBrk="0" hangingPunct="0">
              <a:buFontTx/>
              <a:buBlip>
                <a:blip r:embed="rId2"/>
              </a:buBlip>
            </a:pPr>
            <a:r>
              <a:rPr lang="hu-HU" sz="2000" smtClean="0">
                <a:latin typeface="Calibri" pitchFamily="34" charset="0"/>
              </a:rPr>
              <a:t> eltávolítják a mérés előtt a zavaró mátrix komponenseket</a:t>
            </a:r>
          </a:p>
          <a:p>
            <a:pPr eaLnBrk="0" hangingPunct="0">
              <a:buFontTx/>
              <a:buBlip>
                <a:blip r:embed="rId2"/>
              </a:buBlip>
            </a:pPr>
            <a:r>
              <a:rPr lang="hu-HU" sz="2000" smtClean="0">
                <a:latin typeface="Calibri" pitchFamily="34" charset="0"/>
              </a:rPr>
              <a:t> nagyobb mintamennyiségek mérhetők</a:t>
            </a:r>
          </a:p>
          <a:p>
            <a:pPr eaLnBrk="0" hangingPunct="0">
              <a:buFontTx/>
              <a:buChar char="•"/>
            </a:pPr>
            <a:endParaRPr lang="hu-HU" sz="2000" smtClean="0"/>
          </a:p>
          <a:p>
            <a:pPr eaLnBrk="0" hangingPunct="0">
              <a:buFontTx/>
              <a:buChar char="•"/>
            </a:pPr>
            <a:endParaRPr lang="hu-HU"/>
          </a:p>
        </p:txBody>
      </p:sp>
      <p:sp>
        <p:nvSpPr>
          <p:cNvPr id="118788" name="Text Box 7"/>
          <p:cNvSpPr txBox="1">
            <a:spLocks noChangeArrowheads="1"/>
          </p:cNvSpPr>
          <p:nvPr/>
        </p:nvSpPr>
        <p:spPr bwMode="auto">
          <a:xfrm>
            <a:off x="4932363" y="1700213"/>
            <a:ext cx="3929062" cy="4094162"/>
          </a:xfrm>
          <a:prstGeom prst="rect">
            <a:avLst/>
          </a:prstGeom>
          <a:noFill/>
          <a:ln w="12700">
            <a:noFill/>
            <a:miter lim="800000"/>
            <a:headEnd type="none" w="sm" len="sm"/>
            <a:tailEnd type="none" w="sm" len="sm"/>
          </a:ln>
        </p:spPr>
        <p:txBody>
          <a:bodyPr>
            <a:spAutoFit/>
          </a:bodyPr>
          <a:lstStyle/>
          <a:p>
            <a:pPr algn="ctr" eaLnBrk="0" hangingPunct="0">
              <a:defRPr/>
            </a:pPr>
            <a:r>
              <a:rPr lang="hu-HU" sz="2000" b="1" smtClean="0">
                <a:solidFill>
                  <a:srgbClr val="FF3300"/>
                </a:solidFill>
                <a:latin typeface="Calibri" pitchFamily="34" charset="0"/>
              </a:rPr>
              <a:t>Homogén  immunoassay</a:t>
            </a:r>
          </a:p>
          <a:p>
            <a:pPr eaLnBrk="0" hangingPunct="0">
              <a:defRPr/>
            </a:pPr>
            <a:endParaRPr lang="hu-HU" sz="2000" b="1" smtClean="0">
              <a:solidFill>
                <a:srgbClr val="FF3300"/>
              </a:solidFill>
              <a:latin typeface="Calibri" pitchFamily="34" charset="0"/>
            </a:endParaRPr>
          </a:p>
          <a:p>
            <a:pPr eaLnBrk="0" hangingPunct="0">
              <a:buFontTx/>
              <a:buBlip>
                <a:blip r:embed="rId3"/>
              </a:buBlip>
              <a:defRPr/>
            </a:pPr>
            <a:r>
              <a:rPr lang="hu-HU" sz="2000" smtClean="0">
                <a:solidFill>
                  <a:schemeClr val="tx2">
                    <a:lumMod val="75000"/>
                  </a:schemeClr>
                </a:solidFill>
                <a:latin typeface="Calibri" pitchFamily="34" charset="0"/>
              </a:rPr>
              <a:t> </a:t>
            </a:r>
            <a:r>
              <a:rPr lang="hu-HU" sz="2000" smtClean="0">
                <a:latin typeface="Calibri" pitchFamily="34" charset="0"/>
              </a:rPr>
              <a:t>nincs fizikailag elválasztva az immunreakció után a kötött és szabad komponens</a:t>
            </a:r>
          </a:p>
          <a:p>
            <a:pPr eaLnBrk="0" hangingPunct="0">
              <a:buFontTx/>
              <a:buBlip>
                <a:blip r:embed="rId3"/>
              </a:buBlip>
              <a:defRPr/>
            </a:pPr>
            <a:r>
              <a:rPr lang="hu-HU" sz="2000" smtClean="0">
                <a:latin typeface="Calibri" pitchFamily="34" charset="0"/>
              </a:rPr>
              <a:t> egyszerű, könnyen automatizálható</a:t>
            </a:r>
          </a:p>
          <a:p>
            <a:pPr eaLnBrk="0" hangingPunct="0">
              <a:buFontTx/>
              <a:buBlip>
                <a:blip r:embed="rId3"/>
              </a:buBlip>
              <a:defRPr/>
            </a:pPr>
            <a:r>
              <a:rPr lang="hu-HU" sz="2000" smtClean="0">
                <a:latin typeface="Calibri" pitchFamily="34" charset="0"/>
              </a:rPr>
              <a:t> a méréshez szükséges, hogy az ellenanyaghoz való kötődés hatására a jelölő anyag valamilyen változást szenvedjen, pl.</a:t>
            </a:r>
          </a:p>
          <a:p>
            <a:pPr lvl="1" eaLnBrk="0" hangingPunct="0">
              <a:buFont typeface="Arial" pitchFamily="34" charset="0"/>
              <a:buChar char="•"/>
              <a:defRPr/>
            </a:pPr>
            <a:r>
              <a:rPr lang="hu-HU" sz="2000" smtClean="0">
                <a:latin typeface="Calibri" pitchFamily="34" charset="0"/>
              </a:rPr>
              <a:t>az enzim inaktiválódjon</a:t>
            </a:r>
          </a:p>
          <a:p>
            <a:pPr lvl="1" eaLnBrk="0" hangingPunct="0">
              <a:buFont typeface="Arial" pitchFamily="34" charset="0"/>
              <a:buChar char="•"/>
              <a:defRPr/>
            </a:pPr>
            <a:r>
              <a:rPr lang="hu-HU" sz="2000" smtClean="0">
                <a:latin typeface="Calibri" pitchFamily="34" charset="0"/>
              </a:rPr>
              <a:t>fluoreszcencia kioltódjon</a:t>
            </a:r>
            <a:endParaRPr lang="hu-HU" sz="2000">
              <a:latin typeface="Calibri" pitchFamily="34" charset="0"/>
            </a:endParaRPr>
          </a:p>
        </p:txBody>
      </p:sp>
      <p:sp>
        <p:nvSpPr>
          <p:cNvPr id="135172" name="Szövegdoboz 4"/>
          <p:cNvSpPr txBox="1">
            <a:spLocks noChangeArrowheads="1"/>
          </p:cNvSpPr>
          <p:nvPr/>
        </p:nvSpPr>
        <p:spPr bwMode="auto">
          <a:xfrm>
            <a:off x="2411413" y="5734050"/>
            <a:ext cx="4029075" cy="946150"/>
          </a:xfrm>
          <a:prstGeom prst="rect">
            <a:avLst/>
          </a:prstGeom>
          <a:noFill/>
          <a:ln w="9525">
            <a:noFill/>
            <a:miter lim="800000"/>
            <a:headEnd/>
            <a:tailEnd/>
          </a:ln>
        </p:spPr>
        <p:txBody>
          <a:bodyPr wrap="none">
            <a:spAutoFit/>
          </a:bodyPr>
          <a:lstStyle/>
          <a:p>
            <a:pPr algn="ctr" eaLnBrk="0" hangingPunct="0"/>
            <a:r>
              <a:rPr lang="hu-HU" sz="3600">
                <a:latin typeface="Arial Black" pitchFamily="34" charset="0"/>
              </a:rPr>
              <a:t>&gt;</a:t>
            </a:r>
          </a:p>
          <a:p>
            <a:pPr algn="ctr" eaLnBrk="0" hangingPunct="0"/>
            <a:r>
              <a:rPr lang="hu-HU" sz="2000" b="1"/>
              <a:t>ÉRZÉKENYSÉG, SPECIFICITÁS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4"/>
          <p:cNvSpPr txBox="1">
            <a:spLocks noChangeArrowheads="1"/>
          </p:cNvSpPr>
          <p:nvPr/>
        </p:nvSpPr>
        <p:spPr bwMode="auto">
          <a:xfrm>
            <a:off x="611188" y="5949950"/>
            <a:ext cx="7935912" cy="400050"/>
          </a:xfrm>
          <a:prstGeom prst="rect">
            <a:avLst/>
          </a:prstGeom>
          <a:noFill/>
          <a:ln w="12700">
            <a:noFill/>
            <a:miter lim="800000"/>
            <a:headEnd type="none" w="sm" len="sm"/>
            <a:tailEnd type="none" w="sm" len="sm"/>
          </a:ln>
        </p:spPr>
        <p:txBody>
          <a:bodyPr wrap="none">
            <a:spAutoFit/>
          </a:bodyPr>
          <a:lstStyle/>
          <a:p>
            <a:pPr eaLnBrk="0" hangingPunct="0"/>
            <a:r>
              <a:rPr lang="en-US" sz="2000">
                <a:latin typeface="Calibri" pitchFamily="34" charset="0"/>
                <a:hlinkClick r:id="rId3"/>
              </a:rPr>
              <a:t>http://www.sumanasinc.com/webcontent/animations/content/ELISA.html</a:t>
            </a:r>
            <a:endParaRPr lang="en-US" sz="2000">
              <a:latin typeface="Calibri" pitchFamily="34" charset="0"/>
            </a:endParaRPr>
          </a:p>
        </p:txBody>
      </p:sp>
      <p:pic>
        <p:nvPicPr>
          <p:cNvPr id="136194" name="Kép 18" descr="http://upload.wikimedia.org/wikipedia/commons/b/ba/Microtiter_plate.JPG"/>
          <p:cNvPicPr>
            <a:picLocks noChangeAspect="1" noChangeArrowheads="1"/>
          </p:cNvPicPr>
          <p:nvPr/>
        </p:nvPicPr>
        <p:blipFill>
          <a:blip r:embed="rId4"/>
          <a:srcRect/>
          <a:stretch>
            <a:fillRect/>
          </a:stretch>
        </p:blipFill>
        <p:spPr bwMode="auto">
          <a:xfrm>
            <a:off x="179388" y="1557338"/>
            <a:ext cx="2873375" cy="2159000"/>
          </a:xfrm>
          <a:prstGeom prst="rect">
            <a:avLst/>
          </a:prstGeom>
          <a:noFill/>
          <a:ln w="9525">
            <a:noFill/>
            <a:miter lim="800000"/>
            <a:headEnd/>
            <a:tailEnd/>
          </a:ln>
        </p:spPr>
      </p:pic>
      <p:pic>
        <p:nvPicPr>
          <p:cNvPr id="136195" name="Picture 8" descr="http://t1.gstatic.com/images?q=tbn:ANd9GcRuKDMEbqWRCribAbC3zxhjbvHoXN1laFssk4hsXi0k_-doCdMCI1PX9NVNwQ"/>
          <p:cNvPicPr>
            <a:picLocks noChangeAspect="1" noChangeArrowheads="1"/>
          </p:cNvPicPr>
          <p:nvPr/>
        </p:nvPicPr>
        <p:blipFill>
          <a:blip r:embed="rId5"/>
          <a:srcRect/>
          <a:stretch>
            <a:fillRect/>
          </a:stretch>
        </p:blipFill>
        <p:spPr bwMode="auto">
          <a:xfrm>
            <a:off x="3132138" y="2492375"/>
            <a:ext cx="2879725" cy="2160588"/>
          </a:xfrm>
          <a:prstGeom prst="rect">
            <a:avLst/>
          </a:prstGeom>
          <a:noFill/>
          <a:ln w="9525">
            <a:noFill/>
            <a:miter lim="800000"/>
            <a:headEnd/>
            <a:tailEnd/>
          </a:ln>
        </p:spPr>
      </p:pic>
      <p:pic>
        <p:nvPicPr>
          <p:cNvPr id="136196" name="Picture 9" descr="microtiter plate"/>
          <p:cNvPicPr>
            <a:picLocks noChangeAspect="1" noChangeArrowheads="1"/>
          </p:cNvPicPr>
          <p:nvPr/>
        </p:nvPicPr>
        <p:blipFill>
          <a:blip r:embed="rId6"/>
          <a:srcRect/>
          <a:stretch>
            <a:fillRect/>
          </a:stretch>
        </p:blipFill>
        <p:spPr bwMode="auto">
          <a:xfrm>
            <a:off x="6084888" y="1484313"/>
            <a:ext cx="2852737" cy="2160587"/>
          </a:xfrm>
          <a:prstGeom prst="rect">
            <a:avLst/>
          </a:prstGeom>
          <a:noFill/>
          <a:ln w="9525">
            <a:noFill/>
            <a:miter lim="800000"/>
            <a:headEnd/>
            <a:tailEnd/>
          </a:ln>
        </p:spPr>
      </p:pic>
      <p:sp>
        <p:nvSpPr>
          <p:cNvPr id="136197" name="TextBox 8"/>
          <p:cNvSpPr txBox="1">
            <a:spLocks noChangeArrowheads="1"/>
          </p:cNvSpPr>
          <p:nvPr/>
        </p:nvSpPr>
        <p:spPr bwMode="auto">
          <a:xfrm>
            <a:off x="827088" y="836613"/>
            <a:ext cx="7200900" cy="461962"/>
          </a:xfrm>
          <a:prstGeom prst="rect">
            <a:avLst/>
          </a:prstGeom>
          <a:noFill/>
          <a:ln w="9525">
            <a:noFill/>
            <a:miter lim="800000"/>
            <a:headEnd/>
            <a:tailEnd/>
          </a:ln>
        </p:spPr>
        <p:txBody>
          <a:bodyPr>
            <a:spAutoFit/>
          </a:bodyPr>
          <a:lstStyle/>
          <a:p>
            <a:pPr algn="ctr" eaLnBrk="0" hangingPunct="0"/>
            <a:r>
              <a:rPr lang="hu-HU">
                <a:solidFill>
                  <a:srgbClr val="FF0000"/>
                </a:solidFill>
                <a:latin typeface="Calibri" pitchFamily="34" charset="0"/>
              </a:rPr>
              <a:t>enzim jelölést alkalmazó heterogén immunoassay </a:t>
            </a:r>
          </a:p>
        </p:txBody>
      </p:sp>
      <p:sp>
        <p:nvSpPr>
          <p:cNvPr id="136198" name="TextBox 9"/>
          <p:cNvSpPr txBox="1">
            <a:spLocks noChangeArrowheads="1"/>
          </p:cNvSpPr>
          <p:nvPr/>
        </p:nvSpPr>
        <p:spPr bwMode="auto">
          <a:xfrm>
            <a:off x="179388" y="3860800"/>
            <a:ext cx="2952750" cy="708025"/>
          </a:xfrm>
          <a:prstGeom prst="rect">
            <a:avLst/>
          </a:prstGeom>
          <a:noFill/>
          <a:ln w="9525">
            <a:noFill/>
            <a:miter lim="800000"/>
            <a:headEnd/>
            <a:tailEnd/>
          </a:ln>
        </p:spPr>
        <p:txBody>
          <a:bodyPr>
            <a:spAutoFit/>
          </a:bodyPr>
          <a:lstStyle/>
          <a:p>
            <a:pPr algn="ctr" eaLnBrk="0" hangingPunct="0"/>
            <a:r>
              <a:rPr lang="hu-HU" sz="2000">
                <a:latin typeface="Calibri" pitchFamily="34" charset="0"/>
              </a:rPr>
              <a:t>96-lyukú mikrotiter tálca (ELISA tálca</a:t>
            </a:r>
            <a:r>
              <a:rPr lang="hu-HU" sz="2000"/>
              <a:t>)</a:t>
            </a:r>
          </a:p>
        </p:txBody>
      </p:sp>
      <p:sp>
        <p:nvSpPr>
          <p:cNvPr id="136199" name="TextBox 10"/>
          <p:cNvSpPr txBox="1">
            <a:spLocks noChangeArrowheads="1"/>
          </p:cNvSpPr>
          <p:nvPr/>
        </p:nvSpPr>
        <p:spPr bwMode="auto">
          <a:xfrm>
            <a:off x="3492500" y="1628775"/>
            <a:ext cx="2303463" cy="708025"/>
          </a:xfrm>
          <a:prstGeom prst="rect">
            <a:avLst/>
          </a:prstGeom>
          <a:noFill/>
          <a:ln w="9525">
            <a:noFill/>
            <a:miter lim="800000"/>
            <a:headEnd/>
            <a:tailEnd/>
          </a:ln>
        </p:spPr>
        <p:txBody>
          <a:bodyPr>
            <a:spAutoFit/>
          </a:bodyPr>
          <a:lstStyle/>
          <a:p>
            <a:pPr algn="ctr" eaLnBrk="0" hangingPunct="0"/>
            <a:r>
              <a:rPr lang="hu-HU" sz="2000">
                <a:latin typeface="Calibri" pitchFamily="34" charset="0"/>
              </a:rPr>
              <a:t>sok csatornás automata pipetta</a:t>
            </a:r>
          </a:p>
        </p:txBody>
      </p:sp>
      <p:sp>
        <p:nvSpPr>
          <p:cNvPr id="136200" name="TextBox 11"/>
          <p:cNvSpPr txBox="1">
            <a:spLocks noChangeArrowheads="1"/>
          </p:cNvSpPr>
          <p:nvPr/>
        </p:nvSpPr>
        <p:spPr bwMode="auto">
          <a:xfrm>
            <a:off x="6156325" y="3789363"/>
            <a:ext cx="2736850" cy="708025"/>
          </a:xfrm>
          <a:prstGeom prst="rect">
            <a:avLst/>
          </a:prstGeom>
          <a:noFill/>
          <a:ln w="9525">
            <a:noFill/>
            <a:miter lim="800000"/>
            <a:headEnd/>
            <a:tailEnd/>
          </a:ln>
        </p:spPr>
        <p:txBody>
          <a:bodyPr>
            <a:spAutoFit/>
          </a:bodyPr>
          <a:lstStyle/>
          <a:p>
            <a:pPr algn="ctr" eaLnBrk="0" hangingPunct="0"/>
            <a:r>
              <a:rPr lang="hu-HU" sz="2000">
                <a:latin typeface="Calibri" pitchFamily="34" charset="0"/>
              </a:rPr>
              <a:t>immunoassay reagens készlet</a:t>
            </a:r>
          </a:p>
        </p:txBody>
      </p:sp>
      <p:sp>
        <p:nvSpPr>
          <p:cNvPr id="136201" name="Title 10"/>
          <p:cNvSpPr>
            <a:spLocks noGrp="1"/>
          </p:cNvSpPr>
          <p:nvPr>
            <p:ph type="title"/>
          </p:nvPr>
        </p:nvSpPr>
        <p:spPr>
          <a:xfrm>
            <a:off x="0" y="260350"/>
            <a:ext cx="9144000" cy="693738"/>
          </a:xfrm>
        </p:spPr>
        <p:txBody>
          <a:bodyPr/>
          <a:lstStyle/>
          <a:p>
            <a:r>
              <a:rPr lang="hu-HU" smtClean="0"/>
              <a:t>ELISA – Enzyme Linked Immunosorbent Assay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71"/>
          <p:cNvSpPr>
            <a:spLocks noChangeArrowheads="1"/>
          </p:cNvSpPr>
          <p:nvPr/>
        </p:nvSpPr>
        <p:spPr bwMode="auto">
          <a:xfrm>
            <a:off x="0" y="-230832"/>
            <a:ext cx="184731" cy="461665"/>
          </a:xfrm>
          <a:prstGeom prst="rect">
            <a:avLst/>
          </a:prstGeom>
          <a:noFill/>
          <a:ln w="12700">
            <a:noFill/>
            <a:miter lim="800000"/>
            <a:headEnd type="none" w="sm" len="sm"/>
            <a:tailEnd type="none" w="sm" len="sm"/>
          </a:ln>
        </p:spPr>
        <p:txBody>
          <a:bodyPr wrap="none" anchor="ctr">
            <a:spAutoFit/>
          </a:bodyPr>
          <a:lstStyle/>
          <a:p>
            <a:pPr eaLnBrk="0" hangingPunct="0"/>
            <a:endParaRPr lang="hu-HU"/>
          </a:p>
        </p:txBody>
      </p:sp>
      <p:grpSp>
        <p:nvGrpSpPr>
          <p:cNvPr id="138242" name="Group 487"/>
          <p:cNvGrpSpPr>
            <a:grpSpLocks/>
          </p:cNvGrpSpPr>
          <p:nvPr/>
        </p:nvGrpSpPr>
        <p:grpSpPr bwMode="auto">
          <a:xfrm>
            <a:off x="250825" y="1196975"/>
            <a:ext cx="8445500" cy="4127500"/>
            <a:chOff x="251520" y="1196300"/>
            <a:chExt cx="8444747" cy="4128945"/>
          </a:xfrm>
        </p:grpSpPr>
        <p:sp>
          <p:nvSpPr>
            <p:cNvPr id="138262" name="Text Box 470"/>
            <p:cNvSpPr txBox="1">
              <a:spLocks noChangeAspect="1" noChangeArrowheads="1"/>
            </p:cNvSpPr>
            <p:nvPr/>
          </p:nvSpPr>
          <p:spPr bwMode="auto">
            <a:xfrm>
              <a:off x="7092280" y="3675838"/>
              <a:ext cx="1080119" cy="523220"/>
            </a:xfrm>
            <a:prstGeom prst="rect">
              <a:avLst/>
            </a:prstGeom>
            <a:solidFill>
              <a:srgbClr val="FFFFFF"/>
            </a:solidFill>
            <a:ln w="9525">
              <a:noFill/>
              <a:miter lim="800000"/>
              <a:headEnd/>
              <a:tailEnd/>
            </a:ln>
          </p:spPr>
          <p:txBody>
            <a:bodyPr lIns="0" rIns="0">
              <a:spAutoFit/>
            </a:bodyPr>
            <a:lstStyle/>
            <a:p>
              <a:pPr algn="ctr" eaLnBrk="0" hangingPunct="0"/>
              <a:r>
                <a:rPr lang="hu-HU" sz="1400" smtClean="0">
                  <a:latin typeface="Calibri" pitchFamily="34" charset="0"/>
                  <a:cs typeface="Times New Roman" pitchFamily="18" charset="0"/>
                </a:rPr>
                <a:t>fotometri</a:t>
              </a:r>
              <a:r>
                <a:rPr lang="hu-HU" sz="1400" smtClean="0">
                  <a:cs typeface="Times New Roman" pitchFamily="18" charset="0"/>
                </a:rPr>
                <a:t>á</a:t>
              </a:r>
              <a:r>
                <a:rPr lang="hu-HU" sz="1400" smtClean="0">
                  <a:latin typeface="Calibri" pitchFamily="34" charset="0"/>
                  <a:cs typeface="Times New Roman" pitchFamily="18" charset="0"/>
                </a:rPr>
                <a:t>s m</a:t>
              </a:r>
              <a:r>
                <a:rPr lang="hu-HU" sz="1400" smtClean="0">
                  <a:cs typeface="Times New Roman" pitchFamily="18" charset="0"/>
                </a:rPr>
                <a:t>é</a:t>
              </a:r>
              <a:r>
                <a:rPr lang="hu-HU" sz="1400" smtClean="0">
                  <a:latin typeface="Calibri" pitchFamily="34" charset="0"/>
                  <a:cs typeface="Times New Roman" pitchFamily="18" charset="0"/>
                </a:rPr>
                <a:t>r</a:t>
              </a:r>
              <a:r>
                <a:rPr lang="hu-HU" sz="1400" smtClean="0">
                  <a:cs typeface="Times New Roman" pitchFamily="18" charset="0"/>
                </a:rPr>
                <a:t>é</a:t>
              </a:r>
              <a:r>
                <a:rPr lang="hu-HU" sz="1400" smtClean="0">
                  <a:latin typeface="Calibri" pitchFamily="34" charset="0"/>
                  <a:cs typeface="Times New Roman" pitchFamily="18" charset="0"/>
                </a:rPr>
                <a:t>s</a:t>
              </a:r>
              <a:endParaRPr lang="hu-HU" sz="1400"/>
            </a:p>
          </p:txBody>
        </p:sp>
        <p:sp>
          <p:nvSpPr>
            <p:cNvPr id="138263" name="Text Box 469"/>
            <p:cNvSpPr txBox="1">
              <a:spLocks noChangeAspect="1" noChangeArrowheads="1"/>
            </p:cNvSpPr>
            <p:nvPr/>
          </p:nvSpPr>
          <p:spPr bwMode="auto">
            <a:xfrm>
              <a:off x="5366504" y="3649600"/>
              <a:ext cx="1005695" cy="523220"/>
            </a:xfrm>
            <a:prstGeom prst="rect">
              <a:avLst/>
            </a:prstGeom>
            <a:solidFill>
              <a:srgbClr val="FFFFFF"/>
            </a:solidFill>
            <a:ln w="9525">
              <a:noFill/>
              <a:miter lim="800000"/>
              <a:headEnd/>
              <a:tailEnd/>
            </a:ln>
          </p:spPr>
          <p:txBody>
            <a:bodyPr lIns="0" rIns="0">
              <a:spAutoFit/>
            </a:bodyPr>
            <a:lstStyle/>
            <a:p>
              <a:pPr algn="ctr" eaLnBrk="0" hangingPunct="0"/>
              <a:r>
                <a:rPr lang="hu-HU" sz="1400" smtClean="0">
                  <a:latin typeface="Calibri" pitchFamily="34" charset="0"/>
                  <a:cs typeface="Times New Roman" pitchFamily="18" charset="0"/>
                </a:rPr>
                <a:t>STOP reagens</a:t>
              </a:r>
              <a:endParaRPr lang="hu-HU" sz="1400" smtClean="0"/>
            </a:p>
            <a:p>
              <a:pPr algn="ctr" eaLnBrk="0" hangingPunct="0"/>
              <a:r>
                <a:rPr lang="hu-HU" sz="1400" smtClean="0">
                  <a:latin typeface="Calibri" pitchFamily="34" charset="0"/>
                  <a:cs typeface="Times New Roman" pitchFamily="18" charset="0"/>
                </a:rPr>
                <a:t>(erős sav)</a:t>
              </a:r>
              <a:endParaRPr lang="hu-HU" sz="1400"/>
            </a:p>
          </p:txBody>
        </p:sp>
        <p:sp>
          <p:nvSpPr>
            <p:cNvPr id="138264" name="Text Box 468"/>
            <p:cNvSpPr txBox="1">
              <a:spLocks noChangeAspect="1" noChangeArrowheads="1"/>
            </p:cNvSpPr>
            <p:nvPr/>
          </p:nvSpPr>
          <p:spPr bwMode="auto">
            <a:xfrm>
              <a:off x="2547065" y="3847746"/>
              <a:ext cx="714813" cy="307777"/>
            </a:xfrm>
            <a:prstGeom prst="rect">
              <a:avLst/>
            </a:prstGeom>
            <a:solidFill>
              <a:srgbClr val="FFFFFF"/>
            </a:solidFill>
            <a:ln w="9525">
              <a:noFill/>
              <a:miter lim="800000"/>
              <a:headEnd/>
              <a:tailEnd/>
            </a:ln>
          </p:spPr>
          <p:txBody>
            <a:bodyPr lIns="0" rIns="0">
              <a:spAutoFit/>
            </a:bodyPr>
            <a:lstStyle/>
            <a:p>
              <a:pPr eaLnBrk="0" hangingPunct="0"/>
              <a:r>
                <a:rPr lang="hu-HU" sz="1400" smtClean="0">
                  <a:latin typeface="Calibri" pitchFamily="34" charset="0"/>
                  <a:cs typeface="Times New Roman" pitchFamily="18" charset="0"/>
                </a:rPr>
                <a:t>inkub</a:t>
              </a:r>
              <a:r>
                <a:rPr lang="hu-HU" sz="1400" smtClean="0">
                  <a:cs typeface="Times New Roman" pitchFamily="18" charset="0"/>
                </a:rPr>
                <a:t>á</a:t>
              </a:r>
              <a:r>
                <a:rPr lang="hu-HU" sz="1400" smtClean="0">
                  <a:latin typeface="Calibri" pitchFamily="34" charset="0"/>
                  <a:cs typeface="Times New Roman" pitchFamily="18" charset="0"/>
                </a:rPr>
                <a:t>l</a:t>
              </a:r>
              <a:r>
                <a:rPr lang="hu-HU" sz="1400" smtClean="0">
                  <a:cs typeface="Times New Roman" pitchFamily="18" charset="0"/>
                </a:rPr>
                <a:t>á</a:t>
              </a:r>
              <a:r>
                <a:rPr lang="hu-HU" sz="1400" smtClean="0">
                  <a:latin typeface="Calibri" pitchFamily="34" charset="0"/>
                  <a:cs typeface="Times New Roman" pitchFamily="18" charset="0"/>
                </a:rPr>
                <a:t>s</a:t>
              </a:r>
              <a:endParaRPr lang="hu-HU" sz="1400"/>
            </a:p>
          </p:txBody>
        </p:sp>
        <p:sp>
          <p:nvSpPr>
            <p:cNvPr id="138265" name="Text Box 467"/>
            <p:cNvSpPr txBox="1">
              <a:spLocks noChangeAspect="1" noChangeArrowheads="1"/>
            </p:cNvSpPr>
            <p:nvPr/>
          </p:nvSpPr>
          <p:spPr bwMode="auto">
            <a:xfrm>
              <a:off x="7454845" y="1552329"/>
              <a:ext cx="466891" cy="307777"/>
            </a:xfrm>
            <a:prstGeom prst="rect">
              <a:avLst/>
            </a:prstGeom>
            <a:solidFill>
              <a:srgbClr val="FFFFFF"/>
            </a:solidFill>
            <a:ln w="9525">
              <a:noFill/>
              <a:miter lim="800000"/>
              <a:headEnd/>
              <a:tailEnd/>
            </a:ln>
          </p:spPr>
          <p:txBody>
            <a:bodyPr lIns="0" rIns="0">
              <a:spAutoFit/>
            </a:bodyPr>
            <a:lstStyle/>
            <a:p>
              <a:pPr eaLnBrk="0" hangingPunct="0"/>
              <a:r>
                <a:rPr lang="hu-HU" sz="1400" smtClean="0">
                  <a:latin typeface="Calibri" pitchFamily="34" charset="0"/>
                  <a:cs typeface="Times New Roman" pitchFamily="18" charset="0"/>
                </a:rPr>
                <a:t>mos</a:t>
              </a:r>
              <a:r>
                <a:rPr lang="hu-HU" sz="1400" smtClean="0">
                  <a:cs typeface="Times New Roman" pitchFamily="18" charset="0"/>
                </a:rPr>
                <a:t>á</a:t>
              </a:r>
              <a:r>
                <a:rPr lang="hu-HU" sz="1400" smtClean="0">
                  <a:latin typeface="Calibri" pitchFamily="34" charset="0"/>
                  <a:cs typeface="Times New Roman" pitchFamily="18" charset="0"/>
                </a:rPr>
                <a:t>s</a:t>
              </a:r>
              <a:endParaRPr lang="hu-HU" sz="1400"/>
            </a:p>
          </p:txBody>
        </p:sp>
        <p:sp>
          <p:nvSpPr>
            <p:cNvPr id="138266" name="Text Box 466"/>
            <p:cNvSpPr txBox="1">
              <a:spLocks noChangeAspect="1" noChangeArrowheads="1"/>
            </p:cNvSpPr>
            <p:nvPr/>
          </p:nvSpPr>
          <p:spPr bwMode="auto">
            <a:xfrm>
              <a:off x="5379173" y="1574044"/>
              <a:ext cx="714813" cy="307777"/>
            </a:xfrm>
            <a:prstGeom prst="rect">
              <a:avLst/>
            </a:prstGeom>
            <a:solidFill>
              <a:srgbClr val="FFFFFF"/>
            </a:solidFill>
            <a:ln w="9525">
              <a:noFill/>
              <a:miter lim="800000"/>
              <a:headEnd/>
              <a:tailEnd/>
            </a:ln>
          </p:spPr>
          <p:txBody>
            <a:bodyPr lIns="0" rIns="0">
              <a:spAutoFit/>
            </a:bodyPr>
            <a:lstStyle/>
            <a:p>
              <a:pPr eaLnBrk="0" hangingPunct="0"/>
              <a:r>
                <a:rPr lang="hu-HU" sz="1400" smtClean="0">
                  <a:latin typeface="Calibri" pitchFamily="34" charset="0"/>
                  <a:cs typeface="Times New Roman" pitchFamily="18" charset="0"/>
                </a:rPr>
                <a:t>inkub</a:t>
              </a:r>
              <a:r>
                <a:rPr lang="hu-HU" sz="1400" smtClean="0">
                  <a:cs typeface="Times New Roman" pitchFamily="18" charset="0"/>
                </a:rPr>
                <a:t>á</a:t>
              </a:r>
              <a:r>
                <a:rPr lang="hu-HU" sz="1400" smtClean="0">
                  <a:latin typeface="Calibri" pitchFamily="34" charset="0"/>
                  <a:cs typeface="Times New Roman" pitchFamily="18" charset="0"/>
                </a:rPr>
                <a:t>l</a:t>
              </a:r>
              <a:r>
                <a:rPr lang="hu-HU" sz="1400" smtClean="0">
                  <a:cs typeface="Times New Roman" pitchFamily="18" charset="0"/>
                </a:rPr>
                <a:t>á</a:t>
              </a:r>
              <a:r>
                <a:rPr lang="hu-HU" sz="1400" smtClean="0">
                  <a:latin typeface="Calibri" pitchFamily="34" charset="0"/>
                  <a:cs typeface="Times New Roman" pitchFamily="18" charset="0"/>
                </a:rPr>
                <a:t>s</a:t>
              </a:r>
              <a:endParaRPr lang="hu-HU" sz="1400"/>
            </a:p>
          </p:txBody>
        </p:sp>
        <p:sp>
          <p:nvSpPr>
            <p:cNvPr id="138267" name="Text Box 465"/>
            <p:cNvSpPr txBox="1">
              <a:spLocks noChangeAspect="1" noChangeArrowheads="1"/>
            </p:cNvSpPr>
            <p:nvPr/>
          </p:nvSpPr>
          <p:spPr bwMode="auto">
            <a:xfrm>
              <a:off x="2873708" y="1598473"/>
              <a:ext cx="833345" cy="292243"/>
            </a:xfrm>
            <a:prstGeom prst="rect">
              <a:avLst/>
            </a:prstGeom>
            <a:solidFill>
              <a:srgbClr val="FFFFFF"/>
            </a:solidFill>
            <a:ln w="9525">
              <a:noFill/>
              <a:miter lim="800000"/>
              <a:headEnd/>
              <a:tailEnd/>
            </a:ln>
          </p:spPr>
          <p:txBody>
            <a:bodyPr lIns="0" rIns="0"/>
            <a:lstStyle/>
            <a:p>
              <a:pPr eaLnBrk="0" hangingPunct="0"/>
              <a:r>
                <a:rPr lang="hu-HU" sz="1400" smtClean="0">
                  <a:latin typeface="Calibri" pitchFamily="34" charset="0"/>
                  <a:cs typeface="Times New Roman" pitchFamily="18" charset="0"/>
                </a:rPr>
                <a:t>mos</a:t>
              </a:r>
              <a:r>
                <a:rPr lang="hu-HU" sz="1400" smtClean="0">
                  <a:cs typeface="Times New Roman" pitchFamily="18" charset="0"/>
                </a:rPr>
                <a:t>á</a:t>
              </a:r>
              <a:r>
                <a:rPr lang="hu-HU" sz="1400" smtClean="0">
                  <a:latin typeface="Calibri" pitchFamily="34" charset="0"/>
                  <a:cs typeface="Times New Roman" pitchFamily="18" charset="0"/>
                </a:rPr>
                <a:t>s</a:t>
              </a:r>
              <a:endParaRPr lang="hu-HU" sz="1400" smtClean="0"/>
            </a:p>
            <a:p>
              <a:pPr eaLnBrk="0" hangingPunct="0"/>
              <a:endParaRPr lang="hu-HU"/>
            </a:p>
          </p:txBody>
        </p:sp>
        <p:sp>
          <p:nvSpPr>
            <p:cNvPr id="138268" name="Text Box 464"/>
            <p:cNvSpPr txBox="1">
              <a:spLocks noChangeAspect="1" noChangeArrowheads="1"/>
            </p:cNvSpPr>
            <p:nvPr/>
          </p:nvSpPr>
          <p:spPr bwMode="auto">
            <a:xfrm>
              <a:off x="1570757" y="1603901"/>
              <a:ext cx="838774" cy="282290"/>
            </a:xfrm>
            <a:prstGeom prst="rect">
              <a:avLst/>
            </a:prstGeom>
            <a:solidFill>
              <a:srgbClr val="FFFFFF"/>
            </a:solidFill>
            <a:ln w="9525">
              <a:noFill/>
              <a:miter lim="800000"/>
              <a:headEnd/>
              <a:tailEnd/>
            </a:ln>
          </p:spPr>
          <p:txBody>
            <a:bodyPr lIns="0" rIns="0"/>
            <a:lstStyle/>
            <a:p>
              <a:pPr eaLnBrk="0" hangingPunct="0"/>
              <a:r>
                <a:rPr lang="hu-HU" sz="1400" smtClean="0">
                  <a:latin typeface="Calibri" pitchFamily="34" charset="0"/>
                  <a:cs typeface="Times New Roman" pitchFamily="18" charset="0"/>
                </a:rPr>
                <a:t>inkub</a:t>
              </a:r>
              <a:r>
                <a:rPr lang="hu-HU" sz="1400" smtClean="0">
                  <a:cs typeface="Times New Roman" pitchFamily="18" charset="0"/>
                </a:rPr>
                <a:t>á</a:t>
              </a:r>
              <a:r>
                <a:rPr lang="hu-HU" sz="1400" smtClean="0">
                  <a:latin typeface="Calibri" pitchFamily="34" charset="0"/>
                  <a:cs typeface="Times New Roman" pitchFamily="18" charset="0"/>
                </a:rPr>
                <a:t>l</a:t>
              </a:r>
              <a:r>
                <a:rPr lang="hu-HU" sz="1400" smtClean="0">
                  <a:cs typeface="Times New Roman" pitchFamily="18" charset="0"/>
                </a:rPr>
                <a:t>á</a:t>
              </a:r>
              <a:r>
                <a:rPr lang="hu-HU" sz="1400" smtClean="0">
                  <a:latin typeface="Calibri" pitchFamily="34" charset="0"/>
                  <a:cs typeface="Times New Roman" pitchFamily="18" charset="0"/>
                </a:rPr>
                <a:t>s</a:t>
              </a:r>
              <a:endParaRPr lang="hu-HU" sz="1400"/>
            </a:p>
          </p:txBody>
        </p:sp>
        <p:grpSp>
          <p:nvGrpSpPr>
            <p:cNvPr id="138269" name="Group 450"/>
            <p:cNvGrpSpPr>
              <a:grpSpLocks/>
            </p:cNvGrpSpPr>
            <p:nvPr/>
          </p:nvGrpSpPr>
          <p:grpSpPr bwMode="auto">
            <a:xfrm>
              <a:off x="251520" y="1262801"/>
              <a:ext cx="98626" cy="1327306"/>
              <a:chOff x="1290" y="1080"/>
              <a:chExt cx="166" cy="2071"/>
            </a:xfrm>
          </p:grpSpPr>
          <p:cxnSp>
            <p:nvCxnSpPr>
              <p:cNvPr id="138717" name="AutoShape 463"/>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718" name="AutoShape 462"/>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719" name="AutoShape 461"/>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720" name="AutoShape 460"/>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721" name="AutoShape 459"/>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722" name="AutoShape 458"/>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723" name="AutoShape 457"/>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724" name="AutoShape 456"/>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725" name="AutoShape 455"/>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726" name="AutoShape 454"/>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727" name="AutoShape 453"/>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728" name="AutoShape 452"/>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729" name="AutoShape 451"/>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270" name="AutoShape 449"/>
            <p:cNvSpPr>
              <a:spLocks noChangeAspect="1" noChangeArrowheads="1"/>
            </p:cNvSpPr>
            <p:nvPr/>
          </p:nvSpPr>
          <p:spPr bwMode="auto">
            <a:xfrm rot="5400000">
              <a:off x="342913" y="1317083"/>
              <a:ext cx="209908" cy="1682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271" name="AutoShape 448"/>
            <p:cNvSpPr>
              <a:spLocks noChangeAspect="1" noChangeArrowheads="1"/>
            </p:cNvSpPr>
            <p:nvPr/>
          </p:nvSpPr>
          <p:spPr bwMode="auto">
            <a:xfrm rot="5400000">
              <a:off x="342913" y="1577658"/>
              <a:ext cx="209908" cy="1682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272" name="AutoShape 447"/>
            <p:cNvSpPr>
              <a:spLocks noChangeAspect="1" noChangeArrowheads="1"/>
            </p:cNvSpPr>
            <p:nvPr/>
          </p:nvSpPr>
          <p:spPr bwMode="auto">
            <a:xfrm rot="5400000">
              <a:off x="342913" y="1844567"/>
              <a:ext cx="209908" cy="1682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273" name="AutoShape 446"/>
            <p:cNvSpPr>
              <a:spLocks noChangeAspect="1" noChangeArrowheads="1"/>
            </p:cNvSpPr>
            <p:nvPr/>
          </p:nvSpPr>
          <p:spPr bwMode="auto">
            <a:xfrm rot="5400000">
              <a:off x="342913" y="2099714"/>
              <a:ext cx="209908" cy="168298"/>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274" name="AutoShape 445"/>
            <p:cNvSpPr>
              <a:spLocks noChangeAspect="1" noChangeArrowheads="1"/>
            </p:cNvSpPr>
            <p:nvPr/>
          </p:nvSpPr>
          <p:spPr bwMode="auto">
            <a:xfrm rot="5400000">
              <a:off x="342913" y="2364813"/>
              <a:ext cx="209908" cy="168298"/>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38275" name="Group 441"/>
            <p:cNvGrpSpPr>
              <a:grpSpLocks noChangeAspect="1"/>
            </p:cNvGrpSpPr>
            <p:nvPr/>
          </p:nvGrpSpPr>
          <p:grpSpPr bwMode="auto">
            <a:xfrm>
              <a:off x="647834" y="1863572"/>
              <a:ext cx="144772" cy="127573"/>
              <a:chOff x="1930" y="1986"/>
              <a:chExt cx="222" cy="195"/>
            </a:xfrm>
          </p:grpSpPr>
          <p:cxnSp>
            <p:nvCxnSpPr>
              <p:cNvPr id="138715" name="AutoShape 443"/>
              <p:cNvCxnSpPr>
                <a:cxnSpLocks noChangeAspect="1" noChangeShapeType="1"/>
              </p:cNvCxnSpPr>
              <p:nvPr/>
            </p:nvCxnSpPr>
            <p:spPr bwMode="auto">
              <a:xfrm>
                <a:off x="1930" y="2090"/>
                <a:ext cx="222" cy="0"/>
              </a:xfrm>
              <a:prstGeom prst="straightConnector1">
                <a:avLst/>
              </a:prstGeom>
              <a:noFill/>
              <a:ln w="9525">
                <a:solidFill>
                  <a:srgbClr val="000000"/>
                </a:solidFill>
                <a:round/>
                <a:headEnd/>
                <a:tailEnd/>
              </a:ln>
            </p:spPr>
          </p:cxnSp>
          <p:cxnSp>
            <p:nvCxnSpPr>
              <p:cNvPr id="138716" name="AutoShape 442"/>
              <p:cNvCxnSpPr>
                <a:cxnSpLocks noChangeAspect="1" noChangeShapeType="1"/>
              </p:cNvCxnSpPr>
              <p:nvPr/>
            </p:nvCxnSpPr>
            <p:spPr bwMode="auto">
              <a:xfrm>
                <a:off x="2038" y="1986"/>
                <a:ext cx="0" cy="195"/>
              </a:xfrm>
              <a:prstGeom prst="straightConnector1">
                <a:avLst/>
              </a:prstGeom>
              <a:noFill/>
              <a:ln w="9525">
                <a:solidFill>
                  <a:srgbClr val="000000"/>
                </a:solidFill>
                <a:round/>
                <a:headEnd/>
                <a:tailEnd/>
              </a:ln>
            </p:spPr>
          </p:cxnSp>
        </p:grpSp>
        <p:grpSp>
          <p:nvGrpSpPr>
            <p:cNvPr id="138276" name="Group 437"/>
            <p:cNvGrpSpPr>
              <a:grpSpLocks noChangeAspect="1"/>
            </p:cNvGrpSpPr>
            <p:nvPr/>
          </p:nvGrpSpPr>
          <p:grpSpPr bwMode="auto">
            <a:xfrm rot="-5676198">
              <a:off x="1108397" y="1314368"/>
              <a:ext cx="211718" cy="175536"/>
              <a:chOff x="4282" y="1020"/>
              <a:chExt cx="605" cy="675"/>
            </a:xfrm>
          </p:grpSpPr>
          <p:cxnSp>
            <p:nvCxnSpPr>
              <p:cNvPr id="138712" name="AutoShape 440"/>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713" name="AutoShape 43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714" name="AutoShape 43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77" name="Group 433"/>
            <p:cNvGrpSpPr>
              <a:grpSpLocks noChangeAspect="1"/>
            </p:cNvGrpSpPr>
            <p:nvPr/>
          </p:nvGrpSpPr>
          <p:grpSpPr bwMode="auto">
            <a:xfrm rot="-3428565">
              <a:off x="961815" y="1725136"/>
              <a:ext cx="211718" cy="175536"/>
              <a:chOff x="4282" y="1020"/>
              <a:chExt cx="605" cy="675"/>
            </a:xfrm>
          </p:grpSpPr>
          <p:cxnSp>
            <p:nvCxnSpPr>
              <p:cNvPr id="138709" name="AutoShape 43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710" name="AutoShape 43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711" name="AutoShape 43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78" name="Group 429"/>
            <p:cNvGrpSpPr>
              <a:grpSpLocks noChangeAspect="1"/>
            </p:cNvGrpSpPr>
            <p:nvPr/>
          </p:nvGrpSpPr>
          <p:grpSpPr bwMode="auto">
            <a:xfrm rot="1478668">
              <a:off x="1258592" y="1815619"/>
              <a:ext cx="211729" cy="175527"/>
              <a:chOff x="4282" y="1020"/>
              <a:chExt cx="605" cy="675"/>
            </a:xfrm>
          </p:grpSpPr>
          <p:cxnSp>
            <p:nvCxnSpPr>
              <p:cNvPr id="138706" name="AutoShape 43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707" name="AutoShape 43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708" name="AutoShape 43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79" name="Group 425"/>
            <p:cNvGrpSpPr>
              <a:grpSpLocks noChangeAspect="1"/>
            </p:cNvGrpSpPr>
            <p:nvPr/>
          </p:nvGrpSpPr>
          <p:grpSpPr bwMode="auto">
            <a:xfrm rot="-6708685">
              <a:off x="1027867" y="2150381"/>
              <a:ext cx="211718" cy="175536"/>
              <a:chOff x="4282" y="1020"/>
              <a:chExt cx="605" cy="675"/>
            </a:xfrm>
          </p:grpSpPr>
          <p:cxnSp>
            <p:nvCxnSpPr>
              <p:cNvPr id="138703" name="AutoShape 42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704" name="AutoShape 42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705" name="AutoShape 42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cxnSp>
          <p:nvCxnSpPr>
            <p:cNvPr id="138280" name="AutoShape 424"/>
            <p:cNvCxnSpPr>
              <a:cxnSpLocks noChangeAspect="1" noChangeShapeType="1"/>
            </p:cNvCxnSpPr>
            <p:nvPr/>
          </p:nvCxnSpPr>
          <p:spPr bwMode="auto">
            <a:xfrm>
              <a:off x="1543612" y="1909716"/>
              <a:ext cx="639712" cy="905"/>
            </a:xfrm>
            <a:prstGeom prst="straightConnector1">
              <a:avLst/>
            </a:prstGeom>
            <a:noFill/>
            <a:ln w="9525">
              <a:solidFill>
                <a:srgbClr val="000000"/>
              </a:solidFill>
              <a:round/>
              <a:headEnd/>
              <a:tailEnd type="triangle" w="med" len="med"/>
            </a:ln>
          </p:spPr>
        </p:cxnSp>
        <p:grpSp>
          <p:nvGrpSpPr>
            <p:cNvPr id="138281" name="Group 404"/>
            <p:cNvGrpSpPr>
              <a:grpSpLocks/>
            </p:cNvGrpSpPr>
            <p:nvPr/>
          </p:nvGrpSpPr>
          <p:grpSpPr bwMode="auto">
            <a:xfrm>
              <a:off x="2280141" y="1252848"/>
              <a:ext cx="280496" cy="1327306"/>
              <a:chOff x="811" y="3776"/>
              <a:chExt cx="310" cy="1467"/>
            </a:xfrm>
          </p:grpSpPr>
          <p:grpSp>
            <p:nvGrpSpPr>
              <p:cNvPr id="138684" name="Group 410"/>
              <p:cNvGrpSpPr>
                <a:grpSpLocks/>
              </p:cNvGrpSpPr>
              <p:nvPr/>
            </p:nvGrpSpPr>
            <p:grpSpPr bwMode="auto">
              <a:xfrm>
                <a:off x="811" y="3776"/>
                <a:ext cx="109" cy="1467"/>
                <a:chOff x="1290" y="1080"/>
                <a:chExt cx="166" cy="2071"/>
              </a:xfrm>
            </p:grpSpPr>
            <p:cxnSp>
              <p:nvCxnSpPr>
                <p:cNvPr id="138690" name="AutoShape 423"/>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691" name="AutoShape 422"/>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692" name="AutoShape 421"/>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693" name="AutoShape 420"/>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694" name="AutoShape 419"/>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695" name="AutoShape 418"/>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696" name="AutoShape 417"/>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697" name="AutoShape 416"/>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698" name="AutoShape 415"/>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699" name="AutoShape 414"/>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700" name="AutoShape 413"/>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701" name="AutoShape 412"/>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702" name="AutoShape 411"/>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685" name="AutoShape 409"/>
              <p:cNvSpPr>
                <a:spLocks noChangeAspect="1" noChangeArrowheads="1"/>
              </p:cNvSpPr>
              <p:nvPr/>
            </p:nvSpPr>
            <p:spPr bwMode="auto">
              <a:xfrm rot="5400000">
                <a:off x="912" y="3836"/>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86" name="AutoShape 408"/>
              <p:cNvSpPr>
                <a:spLocks noChangeAspect="1" noChangeArrowheads="1"/>
              </p:cNvSpPr>
              <p:nvPr/>
            </p:nvSpPr>
            <p:spPr bwMode="auto">
              <a:xfrm rot="5400000">
                <a:off x="912" y="412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87" name="AutoShape 407"/>
              <p:cNvSpPr>
                <a:spLocks noChangeAspect="1" noChangeArrowheads="1"/>
              </p:cNvSpPr>
              <p:nvPr/>
            </p:nvSpPr>
            <p:spPr bwMode="auto">
              <a:xfrm rot="5400000">
                <a:off x="912" y="4419"/>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88" name="AutoShape 406"/>
              <p:cNvSpPr>
                <a:spLocks noChangeAspect="1" noChangeArrowheads="1"/>
              </p:cNvSpPr>
              <p:nvPr/>
            </p:nvSpPr>
            <p:spPr bwMode="auto">
              <a:xfrm rot="5400000">
                <a:off x="912" y="4701"/>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89" name="AutoShape 405"/>
              <p:cNvSpPr>
                <a:spLocks noChangeAspect="1" noChangeArrowheads="1"/>
              </p:cNvSpPr>
              <p:nvPr/>
            </p:nvSpPr>
            <p:spPr bwMode="auto">
              <a:xfrm rot="5400000">
                <a:off x="912" y="499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grpSp>
          <p:nvGrpSpPr>
            <p:cNvPr id="138282" name="Group 400"/>
            <p:cNvGrpSpPr>
              <a:grpSpLocks noChangeAspect="1"/>
            </p:cNvGrpSpPr>
            <p:nvPr/>
          </p:nvGrpSpPr>
          <p:grpSpPr bwMode="auto">
            <a:xfrm rot="-5400000">
              <a:off x="2460208" y="1301701"/>
              <a:ext cx="211718" cy="175536"/>
              <a:chOff x="4282" y="1020"/>
              <a:chExt cx="605" cy="675"/>
            </a:xfrm>
          </p:grpSpPr>
          <p:cxnSp>
            <p:nvCxnSpPr>
              <p:cNvPr id="138681" name="AutoShape 40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82" name="AutoShape 40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83" name="AutoShape 40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83" name="Group 396"/>
            <p:cNvGrpSpPr>
              <a:grpSpLocks noChangeAspect="1"/>
            </p:cNvGrpSpPr>
            <p:nvPr/>
          </p:nvGrpSpPr>
          <p:grpSpPr bwMode="auto">
            <a:xfrm rot="-5400000">
              <a:off x="2460208" y="1562277"/>
              <a:ext cx="211718" cy="175536"/>
              <a:chOff x="4282" y="1020"/>
              <a:chExt cx="605" cy="675"/>
            </a:xfrm>
          </p:grpSpPr>
          <p:cxnSp>
            <p:nvCxnSpPr>
              <p:cNvPr id="138678" name="AutoShape 399"/>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79" name="AutoShape 39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80" name="AutoShape 39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84" name="Group 392"/>
            <p:cNvGrpSpPr>
              <a:grpSpLocks noChangeAspect="1"/>
            </p:cNvGrpSpPr>
            <p:nvPr/>
          </p:nvGrpSpPr>
          <p:grpSpPr bwMode="auto">
            <a:xfrm rot="-5400000">
              <a:off x="2454779" y="2078904"/>
              <a:ext cx="211718" cy="175536"/>
              <a:chOff x="4282" y="1020"/>
              <a:chExt cx="605" cy="675"/>
            </a:xfrm>
          </p:grpSpPr>
          <p:cxnSp>
            <p:nvCxnSpPr>
              <p:cNvPr id="138675" name="AutoShape 39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76" name="AutoShape 394"/>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77" name="AutoShape 393"/>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85" name="Group 388"/>
            <p:cNvGrpSpPr>
              <a:grpSpLocks noChangeAspect="1"/>
            </p:cNvGrpSpPr>
            <p:nvPr/>
          </p:nvGrpSpPr>
          <p:grpSpPr bwMode="auto">
            <a:xfrm rot="-5400000">
              <a:off x="2460208" y="2351241"/>
              <a:ext cx="211718" cy="175536"/>
              <a:chOff x="4282" y="1020"/>
              <a:chExt cx="605" cy="675"/>
            </a:xfrm>
          </p:grpSpPr>
          <p:cxnSp>
            <p:nvCxnSpPr>
              <p:cNvPr id="138672" name="AutoShape 391"/>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73" name="AutoShape 390"/>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74" name="AutoShape 38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cxnSp>
          <p:nvCxnSpPr>
            <p:cNvPr id="138286" name="AutoShape 387"/>
            <p:cNvCxnSpPr>
              <a:cxnSpLocks noChangeAspect="1" noChangeShapeType="1"/>
            </p:cNvCxnSpPr>
            <p:nvPr/>
          </p:nvCxnSpPr>
          <p:spPr bwMode="auto">
            <a:xfrm flipV="1">
              <a:off x="2850182" y="1890715"/>
              <a:ext cx="482273" cy="2714"/>
            </a:xfrm>
            <a:prstGeom prst="straightConnector1">
              <a:avLst/>
            </a:prstGeom>
            <a:noFill/>
            <a:ln w="9525">
              <a:solidFill>
                <a:srgbClr val="000000"/>
              </a:solidFill>
              <a:round/>
              <a:headEnd/>
              <a:tailEnd type="triangle" w="med" len="med"/>
            </a:ln>
          </p:spPr>
        </p:cxnSp>
        <p:grpSp>
          <p:nvGrpSpPr>
            <p:cNvPr id="138287" name="Group 367"/>
            <p:cNvGrpSpPr>
              <a:grpSpLocks/>
            </p:cNvGrpSpPr>
            <p:nvPr/>
          </p:nvGrpSpPr>
          <p:grpSpPr bwMode="auto">
            <a:xfrm>
              <a:off x="3508896" y="1288134"/>
              <a:ext cx="280496" cy="1327306"/>
              <a:chOff x="811" y="3776"/>
              <a:chExt cx="310" cy="1467"/>
            </a:xfrm>
          </p:grpSpPr>
          <p:grpSp>
            <p:nvGrpSpPr>
              <p:cNvPr id="138653" name="Group 373"/>
              <p:cNvGrpSpPr>
                <a:grpSpLocks/>
              </p:cNvGrpSpPr>
              <p:nvPr/>
            </p:nvGrpSpPr>
            <p:grpSpPr bwMode="auto">
              <a:xfrm>
                <a:off x="811" y="3776"/>
                <a:ext cx="109" cy="1467"/>
                <a:chOff x="1290" y="1080"/>
                <a:chExt cx="166" cy="2071"/>
              </a:xfrm>
            </p:grpSpPr>
            <p:cxnSp>
              <p:nvCxnSpPr>
                <p:cNvPr id="138659" name="AutoShape 386"/>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660" name="AutoShape 385"/>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661" name="AutoShape 384"/>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662" name="AutoShape 383"/>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663" name="AutoShape 382"/>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664" name="AutoShape 381"/>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665" name="AutoShape 380"/>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666" name="AutoShape 379"/>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667" name="AutoShape 378"/>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668" name="AutoShape 377"/>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669" name="AutoShape 376"/>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670" name="AutoShape 375"/>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671" name="AutoShape 374"/>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654" name="AutoShape 372"/>
              <p:cNvSpPr>
                <a:spLocks noChangeAspect="1" noChangeArrowheads="1"/>
              </p:cNvSpPr>
              <p:nvPr/>
            </p:nvSpPr>
            <p:spPr bwMode="auto">
              <a:xfrm rot="5400000">
                <a:off x="912" y="3836"/>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55" name="AutoShape 371"/>
              <p:cNvSpPr>
                <a:spLocks noChangeAspect="1" noChangeArrowheads="1"/>
              </p:cNvSpPr>
              <p:nvPr/>
            </p:nvSpPr>
            <p:spPr bwMode="auto">
              <a:xfrm rot="5400000">
                <a:off x="912" y="412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56" name="AutoShape 370"/>
              <p:cNvSpPr>
                <a:spLocks noChangeAspect="1" noChangeArrowheads="1"/>
              </p:cNvSpPr>
              <p:nvPr/>
            </p:nvSpPr>
            <p:spPr bwMode="auto">
              <a:xfrm rot="5400000">
                <a:off x="912" y="4419"/>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57" name="AutoShape 369"/>
              <p:cNvSpPr>
                <a:spLocks noChangeAspect="1" noChangeArrowheads="1"/>
              </p:cNvSpPr>
              <p:nvPr/>
            </p:nvSpPr>
            <p:spPr bwMode="auto">
              <a:xfrm rot="5400000">
                <a:off x="912" y="4701"/>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58" name="AutoShape 368"/>
              <p:cNvSpPr>
                <a:spLocks noChangeAspect="1" noChangeArrowheads="1"/>
              </p:cNvSpPr>
              <p:nvPr/>
            </p:nvSpPr>
            <p:spPr bwMode="auto">
              <a:xfrm rot="5400000">
                <a:off x="912" y="499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grpSp>
          <p:nvGrpSpPr>
            <p:cNvPr id="138288" name="Group 363"/>
            <p:cNvGrpSpPr>
              <a:grpSpLocks noChangeAspect="1"/>
            </p:cNvGrpSpPr>
            <p:nvPr/>
          </p:nvGrpSpPr>
          <p:grpSpPr bwMode="auto">
            <a:xfrm rot="-5400000">
              <a:off x="3688962" y="1336987"/>
              <a:ext cx="211718" cy="175536"/>
              <a:chOff x="4282" y="1020"/>
              <a:chExt cx="605" cy="675"/>
            </a:xfrm>
          </p:grpSpPr>
          <p:cxnSp>
            <p:nvCxnSpPr>
              <p:cNvPr id="138650" name="AutoShape 36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51" name="AutoShape 36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52" name="AutoShape 36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89" name="Group 359"/>
            <p:cNvGrpSpPr>
              <a:grpSpLocks noChangeAspect="1"/>
            </p:cNvGrpSpPr>
            <p:nvPr/>
          </p:nvGrpSpPr>
          <p:grpSpPr bwMode="auto">
            <a:xfrm rot="-5400000">
              <a:off x="3688962" y="1597563"/>
              <a:ext cx="211718" cy="175536"/>
              <a:chOff x="4282" y="1020"/>
              <a:chExt cx="605" cy="675"/>
            </a:xfrm>
          </p:grpSpPr>
          <p:cxnSp>
            <p:nvCxnSpPr>
              <p:cNvPr id="138647" name="AutoShape 36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48" name="AutoShape 36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49" name="AutoShape 36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90" name="Group 355"/>
            <p:cNvGrpSpPr>
              <a:grpSpLocks noChangeAspect="1"/>
            </p:cNvGrpSpPr>
            <p:nvPr/>
          </p:nvGrpSpPr>
          <p:grpSpPr bwMode="auto">
            <a:xfrm rot="-5400000">
              <a:off x="3683533" y="2114190"/>
              <a:ext cx="211718" cy="175536"/>
              <a:chOff x="4282" y="1020"/>
              <a:chExt cx="605" cy="675"/>
            </a:xfrm>
          </p:grpSpPr>
          <p:cxnSp>
            <p:nvCxnSpPr>
              <p:cNvPr id="138644" name="AutoShape 35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45" name="AutoShape 35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46" name="AutoShape 35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91" name="Group 351"/>
            <p:cNvGrpSpPr>
              <a:grpSpLocks noChangeAspect="1"/>
            </p:cNvGrpSpPr>
            <p:nvPr/>
          </p:nvGrpSpPr>
          <p:grpSpPr bwMode="auto">
            <a:xfrm rot="-5400000">
              <a:off x="3688962" y="2386528"/>
              <a:ext cx="211718" cy="175536"/>
              <a:chOff x="4282" y="1020"/>
              <a:chExt cx="605" cy="675"/>
            </a:xfrm>
          </p:grpSpPr>
          <p:cxnSp>
            <p:nvCxnSpPr>
              <p:cNvPr id="138641" name="AutoShape 35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642" name="AutoShape 35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643" name="AutoShape 35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92" name="Group 348"/>
            <p:cNvGrpSpPr>
              <a:grpSpLocks noChangeAspect="1"/>
            </p:cNvGrpSpPr>
            <p:nvPr/>
          </p:nvGrpSpPr>
          <p:grpSpPr bwMode="auto">
            <a:xfrm>
              <a:off x="4040934" y="1796619"/>
              <a:ext cx="144772" cy="127573"/>
              <a:chOff x="1930" y="1986"/>
              <a:chExt cx="222" cy="195"/>
            </a:xfrm>
          </p:grpSpPr>
          <p:cxnSp>
            <p:nvCxnSpPr>
              <p:cNvPr id="138639" name="AutoShape 350"/>
              <p:cNvCxnSpPr>
                <a:cxnSpLocks noChangeAspect="1" noChangeShapeType="1"/>
              </p:cNvCxnSpPr>
              <p:nvPr/>
            </p:nvCxnSpPr>
            <p:spPr bwMode="auto">
              <a:xfrm>
                <a:off x="1930" y="2090"/>
                <a:ext cx="222" cy="0"/>
              </a:xfrm>
              <a:prstGeom prst="straightConnector1">
                <a:avLst/>
              </a:prstGeom>
              <a:noFill/>
              <a:ln w="9525">
                <a:solidFill>
                  <a:srgbClr val="000000"/>
                </a:solidFill>
                <a:round/>
                <a:headEnd/>
                <a:tailEnd/>
              </a:ln>
            </p:spPr>
          </p:cxnSp>
          <p:cxnSp>
            <p:nvCxnSpPr>
              <p:cNvPr id="138640" name="AutoShape 349"/>
              <p:cNvCxnSpPr>
                <a:cxnSpLocks noChangeAspect="1" noChangeShapeType="1"/>
              </p:cNvCxnSpPr>
              <p:nvPr/>
            </p:nvCxnSpPr>
            <p:spPr bwMode="auto">
              <a:xfrm>
                <a:off x="2038" y="1986"/>
                <a:ext cx="0" cy="195"/>
              </a:xfrm>
              <a:prstGeom prst="straightConnector1">
                <a:avLst/>
              </a:prstGeom>
              <a:noFill/>
              <a:ln w="9525">
                <a:solidFill>
                  <a:srgbClr val="000000"/>
                </a:solidFill>
                <a:round/>
                <a:headEnd/>
                <a:tailEnd/>
              </a:ln>
            </p:spPr>
          </p:cxnSp>
        </p:grpSp>
        <p:grpSp>
          <p:nvGrpSpPr>
            <p:cNvPr id="138293" name="Group 343"/>
            <p:cNvGrpSpPr>
              <a:grpSpLocks/>
            </p:cNvGrpSpPr>
            <p:nvPr/>
          </p:nvGrpSpPr>
          <p:grpSpPr bwMode="auto">
            <a:xfrm rot="-5742129">
              <a:off x="4364870" y="1284505"/>
              <a:ext cx="307624" cy="351978"/>
              <a:chOff x="5614" y="4201"/>
              <a:chExt cx="340" cy="389"/>
            </a:xfrm>
          </p:grpSpPr>
          <p:sp>
            <p:nvSpPr>
              <p:cNvPr id="138635" name="AutoShape 347"/>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636" name="AutoShape 346"/>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637" name="AutoShape 345"/>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638" name="AutoShape 344"/>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294" name="Group 338"/>
            <p:cNvGrpSpPr>
              <a:grpSpLocks/>
            </p:cNvGrpSpPr>
            <p:nvPr/>
          </p:nvGrpSpPr>
          <p:grpSpPr bwMode="auto">
            <a:xfrm rot="-7259809">
              <a:off x="4378443" y="1655464"/>
              <a:ext cx="307624" cy="351978"/>
              <a:chOff x="5614" y="4201"/>
              <a:chExt cx="340" cy="389"/>
            </a:xfrm>
          </p:grpSpPr>
          <p:sp>
            <p:nvSpPr>
              <p:cNvPr id="138631" name="AutoShape 342"/>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632" name="AutoShape 341"/>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633" name="AutoShape 340"/>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634" name="AutoShape 339"/>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295" name="Group 333"/>
            <p:cNvGrpSpPr>
              <a:grpSpLocks/>
            </p:cNvGrpSpPr>
            <p:nvPr/>
          </p:nvGrpSpPr>
          <p:grpSpPr bwMode="auto">
            <a:xfrm>
              <a:off x="4806417" y="1392184"/>
              <a:ext cx="307641" cy="351958"/>
              <a:chOff x="5614" y="4201"/>
              <a:chExt cx="340" cy="389"/>
            </a:xfrm>
          </p:grpSpPr>
          <p:sp>
            <p:nvSpPr>
              <p:cNvPr id="138627" name="AutoShape 337"/>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628" name="AutoShape 336"/>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629" name="AutoShape 335"/>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630" name="AutoShape 334"/>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296" name="Group 328"/>
            <p:cNvGrpSpPr>
              <a:grpSpLocks/>
            </p:cNvGrpSpPr>
            <p:nvPr/>
          </p:nvGrpSpPr>
          <p:grpSpPr bwMode="auto">
            <a:xfrm rot="3187806">
              <a:off x="4788329" y="1905182"/>
              <a:ext cx="307624" cy="351978"/>
              <a:chOff x="5614" y="4201"/>
              <a:chExt cx="340" cy="389"/>
            </a:xfrm>
          </p:grpSpPr>
          <p:sp>
            <p:nvSpPr>
              <p:cNvPr id="138623" name="AutoShape 332"/>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624" name="AutoShape 331"/>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625" name="AutoShape 330"/>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626" name="AutoShape 329"/>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297" name="Group 323"/>
            <p:cNvGrpSpPr>
              <a:grpSpLocks/>
            </p:cNvGrpSpPr>
            <p:nvPr/>
          </p:nvGrpSpPr>
          <p:grpSpPr bwMode="auto">
            <a:xfrm rot="-2737231">
              <a:off x="4432732" y="2174805"/>
              <a:ext cx="307624" cy="351978"/>
              <a:chOff x="5614" y="4201"/>
              <a:chExt cx="340" cy="389"/>
            </a:xfrm>
          </p:grpSpPr>
          <p:sp>
            <p:nvSpPr>
              <p:cNvPr id="138619" name="AutoShape 327"/>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620" name="AutoShape 326"/>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621" name="AutoShape 325"/>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622" name="AutoShape 324"/>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298" name="Group 318"/>
            <p:cNvGrpSpPr>
              <a:grpSpLocks/>
            </p:cNvGrpSpPr>
            <p:nvPr/>
          </p:nvGrpSpPr>
          <p:grpSpPr bwMode="auto">
            <a:xfrm>
              <a:off x="6912854" y="1766761"/>
              <a:ext cx="307641" cy="351958"/>
              <a:chOff x="5614" y="4201"/>
              <a:chExt cx="340" cy="389"/>
            </a:xfrm>
          </p:grpSpPr>
          <p:sp>
            <p:nvSpPr>
              <p:cNvPr id="138615" name="AutoShape 322"/>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616" name="AutoShape 321"/>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617" name="AutoShape 320"/>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618" name="AutoShape 319"/>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cxnSp>
          <p:nvCxnSpPr>
            <p:cNvPr id="138299" name="AutoShape 317"/>
            <p:cNvCxnSpPr>
              <a:cxnSpLocks noChangeAspect="1" noChangeShapeType="1"/>
            </p:cNvCxnSpPr>
            <p:nvPr/>
          </p:nvCxnSpPr>
          <p:spPr bwMode="auto">
            <a:xfrm>
              <a:off x="5366505" y="1847286"/>
              <a:ext cx="673191" cy="1810"/>
            </a:xfrm>
            <a:prstGeom prst="straightConnector1">
              <a:avLst/>
            </a:prstGeom>
            <a:noFill/>
            <a:ln w="9525">
              <a:solidFill>
                <a:srgbClr val="000000"/>
              </a:solidFill>
              <a:round/>
              <a:headEnd/>
              <a:tailEnd type="triangle" w="med" len="med"/>
            </a:ln>
          </p:spPr>
        </p:cxnSp>
        <p:grpSp>
          <p:nvGrpSpPr>
            <p:cNvPr id="138300" name="Group 297"/>
            <p:cNvGrpSpPr>
              <a:grpSpLocks/>
            </p:cNvGrpSpPr>
            <p:nvPr/>
          </p:nvGrpSpPr>
          <p:grpSpPr bwMode="auto">
            <a:xfrm>
              <a:off x="6144656" y="1253753"/>
              <a:ext cx="280496" cy="1327306"/>
              <a:chOff x="811" y="3776"/>
              <a:chExt cx="310" cy="1467"/>
            </a:xfrm>
          </p:grpSpPr>
          <p:grpSp>
            <p:nvGrpSpPr>
              <p:cNvPr id="138596" name="Group 303"/>
              <p:cNvGrpSpPr>
                <a:grpSpLocks/>
              </p:cNvGrpSpPr>
              <p:nvPr/>
            </p:nvGrpSpPr>
            <p:grpSpPr bwMode="auto">
              <a:xfrm>
                <a:off x="811" y="3776"/>
                <a:ext cx="109" cy="1467"/>
                <a:chOff x="1290" y="1080"/>
                <a:chExt cx="166" cy="2071"/>
              </a:xfrm>
            </p:grpSpPr>
            <p:cxnSp>
              <p:nvCxnSpPr>
                <p:cNvPr id="138602" name="AutoShape 316"/>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603" name="AutoShape 315"/>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604" name="AutoShape 314"/>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605" name="AutoShape 313"/>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606" name="AutoShape 312"/>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607" name="AutoShape 311"/>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608" name="AutoShape 310"/>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609" name="AutoShape 309"/>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610" name="AutoShape 308"/>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611" name="AutoShape 307"/>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612" name="AutoShape 306"/>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613" name="AutoShape 305"/>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614" name="AutoShape 304"/>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597" name="AutoShape 302"/>
              <p:cNvSpPr>
                <a:spLocks noChangeAspect="1" noChangeArrowheads="1"/>
              </p:cNvSpPr>
              <p:nvPr/>
            </p:nvSpPr>
            <p:spPr bwMode="auto">
              <a:xfrm rot="5400000">
                <a:off x="912" y="3836"/>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98" name="AutoShape 301"/>
              <p:cNvSpPr>
                <a:spLocks noChangeAspect="1" noChangeArrowheads="1"/>
              </p:cNvSpPr>
              <p:nvPr/>
            </p:nvSpPr>
            <p:spPr bwMode="auto">
              <a:xfrm rot="5400000">
                <a:off x="912" y="412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99" name="AutoShape 300"/>
              <p:cNvSpPr>
                <a:spLocks noChangeAspect="1" noChangeArrowheads="1"/>
              </p:cNvSpPr>
              <p:nvPr/>
            </p:nvSpPr>
            <p:spPr bwMode="auto">
              <a:xfrm rot="5400000">
                <a:off x="912" y="4419"/>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00" name="AutoShape 299"/>
              <p:cNvSpPr>
                <a:spLocks noChangeAspect="1" noChangeArrowheads="1"/>
              </p:cNvSpPr>
              <p:nvPr/>
            </p:nvSpPr>
            <p:spPr bwMode="auto">
              <a:xfrm rot="5400000">
                <a:off x="912" y="4701"/>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601" name="AutoShape 298"/>
              <p:cNvSpPr>
                <a:spLocks noChangeAspect="1" noChangeArrowheads="1"/>
              </p:cNvSpPr>
              <p:nvPr/>
            </p:nvSpPr>
            <p:spPr bwMode="auto">
              <a:xfrm rot="5400000">
                <a:off x="912" y="499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grpSp>
          <p:nvGrpSpPr>
            <p:cNvPr id="138301" name="Group 293"/>
            <p:cNvGrpSpPr>
              <a:grpSpLocks noChangeAspect="1"/>
            </p:cNvGrpSpPr>
            <p:nvPr/>
          </p:nvGrpSpPr>
          <p:grpSpPr bwMode="auto">
            <a:xfrm rot="-5400000">
              <a:off x="6324722" y="1302606"/>
              <a:ext cx="211718" cy="175536"/>
              <a:chOff x="4282" y="1020"/>
              <a:chExt cx="605" cy="675"/>
            </a:xfrm>
          </p:grpSpPr>
          <p:cxnSp>
            <p:nvCxnSpPr>
              <p:cNvPr id="138593" name="AutoShape 29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94" name="AutoShape 29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95" name="AutoShape 29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02" name="Group 289"/>
            <p:cNvGrpSpPr>
              <a:grpSpLocks noChangeAspect="1"/>
            </p:cNvGrpSpPr>
            <p:nvPr/>
          </p:nvGrpSpPr>
          <p:grpSpPr bwMode="auto">
            <a:xfrm rot="-5400000">
              <a:off x="6324722" y="1563181"/>
              <a:ext cx="211718" cy="175536"/>
              <a:chOff x="4282" y="1020"/>
              <a:chExt cx="605" cy="675"/>
            </a:xfrm>
          </p:grpSpPr>
          <p:cxnSp>
            <p:nvCxnSpPr>
              <p:cNvPr id="138590" name="AutoShape 292"/>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91" name="AutoShape 291"/>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92" name="AutoShape 290"/>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03" name="Group 285"/>
            <p:cNvGrpSpPr>
              <a:grpSpLocks noChangeAspect="1"/>
            </p:cNvGrpSpPr>
            <p:nvPr/>
          </p:nvGrpSpPr>
          <p:grpSpPr bwMode="auto">
            <a:xfrm rot="-5400000">
              <a:off x="6319293" y="2079808"/>
              <a:ext cx="211718" cy="175536"/>
              <a:chOff x="4282" y="1020"/>
              <a:chExt cx="605" cy="675"/>
            </a:xfrm>
          </p:grpSpPr>
          <p:cxnSp>
            <p:nvCxnSpPr>
              <p:cNvPr id="138587" name="AutoShape 28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88" name="AutoShape 28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89" name="AutoShape 28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04" name="Group 281"/>
            <p:cNvGrpSpPr>
              <a:grpSpLocks noChangeAspect="1"/>
            </p:cNvGrpSpPr>
            <p:nvPr/>
          </p:nvGrpSpPr>
          <p:grpSpPr bwMode="auto">
            <a:xfrm rot="-5400000">
              <a:off x="6324722" y="2352146"/>
              <a:ext cx="211718" cy="175536"/>
              <a:chOff x="4282" y="1020"/>
              <a:chExt cx="605" cy="675"/>
            </a:xfrm>
          </p:grpSpPr>
          <p:cxnSp>
            <p:nvCxnSpPr>
              <p:cNvPr id="138584" name="AutoShape 28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85" name="AutoShape 28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86" name="AutoShape 28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05" name="Group 276"/>
            <p:cNvGrpSpPr>
              <a:grpSpLocks/>
            </p:cNvGrpSpPr>
            <p:nvPr/>
          </p:nvGrpSpPr>
          <p:grpSpPr bwMode="auto">
            <a:xfrm rot="-7259809">
              <a:off x="6481260" y="1202171"/>
              <a:ext cx="307624" cy="351978"/>
              <a:chOff x="5614" y="4201"/>
              <a:chExt cx="340" cy="389"/>
            </a:xfrm>
          </p:grpSpPr>
          <p:sp>
            <p:nvSpPr>
              <p:cNvPr id="138580" name="AutoShape 280"/>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81" name="AutoShape 279"/>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82" name="AutoShape 278"/>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83" name="AutoShape 277"/>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06" name="Group 271"/>
            <p:cNvGrpSpPr>
              <a:grpSpLocks/>
            </p:cNvGrpSpPr>
            <p:nvPr/>
          </p:nvGrpSpPr>
          <p:grpSpPr bwMode="auto">
            <a:xfrm rot="-7259809">
              <a:off x="6482165" y="1463651"/>
              <a:ext cx="307624" cy="351978"/>
              <a:chOff x="5614" y="4201"/>
              <a:chExt cx="340" cy="389"/>
            </a:xfrm>
          </p:grpSpPr>
          <p:sp>
            <p:nvSpPr>
              <p:cNvPr id="138576" name="AutoShape 275"/>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77" name="AutoShape 274"/>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78" name="AutoShape 273"/>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79" name="AutoShape 272"/>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07" name="Group 266"/>
            <p:cNvGrpSpPr>
              <a:grpSpLocks/>
            </p:cNvGrpSpPr>
            <p:nvPr/>
          </p:nvGrpSpPr>
          <p:grpSpPr bwMode="auto">
            <a:xfrm rot="-7259809">
              <a:off x="6475831" y="1981183"/>
              <a:ext cx="307624" cy="351978"/>
              <a:chOff x="5614" y="4201"/>
              <a:chExt cx="340" cy="389"/>
            </a:xfrm>
          </p:grpSpPr>
          <p:sp>
            <p:nvSpPr>
              <p:cNvPr id="138572" name="AutoShape 270"/>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73" name="AutoShape 269"/>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74" name="AutoShape 268"/>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75" name="AutoShape 267"/>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08" name="Group 261"/>
            <p:cNvGrpSpPr>
              <a:grpSpLocks/>
            </p:cNvGrpSpPr>
            <p:nvPr/>
          </p:nvGrpSpPr>
          <p:grpSpPr bwMode="auto">
            <a:xfrm rot="-7259809">
              <a:off x="6479450" y="2259854"/>
              <a:ext cx="307624" cy="351978"/>
              <a:chOff x="5614" y="4201"/>
              <a:chExt cx="340" cy="389"/>
            </a:xfrm>
          </p:grpSpPr>
          <p:sp>
            <p:nvSpPr>
              <p:cNvPr id="138568" name="AutoShape 265"/>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69" name="AutoShape 264"/>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70" name="AutoShape 263"/>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71" name="AutoShape 262"/>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cxnSp>
          <p:nvCxnSpPr>
            <p:cNvPr id="138309" name="AutoShape 260"/>
            <p:cNvCxnSpPr>
              <a:cxnSpLocks noChangeAspect="1" noChangeShapeType="1"/>
            </p:cNvCxnSpPr>
            <p:nvPr/>
          </p:nvCxnSpPr>
          <p:spPr bwMode="auto">
            <a:xfrm flipV="1">
              <a:off x="7435843" y="1841857"/>
              <a:ext cx="459652" cy="2714"/>
            </a:xfrm>
            <a:prstGeom prst="straightConnector1">
              <a:avLst/>
            </a:prstGeom>
            <a:noFill/>
            <a:ln w="9525">
              <a:solidFill>
                <a:srgbClr val="000000"/>
              </a:solidFill>
              <a:round/>
              <a:headEnd/>
              <a:tailEnd type="triangle" w="med" len="med"/>
            </a:ln>
          </p:spPr>
        </p:cxnSp>
        <p:grpSp>
          <p:nvGrpSpPr>
            <p:cNvPr id="138310" name="Group 240"/>
            <p:cNvGrpSpPr>
              <a:grpSpLocks/>
            </p:cNvGrpSpPr>
            <p:nvPr/>
          </p:nvGrpSpPr>
          <p:grpSpPr bwMode="auto">
            <a:xfrm>
              <a:off x="7966977" y="1225705"/>
              <a:ext cx="280496" cy="1327306"/>
              <a:chOff x="811" y="3776"/>
              <a:chExt cx="310" cy="1467"/>
            </a:xfrm>
          </p:grpSpPr>
          <p:grpSp>
            <p:nvGrpSpPr>
              <p:cNvPr id="138549" name="Group 246"/>
              <p:cNvGrpSpPr>
                <a:grpSpLocks/>
              </p:cNvGrpSpPr>
              <p:nvPr/>
            </p:nvGrpSpPr>
            <p:grpSpPr bwMode="auto">
              <a:xfrm>
                <a:off x="811" y="3776"/>
                <a:ext cx="109" cy="1467"/>
                <a:chOff x="1290" y="1080"/>
                <a:chExt cx="166" cy="2071"/>
              </a:xfrm>
            </p:grpSpPr>
            <p:cxnSp>
              <p:nvCxnSpPr>
                <p:cNvPr id="138555" name="AutoShape 259"/>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556" name="AutoShape 258"/>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557" name="AutoShape 257"/>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558" name="AutoShape 256"/>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559" name="AutoShape 255"/>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560" name="AutoShape 254"/>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561" name="AutoShape 253"/>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562" name="AutoShape 252"/>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563" name="AutoShape 251"/>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564" name="AutoShape 250"/>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565" name="AutoShape 249"/>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566" name="AutoShape 248"/>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567" name="AutoShape 247"/>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550" name="AutoShape 245"/>
              <p:cNvSpPr>
                <a:spLocks noChangeAspect="1" noChangeArrowheads="1"/>
              </p:cNvSpPr>
              <p:nvPr/>
            </p:nvSpPr>
            <p:spPr bwMode="auto">
              <a:xfrm rot="5400000">
                <a:off x="912" y="3836"/>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51" name="AutoShape 244"/>
              <p:cNvSpPr>
                <a:spLocks noChangeAspect="1" noChangeArrowheads="1"/>
              </p:cNvSpPr>
              <p:nvPr/>
            </p:nvSpPr>
            <p:spPr bwMode="auto">
              <a:xfrm rot="5400000">
                <a:off x="912" y="412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52" name="AutoShape 243"/>
              <p:cNvSpPr>
                <a:spLocks noChangeAspect="1" noChangeArrowheads="1"/>
              </p:cNvSpPr>
              <p:nvPr/>
            </p:nvSpPr>
            <p:spPr bwMode="auto">
              <a:xfrm rot="5400000">
                <a:off x="912" y="4419"/>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53" name="AutoShape 242"/>
              <p:cNvSpPr>
                <a:spLocks noChangeAspect="1" noChangeArrowheads="1"/>
              </p:cNvSpPr>
              <p:nvPr/>
            </p:nvSpPr>
            <p:spPr bwMode="auto">
              <a:xfrm rot="5400000">
                <a:off x="912" y="4701"/>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54" name="AutoShape 241"/>
              <p:cNvSpPr>
                <a:spLocks noChangeAspect="1" noChangeArrowheads="1"/>
              </p:cNvSpPr>
              <p:nvPr/>
            </p:nvSpPr>
            <p:spPr bwMode="auto">
              <a:xfrm rot="5400000">
                <a:off x="912" y="499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grpSp>
          <p:nvGrpSpPr>
            <p:cNvPr id="138311" name="Group 236"/>
            <p:cNvGrpSpPr>
              <a:grpSpLocks noChangeAspect="1"/>
            </p:cNvGrpSpPr>
            <p:nvPr/>
          </p:nvGrpSpPr>
          <p:grpSpPr bwMode="auto">
            <a:xfrm rot="-5400000">
              <a:off x="8147043" y="1274558"/>
              <a:ext cx="211718" cy="175536"/>
              <a:chOff x="4282" y="1020"/>
              <a:chExt cx="605" cy="675"/>
            </a:xfrm>
          </p:grpSpPr>
          <p:cxnSp>
            <p:nvCxnSpPr>
              <p:cNvPr id="138546" name="AutoShape 239"/>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47" name="AutoShape 238"/>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48" name="AutoShape 237"/>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12" name="Group 232"/>
            <p:cNvGrpSpPr>
              <a:grpSpLocks noChangeAspect="1"/>
            </p:cNvGrpSpPr>
            <p:nvPr/>
          </p:nvGrpSpPr>
          <p:grpSpPr bwMode="auto">
            <a:xfrm rot="-5400000">
              <a:off x="8147043" y="1535133"/>
              <a:ext cx="211718" cy="175536"/>
              <a:chOff x="4282" y="1020"/>
              <a:chExt cx="605" cy="675"/>
            </a:xfrm>
          </p:grpSpPr>
          <p:cxnSp>
            <p:nvCxnSpPr>
              <p:cNvPr id="138543" name="AutoShape 23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44" name="AutoShape 234"/>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45" name="AutoShape 233"/>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13" name="Group 228"/>
            <p:cNvGrpSpPr>
              <a:grpSpLocks noChangeAspect="1"/>
            </p:cNvGrpSpPr>
            <p:nvPr/>
          </p:nvGrpSpPr>
          <p:grpSpPr bwMode="auto">
            <a:xfrm rot="-5400000">
              <a:off x="8141614" y="2051760"/>
              <a:ext cx="211718" cy="175536"/>
              <a:chOff x="4282" y="1020"/>
              <a:chExt cx="605" cy="675"/>
            </a:xfrm>
          </p:grpSpPr>
          <p:cxnSp>
            <p:nvCxnSpPr>
              <p:cNvPr id="138540" name="AutoShape 231"/>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41" name="AutoShape 230"/>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42" name="AutoShape 22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14" name="Group 224"/>
            <p:cNvGrpSpPr>
              <a:grpSpLocks noChangeAspect="1"/>
            </p:cNvGrpSpPr>
            <p:nvPr/>
          </p:nvGrpSpPr>
          <p:grpSpPr bwMode="auto">
            <a:xfrm rot="-5400000">
              <a:off x="8147043" y="2324098"/>
              <a:ext cx="211718" cy="175536"/>
              <a:chOff x="4282" y="1020"/>
              <a:chExt cx="605" cy="675"/>
            </a:xfrm>
          </p:grpSpPr>
          <p:cxnSp>
            <p:nvCxnSpPr>
              <p:cNvPr id="138537" name="AutoShape 22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38" name="AutoShape 22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39" name="AutoShape 22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15" name="Group 219"/>
            <p:cNvGrpSpPr>
              <a:grpSpLocks/>
            </p:cNvGrpSpPr>
            <p:nvPr/>
          </p:nvGrpSpPr>
          <p:grpSpPr bwMode="auto">
            <a:xfrm rot="-7259809">
              <a:off x="8303581" y="1174123"/>
              <a:ext cx="307624" cy="351978"/>
              <a:chOff x="5614" y="4201"/>
              <a:chExt cx="340" cy="389"/>
            </a:xfrm>
          </p:grpSpPr>
          <p:sp>
            <p:nvSpPr>
              <p:cNvPr id="138533" name="AutoShape 223"/>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34" name="AutoShape 222"/>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35" name="AutoShape 221"/>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36" name="AutoShape 220"/>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16" name="Group 214"/>
            <p:cNvGrpSpPr>
              <a:grpSpLocks/>
            </p:cNvGrpSpPr>
            <p:nvPr/>
          </p:nvGrpSpPr>
          <p:grpSpPr bwMode="auto">
            <a:xfrm rot="-7259809">
              <a:off x="8304486" y="1435603"/>
              <a:ext cx="307624" cy="351978"/>
              <a:chOff x="5614" y="4201"/>
              <a:chExt cx="340" cy="389"/>
            </a:xfrm>
          </p:grpSpPr>
          <p:sp>
            <p:nvSpPr>
              <p:cNvPr id="138529" name="AutoShape 218"/>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30" name="AutoShape 217"/>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31" name="AutoShape 216"/>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32" name="AutoShape 215"/>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17" name="Group 209"/>
            <p:cNvGrpSpPr>
              <a:grpSpLocks/>
            </p:cNvGrpSpPr>
            <p:nvPr/>
          </p:nvGrpSpPr>
          <p:grpSpPr bwMode="auto">
            <a:xfrm rot="-7259809">
              <a:off x="8298152" y="1953135"/>
              <a:ext cx="307624" cy="351978"/>
              <a:chOff x="5614" y="4201"/>
              <a:chExt cx="340" cy="389"/>
            </a:xfrm>
          </p:grpSpPr>
          <p:sp>
            <p:nvSpPr>
              <p:cNvPr id="138525" name="AutoShape 213"/>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26" name="AutoShape 212"/>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27" name="AutoShape 211"/>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28" name="AutoShape 210"/>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18" name="Group 204"/>
            <p:cNvGrpSpPr>
              <a:grpSpLocks/>
            </p:cNvGrpSpPr>
            <p:nvPr/>
          </p:nvGrpSpPr>
          <p:grpSpPr bwMode="auto">
            <a:xfrm rot="-7259809">
              <a:off x="8301771" y="2231806"/>
              <a:ext cx="307624" cy="351978"/>
              <a:chOff x="5614" y="4201"/>
              <a:chExt cx="340" cy="389"/>
            </a:xfrm>
          </p:grpSpPr>
          <p:sp>
            <p:nvSpPr>
              <p:cNvPr id="138521" name="AutoShape 208"/>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522" name="AutoShape 207"/>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523" name="AutoShape 206"/>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524" name="AutoShape 205"/>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sp>
          <p:nvSpPr>
            <p:cNvPr id="138319" name="Text Box 203"/>
            <p:cNvSpPr txBox="1">
              <a:spLocks noChangeArrowheads="1"/>
            </p:cNvSpPr>
            <p:nvPr/>
          </p:nvSpPr>
          <p:spPr bwMode="auto">
            <a:xfrm>
              <a:off x="300381" y="2635346"/>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1.</a:t>
              </a:r>
              <a:endParaRPr lang="hu-HU" sz="1400"/>
            </a:p>
          </p:txBody>
        </p:sp>
        <p:sp>
          <p:nvSpPr>
            <p:cNvPr id="138320" name="Text Box 202"/>
            <p:cNvSpPr txBox="1">
              <a:spLocks noChangeArrowheads="1"/>
            </p:cNvSpPr>
            <p:nvPr/>
          </p:nvSpPr>
          <p:spPr bwMode="auto">
            <a:xfrm>
              <a:off x="1169014" y="2635346"/>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2.</a:t>
              </a:r>
              <a:endParaRPr lang="hu-HU" sz="1400"/>
            </a:p>
          </p:txBody>
        </p:sp>
        <p:sp>
          <p:nvSpPr>
            <p:cNvPr id="138321" name="Text Box 201"/>
            <p:cNvSpPr txBox="1">
              <a:spLocks noChangeArrowheads="1"/>
            </p:cNvSpPr>
            <p:nvPr/>
          </p:nvSpPr>
          <p:spPr bwMode="auto">
            <a:xfrm>
              <a:off x="1757152" y="2645298"/>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3.</a:t>
              </a:r>
              <a:endParaRPr lang="hu-HU" sz="1400"/>
            </a:p>
          </p:txBody>
        </p:sp>
        <p:sp>
          <p:nvSpPr>
            <p:cNvPr id="138322" name="Text Box 200"/>
            <p:cNvSpPr txBox="1">
              <a:spLocks noChangeArrowheads="1"/>
            </p:cNvSpPr>
            <p:nvPr/>
          </p:nvSpPr>
          <p:spPr bwMode="auto">
            <a:xfrm>
              <a:off x="3096295" y="2638965"/>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4.</a:t>
              </a:r>
              <a:endParaRPr lang="hu-HU" sz="1400"/>
            </a:p>
          </p:txBody>
        </p:sp>
        <p:sp>
          <p:nvSpPr>
            <p:cNvPr id="138323" name="Text Box 199"/>
            <p:cNvSpPr txBox="1">
              <a:spLocks noChangeArrowheads="1"/>
            </p:cNvSpPr>
            <p:nvPr/>
          </p:nvSpPr>
          <p:spPr bwMode="auto">
            <a:xfrm>
              <a:off x="4663455" y="2635346"/>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5.</a:t>
              </a:r>
              <a:endParaRPr lang="hu-HU" sz="1400"/>
            </a:p>
          </p:txBody>
        </p:sp>
        <p:sp>
          <p:nvSpPr>
            <p:cNvPr id="138324" name="Text Box 198"/>
            <p:cNvSpPr txBox="1">
              <a:spLocks noChangeArrowheads="1"/>
            </p:cNvSpPr>
            <p:nvPr/>
          </p:nvSpPr>
          <p:spPr bwMode="auto">
            <a:xfrm>
              <a:off x="5663288" y="2638965"/>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6.</a:t>
              </a:r>
              <a:endParaRPr lang="hu-HU" sz="1400"/>
            </a:p>
          </p:txBody>
        </p:sp>
        <p:sp>
          <p:nvSpPr>
            <p:cNvPr id="138325" name="Text Box 197"/>
            <p:cNvSpPr txBox="1">
              <a:spLocks noChangeArrowheads="1"/>
            </p:cNvSpPr>
            <p:nvPr/>
          </p:nvSpPr>
          <p:spPr bwMode="auto">
            <a:xfrm>
              <a:off x="7620428" y="2638965"/>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7.</a:t>
              </a:r>
              <a:endParaRPr lang="hu-HU" sz="1400"/>
            </a:p>
          </p:txBody>
        </p:sp>
        <p:sp>
          <p:nvSpPr>
            <p:cNvPr id="138326" name="Text Box 196"/>
            <p:cNvSpPr txBox="1">
              <a:spLocks noChangeArrowheads="1"/>
            </p:cNvSpPr>
            <p:nvPr/>
          </p:nvSpPr>
          <p:spPr bwMode="auto">
            <a:xfrm>
              <a:off x="1375314" y="3550074"/>
              <a:ext cx="892429" cy="484055"/>
            </a:xfrm>
            <a:prstGeom prst="rect">
              <a:avLst/>
            </a:prstGeom>
            <a:solidFill>
              <a:srgbClr val="FFFFFF"/>
            </a:solidFill>
            <a:ln w="9525">
              <a:noFill/>
              <a:miter lim="800000"/>
              <a:headEnd/>
              <a:tailEnd/>
            </a:ln>
          </p:spPr>
          <p:txBody>
            <a:bodyPr lIns="0" rIns="0"/>
            <a:lstStyle/>
            <a:p>
              <a:pPr algn="ctr" eaLnBrk="0" hangingPunct="0"/>
              <a:r>
                <a:rPr lang="hu-HU" sz="1400" smtClean="0">
                  <a:latin typeface="Calibri" pitchFamily="34" charset="0"/>
                  <a:cs typeface="Times New Roman" pitchFamily="18" charset="0"/>
                </a:rPr>
                <a:t>TMB szubsztr</a:t>
              </a:r>
              <a:r>
                <a:rPr lang="hu-HU" sz="1400" smtClean="0">
                  <a:cs typeface="Times New Roman" pitchFamily="18" charset="0"/>
                </a:rPr>
                <a:t>á</a:t>
              </a:r>
              <a:r>
                <a:rPr lang="hu-HU" sz="1400" smtClean="0">
                  <a:latin typeface="Calibri" pitchFamily="34" charset="0"/>
                  <a:cs typeface="Times New Roman" pitchFamily="18" charset="0"/>
                </a:rPr>
                <a:t>t</a:t>
              </a:r>
              <a:endParaRPr lang="hu-HU" sz="1400"/>
            </a:p>
          </p:txBody>
        </p:sp>
        <p:grpSp>
          <p:nvGrpSpPr>
            <p:cNvPr id="138327" name="Group 176"/>
            <p:cNvGrpSpPr>
              <a:grpSpLocks/>
            </p:cNvGrpSpPr>
            <p:nvPr/>
          </p:nvGrpSpPr>
          <p:grpSpPr bwMode="auto">
            <a:xfrm>
              <a:off x="251520" y="3514788"/>
              <a:ext cx="280496" cy="1327306"/>
              <a:chOff x="811" y="3776"/>
              <a:chExt cx="310" cy="1467"/>
            </a:xfrm>
          </p:grpSpPr>
          <p:grpSp>
            <p:nvGrpSpPr>
              <p:cNvPr id="138502" name="Group 182"/>
              <p:cNvGrpSpPr>
                <a:grpSpLocks/>
              </p:cNvGrpSpPr>
              <p:nvPr/>
            </p:nvGrpSpPr>
            <p:grpSpPr bwMode="auto">
              <a:xfrm>
                <a:off x="811" y="3776"/>
                <a:ext cx="109" cy="1467"/>
                <a:chOff x="1290" y="1080"/>
                <a:chExt cx="166" cy="2071"/>
              </a:xfrm>
            </p:grpSpPr>
            <p:cxnSp>
              <p:nvCxnSpPr>
                <p:cNvPr id="138508" name="AutoShape 195"/>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509" name="AutoShape 194"/>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510" name="AutoShape 193"/>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511" name="AutoShape 192"/>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512" name="AutoShape 191"/>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513" name="AutoShape 190"/>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514" name="AutoShape 189"/>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515" name="AutoShape 188"/>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516" name="AutoShape 187"/>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517" name="AutoShape 186"/>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518" name="AutoShape 185"/>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519" name="AutoShape 184"/>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520" name="AutoShape 183"/>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503" name="AutoShape 181"/>
              <p:cNvSpPr>
                <a:spLocks noChangeAspect="1" noChangeArrowheads="1"/>
              </p:cNvSpPr>
              <p:nvPr/>
            </p:nvSpPr>
            <p:spPr bwMode="auto">
              <a:xfrm rot="5400000">
                <a:off x="912" y="3836"/>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04" name="AutoShape 180"/>
              <p:cNvSpPr>
                <a:spLocks noChangeAspect="1" noChangeArrowheads="1"/>
              </p:cNvSpPr>
              <p:nvPr/>
            </p:nvSpPr>
            <p:spPr bwMode="auto">
              <a:xfrm rot="5400000">
                <a:off x="912" y="412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05" name="AutoShape 179"/>
              <p:cNvSpPr>
                <a:spLocks noChangeAspect="1" noChangeArrowheads="1"/>
              </p:cNvSpPr>
              <p:nvPr/>
            </p:nvSpPr>
            <p:spPr bwMode="auto">
              <a:xfrm rot="5400000">
                <a:off x="912" y="4419"/>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06" name="AutoShape 178"/>
              <p:cNvSpPr>
                <a:spLocks noChangeAspect="1" noChangeArrowheads="1"/>
              </p:cNvSpPr>
              <p:nvPr/>
            </p:nvSpPr>
            <p:spPr bwMode="auto">
              <a:xfrm rot="5400000">
                <a:off x="912" y="4701"/>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507" name="AutoShape 177"/>
              <p:cNvSpPr>
                <a:spLocks noChangeAspect="1" noChangeArrowheads="1"/>
              </p:cNvSpPr>
              <p:nvPr/>
            </p:nvSpPr>
            <p:spPr bwMode="auto">
              <a:xfrm rot="5400000">
                <a:off x="912" y="499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grpSp>
          <p:nvGrpSpPr>
            <p:cNvPr id="138328" name="Group 172"/>
            <p:cNvGrpSpPr>
              <a:grpSpLocks noChangeAspect="1"/>
            </p:cNvGrpSpPr>
            <p:nvPr/>
          </p:nvGrpSpPr>
          <p:grpSpPr bwMode="auto">
            <a:xfrm rot="-5400000">
              <a:off x="431586" y="3563641"/>
              <a:ext cx="211718" cy="175536"/>
              <a:chOff x="4282" y="1020"/>
              <a:chExt cx="605" cy="675"/>
            </a:xfrm>
          </p:grpSpPr>
          <p:cxnSp>
            <p:nvCxnSpPr>
              <p:cNvPr id="138499" name="AutoShape 175"/>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500" name="AutoShape 174"/>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501" name="AutoShape 173"/>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29" name="Group 168"/>
            <p:cNvGrpSpPr>
              <a:grpSpLocks noChangeAspect="1"/>
            </p:cNvGrpSpPr>
            <p:nvPr/>
          </p:nvGrpSpPr>
          <p:grpSpPr bwMode="auto">
            <a:xfrm rot="-5400000">
              <a:off x="431586" y="3824217"/>
              <a:ext cx="211718" cy="175536"/>
              <a:chOff x="4282" y="1020"/>
              <a:chExt cx="605" cy="675"/>
            </a:xfrm>
          </p:grpSpPr>
          <p:cxnSp>
            <p:nvCxnSpPr>
              <p:cNvPr id="138496" name="AutoShape 171"/>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97" name="AutoShape 170"/>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98" name="AutoShape 169"/>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30" name="Group 164"/>
            <p:cNvGrpSpPr>
              <a:grpSpLocks noChangeAspect="1"/>
            </p:cNvGrpSpPr>
            <p:nvPr/>
          </p:nvGrpSpPr>
          <p:grpSpPr bwMode="auto">
            <a:xfrm rot="-5400000">
              <a:off x="426157" y="4340844"/>
              <a:ext cx="211718" cy="175536"/>
              <a:chOff x="4282" y="1020"/>
              <a:chExt cx="605" cy="675"/>
            </a:xfrm>
          </p:grpSpPr>
          <p:cxnSp>
            <p:nvCxnSpPr>
              <p:cNvPr id="138493" name="AutoShape 167"/>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94" name="AutoShape 166"/>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95" name="AutoShape 165"/>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31" name="Group 160"/>
            <p:cNvGrpSpPr>
              <a:grpSpLocks noChangeAspect="1"/>
            </p:cNvGrpSpPr>
            <p:nvPr/>
          </p:nvGrpSpPr>
          <p:grpSpPr bwMode="auto">
            <a:xfrm rot="-5400000">
              <a:off x="431586" y="4613181"/>
              <a:ext cx="211718" cy="175536"/>
              <a:chOff x="4282" y="1020"/>
              <a:chExt cx="605" cy="675"/>
            </a:xfrm>
          </p:grpSpPr>
          <p:cxnSp>
            <p:nvCxnSpPr>
              <p:cNvPr id="138490" name="AutoShape 163"/>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91" name="AutoShape 162"/>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92" name="AutoShape 161"/>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32" name="Group 155"/>
            <p:cNvGrpSpPr>
              <a:grpSpLocks/>
            </p:cNvGrpSpPr>
            <p:nvPr/>
          </p:nvGrpSpPr>
          <p:grpSpPr bwMode="auto">
            <a:xfrm rot="-7259809">
              <a:off x="588124" y="3463206"/>
              <a:ext cx="307624" cy="351978"/>
              <a:chOff x="5614" y="4201"/>
              <a:chExt cx="340" cy="389"/>
            </a:xfrm>
          </p:grpSpPr>
          <p:sp>
            <p:nvSpPr>
              <p:cNvPr id="138486" name="AutoShape 159"/>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87" name="AutoShape 158"/>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88" name="AutoShape 157"/>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89" name="AutoShape 156"/>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33" name="Group 150"/>
            <p:cNvGrpSpPr>
              <a:grpSpLocks/>
            </p:cNvGrpSpPr>
            <p:nvPr/>
          </p:nvGrpSpPr>
          <p:grpSpPr bwMode="auto">
            <a:xfrm rot="-7259809">
              <a:off x="589029" y="3724686"/>
              <a:ext cx="307624" cy="351978"/>
              <a:chOff x="5614" y="4201"/>
              <a:chExt cx="340" cy="389"/>
            </a:xfrm>
          </p:grpSpPr>
          <p:sp>
            <p:nvSpPr>
              <p:cNvPr id="138482" name="AutoShape 154"/>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83" name="AutoShape 153"/>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84" name="AutoShape 152"/>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85" name="AutoShape 151"/>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34" name="Group 145"/>
            <p:cNvGrpSpPr>
              <a:grpSpLocks/>
            </p:cNvGrpSpPr>
            <p:nvPr/>
          </p:nvGrpSpPr>
          <p:grpSpPr bwMode="auto">
            <a:xfrm rot="-7259809">
              <a:off x="582695" y="4242218"/>
              <a:ext cx="307624" cy="351978"/>
              <a:chOff x="5614" y="4201"/>
              <a:chExt cx="340" cy="389"/>
            </a:xfrm>
          </p:grpSpPr>
          <p:sp>
            <p:nvSpPr>
              <p:cNvPr id="138478" name="AutoShape 149"/>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79" name="AutoShape 148"/>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80" name="AutoShape 147"/>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81" name="AutoShape 146"/>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35" name="Group 140"/>
            <p:cNvGrpSpPr>
              <a:grpSpLocks/>
            </p:cNvGrpSpPr>
            <p:nvPr/>
          </p:nvGrpSpPr>
          <p:grpSpPr bwMode="auto">
            <a:xfrm rot="-7259809">
              <a:off x="586314" y="4520889"/>
              <a:ext cx="307624" cy="351978"/>
              <a:chOff x="5614" y="4201"/>
              <a:chExt cx="340" cy="389"/>
            </a:xfrm>
          </p:grpSpPr>
          <p:sp>
            <p:nvSpPr>
              <p:cNvPr id="138474" name="AutoShape 144"/>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75" name="AutoShape 143"/>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76" name="AutoShape 142"/>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77" name="AutoShape 141"/>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cxnSp>
          <p:nvCxnSpPr>
            <p:cNvPr id="138336" name="AutoShape 139"/>
            <p:cNvCxnSpPr>
              <a:cxnSpLocks noChangeAspect="1" noChangeShapeType="1"/>
            </p:cNvCxnSpPr>
            <p:nvPr/>
          </p:nvCxnSpPr>
          <p:spPr bwMode="auto">
            <a:xfrm flipV="1">
              <a:off x="2478298" y="4144512"/>
              <a:ext cx="725671" cy="4524"/>
            </a:xfrm>
            <a:prstGeom prst="straightConnector1">
              <a:avLst/>
            </a:prstGeom>
            <a:noFill/>
            <a:ln w="9525">
              <a:solidFill>
                <a:srgbClr val="000000"/>
              </a:solidFill>
              <a:round/>
              <a:headEnd/>
              <a:tailEnd type="triangle" w="med" len="med"/>
            </a:ln>
          </p:spPr>
        </p:cxnSp>
        <p:sp>
          <p:nvSpPr>
            <p:cNvPr id="138337" name="Text Box 138"/>
            <p:cNvSpPr txBox="1">
              <a:spLocks noChangeArrowheads="1"/>
            </p:cNvSpPr>
            <p:nvPr/>
          </p:nvSpPr>
          <p:spPr bwMode="auto">
            <a:xfrm>
              <a:off x="1338217" y="4928048"/>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8.</a:t>
              </a:r>
              <a:endParaRPr lang="hu-HU" sz="1400"/>
            </a:p>
          </p:txBody>
        </p:sp>
        <p:grpSp>
          <p:nvGrpSpPr>
            <p:cNvPr id="138338" name="Group 135"/>
            <p:cNvGrpSpPr>
              <a:grpSpLocks noChangeAspect="1"/>
            </p:cNvGrpSpPr>
            <p:nvPr/>
          </p:nvGrpSpPr>
          <p:grpSpPr bwMode="auto">
            <a:xfrm>
              <a:off x="1097533" y="4078464"/>
              <a:ext cx="144772" cy="127573"/>
              <a:chOff x="1930" y="1986"/>
              <a:chExt cx="222" cy="195"/>
            </a:xfrm>
          </p:grpSpPr>
          <p:cxnSp>
            <p:nvCxnSpPr>
              <p:cNvPr id="138472" name="AutoShape 137"/>
              <p:cNvCxnSpPr>
                <a:cxnSpLocks noChangeAspect="1" noChangeShapeType="1"/>
              </p:cNvCxnSpPr>
              <p:nvPr/>
            </p:nvCxnSpPr>
            <p:spPr bwMode="auto">
              <a:xfrm>
                <a:off x="1930" y="2090"/>
                <a:ext cx="222" cy="0"/>
              </a:xfrm>
              <a:prstGeom prst="straightConnector1">
                <a:avLst/>
              </a:prstGeom>
              <a:noFill/>
              <a:ln w="9525">
                <a:solidFill>
                  <a:srgbClr val="000000"/>
                </a:solidFill>
                <a:round/>
                <a:headEnd/>
                <a:tailEnd/>
              </a:ln>
            </p:spPr>
          </p:cxnSp>
          <p:cxnSp>
            <p:nvCxnSpPr>
              <p:cNvPr id="138473" name="AutoShape 136"/>
              <p:cNvCxnSpPr>
                <a:cxnSpLocks noChangeAspect="1" noChangeShapeType="1"/>
              </p:cNvCxnSpPr>
              <p:nvPr/>
            </p:nvCxnSpPr>
            <p:spPr bwMode="auto">
              <a:xfrm>
                <a:off x="2038" y="1986"/>
                <a:ext cx="0" cy="195"/>
              </a:xfrm>
              <a:prstGeom prst="straightConnector1">
                <a:avLst/>
              </a:prstGeom>
              <a:noFill/>
              <a:ln w="9525">
                <a:solidFill>
                  <a:srgbClr val="000000"/>
                </a:solidFill>
                <a:round/>
                <a:headEnd/>
                <a:tailEnd/>
              </a:ln>
            </p:spPr>
          </p:cxnSp>
        </p:grpSp>
        <p:sp>
          <p:nvSpPr>
            <p:cNvPr id="138339" name="Text Box 134"/>
            <p:cNvSpPr txBox="1">
              <a:spLocks noChangeArrowheads="1"/>
            </p:cNvSpPr>
            <p:nvPr/>
          </p:nvSpPr>
          <p:spPr bwMode="auto">
            <a:xfrm>
              <a:off x="4553971" y="1378612"/>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0" name="Text Box 133"/>
            <p:cNvSpPr txBox="1">
              <a:spLocks noChangeArrowheads="1"/>
            </p:cNvSpPr>
            <p:nvPr/>
          </p:nvSpPr>
          <p:spPr bwMode="auto">
            <a:xfrm>
              <a:off x="4859802" y="1525186"/>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1" name="Text Box 132"/>
            <p:cNvSpPr txBox="1">
              <a:spLocks noChangeArrowheads="1"/>
            </p:cNvSpPr>
            <p:nvPr/>
          </p:nvSpPr>
          <p:spPr bwMode="auto">
            <a:xfrm>
              <a:off x="4572972" y="1713379"/>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2" name="Text Box 131"/>
            <p:cNvSpPr txBox="1">
              <a:spLocks noChangeArrowheads="1"/>
            </p:cNvSpPr>
            <p:nvPr/>
          </p:nvSpPr>
          <p:spPr bwMode="auto">
            <a:xfrm>
              <a:off x="4811846" y="1945002"/>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3" name="Text Box 130"/>
            <p:cNvSpPr txBox="1">
              <a:spLocks noChangeArrowheads="1"/>
            </p:cNvSpPr>
            <p:nvPr/>
          </p:nvSpPr>
          <p:spPr bwMode="auto">
            <a:xfrm>
              <a:off x="4551256" y="2306912"/>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4" name="Text Box 129"/>
            <p:cNvSpPr txBox="1">
              <a:spLocks noChangeArrowheads="1"/>
            </p:cNvSpPr>
            <p:nvPr/>
          </p:nvSpPr>
          <p:spPr bwMode="auto">
            <a:xfrm>
              <a:off x="6668551" y="1261896"/>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5" name="Text Box 128"/>
            <p:cNvSpPr txBox="1">
              <a:spLocks noChangeArrowheads="1"/>
            </p:cNvSpPr>
            <p:nvPr/>
          </p:nvSpPr>
          <p:spPr bwMode="auto">
            <a:xfrm>
              <a:off x="6668551" y="1522471"/>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6" name="Text Box 127"/>
            <p:cNvSpPr txBox="1">
              <a:spLocks noChangeArrowheads="1"/>
            </p:cNvSpPr>
            <p:nvPr/>
          </p:nvSpPr>
          <p:spPr bwMode="auto">
            <a:xfrm>
              <a:off x="6965334" y="1891620"/>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7" name="Text Box 126"/>
            <p:cNvSpPr txBox="1">
              <a:spLocks noChangeArrowheads="1"/>
            </p:cNvSpPr>
            <p:nvPr/>
          </p:nvSpPr>
          <p:spPr bwMode="auto">
            <a:xfrm>
              <a:off x="6654073" y="2036384"/>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8" name="Text Box 125"/>
            <p:cNvSpPr txBox="1">
              <a:spLocks noChangeArrowheads="1"/>
            </p:cNvSpPr>
            <p:nvPr/>
          </p:nvSpPr>
          <p:spPr bwMode="auto">
            <a:xfrm>
              <a:off x="6661312" y="2318674"/>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49" name="Text Box 124"/>
            <p:cNvSpPr txBox="1">
              <a:spLocks noChangeArrowheads="1"/>
            </p:cNvSpPr>
            <p:nvPr/>
          </p:nvSpPr>
          <p:spPr bwMode="auto">
            <a:xfrm>
              <a:off x="8493586" y="1234753"/>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0" name="Text Box 123"/>
            <p:cNvSpPr txBox="1">
              <a:spLocks noChangeArrowheads="1"/>
            </p:cNvSpPr>
            <p:nvPr/>
          </p:nvSpPr>
          <p:spPr bwMode="auto">
            <a:xfrm>
              <a:off x="8493586" y="1488090"/>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1" name="Text Box 122"/>
            <p:cNvSpPr txBox="1">
              <a:spLocks noChangeArrowheads="1"/>
            </p:cNvSpPr>
            <p:nvPr/>
          </p:nvSpPr>
          <p:spPr bwMode="auto">
            <a:xfrm>
              <a:off x="8486347" y="2016479"/>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2" name="Text Box 121"/>
            <p:cNvSpPr txBox="1">
              <a:spLocks noChangeArrowheads="1"/>
            </p:cNvSpPr>
            <p:nvPr/>
          </p:nvSpPr>
          <p:spPr bwMode="auto">
            <a:xfrm>
              <a:off x="8493586" y="2291531"/>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3" name="Text Box 120"/>
            <p:cNvSpPr txBox="1">
              <a:spLocks noChangeArrowheads="1"/>
            </p:cNvSpPr>
            <p:nvPr/>
          </p:nvSpPr>
          <p:spPr bwMode="auto">
            <a:xfrm>
              <a:off x="773605" y="3526550"/>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4" name="Text Box 119"/>
            <p:cNvSpPr txBox="1">
              <a:spLocks noChangeArrowheads="1"/>
            </p:cNvSpPr>
            <p:nvPr/>
          </p:nvSpPr>
          <p:spPr bwMode="auto">
            <a:xfrm>
              <a:off x="770890" y="3791650"/>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5" name="Text Box 118"/>
            <p:cNvSpPr txBox="1">
              <a:spLocks noChangeArrowheads="1"/>
            </p:cNvSpPr>
            <p:nvPr/>
          </p:nvSpPr>
          <p:spPr bwMode="auto">
            <a:xfrm>
              <a:off x="763652" y="4305562"/>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6" name="Text Box 117"/>
            <p:cNvSpPr txBox="1">
              <a:spLocks noChangeArrowheads="1"/>
            </p:cNvSpPr>
            <p:nvPr/>
          </p:nvSpPr>
          <p:spPr bwMode="auto">
            <a:xfrm>
              <a:off x="770890" y="4573376"/>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57" name="Oval 116"/>
            <p:cNvSpPr>
              <a:spLocks noChangeArrowheads="1"/>
            </p:cNvSpPr>
            <p:nvPr/>
          </p:nvSpPr>
          <p:spPr bwMode="auto">
            <a:xfrm>
              <a:off x="1543612" y="4115559"/>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58" name="Oval 115"/>
            <p:cNvSpPr>
              <a:spLocks noChangeArrowheads="1"/>
            </p:cNvSpPr>
            <p:nvPr/>
          </p:nvSpPr>
          <p:spPr bwMode="auto">
            <a:xfrm>
              <a:off x="1848539" y="4071225"/>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59" name="Oval 114"/>
            <p:cNvSpPr>
              <a:spLocks noChangeArrowheads="1"/>
            </p:cNvSpPr>
            <p:nvPr/>
          </p:nvSpPr>
          <p:spPr bwMode="auto">
            <a:xfrm>
              <a:off x="1673003" y="4360754"/>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0" name="Oval 113"/>
            <p:cNvSpPr>
              <a:spLocks noChangeArrowheads="1"/>
            </p:cNvSpPr>
            <p:nvPr/>
          </p:nvSpPr>
          <p:spPr bwMode="auto">
            <a:xfrm>
              <a:off x="1384363" y="4427707"/>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1" name="Oval 112"/>
            <p:cNvSpPr>
              <a:spLocks noChangeArrowheads="1"/>
            </p:cNvSpPr>
            <p:nvPr/>
          </p:nvSpPr>
          <p:spPr bwMode="auto">
            <a:xfrm>
              <a:off x="2053935" y="4405993"/>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2" name="Oval 111"/>
            <p:cNvSpPr>
              <a:spLocks noChangeArrowheads="1"/>
            </p:cNvSpPr>
            <p:nvPr/>
          </p:nvSpPr>
          <p:spPr bwMode="auto">
            <a:xfrm>
              <a:off x="1719149" y="4190656"/>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3" name="Oval 110"/>
            <p:cNvSpPr>
              <a:spLocks noChangeArrowheads="1"/>
            </p:cNvSpPr>
            <p:nvPr/>
          </p:nvSpPr>
          <p:spPr bwMode="auto">
            <a:xfrm>
              <a:off x="1911877" y="4343563"/>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4" name="Oval 109"/>
            <p:cNvSpPr>
              <a:spLocks noChangeArrowheads="1"/>
            </p:cNvSpPr>
            <p:nvPr/>
          </p:nvSpPr>
          <p:spPr bwMode="auto">
            <a:xfrm>
              <a:off x="1622332" y="4472041"/>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5" name="Oval 108"/>
            <p:cNvSpPr>
              <a:spLocks noChangeArrowheads="1"/>
            </p:cNvSpPr>
            <p:nvPr/>
          </p:nvSpPr>
          <p:spPr bwMode="auto">
            <a:xfrm>
              <a:off x="1977929" y="4549852"/>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6" name="Oval 107"/>
            <p:cNvSpPr>
              <a:spLocks noChangeArrowheads="1"/>
            </p:cNvSpPr>
            <p:nvPr/>
          </p:nvSpPr>
          <p:spPr bwMode="auto">
            <a:xfrm>
              <a:off x="1492942" y="4322753"/>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7" name="Oval 106"/>
            <p:cNvSpPr>
              <a:spLocks noChangeArrowheads="1"/>
            </p:cNvSpPr>
            <p:nvPr/>
          </p:nvSpPr>
          <p:spPr bwMode="auto">
            <a:xfrm>
              <a:off x="1990597" y="4194275"/>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8" name="Oval 105"/>
            <p:cNvSpPr>
              <a:spLocks noChangeArrowheads="1"/>
            </p:cNvSpPr>
            <p:nvPr/>
          </p:nvSpPr>
          <p:spPr bwMode="auto">
            <a:xfrm>
              <a:off x="1848539" y="4543519"/>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69" name="Oval 104"/>
            <p:cNvSpPr>
              <a:spLocks noChangeArrowheads="1"/>
            </p:cNvSpPr>
            <p:nvPr/>
          </p:nvSpPr>
          <p:spPr bwMode="auto">
            <a:xfrm>
              <a:off x="1673003" y="4607758"/>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70" name="Oval 103"/>
            <p:cNvSpPr>
              <a:spLocks noChangeArrowheads="1"/>
            </p:cNvSpPr>
            <p:nvPr/>
          </p:nvSpPr>
          <p:spPr bwMode="auto">
            <a:xfrm>
              <a:off x="1760771" y="4332706"/>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71" name="Oval 102"/>
            <p:cNvSpPr>
              <a:spLocks noChangeArrowheads="1"/>
            </p:cNvSpPr>
            <p:nvPr/>
          </p:nvSpPr>
          <p:spPr bwMode="auto">
            <a:xfrm>
              <a:off x="1977929" y="4549852"/>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72" name="Oval 101"/>
            <p:cNvSpPr>
              <a:spLocks noChangeArrowheads="1"/>
            </p:cNvSpPr>
            <p:nvPr/>
          </p:nvSpPr>
          <p:spPr bwMode="auto">
            <a:xfrm>
              <a:off x="1513753" y="4621329"/>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73" name="Oval 100"/>
            <p:cNvSpPr>
              <a:spLocks noChangeArrowheads="1"/>
            </p:cNvSpPr>
            <p:nvPr/>
          </p:nvSpPr>
          <p:spPr bwMode="auto">
            <a:xfrm>
              <a:off x="1848539" y="4701854"/>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74" name="Oval 99"/>
            <p:cNvSpPr>
              <a:spLocks noChangeArrowheads="1"/>
            </p:cNvSpPr>
            <p:nvPr/>
          </p:nvSpPr>
          <p:spPr bwMode="auto">
            <a:xfrm>
              <a:off x="1719149" y="4738045"/>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grpSp>
          <p:nvGrpSpPr>
            <p:cNvPr id="138375" name="Group 79"/>
            <p:cNvGrpSpPr>
              <a:grpSpLocks/>
            </p:cNvGrpSpPr>
            <p:nvPr/>
          </p:nvGrpSpPr>
          <p:grpSpPr bwMode="auto">
            <a:xfrm>
              <a:off x="3301691" y="3505740"/>
              <a:ext cx="280496" cy="1327306"/>
              <a:chOff x="811" y="3776"/>
              <a:chExt cx="310" cy="1467"/>
            </a:xfrm>
          </p:grpSpPr>
          <p:grpSp>
            <p:nvGrpSpPr>
              <p:cNvPr id="138453" name="Group 85"/>
              <p:cNvGrpSpPr>
                <a:grpSpLocks/>
              </p:cNvGrpSpPr>
              <p:nvPr/>
            </p:nvGrpSpPr>
            <p:grpSpPr bwMode="auto">
              <a:xfrm>
                <a:off x="811" y="3776"/>
                <a:ext cx="109" cy="1467"/>
                <a:chOff x="1290" y="1080"/>
                <a:chExt cx="166" cy="2071"/>
              </a:xfrm>
            </p:grpSpPr>
            <p:cxnSp>
              <p:nvCxnSpPr>
                <p:cNvPr id="138459" name="AutoShape 98"/>
                <p:cNvCxnSpPr>
                  <a:cxnSpLocks noChangeShapeType="1"/>
                </p:cNvCxnSpPr>
                <p:nvPr/>
              </p:nvCxnSpPr>
              <p:spPr bwMode="auto">
                <a:xfrm>
                  <a:off x="1456" y="1080"/>
                  <a:ext cx="0" cy="2055"/>
                </a:xfrm>
                <a:prstGeom prst="straightConnector1">
                  <a:avLst/>
                </a:prstGeom>
                <a:noFill/>
                <a:ln w="9525">
                  <a:solidFill>
                    <a:srgbClr val="000000"/>
                  </a:solidFill>
                  <a:round/>
                  <a:headEnd/>
                  <a:tailEnd/>
                </a:ln>
              </p:spPr>
            </p:cxnSp>
            <p:cxnSp>
              <p:nvCxnSpPr>
                <p:cNvPr id="138460" name="AutoShape 97"/>
                <p:cNvCxnSpPr>
                  <a:cxnSpLocks noChangeShapeType="1"/>
                </p:cNvCxnSpPr>
                <p:nvPr/>
              </p:nvCxnSpPr>
              <p:spPr bwMode="auto">
                <a:xfrm flipH="1">
                  <a:off x="1290" y="1473"/>
                  <a:ext cx="165" cy="117"/>
                </a:xfrm>
                <a:prstGeom prst="straightConnector1">
                  <a:avLst/>
                </a:prstGeom>
                <a:noFill/>
                <a:ln w="9525">
                  <a:solidFill>
                    <a:srgbClr val="000000"/>
                  </a:solidFill>
                  <a:round/>
                  <a:headEnd/>
                  <a:tailEnd/>
                </a:ln>
              </p:spPr>
            </p:cxnSp>
            <p:cxnSp>
              <p:nvCxnSpPr>
                <p:cNvPr id="138461" name="AutoShape 96"/>
                <p:cNvCxnSpPr>
                  <a:cxnSpLocks noChangeShapeType="1"/>
                </p:cNvCxnSpPr>
                <p:nvPr/>
              </p:nvCxnSpPr>
              <p:spPr bwMode="auto">
                <a:xfrm flipH="1">
                  <a:off x="1290" y="1656"/>
                  <a:ext cx="165" cy="117"/>
                </a:xfrm>
                <a:prstGeom prst="straightConnector1">
                  <a:avLst/>
                </a:prstGeom>
                <a:noFill/>
                <a:ln w="9525">
                  <a:solidFill>
                    <a:srgbClr val="000000"/>
                  </a:solidFill>
                  <a:round/>
                  <a:headEnd/>
                  <a:tailEnd/>
                </a:ln>
              </p:spPr>
            </p:cxnSp>
            <p:cxnSp>
              <p:nvCxnSpPr>
                <p:cNvPr id="138462" name="AutoShape 95"/>
                <p:cNvCxnSpPr>
                  <a:cxnSpLocks noChangeShapeType="1"/>
                </p:cNvCxnSpPr>
                <p:nvPr/>
              </p:nvCxnSpPr>
              <p:spPr bwMode="auto">
                <a:xfrm flipH="1">
                  <a:off x="1290" y="1831"/>
                  <a:ext cx="165" cy="117"/>
                </a:xfrm>
                <a:prstGeom prst="straightConnector1">
                  <a:avLst/>
                </a:prstGeom>
                <a:noFill/>
                <a:ln w="9525">
                  <a:solidFill>
                    <a:srgbClr val="000000"/>
                  </a:solidFill>
                  <a:round/>
                  <a:headEnd/>
                  <a:tailEnd/>
                </a:ln>
              </p:spPr>
            </p:cxnSp>
            <p:cxnSp>
              <p:nvCxnSpPr>
                <p:cNvPr id="138463" name="AutoShape 94"/>
                <p:cNvCxnSpPr>
                  <a:cxnSpLocks noChangeShapeType="1"/>
                </p:cNvCxnSpPr>
                <p:nvPr/>
              </p:nvCxnSpPr>
              <p:spPr bwMode="auto">
                <a:xfrm flipH="1">
                  <a:off x="1290" y="2018"/>
                  <a:ext cx="165" cy="117"/>
                </a:xfrm>
                <a:prstGeom prst="straightConnector1">
                  <a:avLst/>
                </a:prstGeom>
                <a:noFill/>
                <a:ln w="9525">
                  <a:solidFill>
                    <a:srgbClr val="000000"/>
                  </a:solidFill>
                  <a:round/>
                  <a:headEnd/>
                  <a:tailEnd/>
                </a:ln>
              </p:spPr>
            </p:cxnSp>
            <p:cxnSp>
              <p:nvCxnSpPr>
                <p:cNvPr id="138464" name="AutoShape 93"/>
                <p:cNvCxnSpPr>
                  <a:cxnSpLocks noChangeShapeType="1"/>
                </p:cNvCxnSpPr>
                <p:nvPr/>
              </p:nvCxnSpPr>
              <p:spPr bwMode="auto">
                <a:xfrm flipH="1">
                  <a:off x="1290" y="2197"/>
                  <a:ext cx="165" cy="117"/>
                </a:xfrm>
                <a:prstGeom prst="straightConnector1">
                  <a:avLst/>
                </a:prstGeom>
                <a:noFill/>
                <a:ln w="9525">
                  <a:solidFill>
                    <a:srgbClr val="000000"/>
                  </a:solidFill>
                  <a:round/>
                  <a:headEnd/>
                  <a:tailEnd/>
                </a:ln>
              </p:spPr>
            </p:cxnSp>
            <p:cxnSp>
              <p:nvCxnSpPr>
                <p:cNvPr id="138465" name="AutoShape 92"/>
                <p:cNvCxnSpPr>
                  <a:cxnSpLocks noChangeShapeType="1"/>
                </p:cNvCxnSpPr>
                <p:nvPr/>
              </p:nvCxnSpPr>
              <p:spPr bwMode="auto">
                <a:xfrm flipH="1">
                  <a:off x="1290" y="2373"/>
                  <a:ext cx="165" cy="117"/>
                </a:xfrm>
                <a:prstGeom prst="straightConnector1">
                  <a:avLst/>
                </a:prstGeom>
                <a:noFill/>
                <a:ln w="9525">
                  <a:solidFill>
                    <a:srgbClr val="000000"/>
                  </a:solidFill>
                  <a:round/>
                  <a:headEnd/>
                  <a:tailEnd/>
                </a:ln>
              </p:spPr>
            </p:cxnSp>
            <p:cxnSp>
              <p:nvCxnSpPr>
                <p:cNvPr id="138466" name="AutoShape 91"/>
                <p:cNvCxnSpPr>
                  <a:cxnSpLocks noChangeShapeType="1"/>
                </p:cNvCxnSpPr>
                <p:nvPr/>
              </p:nvCxnSpPr>
              <p:spPr bwMode="auto">
                <a:xfrm flipH="1">
                  <a:off x="1290" y="2539"/>
                  <a:ext cx="165" cy="117"/>
                </a:xfrm>
                <a:prstGeom prst="straightConnector1">
                  <a:avLst/>
                </a:prstGeom>
                <a:noFill/>
                <a:ln w="9525">
                  <a:solidFill>
                    <a:srgbClr val="000000"/>
                  </a:solidFill>
                  <a:round/>
                  <a:headEnd/>
                  <a:tailEnd/>
                </a:ln>
              </p:spPr>
            </p:cxnSp>
            <p:cxnSp>
              <p:nvCxnSpPr>
                <p:cNvPr id="138467" name="AutoShape 90"/>
                <p:cNvCxnSpPr>
                  <a:cxnSpLocks noChangeShapeType="1"/>
                </p:cNvCxnSpPr>
                <p:nvPr/>
              </p:nvCxnSpPr>
              <p:spPr bwMode="auto">
                <a:xfrm flipH="1">
                  <a:off x="1290" y="2704"/>
                  <a:ext cx="165" cy="117"/>
                </a:xfrm>
                <a:prstGeom prst="straightConnector1">
                  <a:avLst/>
                </a:prstGeom>
                <a:noFill/>
                <a:ln w="9525">
                  <a:solidFill>
                    <a:srgbClr val="000000"/>
                  </a:solidFill>
                  <a:round/>
                  <a:headEnd/>
                  <a:tailEnd/>
                </a:ln>
              </p:spPr>
            </p:cxnSp>
            <p:cxnSp>
              <p:nvCxnSpPr>
                <p:cNvPr id="138468" name="AutoShape 89"/>
                <p:cNvCxnSpPr>
                  <a:cxnSpLocks noChangeShapeType="1"/>
                </p:cNvCxnSpPr>
                <p:nvPr/>
              </p:nvCxnSpPr>
              <p:spPr bwMode="auto">
                <a:xfrm flipH="1">
                  <a:off x="1290" y="2872"/>
                  <a:ext cx="165" cy="117"/>
                </a:xfrm>
                <a:prstGeom prst="straightConnector1">
                  <a:avLst/>
                </a:prstGeom>
                <a:noFill/>
                <a:ln w="9525">
                  <a:solidFill>
                    <a:srgbClr val="000000"/>
                  </a:solidFill>
                  <a:round/>
                  <a:headEnd/>
                  <a:tailEnd/>
                </a:ln>
              </p:spPr>
            </p:cxnSp>
            <p:cxnSp>
              <p:nvCxnSpPr>
                <p:cNvPr id="138469" name="AutoShape 88"/>
                <p:cNvCxnSpPr>
                  <a:cxnSpLocks noChangeShapeType="1"/>
                </p:cNvCxnSpPr>
                <p:nvPr/>
              </p:nvCxnSpPr>
              <p:spPr bwMode="auto">
                <a:xfrm flipH="1">
                  <a:off x="1290" y="3034"/>
                  <a:ext cx="165" cy="117"/>
                </a:xfrm>
                <a:prstGeom prst="straightConnector1">
                  <a:avLst/>
                </a:prstGeom>
                <a:noFill/>
                <a:ln w="9525">
                  <a:solidFill>
                    <a:srgbClr val="000000"/>
                  </a:solidFill>
                  <a:round/>
                  <a:headEnd/>
                  <a:tailEnd/>
                </a:ln>
              </p:spPr>
            </p:cxnSp>
            <p:cxnSp>
              <p:nvCxnSpPr>
                <p:cNvPr id="138470" name="AutoShape 87"/>
                <p:cNvCxnSpPr>
                  <a:cxnSpLocks noChangeShapeType="1"/>
                </p:cNvCxnSpPr>
                <p:nvPr/>
              </p:nvCxnSpPr>
              <p:spPr bwMode="auto">
                <a:xfrm flipH="1">
                  <a:off x="1290" y="1293"/>
                  <a:ext cx="165" cy="117"/>
                </a:xfrm>
                <a:prstGeom prst="straightConnector1">
                  <a:avLst/>
                </a:prstGeom>
                <a:noFill/>
                <a:ln w="9525">
                  <a:solidFill>
                    <a:srgbClr val="000000"/>
                  </a:solidFill>
                  <a:round/>
                  <a:headEnd/>
                  <a:tailEnd/>
                </a:ln>
              </p:spPr>
            </p:cxnSp>
            <p:cxnSp>
              <p:nvCxnSpPr>
                <p:cNvPr id="138471" name="AutoShape 86"/>
                <p:cNvCxnSpPr>
                  <a:cxnSpLocks noChangeShapeType="1"/>
                </p:cNvCxnSpPr>
                <p:nvPr/>
              </p:nvCxnSpPr>
              <p:spPr bwMode="auto">
                <a:xfrm flipH="1">
                  <a:off x="1290" y="1132"/>
                  <a:ext cx="165" cy="117"/>
                </a:xfrm>
                <a:prstGeom prst="straightConnector1">
                  <a:avLst/>
                </a:prstGeom>
                <a:noFill/>
                <a:ln w="9525">
                  <a:solidFill>
                    <a:srgbClr val="000000"/>
                  </a:solidFill>
                  <a:round/>
                  <a:headEnd/>
                  <a:tailEnd/>
                </a:ln>
              </p:spPr>
            </p:cxnSp>
          </p:grpSp>
          <p:sp>
            <p:nvSpPr>
              <p:cNvPr id="138454" name="AutoShape 84"/>
              <p:cNvSpPr>
                <a:spLocks noChangeAspect="1" noChangeArrowheads="1"/>
              </p:cNvSpPr>
              <p:nvPr/>
            </p:nvSpPr>
            <p:spPr bwMode="auto">
              <a:xfrm rot="5400000">
                <a:off x="912" y="3836"/>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455" name="AutoShape 83"/>
              <p:cNvSpPr>
                <a:spLocks noChangeAspect="1" noChangeArrowheads="1"/>
              </p:cNvSpPr>
              <p:nvPr/>
            </p:nvSpPr>
            <p:spPr bwMode="auto">
              <a:xfrm rot="5400000">
                <a:off x="912" y="412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456" name="AutoShape 82"/>
              <p:cNvSpPr>
                <a:spLocks noChangeAspect="1" noChangeArrowheads="1"/>
              </p:cNvSpPr>
              <p:nvPr/>
            </p:nvSpPr>
            <p:spPr bwMode="auto">
              <a:xfrm rot="5400000">
                <a:off x="912" y="4419"/>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457" name="AutoShape 81"/>
              <p:cNvSpPr>
                <a:spLocks noChangeAspect="1" noChangeArrowheads="1"/>
              </p:cNvSpPr>
              <p:nvPr/>
            </p:nvSpPr>
            <p:spPr bwMode="auto">
              <a:xfrm rot="5400000">
                <a:off x="912" y="4701"/>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sp>
            <p:nvSpPr>
              <p:cNvPr id="138458" name="AutoShape 80"/>
              <p:cNvSpPr>
                <a:spLocks noChangeAspect="1" noChangeArrowheads="1"/>
              </p:cNvSpPr>
              <p:nvPr/>
            </p:nvSpPr>
            <p:spPr bwMode="auto">
              <a:xfrm rot="5400000">
                <a:off x="912" y="4994"/>
                <a:ext cx="232" cy="186"/>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grpSp>
          <p:nvGrpSpPr>
            <p:cNvPr id="138376" name="Group 75"/>
            <p:cNvGrpSpPr>
              <a:grpSpLocks noChangeAspect="1"/>
            </p:cNvGrpSpPr>
            <p:nvPr/>
          </p:nvGrpSpPr>
          <p:grpSpPr bwMode="auto">
            <a:xfrm rot="-5400000">
              <a:off x="3481757" y="3554593"/>
              <a:ext cx="211718" cy="175536"/>
              <a:chOff x="4282" y="1020"/>
              <a:chExt cx="605" cy="675"/>
            </a:xfrm>
          </p:grpSpPr>
          <p:cxnSp>
            <p:nvCxnSpPr>
              <p:cNvPr id="138450" name="AutoShape 7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51" name="AutoShape 7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52" name="AutoShape 7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77" name="Group 71"/>
            <p:cNvGrpSpPr>
              <a:grpSpLocks noChangeAspect="1"/>
            </p:cNvGrpSpPr>
            <p:nvPr/>
          </p:nvGrpSpPr>
          <p:grpSpPr bwMode="auto">
            <a:xfrm rot="-5400000">
              <a:off x="3481757" y="3815169"/>
              <a:ext cx="211718" cy="175536"/>
              <a:chOff x="4282" y="1020"/>
              <a:chExt cx="605" cy="675"/>
            </a:xfrm>
          </p:grpSpPr>
          <p:cxnSp>
            <p:nvCxnSpPr>
              <p:cNvPr id="138447" name="AutoShape 74"/>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48" name="AutoShape 73"/>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49" name="AutoShape 72"/>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78" name="Group 67"/>
            <p:cNvGrpSpPr>
              <a:grpSpLocks noChangeAspect="1"/>
            </p:cNvGrpSpPr>
            <p:nvPr/>
          </p:nvGrpSpPr>
          <p:grpSpPr bwMode="auto">
            <a:xfrm rot="-5400000">
              <a:off x="3476328" y="4331796"/>
              <a:ext cx="211718" cy="175536"/>
              <a:chOff x="4282" y="1020"/>
              <a:chExt cx="605" cy="675"/>
            </a:xfrm>
          </p:grpSpPr>
          <p:cxnSp>
            <p:nvCxnSpPr>
              <p:cNvPr id="138444" name="AutoShape 70"/>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45" name="AutoShape 69"/>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46" name="AutoShape 68"/>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79" name="Group 63"/>
            <p:cNvGrpSpPr>
              <a:grpSpLocks noChangeAspect="1"/>
            </p:cNvGrpSpPr>
            <p:nvPr/>
          </p:nvGrpSpPr>
          <p:grpSpPr bwMode="auto">
            <a:xfrm rot="-5400000">
              <a:off x="3481757" y="4604134"/>
              <a:ext cx="211718" cy="175536"/>
              <a:chOff x="4282" y="1020"/>
              <a:chExt cx="605" cy="675"/>
            </a:xfrm>
          </p:grpSpPr>
          <p:cxnSp>
            <p:nvCxnSpPr>
              <p:cNvPr id="138441" name="AutoShape 66"/>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442" name="AutoShape 65"/>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443" name="AutoShape 64"/>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380" name="Group 58"/>
            <p:cNvGrpSpPr>
              <a:grpSpLocks/>
            </p:cNvGrpSpPr>
            <p:nvPr/>
          </p:nvGrpSpPr>
          <p:grpSpPr bwMode="auto">
            <a:xfrm rot="-7259809">
              <a:off x="3638295" y="3454158"/>
              <a:ext cx="307624" cy="351978"/>
              <a:chOff x="5614" y="4201"/>
              <a:chExt cx="340" cy="389"/>
            </a:xfrm>
          </p:grpSpPr>
          <p:sp>
            <p:nvSpPr>
              <p:cNvPr id="138437" name="AutoShape 62"/>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38" name="AutoShape 61"/>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39" name="AutoShape 60"/>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40" name="AutoShape 59"/>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81" name="Group 53"/>
            <p:cNvGrpSpPr>
              <a:grpSpLocks/>
            </p:cNvGrpSpPr>
            <p:nvPr/>
          </p:nvGrpSpPr>
          <p:grpSpPr bwMode="auto">
            <a:xfrm rot="-7259809">
              <a:off x="3639200" y="3715639"/>
              <a:ext cx="307624" cy="351978"/>
              <a:chOff x="5614" y="4201"/>
              <a:chExt cx="340" cy="389"/>
            </a:xfrm>
          </p:grpSpPr>
          <p:sp>
            <p:nvSpPr>
              <p:cNvPr id="138433" name="AutoShape 57"/>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34" name="AutoShape 56"/>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35" name="AutoShape 55"/>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36" name="AutoShape 54"/>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82" name="Group 48"/>
            <p:cNvGrpSpPr>
              <a:grpSpLocks/>
            </p:cNvGrpSpPr>
            <p:nvPr/>
          </p:nvGrpSpPr>
          <p:grpSpPr bwMode="auto">
            <a:xfrm rot="-7259809">
              <a:off x="3632866" y="4233170"/>
              <a:ext cx="307624" cy="351978"/>
              <a:chOff x="5614" y="4201"/>
              <a:chExt cx="340" cy="389"/>
            </a:xfrm>
          </p:grpSpPr>
          <p:sp>
            <p:nvSpPr>
              <p:cNvPr id="138429" name="AutoShape 52"/>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30" name="AutoShape 51"/>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31" name="AutoShape 50"/>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32" name="AutoShape 49"/>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grpSp>
          <p:nvGrpSpPr>
            <p:cNvPr id="138383" name="Group 43"/>
            <p:cNvGrpSpPr>
              <a:grpSpLocks/>
            </p:cNvGrpSpPr>
            <p:nvPr/>
          </p:nvGrpSpPr>
          <p:grpSpPr bwMode="auto">
            <a:xfrm rot="-7259809">
              <a:off x="3636485" y="4511842"/>
              <a:ext cx="307624" cy="351978"/>
              <a:chOff x="5614" y="4201"/>
              <a:chExt cx="340" cy="389"/>
            </a:xfrm>
          </p:grpSpPr>
          <p:sp>
            <p:nvSpPr>
              <p:cNvPr id="138425" name="AutoShape 47"/>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426" name="AutoShape 46"/>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427" name="AutoShape 45"/>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428" name="AutoShape 44"/>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sp>
          <p:nvSpPr>
            <p:cNvPr id="138384" name="Text Box 42"/>
            <p:cNvSpPr txBox="1">
              <a:spLocks noChangeArrowheads="1"/>
            </p:cNvSpPr>
            <p:nvPr/>
          </p:nvSpPr>
          <p:spPr bwMode="auto">
            <a:xfrm>
              <a:off x="3823776" y="3517503"/>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85" name="Text Box 41"/>
            <p:cNvSpPr txBox="1">
              <a:spLocks noChangeArrowheads="1"/>
            </p:cNvSpPr>
            <p:nvPr/>
          </p:nvSpPr>
          <p:spPr bwMode="auto">
            <a:xfrm>
              <a:off x="3821061" y="3782602"/>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86" name="Text Box 40"/>
            <p:cNvSpPr txBox="1">
              <a:spLocks noChangeArrowheads="1"/>
            </p:cNvSpPr>
            <p:nvPr/>
          </p:nvSpPr>
          <p:spPr bwMode="auto">
            <a:xfrm>
              <a:off x="3813822" y="4296515"/>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87" name="Text Box 39"/>
            <p:cNvSpPr txBox="1">
              <a:spLocks noChangeArrowheads="1"/>
            </p:cNvSpPr>
            <p:nvPr/>
          </p:nvSpPr>
          <p:spPr bwMode="auto">
            <a:xfrm>
              <a:off x="3821061" y="4564328"/>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sp>
          <p:nvSpPr>
            <p:cNvPr id="138388" name="Oval 38"/>
            <p:cNvSpPr>
              <a:spLocks noChangeArrowheads="1"/>
            </p:cNvSpPr>
            <p:nvPr/>
          </p:nvSpPr>
          <p:spPr bwMode="auto">
            <a:xfrm>
              <a:off x="4185706" y="3780792"/>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89" name="Oval 37"/>
            <p:cNvSpPr>
              <a:spLocks noChangeArrowheads="1"/>
            </p:cNvSpPr>
            <p:nvPr/>
          </p:nvSpPr>
          <p:spPr bwMode="auto">
            <a:xfrm>
              <a:off x="4177563" y="4248562"/>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90" name="Oval 36"/>
            <p:cNvSpPr>
              <a:spLocks noChangeArrowheads="1"/>
            </p:cNvSpPr>
            <p:nvPr/>
          </p:nvSpPr>
          <p:spPr bwMode="auto">
            <a:xfrm>
              <a:off x="4841706" y="4300134"/>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1" name="Oval 35"/>
            <p:cNvSpPr>
              <a:spLocks noChangeArrowheads="1"/>
            </p:cNvSpPr>
            <p:nvPr/>
          </p:nvSpPr>
          <p:spPr bwMode="auto">
            <a:xfrm>
              <a:off x="4171229" y="4562519"/>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92" name="Oval 34"/>
            <p:cNvSpPr>
              <a:spLocks noChangeArrowheads="1"/>
            </p:cNvSpPr>
            <p:nvPr/>
          </p:nvSpPr>
          <p:spPr bwMode="auto">
            <a:xfrm>
              <a:off x="4646263" y="4525423"/>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3" name="Oval 33"/>
            <p:cNvSpPr>
              <a:spLocks noChangeArrowheads="1"/>
            </p:cNvSpPr>
            <p:nvPr/>
          </p:nvSpPr>
          <p:spPr bwMode="auto">
            <a:xfrm>
              <a:off x="4185706" y="3940033"/>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4" name="Oval 32"/>
            <p:cNvSpPr>
              <a:spLocks noChangeArrowheads="1"/>
            </p:cNvSpPr>
            <p:nvPr/>
          </p:nvSpPr>
          <p:spPr bwMode="auto">
            <a:xfrm>
              <a:off x="4978334" y="4054939"/>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5" name="Oval 31"/>
            <p:cNvSpPr>
              <a:spLocks noChangeArrowheads="1"/>
            </p:cNvSpPr>
            <p:nvPr/>
          </p:nvSpPr>
          <p:spPr bwMode="auto">
            <a:xfrm>
              <a:off x="4170324" y="4409612"/>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6" name="Oval 30"/>
            <p:cNvSpPr>
              <a:spLocks noChangeArrowheads="1"/>
            </p:cNvSpPr>
            <p:nvPr/>
          </p:nvSpPr>
          <p:spPr bwMode="auto">
            <a:xfrm>
              <a:off x="5062483" y="4329087"/>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7" name="Oval 29"/>
            <p:cNvSpPr>
              <a:spLocks noChangeArrowheads="1"/>
            </p:cNvSpPr>
            <p:nvPr/>
          </p:nvSpPr>
          <p:spPr bwMode="auto">
            <a:xfrm>
              <a:off x="4185706" y="3457787"/>
              <a:ext cx="129390" cy="149288"/>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398" name="Oval 28"/>
            <p:cNvSpPr>
              <a:spLocks noChangeArrowheads="1"/>
            </p:cNvSpPr>
            <p:nvPr/>
          </p:nvSpPr>
          <p:spPr bwMode="auto">
            <a:xfrm>
              <a:off x="4829943" y="3857698"/>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399" name="Oval 27"/>
            <p:cNvSpPr>
              <a:spLocks noChangeArrowheads="1"/>
            </p:cNvSpPr>
            <p:nvPr/>
          </p:nvSpPr>
          <p:spPr bwMode="auto">
            <a:xfrm>
              <a:off x="4682456" y="3662267"/>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0" name="Oval 26"/>
            <p:cNvSpPr>
              <a:spLocks noChangeArrowheads="1"/>
            </p:cNvSpPr>
            <p:nvPr/>
          </p:nvSpPr>
          <p:spPr bwMode="auto">
            <a:xfrm>
              <a:off x="4185706" y="3623361"/>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1" name="Oval 25"/>
            <p:cNvSpPr>
              <a:spLocks noChangeArrowheads="1"/>
            </p:cNvSpPr>
            <p:nvPr/>
          </p:nvSpPr>
          <p:spPr bwMode="auto">
            <a:xfrm>
              <a:off x="4730412" y="4115559"/>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2" name="Oval 24"/>
            <p:cNvSpPr>
              <a:spLocks noChangeArrowheads="1"/>
            </p:cNvSpPr>
            <p:nvPr/>
          </p:nvSpPr>
          <p:spPr bwMode="auto">
            <a:xfrm>
              <a:off x="5117678" y="3859508"/>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3" name="Oval 23"/>
            <p:cNvSpPr>
              <a:spLocks noChangeArrowheads="1"/>
            </p:cNvSpPr>
            <p:nvPr/>
          </p:nvSpPr>
          <p:spPr bwMode="auto">
            <a:xfrm>
              <a:off x="4178468" y="4722664"/>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4" name="Oval 22"/>
            <p:cNvSpPr>
              <a:spLocks noChangeArrowheads="1"/>
            </p:cNvSpPr>
            <p:nvPr/>
          </p:nvSpPr>
          <p:spPr bwMode="auto">
            <a:xfrm>
              <a:off x="4916806" y="4608662"/>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5" name="Oval 21"/>
            <p:cNvSpPr>
              <a:spLocks noChangeArrowheads="1"/>
            </p:cNvSpPr>
            <p:nvPr/>
          </p:nvSpPr>
          <p:spPr bwMode="auto">
            <a:xfrm>
              <a:off x="5019052" y="3577218"/>
              <a:ext cx="129390" cy="149288"/>
            </a:xfrm>
            <a:prstGeom prst="ellipse">
              <a:avLst/>
            </a:prstGeom>
            <a:solidFill>
              <a:srgbClr val="B6DDE8"/>
            </a:solidFill>
            <a:ln w="9525">
              <a:noFill/>
              <a:round/>
              <a:headEnd/>
              <a:tailEnd/>
            </a:ln>
          </p:spPr>
          <p:txBody>
            <a:bodyPr/>
            <a:lstStyle/>
            <a:p>
              <a:pPr eaLnBrk="0" hangingPunct="0"/>
              <a:endParaRPr lang="hu-HU"/>
            </a:p>
          </p:txBody>
        </p:sp>
        <p:sp>
          <p:nvSpPr>
            <p:cNvPr id="138406" name="AutoShape 20"/>
            <p:cNvSpPr>
              <a:spLocks noChangeArrowheads="1"/>
            </p:cNvSpPr>
            <p:nvPr/>
          </p:nvSpPr>
          <p:spPr bwMode="auto">
            <a:xfrm>
              <a:off x="4026457" y="3570884"/>
              <a:ext cx="129390" cy="167384"/>
            </a:xfrm>
            <a:prstGeom prst="curvedRightArrow">
              <a:avLst>
                <a:gd name="adj1" fmla="val 25873"/>
                <a:gd name="adj2" fmla="val 51746"/>
                <a:gd name="adj3" fmla="val 33333"/>
              </a:avLst>
            </a:prstGeom>
            <a:solidFill>
              <a:srgbClr val="FFFFFF"/>
            </a:solidFill>
            <a:ln w="9525">
              <a:solidFill>
                <a:srgbClr val="000000"/>
              </a:solidFill>
              <a:miter lim="800000"/>
              <a:headEnd/>
              <a:tailEnd/>
            </a:ln>
          </p:spPr>
          <p:txBody>
            <a:bodyPr/>
            <a:lstStyle/>
            <a:p>
              <a:pPr eaLnBrk="0" hangingPunct="0"/>
              <a:endParaRPr lang="hu-HU"/>
            </a:p>
          </p:txBody>
        </p:sp>
        <p:sp>
          <p:nvSpPr>
            <p:cNvPr id="138407" name="AutoShape 19"/>
            <p:cNvSpPr>
              <a:spLocks noChangeArrowheads="1"/>
            </p:cNvSpPr>
            <p:nvPr/>
          </p:nvSpPr>
          <p:spPr bwMode="auto">
            <a:xfrm>
              <a:off x="4026457" y="3819698"/>
              <a:ext cx="129390" cy="167384"/>
            </a:xfrm>
            <a:prstGeom prst="curvedRightArrow">
              <a:avLst>
                <a:gd name="adj1" fmla="val 25873"/>
                <a:gd name="adj2" fmla="val 51746"/>
                <a:gd name="adj3" fmla="val 33333"/>
              </a:avLst>
            </a:prstGeom>
            <a:solidFill>
              <a:srgbClr val="FFFFFF"/>
            </a:solidFill>
            <a:ln w="9525">
              <a:solidFill>
                <a:srgbClr val="000000"/>
              </a:solidFill>
              <a:miter lim="800000"/>
              <a:headEnd/>
              <a:tailEnd/>
            </a:ln>
          </p:spPr>
          <p:txBody>
            <a:bodyPr/>
            <a:lstStyle/>
            <a:p>
              <a:pPr eaLnBrk="0" hangingPunct="0"/>
              <a:endParaRPr lang="hu-HU"/>
            </a:p>
          </p:txBody>
        </p:sp>
        <p:sp>
          <p:nvSpPr>
            <p:cNvPr id="138408" name="AutoShape 18"/>
            <p:cNvSpPr>
              <a:spLocks noChangeArrowheads="1"/>
            </p:cNvSpPr>
            <p:nvPr/>
          </p:nvSpPr>
          <p:spPr bwMode="auto">
            <a:xfrm>
              <a:off x="4023742" y="4348087"/>
              <a:ext cx="129390" cy="167384"/>
            </a:xfrm>
            <a:prstGeom prst="curvedRightArrow">
              <a:avLst>
                <a:gd name="adj1" fmla="val 25873"/>
                <a:gd name="adj2" fmla="val 51746"/>
                <a:gd name="adj3" fmla="val 33333"/>
              </a:avLst>
            </a:prstGeom>
            <a:solidFill>
              <a:srgbClr val="FFFFFF"/>
            </a:solidFill>
            <a:ln w="9525">
              <a:solidFill>
                <a:srgbClr val="000000"/>
              </a:solidFill>
              <a:miter lim="800000"/>
              <a:headEnd/>
              <a:tailEnd/>
            </a:ln>
          </p:spPr>
          <p:txBody>
            <a:bodyPr/>
            <a:lstStyle/>
            <a:p>
              <a:pPr eaLnBrk="0" hangingPunct="0"/>
              <a:endParaRPr lang="hu-HU"/>
            </a:p>
          </p:txBody>
        </p:sp>
        <p:sp>
          <p:nvSpPr>
            <p:cNvPr id="138409" name="AutoShape 17"/>
            <p:cNvSpPr>
              <a:spLocks noChangeArrowheads="1"/>
            </p:cNvSpPr>
            <p:nvPr/>
          </p:nvSpPr>
          <p:spPr bwMode="auto">
            <a:xfrm>
              <a:off x="4040934" y="4612281"/>
              <a:ext cx="129390" cy="167384"/>
            </a:xfrm>
            <a:prstGeom prst="curvedRightArrow">
              <a:avLst>
                <a:gd name="adj1" fmla="val 25873"/>
                <a:gd name="adj2" fmla="val 51746"/>
                <a:gd name="adj3" fmla="val 33333"/>
              </a:avLst>
            </a:prstGeom>
            <a:solidFill>
              <a:srgbClr val="FFFFFF"/>
            </a:solidFill>
            <a:ln w="9525">
              <a:solidFill>
                <a:srgbClr val="000000"/>
              </a:solidFill>
              <a:miter lim="800000"/>
              <a:headEnd/>
              <a:tailEnd/>
            </a:ln>
          </p:spPr>
          <p:txBody>
            <a:bodyPr/>
            <a:lstStyle/>
            <a:p>
              <a:pPr eaLnBrk="0" hangingPunct="0"/>
              <a:endParaRPr lang="hu-HU"/>
            </a:p>
          </p:txBody>
        </p:sp>
        <p:cxnSp>
          <p:nvCxnSpPr>
            <p:cNvPr id="138410" name="AutoShape 16"/>
            <p:cNvCxnSpPr>
              <a:cxnSpLocks noChangeAspect="1" noChangeShapeType="1"/>
            </p:cNvCxnSpPr>
            <p:nvPr/>
          </p:nvCxnSpPr>
          <p:spPr bwMode="auto">
            <a:xfrm>
              <a:off x="5379173" y="4145417"/>
              <a:ext cx="784485" cy="1810"/>
            </a:xfrm>
            <a:prstGeom prst="straightConnector1">
              <a:avLst/>
            </a:prstGeom>
            <a:noFill/>
            <a:ln w="9525">
              <a:solidFill>
                <a:srgbClr val="000000"/>
              </a:solidFill>
              <a:round/>
              <a:headEnd/>
              <a:tailEnd type="triangle" w="med" len="med"/>
            </a:ln>
          </p:spPr>
        </p:cxnSp>
        <p:sp>
          <p:nvSpPr>
            <p:cNvPr id="138411" name="Oval 15"/>
            <p:cNvSpPr>
              <a:spLocks noChangeArrowheads="1"/>
            </p:cNvSpPr>
            <p:nvPr/>
          </p:nvSpPr>
          <p:spPr bwMode="auto">
            <a:xfrm>
              <a:off x="6559971" y="4291086"/>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2" name="Oval 14"/>
            <p:cNvSpPr>
              <a:spLocks noChangeArrowheads="1"/>
            </p:cNvSpPr>
            <p:nvPr/>
          </p:nvSpPr>
          <p:spPr bwMode="auto">
            <a:xfrm>
              <a:off x="6364529" y="4516375"/>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3" name="Oval 13"/>
            <p:cNvSpPr>
              <a:spLocks noChangeArrowheads="1"/>
            </p:cNvSpPr>
            <p:nvPr/>
          </p:nvSpPr>
          <p:spPr bwMode="auto">
            <a:xfrm>
              <a:off x="6696600" y="4045892"/>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4" name="Oval 12"/>
            <p:cNvSpPr>
              <a:spLocks noChangeArrowheads="1"/>
            </p:cNvSpPr>
            <p:nvPr/>
          </p:nvSpPr>
          <p:spPr bwMode="auto">
            <a:xfrm>
              <a:off x="6780749" y="4320039"/>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5" name="Oval 11"/>
            <p:cNvSpPr>
              <a:spLocks noChangeArrowheads="1"/>
            </p:cNvSpPr>
            <p:nvPr/>
          </p:nvSpPr>
          <p:spPr bwMode="auto">
            <a:xfrm>
              <a:off x="6548209" y="3848651"/>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6" name="Oval 10"/>
            <p:cNvSpPr>
              <a:spLocks noChangeArrowheads="1"/>
            </p:cNvSpPr>
            <p:nvPr/>
          </p:nvSpPr>
          <p:spPr bwMode="auto">
            <a:xfrm>
              <a:off x="6400722" y="3653219"/>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7" name="Oval 9"/>
            <p:cNvSpPr>
              <a:spLocks noChangeArrowheads="1"/>
            </p:cNvSpPr>
            <p:nvPr/>
          </p:nvSpPr>
          <p:spPr bwMode="auto">
            <a:xfrm>
              <a:off x="6448678" y="4106512"/>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8" name="Oval 8"/>
            <p:cNvSpPr>
              <a:spLocks noChangeArrowheads="1"/>
            </p:cNvSpPr>
            <p:nvPr/>
          </p:nvSpPr>
          <p:spPr bwMode="auto">
            <a:xfrm>
              <a:off x="6835943" y="3850460"/>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19" name="Oval 7"/>
            <p:cNvSpPr>
              <a:spLocks noChangeArrowheads="1"/>
            </p:cNvSpPr>
            <p:nvPr/>
          </p:nvSpPr>
          <p:spPr bwMode="auto">
            <a:xfrm>
              <a:off x="6635072" y="4599615"/>
              <a:ext cx="129390" cy="149288"/>
            </a:xfrm>
            <a:prstGeom prst="ellipse">
              <a:avLst/>
            </a:prstGeom>
            <a:solidFill>
              <a:srgbClr val="FFFF00"/>
            </a:solidFill>
            <a:ln w="9525">
              <a:noFill/>
              <a:round/>
              <a:headEnd/>
              <a:tailEnd/>
            </a:ln>
          </p:spPr>
          <p:txBody>
            <a:bodyPr/>
            <a:lstStyle/>
            <a:p>
              <a:pPr eaLnBrk="0" hangingPunct="0"/>
              <a:endParaRPr lang="hu-HU"/>
            </a:p>
          </p:txBody>
        </p:sp>
        <p:sp>
          <p:nvSpPr>
            <p:cNvPr id="138420" name="Oval 6"/>
            <p:cNvSpPr>
              <a:spLocks noChangeArrowheads="1"/>
            </p:cNvSpPr>
            <p:nvPr/>
          </p:nvSpPr>
          <p:spPr bwMode="auto">
            <a:xfrm>
              <a:off x="6737317" y="3568170"/>
              <a:ext cx="129390" cy="149288"/>
            </a:xfrm>
            <a:prstGeom prst="ellipse">
              <a:avLst/>
            </a:prstGeom>
            <a:solidFill>
              <a:srgbClr val="FFFF00"/>
            </a:solidFill>
            <a:ln w="9525">
              <a:noFill/>
              <a:round/>
              <a:headEnd/>
              <a:tailEnd/>
            </a:ln>
          </p:spPr>
          <p:txBody>
            <a:bodyPr/>
            <a:lstStyle/>
            <a:p>
              <a:pPr eaLnBrk="0" hangingPunct="0"/>
              <a:endParaRPr lang="hu-HU"/>
            </a:p>
          </p:txBody>
        </p:sp>
        <p:cxnSp>
          <p:nvCxnSpPr>
            <p:cNvPr id="138421" name="AutoShape 5"/>
            <p:cNvCxnSpPr>
              <a:cxnSpLocks noChangeAspect="1" noChangeShapeType="1"/>
            </p:cNvCxnSpPr>
            <p:nvPr/>
          </p:nvCxnSpPr>
          <p:spPr bwMode="auto">
            <a:xfrm>
              <a:off x="7220495" y="4149941"/>
              <a:ext cx="784485" cy="1810"/>
            </a:xfrm>
            <a:prstGeom prst="straightConnector1">
              <a:avLst/>
            </a:prstGeom>
            <a:noFill/>
            <a:ln w="9525">
              <a:solidFill>
                <a:srgbClr val="000000"/>
              </a:solidFill>
              <a:round/>
              <a:headEnd/>
              <a:tailEnd type="triangle" w="med" len="med"/>
            </a:ln>
          </p:spPr>
        </p:cxnSp>
        <p:sp>
          <p:nvSpPr>
            <p:cNvPr id="138422" name="Text Box 4"/>
            <p:cNvSpPr txBox="1">
              <a:spLocks noChangeArrowheads="1"/>
            </p:cNvSpPr>
            <p:nvPr/>
          </p:nvSpPr>
          <p:spPr bwMode="auto">
            <a:xfrm>
              <a:off x="2729840" y="4931667"/>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9.</a:t>
              </a:r>
              <a:endParaRPr lang="hu-HU" sz="1400"/>
            </a:p>
          </p:txBody>
        </p:sp>
        <p:sp>
          <p:nvSpPr>
            <p:cNvPr id="138423" name="Text Box 3"/>
            <p:cNvSpPr txBox="1">
              <a:spLocks noChangeArrowheads="1"/>
            </p:cNvSpPr>
            <p:nvPr/>
          </p:nvSpPr>
          <p:spPr bwMode="auto">
            <a:xfrm>
              <a:off x="5663288" y="4930763"/>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10.</a:t>
              </a:r>
              <a:endParaRPr lang="hu-HU" sz="1400"/>
            </a:p>
          </p:txBody>
        </p:sp>
        <p:sp>
          <p:nvSpPr>
            <p:cNvPr id="138424" name="Text Box 2"/>
            <p:cNvSpPr txBox="1">
              <a:spLocks noChangeArrowheads="1"/>
            </p:cNvSpPr>
            <p:nvPr/>
          </p:nvSpPr>
          <p:spPr bwMode="auto">
            <a:xfrm>
              <a:off x="7541708" y="4930763"/>
              <a:ext cx="284116" cy="393578"/>
            </a:xfrm>
            <a:prstGeom prst="rect">
              <a:avLst/>
            </a:prstGeom>
            <a:solidFill>
              <a:srgbClr val="FFFFFF"/>
            </a:solidFill>
            <a:ln w="9525">
              <a:noFill/>
              <a:miter lim="800000"/>
              <a:headEnd/>
              <a:tailEnd/>
            </a:ln>
          </p:spPr>
          <p:txBody>
            <a:bodyPr lIns="0" rIns="0"/>
            <a:lstStyle/>
            <a:p>
              <a:pPr eaLnBrk="0" hangingPunct="0"/>
              <a:r>
                <a:rPr lang="hu-HU" sz="1400" b="1" smtClean="0">
                  <a:latin typeface="Calibri" pitchFamily="34" charset="0"/>
                  <a:cs typeface="Times New Roman" pitchFamily="18" charset="0"/>
                </a:rPr>
                <a:t>11.</a:t>
              </a:r>
              <a:endParaRPr lang="hu-HU" sz="1400"/>
            </a:p>
          </p:txBody>
        </p:sp>
      </p:grpSp>
      <p:sp>
        <p:nvSpPr>
          <p:cNvPr id="138243" name="AutoShape 445"/>
          <p:cNvSpPr>
            <a:spLocks noChangeAspect="1" noChangeArrowheads="1"/>
          </p:cNvSpPr>
          <p:nvPr/>
        </p:nvSpPr>
        <p:spPr bwMode="auto">
          <a:xfrm rot="5400000">
            <a:off x="447676" y="5610225"/>
            <a:ext cx="209550" cy="168275"/>
          </a:xfrm>
          <a:prstGeom prst="diamond">
            <a:avLst/>
          </a:prstGeom>
          <a:solidFill>
            <a:srgbClr val="E36C0A"/>
          </a:solidFill>
          <a:ln w="9525">
            <a:solidFill>
              <a:srgbClr val="E36C0A"/>
            </a:solidFill>
            <a:miter lim="800000"/>
            <a:headEnd/>
            <a:tailEnd/>
          </a:ln>
        </p:spPr>
        <p:txBody>
          <a:bodyPr/>
          <a:lstStyle/>
          <a:p>
            <a:pPr eaLnBrk="0" hangingPunct="0"/>
            <a:endParaRPr lang="hu-HU"/>
          </a:p>
        </p:txBody>
      </p:sp>
      <p:grpSp>
        <p:nvGrpSpPr>
          <p:cNvPr id="138244" name="Group 425"/>
          <p:cNvGrpSpPr>
            <a:grpSpLocks noChangeAspect="1"/>
          </p:cNvGrpSpPr>
          <p:nvPr/>
        </p:nvGrpSpPr>
        <p:grpSpPr bwMode="auto">
          <a:xfrm rot="-6708685">
            <a:off x="481806" y="5992020"/>
            <a:ext cx="212725" cy="176212"/>
            <a:chOff x="4282" y="1020"/>
            <a:chExt cx="605" cy="675"/>
          </a:xfrm>
        </p:grpSpPr>
        <p:cxnSp>
          <p:nvCxnSpPr>
            <p:cNvPr id="138259" name="AutoShape 428"/>
            <p:cNvCxnSpPr>
              <a:cxnSpLocks noChangeAspect="1" noChangeShapeType="1"/>
            </p:cNvCxnSpPr>
            <p:nvPr/>
          </p:nvCxnSpPr>
          <p:spPr bwMode="auto">
            <a:xfrm>
              <a:off x="4282" y="1020"/>
              <a:ext cx="293" cy="315"/>
            </a:xfrm>
            <a:prstGeom prst="straightConnector1">
              <a:avLst/>
            </a:prstGeom>
            <a:noFill/>
            <a:ln w="38100">
              <a:solidFill>
                <a:srgbClr val="002060"/>
              </a:solidFill>
              <a:round/>
              <a:headEnd/>
              <a:tailEnd/>
            </a:ln>
          </p:spPr>
        </p:cxnSp>
        <p:cxnSp>
          <p:nvCxnSpPr>
            <p:cNvPr id="138260" name="AutoShape 427"/>
            <p:cNvCxnSpPr>
              <a:cxnSpLocks noChangeAspect="1" noChangeShapeType="1"/>
            </p:cNvCxnSpPr>
            <p:nvPr/>
          </p:nvCxnSpPr>
          <p:spPr bwMode="auto">
            <a:xfrm flipV="1">
              <a:off x="4575" y="1020"/>
              <a:ext cx="312" cy="315"/>
            </a:xfrm>
            <a:prstGeom prst="straightConnector1">
              <a:avLst/>
            </a:prstGeom>
            <a:noFill/>
            <a:ln w="38100">
              <a:solidFill>
                <a:srgbClr val="002060"/>
              </a:solidFill>
              <a:round/>
              <a:headEnd/>
              <a:tailEnd/>
            </a:ln>
          </p:spPr>
        </p:cxnSp>
        <p:cxnSp>
          <p:nvCxnSpPr>
            <p:cNvPr id="138261" name="AutoShape 426"/>
            <p:cNvCxnSpPr>
              <a:cxnSpLocks noChangeAspect="1" noChangeShapeType="1"/>
            </p:cNvCxnSpPr>
            <p:nvPr/>
          </p:nvCxnSpPr>
          <p:spPr bwMode="auto">
            <a:xfrm>
              <a:off x="4575" y="1305"/>
              <a:ext cx="0" cy="390"/>
            </a:xfrm>
            <a:prstGeom prst="straightConnector1">
              <a:avLst/>
            </a:prstGeom>
            <a:noFill/>
            <a:ln w="38100">
              <a:solidFill>
                <a:srgbClr val="002060"/>
              </a:solidFill>
              <a:round/>
              <a:headEnd/>
              <a:tailEnd/>
            </a:ln>
          </p:spPr>
        </p:cxnSp>
      </p:grpSp>
      <p:grpSp>
        <p:nvGrpSpPr>
          <p:cNvPr id="138245" name="Group 490"/>
          <p:cNvGrpSpPr>
            <a:grpSpLocks/>
          </p:cNvGrpSpPr>
          <p:nvPr/>
        </p:nvGrpSpPr>
        <p:grpSpPr bwMode="auto">
          <a:xfrm>
            <a:off x="3276600" y="5516563"/>
            <a:ext cx="306388" cy="352425"/>
            <a:chOff x="2574399" y="5600254"/>
            <a:chExt cx="307641" cy="351958"/>
          </a:xfrm>
        </p:grpSpPr>
        <p:grpSp>
          <p:nvGrpSpPr>
            <p:cNvPr id="138253" name="Group 333"/>
            <p:cNvGrpSpPr>
              <a:grpSpLocks/>
            </p:cNvGrpSpPr>
            <p:nvPr/>
          </p:nvGrpSpPr>
          <p:grpSpPr bwMode="auto">
            <a:xfrm>
              <a:off x="2574399" y="5600254"/>
              <a:ext cx="307641" cy="351958"/>
              <a:chOff x="5614" y="4201"/>
              <a:chExt cx="340" cy="389"/>
            </a:xfrm>
          </p:grpSpPr>
          <p:sp>
            <p:nvSpPr>
              <p:cNvPr id="138255" name="AutoShape 337"/>
              <p:cNvSpPr>
                <a:spLocks noChangeAspect="1" noChangeArrowheads="1"/>
              </p:cNvSpPr>
              <p:nvPr/>
            </p:nvSpPr>
            <p:spPr bwMode="auto">
              <a:xfrm rot="1803527">
                <a:off x="5614" y="4356"/>
                <a:ext cx="220" cy="234"/>
              </a:xfrm>
              <a:prstGeom prst="irregularSeal1">
                <a:avLst/>
              </a:prstGeom>
              <a:solidFill>
                <a:srgbClr val="00FF00"/>
              </a:solidFill>
              <a:ln w="9525">
                <a:solidFill>
                  <a:srgbClr val="00FF00"/>
                </a:solidFill>
                <a:miter lim="800000"/>
                <a:headEnd/>
                <a:tailEnd/>
              </a:ln>
            </p:spPr>
            <p:txBody>
              <a:bodyPr/>
              <a:lstStyle/>
              <a:p>
                <a:pPr eaLnBrk="0" hangingPunct="0"/>
                <a:endParaRPr lang="hu-HU"/>
              </a:p>
            </p:txBody>
          </p:sp>
          <p:cxnSp>
            <p:nvCxnSpPr>
              <p:cNvPr id="138256" name="AutoShape 336"/>
              <p:cNvCxnSpPr>
                <a:cxnSpLocks noChangeAspect="1" noChangeShapeType="1"/>
              </p:cNvCxnSpPr>
              <p:nvPr/>
            </p:nvCxnSpPr>
            <p:spPr bwMode="auto">
              <a:xfrm rot="1803527">
                <a:off x="5736" y="4201"/>
                <a:ext cx="113" cy="91"/>
              </a:xfrm>
              <a:prstGeom prst="straightConnector1">
                <a:avLst/>
              </a:prstGeom>
              <a:noFill/>
              <a:ln w="38100">
                <a:solidFill>
                  <a:srgbClr val="FF0000"/>
                </a:solidFill>
                <a:round/>
                <a:headEnd/>
                <a:tailEnd/>
              </a:ln>
            </p:spPr>
          </p:cxnSp>
          <p:cxnSp>
            <p:nvCxnSpPr>
              <p:cNvPr id="138257" name="AutoShape 335"/>
              <p:cNvCxnSpPr>
                <a:cxnSpLocks noChangeAspect="1" noChangeShapeType="1"/>
              </p:cNvCxnSpPr>
              <p:nvPr/>
            </p:nvCxnSpPr>
            <p:spPr bwMode="auto">
              <a:xfrm rot="1803527" flipV="1">
                <a:off x="5833" y="4260"/>
                <a:ext cx="121" cy="91"/>
              </a:xfrm>
              <a:prstGeom prst="straightConnector1">
                <a:avLst/>
              </a:prstGeom>
              <a:noFill/>
              <a:ln w="38100">
                <a:solidFill>
                  <a:srgbClr val="FF0000"/>
                </a:solidFill>
                <a:round/>
                <a:headEnd/>
                <a:tailEnd/>
              </a:ln>
            </p:spPr>
          </p:cxnSp>
          <p:cxnSp>
            <p:nvCxnSpPr>
              <p:cNvPr id="138258" name="AutoShape 334"/>
              <p:cNvCxnSpPr>
                <a:cxnSpLocks noChangeAspect="1" noChangeShapeType="1"/>
              </p:cNvCxnSpPr>
              <p:nvPr/>
            </p:nvCxnSpPr>
            <p:spPr bwMode="auto">
              <a:xfrm rot="1803527">
                <a:off x="5796" y="4299"/>
                <a:ext cx="0" cy="112"/>
              </a:xfrm>
              <a:prstGeom prst="straightConnector1">
                <a:avLst/>
              </a:prstGeom>
              <a:noFill/>
              <a:ln w="38100">
                <a:solidFill>
                  <a:srgbClr val="FF0000"/>
                </a:solidFill>
                <a:round/>
                <a:headEnd/>
                <a:tailEnd/>
              </a:ln>
            </p:spPr>
          </p:cxnSp>
        </p:grpSp>
        <p:sp>
          <p:nvSpPr>
            <p:cNvPr id="138254" name="Text Box 133"/>
            <p:cNvSpPr txBox="1">
              <a:spLocks noChangeArrowheads="1"/>
            </p:cNvSpPr>
            <p:nvPr/>
          </p:nvSpPr>
          <p:spPr bwMode="auto">
            <a:xfrm>
              <a:off x="2627784" y="5733256"/>
              <a:ext cx="202681" cy="204479"/>
            </a:xfrm>
            <a:prstGeom prst="rect">
              <a:avLst/>
            </a:prstGeom>
            <a:noFill/>
            <a:ln w="9525">
              <a:noFill/>
              <a:miter lim="800000"/>
              <a:headEnd/>
              <a:tailEnd/>
            </a:ln>
          </p:spPr>
          <p:txBody>
            <a:bodyPr lIns="0" tIns="0" rIns="0" bIns="0"/>
            <a:lstStyle/>
            <a:p>
              <a:pPr eaLnBrk="0" hangingPunct="0"/>
              <a:r>
                <a:rPr lang="hu-HU" sz="1100" smtClean="0">
                  <a:latin typeface="Calibri" pitchFamily="34" charset="0"/>
                  <a:cs typeface="Times New Roman" pitchFamily="18" charset="0"/>
                </a:rPr>
                <a:t>E</a:t>
              </a:r>
              <a:endParaRPr lang="hu-HU"/>
            </a:p>
          </p:txBody>
        </p:sp>
      </p:grpSp>
      <p:sp>
        <p:nvSpPr>
          <p:cNvPr id="138246" name="Oval 115"/>
          <p:cNvSpPr>
            <a:spLocks noChangeArrowheads="1"/>
          </p:cNvSpPr>
          <p:nvPr/>
        </p:nvSpPr>
        <p:spPr bwMode="auto">
          <a:xfrm>
            <a:off x="3348038" y="6021388"/>
            <a:ext cx="128587" cy="149225"/>
          </a:xfrm>
          <a:prstGeom prst="ellipse">
            <a:avLst/>
          </a:prstGeom>
          <a:solidFill>
            <a:srgbClr val="FFFFFF"/>
          </a:solidFill>
          <a:ln w="9525">
            <a:solidFill>
              <a:srgbClr val="000000"/>
            </a:solidFill>
            <a:round/>
            <a:headEnd/>
            <a:tailEnd/>
          </a:ln>
        </p:spPr>
        <p:txBody>
          <a:bodyPr/>
          <a:lstStyle/>
          <a:p>
            <a:pPr eaLnBrk="0" hangingPunct="0"/>
            <a:endParaRPr lang="hu-HU"/>
          </a:p>
        </p:txBody>
      </p:sp>
      <p:sp>
        <p:nvSpPr>
          <p:cNvPr id="138247" name="Oval 25"/>
          <p:cNvSpPr>
            <a:spLocks noChangeArrowheads="1"/>
          </p:cNvSpPr>
          <p:nvPr/>
        </p:nvSpPr>
        <p:spPr bwMode="auto">
          <a:xfrm>
            <a:off x="6516688" y="5661025"/>
            <a:ext cx="128587" cy="149225"/>
          </a:xfrm>
          <a:prstGeom prst="ellipse">
            <a:avLst/>
          </a:prstGeom>
          <a:solidFill>
            <a:srgbClr val="B6DDE8"/>
          </a:solidFill>
          <a:ln w="9525">
            <a:noFill/>
            <a:round/>
            <a:headEnd/>
            <a:tailEnd/>
          </a:ln>
        </p:spPr>
        <p:txBody>
          <a:bodyPr/>
          <a:lstStyle/>
          <a:p>
            <a:pPr eaLnBrk="0" hangingPunct="0"/>
            <a:endParaRPr lang="hu-HU"/>
          </a:p>
        </p:txBody>
      </p:sp>
      <p:sp>
        <p:nvSpPr>
          <p:cNvPr id="138248" name="Oval 14"/>
          <p:cNvSpPr>
            <a:spLocks noChangeArrowheads="1"/>
          </p:cNvSpPr>
          <p:nvPr/>
        </p:nvSpPr>
        <p:spPr bwMode="auto">
          <a:xfrm>
            <a:off x="6516688" y="6021388"/>
            <a:ext cx="128587" cy="149225"/>
          </a:xfrm>
          <a:prstGeom prst="ellipse">
            <a:avLst/>
          </a:prstGeom>
          <a:solidFill>
            <a:srgbClr val="FFFF00"/>
          </a:solidFill>
          <a:ln w="9525">
            <a:noFill/>
            <a:round/>
            <a:headEnd/>
            <a:tailEnd/>
          </a:ln>
        </p:spPr>
        <p:txBody>
          <a:bodyPr/>
          <a:lstStyle/>
          <a:p>
            <a:pPr eaLnBrk="0" hangingPunct="0"/>
            <a:endParaRPr lang="hu-HU"/>
          </a:p>
        </p:txBody>
      </p:sp>
      <p:sp>
        <p:nvSpPr>
          <p:cNvPr id="138249" name="TextBox 489"/>
          <p:cNvSpPr txBox="1">
            <a:spLocks noChangeArrowheads="1"/>
          </p:cNvSpPr>
          <p:nvPr/>
        </p:nvSpPr>
        <p:spPr bwMode="auto">
          <a:xfrm>
            <a:off x="900113" y="5445125"/>
            <a:ext cx="2087562" cy="785813"/>
          </a:xfrm>
          <a:prstGeom prst="rect">
            <a:avLst/>
          </a:prstGeom>
          <a:noFill/>
          <a:ln w="9525">
            <a:noFill/>
            <a:miter lim="800000"/>
            <a:headEnd/>
            <a:tailEnd/>
          </a:ln>
        </p:spPr>
        <p:txBody>
          <a:bodyPr>
            <a:spAutoFit/>
          </a:bodyPr>
          <a:lstStyle/>
          <a:p>
            <a:pPr eaLnBrk="0" hangingPunct="0">
              <a:spcBef>
                <a:spcPts val="600"/>
              </a:spcBef>
            </a:pPr>
            <a:r>
              <a:rPr lang="hu-HU" sz="2000">
                <a:latin typeface="Calibri" pitchFamily="34" charset="0"/>
              </a:rPr>
              <a:t>antigén</a:t>
            </a:r>
          </a:p>
          <a:p>
            <a:pPr eaLnBrk="0" hangingPunct="0">
              <a:spcBef>
                <a:spcPts val="600"/>
              </a:spcBef>
            </a:pPr>
            <a:r>
              <a:rPr lang="hu-HU" sz="2000">
                <a:latin typeface="Calibri" pitchFamily="34" charset="0"/>
              </a:rPr>
              <a:t>mérendő antitest</a:t>
            </a:r>
          </a:p>
        </p:txBody>
      </p:sp>
      <p:sp>
        <p:nvSpPr>
          <p:cNvPr id="138250" name="Rectangle 491"/>
          <p:cNvSpPr>
            <a:spLocks noChangeArrowheads="1"/>
          </p:cNvSpPr>
          <p:nvPr/>
        </p:nvSpPr>
        <p:spPr bwMode="auto">
          <a:xfrm>
            <a:off x="3708400" y="5516563"/>
            <a:ext cx="2376488" cy="785812"/>
          </a:xfrm>
          <a:prstGeom prst="rect">
            <a:avLst/>
          </a:prstGeom>
          <a:noFill/>
          <a:ln w="9525">
            <a:noFill/>
            <a:miter lim="800000"/>
            <a:headEnd/>
            <a:tailEnd/>
          </a:ln>
        </p:spPr>
        <p:txBody>
          <a:bodyPr>
            <a:spAutoFit/>
          </a:bodyPr>
          <a:lstStyle/>
          <a:p>
            <a:pPr eaLnBrk="0" hangingPunct="0">
              <a:spcBef>
                <a:spcPts val="600"/>
              </a:spcBef>
            </a:pPr>
            <a:r>
              <a:rPr lang="hu-HU" sz="2000">
                <a:latin typeface="Calibri" pitchFamily="34" charset="0"/>
              </a:rPr>
              <a:t>enzim jelzett antitest</a:t>
            </a:r>
          </a:p>
          <a:p>
            <a:pPr eaLnBrk="0" hangingPunct="0">
              <a:spcBef>
                <a:spcPts val="600"/>
              </a:spcBef>
            </a:pPr>
            <a:r>
              <a:rPr lang="hu-HU" sz="2000">
                <a:latin typeface="Calibri" pitchFamily="34" charset="0"/>
              </a:rPr>
              <a:t>TMB szubsztrát</a:t>
            </a:r>
          </a:p>
        </p:txBody>
      </p:sp>
      <p:sp>
        <p:nvSpPr>
          <p:cNvPr id="138251" name="TextBox 492"/>
          <p:cNvSpPr txBox="1">
            <a:spLocks noChangeArrowheads="1"/>
          </p:cNvSpPr>
          <p:nvPr/>
        </p:nvSpPr>
        <p:spPr bwMode="auto">
          <a:xfrm>
            <a:off x="6770688" y="5516563"/>
            <a:ext cx="2419350" cy="785812"/>
          </a:xfrm>
          <a:prstGeom prst="rect">
            <a:avLst/>
          </a:prstGeom>
          <a:noFill/>
          <a:ln w="9525">
            <a:noFill/>
            <a:miter lim="800000"/>
            <a:headEnd/>
            <a:tailEnd/>
          </a:ln>
        </p:spPr>
        <p:txBody>
          <a:bodyPr wrap="none">
            <a:spAutoFit/>
          </a:bodyPr>
          <a:lstStyle/>
          <a:p>
            <a:pPr eaLnBrk="0" hangingPunct="0">
              <a:spcAft>
                <a:spcPts val="600"/>
              </a:spcAft>
            </a:pPr>
            <a:r>
              <a:rPr lang="hu-HU" sz="2000">
                <a:latin typeface="Calibri" pitchFamily="34" charset="0"/>
              </a:rPr>
              <a:t>színes termék</a:t>
            </a:r>
          </a:p>
          <a:p>
            <a:pPr eaLnBrk="0" hangingPunct="0">
              <a:spcAft>
                <a:spcPts val="600"/>
              </a:spcAft>
            </a:pPr>
            <a:r>
              <a:rPr lang="hu-HU" sz="2000">
                <a:latin typeface="Calibri" pitchFamily="34" charset="0"/>
              </a:rPr>
              <a:t>termék savas formája</a:t>
            </a:r>
          </a:p>
        </p:txBody>
      </p:sp>
      <p:sp>
        <p:nvSpPr>
          <p:cNvPr id="138252" name="Title 490"/>
          <p:cNvSpPr>
            <a:spLocks noGrp="1"/>
          </p:cNvSpPr>
          <p:nvPr>
            <p:ph type="title"/>
          </p:nvPr>
        </p:nvSpPr>
        <p:spPr/>
        <p:txBody>
          <a:bodyPr/>
          <a:lstStyle/>
          <a:p>
            <a:r>
              <a:rPr lang="hu-HU" smtClean="0"/>
              <a:t>Immunometrikus ELISA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hu-HU" smtClean="0"/>
              <a:t>Immunanalitikai technikák</a:t>
            </a:r>
            <a:endParaRPr lang="hu-HU" smtClean="0"/>
          </a:p>
        </p:txBody>
      </p:sp>
      <p:sp>
        <p:nvSpPr>
          <p:cNvPr id="33794" name="Content Placeholder 3"/>
          <p:cNvSpPr>
            <a:spLocks noGrp="1"/>
          </p:cNvSpPr>
          <p:nvPr>
            <p:ph idx="1"/>
          </p:nvPr>
        </p:nvSpPr>
        <p:spPr>
          <a:xfrm>
            <a:off x="457200" y="1268413"/>
            <a:ext cx="8229600" cy="4857750"/>
          </a:xfrm>
        </p:spPr>
        <p:txBody>
          <a:bodyPr/>
          <a:lstStyle/>
          <a:p>
            <a:pPr algn="ctr" eaLnBrk="1" hangingPunct="1"/>
            <a:r>
              <a:rPr lang="hu-HU" dirty="0" smtClean="0"/>
              <a:t>Fő alkalmazási területek</a:t>
            </a:r>
          </a:p>
          <a:p>
            <a:pPr eaLnBrk="1" hangingPunct="1">
              <a:buFontTx/>
              <a:buBlip>
                <a:blip r:embed="rId3"/>
              </a:buBlip>
            </a:pPr>
            <a:r>
              <a:rPr lang="hu-HU" dirty="0" smtClean="0"/>
              <a:t>orvosi diagnosztika (pl. hormon mérések, tumor markerek, szívmarkerek )</a:t>
            </a:r>
          </a:p>
          <a:p>
            <a:pPr eaLnBrk="1" hangingPunct="1">
              <a:buFontTx/>
              <a:buBlip>
                <a:blip r:embed="rId3"/>
              </a:buBlip>
            </a:pPr>
            <a:r>
              <a:rPr lang="hu-HU" dirty="0" smtClean="0"/>
              <a:t>gyógyszeranalitika (pl. gyógyszerszint meghatározások, gyógyszer kutatás)</a:t>
            </a:r>
          </a:p>
          <a:p>
            <a:pPr eaLnBrk="1" hangingPunct="1">
              <a:buFontTx/>
              <a:buBlip>
                <a:blip r:embed="rId3"/>
              </a:buBlip>
            </a:pPr>
            <a:r>
              <a:rPr lang="hu-HU" dirty="0" smtClean="0"/>
              <a:t>toxikológia (kábítószer-, doppinganalitika)</a:t>
            </a:r>
          </a:p>
          <a:p>
            <a:pPr eaLnBrk="1" hangingPunct="1">
              <a:buFontTx/>
              <a:buBlip>
                <a:blip r:embed="rId3"/>
              </a:buBlip>
            </a:pPr>
            <a:r>
              <a:rPr lang="hu-HU" dirty="0" smtClean="0"/>
              <a:t>környezetvédelmi analitika (növényvédőszerek, növényi hormonok)</a:t>
            </a:r>
          </a:p>
          <a:p>
            <a:pPr eaLnBrk="1" hangingPunct="1">
              <a:buFontTx/>
              <a:buBlip>
                <a:blip r:embed="rId3"/>
              </a:buBlip>
            </a:pPr>
            <a:r>
              <a:rPr lang="hu-HU" dirty="0" smtClean="0"/>
              <a:t>élelmiszeranalitika (pl. mikotoxinok, prionok, biogén aminok, alkaloidok)</a:t>
            </a:r>
          </a:p>
          <a:p>
            <a:pPr eaLnBrk="1" hangingPunct="1">
              <a:buFontTx/>
              <a:buBlip>
                <a:blip r:embed="rId3"/>
              </a:buBlip>
            </a:pPr>
            <a:r>
              <a:rPr lang="hu-HU" i="1" dirty="0" smtClean="0"/>
              <a:t>élettudományi alapkutatások</a:t>
            </a:r>
          </a:p>
          <a:p>
            <a:pPr eaLnBrk="1" hangingPunct="1"/>
            <a:endParaRPr lang="hu-H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60350"/>
            <a:ext cx="8229600" cy="1081088"/>
          </a:xfrm>
        </p:spPr>
        <p:txBody>
          <a:bodyPr/>
          <a:lstStyle/>
          <a:p>
            <a:pPr>
              <a:spcBef>
                <a:spcPct val="50000"/>
              </a:spcBef>
            </a:pPr>
            <a:r>
              <a:rPr lang="hu-HU" smtClean="0"/>
              <a:t>Az ellenanyagok egyedülálló tulajdonságai – az analitikai módszer jellemzői</a:t>
            </a:r>
            <a:endParaRPr lang="hu-HU" smtClean="0"/>
          </a:p>
        </p:txBody>
      </p:sp>
      <p:sp>
        <p:nvSpPr>
          <p:cNvPr id="35842" name="Content Placeholder 6"/>
          <p:cNvSpPr>
            <a:spLocks noGrp="1"/>
          </p:cNvSpPr>
          <p:nvPr>
            <p:ph idx="1"/>
          </p:nvPr>
        </p:nvSpPr>
        <p:spPr>
          <a:xfrm>
            <a:off x="457200" y="1600200"/>
            <a:ext cx="4691063" cy="4525963"/>
          </a:xfrm>
        </p:spPr>
        <p:txBody>
          <a:bodyPr/>
          <a:lstStyle/>
          <a:p>
            <a:r>
              <a:rPr lang="hu-HU" dirty="0" smtClean="0"/>
              <a:t>Rendkívül specifikus a kötődés</a:t>
            </a:r>
            <a:br>
              <a:rPr lang="hu-HU" dirty="0" smtClean="0"/>
            </a:br>
            <a:r>
              <a:rPr lang="hu-HU" dirty="0" smtClean="0"/>
              <a:t>(egy adott ellenanyag csak a neki </a:t>
            </a:r>
            <a:br>
              <a:rPr lang="hu-HU" dirty="0" smtClean="0"/>
            </a:br>
            <a:r>
              <a:rPr lang="hu-HU" dirty="0" smtClean="0"/>
              <a:t>megfelelő antigénhez képes erősen kötődni)</a:t>
            </a:r>
          </a:p>
          <a:p>
            <a:r>
              <a:rPr lang="hu-HU" dirty="0" smtClean="0"/>
              <a:t>Rengeteg különböző anyaghoz </a:t>
            </a:r>
            <a:br>
              <a:rPr lang="hu-HU" dirty="0" smtClean="0"/>
            </a:br>
            <a:r>
              <a:rPr lang="hu-HU" dirty="0" smtClean="0"/>
              <a:t>képesek kötődni (kb.10</a:t>
            </a:r>
            <a:r>
              <a:rPr lang="hu-HU" baseline="30000" dirty="0" smtClean="0"/>
              <a:t>11 </a:t>
            </a:r>
            <a:r>
              <a:rPr lang="hu-HU" dirty="0" smtClean="0"/>
              <a:t>féle antigént</a:t>
            </a:r>
            <a:br>
              <a:rPr lang="hu-HU" dirty="0" smtClean="0"/>
            </a:br>
            <a:r>
              <a:rPr lang="hu-HU" dirty="0" smtClean="0"/>
              <a:t>képesek felismerni) </a:t>
            </a:r>
          </a:p>
          <a:p>
            <a:r>
              <a:rPr lang="hu-HU" dirty="0" smtClean="0"/>
              <a:t>Nagyon erős kötődés a megfelelő anyaggal</a:t>
            </a:r>
            <a:br>
              <a:rPr lang="hu-HU" dirty="0" smtClean="0"/>
            </a:br>
            <a:r>
              <a:rPr lang="hu-HU" dirty="0" smtClean="0"/>
              <a:t/>
            </a:r>
            <a:br>
              <a:rPr lang="hu-HU" dirty="0" smtClean="0"/>
            </a:br>
            <a:endParaRPr lang="hu-HU" dirty="0" smtClean="0"/>
          </a:p>
        </p:txBody>
      </p:sp>
      <p:sp>
        <p:nvSpPr>
          <p:cNvPr id="35843" name="Text Box 4"/>
          <p:cNvSpPr txBox="1">
            <a:spLocks noChangeArrowheads="1"/>
          </p:cNvSpPr>
          <p:nvPr/>
        </p:nvSpPr>
        <p:spPr bwMode="auto">
          <a:xfrm>
            <a:off x="5148263" y="1773238"/>
            <a:ext cx="2089150" cy="461665"/>
          </a:xfrm>
          <a:prstGeom prst="rect">
            <a:avLst/>
          </a:prstGeom>
          <a:solidFill>
            <a:schemeClr val="bg1"/>
          </a:solidFill>
          <a:ln w="76200">
            <a:solidFill>
              <a:srgbClr val="FF0000"/>
            </a:solidFill>
            <a:miter lim="800000"/>
            <a:headEnd type="none" w="sm" len="sm"/>
            <a:tailEnd type="none" w="sm" len="sm"/>
          </a:ln>
        </p:spPr>
        <p:txBody>
          <a:bodyPr>
            <a:spAutoFit/>
          </a:bodyPr>
          <a:lstStyle/>
          <a:p>
            <a:pPr algn="ctr" eaLnBrk="0" hangingPunct="0">
              <a:buFont typeface="Symbol" pitchFamily="18" charset="2"/>
              <a:buChar char="Þ"/>
            </a:pPr>
            <a:r>
              <a:rPr lang="hu-HU" b="1" smtClean="0">
                <a:sym typeface="Symbol" pitchFamily="18" charset="2"/>
              </a:rPr>
              <a:t>  Szelektív</a:t>
            </a:r>
            <a:endParaRPr lang="hu-HU"/>
          </a:p>
        </p:txBody>
      </p:sp>
      <p:sp>
        <p:nvSpPr>
          <p:cNvPr id="35844" name="Text Box 6"/>
          <p:cNvSpPr txBox="1">
            <a:spLocks noChangeArrowheads="1"/>
          </p:cNvSpPr>
          <p:nvPr/>
        </p:nvSpPr>
        <p:spPr bwMode="auto">
          <a:xfrm>
            <a:off x="5148263" y="4652963"/>
            <a:ext cx="3240087" cy="830997"/>
          </a:xfrm>
          <a:prstGeom prst="rect">
            <a:avLst/>
          </a:prstGeom>
          <a:solidFill>
            <a:schemeClr val="bg1"/>
          </a:solidFill>
          <a:ln w="76200">
            <a:solidFill>
              <a:srgbClr val="FF0000"/>
            </a:solidFill>
            <a:miter lim="800000"/>
            <a:headEnd type="none" w="sm" len="sm"/>
            <a:tailEnd type="none" w="sm" len="sm"/>
          </a:ln>
        </p:spPr>
        <p:txBody>
          <a:bodyPr>
            <a:spAutoFit/>
          </a:bodyPr>
          <a:lstStyle/>
          <a:p>
            <a:pPr algn="ctr" eaLnBrk="0" hangingPunct="0">
              <a:buFont typeface="Symbol" pitchFamily="18" charset="2"/>
              <a:buChar char="Þ"/>
            </a:pPr>
            <a:r>
              <a:rPr lang="hu-HU" b="1" smtClean="0">
                <a:sym typeface="Symbol" pitchFamily="18" charset="2"/>
              </a:rPr>
              <a:t>  Érzékeny/alacsony</a:t>
            </a:r>
          </a:p>
          <a:p>
            <a:pPr algn="ctr" eaLnBrk="0" hangingPunct="0"/>
            <a:r>
              <a:rPr lang="hu-HU" b="1" smtClean="0">
                <a:sym typeface="Symbol" pitchFamily="18" charset="2"/>
              </a:rPr>
              <a:t>   kimutatási határ</a:t>
            </a:r>
            <a:endParaRPr lang="hu-HU"/>
          </a:p>
        </p:txBody>
      </p:sp>
      <p:sp>
        <p:nvSpPr>
          <p:cNvPr id="35845" name="Text Box 7"/>
          <p:cNvSpPr txBox="1">
            <a:spLocks noChangeArrowheads="1"/>
          </p:cNvSpPr>
          <p:nvPr/>
        </p:nvSpPr>
        <p:spPr bwMode="auto">
          <a:xfrm>
            <a:off x="5148263" y="3284538"/>
            <a:ext cx="3816350" cy="831850"/>
          </a:xfrm>
          <a:prstGeom prst="rect">
            <a:avLst/>
          </a:prstGeom>
          <a:solidFill>
            <a:schemeClr val="bg1"/>
          </a:solidFill>
          <a:ln w="76200">
            <a:solidFill>
              <a:srgbClr val="FF0000"/>
            </a:solidFill>
            <a:miter lim="800000"/>
            <a:headEnd type="none" w="sm" len="sm"/>
            <a:tailEnd type="none" w="sm" len="sm"/>
          </a:ln>
        </p:spPr>
        <p:txBody>
          <a:bodyPr>
            <a:spAutoFit/>
          </a:bodyPr>
          <a:lstStyle/>
          <a:p>
            <a:pPr marL="179388" eaLnBrk="0" hangingPunct="0">
              <a:buFont typeface="Symbol" pitchFamily="18" charset="2"/>
              <a:buChar char="Þ"/>
            </a:pPr>
            <a:r>
              <a:rPr lang="hu-HU" b="1" smtClean="0">
                <a:sym typeface="Symbol" pitchFamily="18" charset="2"/>
              </a:rPr>
              <a:t>    Rendkívül sokféle anyag mérésére alkalmas</a:t>
            </a:r>
            <a:endParaRPr lang="hu-H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60350"/>
            <a:ext cx="9144000" cy="1223963"/>
          </a:xfrm>
        </p:spPr>
        <p:txBody>
          <a:bodyPr rtlCol="0">
            <a:noAutofit/>
          </a:bodyPr>
          <a:lstStyle/>
          <a:p>
            <a:pPr eaLnBrk="1" fontAlgn="auto" hangingPunct="1">
              <a:spcAft>
                <a:spcPts val="0"/>
              </a:spcAft>
              <a:defRPr/>
            </a:pPr>
            <a:r>
              <a:rPr lang="hu-HU" dirty="0" smtClean="0">
                <a:solidFill>
                  <a:schemeClr val="tx2">
                    <a:lumMod val="75000"/>
                  </a:schemeClr>
                </a:solidFill>
              </a:rPr>
              <a:t>Immunanalitikai módszerek:</a:t>
            </a:r>
            <a:r>
              <a:rPr lang="hu-HU" dirty="0" smtClean="0">
                <a:solidFill>
                  <a:schemeClr val="tx2">
                    <a:lumMod val="75000"/>
                  </a:schemeClr>
                </a:solidFill>
                <a:effectLst>
                  <a:outerShdw blurRad="38100" dist="38100" dir="2700000" algn="tl">
                    <a:srgbClr val="C0C0C0"/>
                  </a:outerShdw>
                </a:effectLst>
              </a:rPr>
              <a:t> </a:t>
            </a:r>
            <a:r>
              <a:rPr lang="hu-HU" dirty="0" smtClean="0">
                <a:solidFill>
                  <a:schemeClr val="tx2">
                    <a:lumMod val="75000"/>
                  </a:schemeClr>
                </a:solidFill>
              </a:rPr>
              <a:t>az antigén és ellenanyag (antitest) reakcióján alapulnak</a:t>
            </a:r>
            <a:endParaRPr lang="hu-HU" dirty="0" smtClean="0">
              <a:solidFill>
                <a:schemeClr val="tx2">
                  <a:lumMod val="75000"/>
                </a:schemeClr>
              </a:solidFill>
            </a:endParaRPr>
          </a:p>
        </p:txBody>
      </p:sp>
      <p:sp>
        <p:nvSpPr>
          <p:cNvPr id="43010" name="Text Box 4"/>
          <p:cNvSpPr txBox="1">
            <a:spLocks noChangeArrowheads="1"/>
          </p:cNvSpPr>
          <p:nvPr/>
        </p:nvSpPr>
        <p:spPr bwMode="auto">
          <a:xfrm>
            <a:off x="250825" y="3213100"/>
            <a:ext cx="4068763" cy="3046413"/>
          </a:xfrm>
          <a:prstGeom prst="rect">
            <a:avLst/>
          </a:prstGeom>
          <a:noFill/>
          <a:ln w="9525">
            <a:noFill/>
            <a:miter lim="800000"/>
            <a:headEnd/>
            <a:tailEnd/>
          </a:ln>
        </p:spPr>
        <p:txBody>
          <a:bodyPr>
            <a:spAutoFit/>
          </a:bodyPr>
          <a:lstStyle/>
          <a:p>
            <a:pPr algn="ctr" eaLnBrk="0" hangingPunct="0"/>
            <a:r>
              <a:rPr lang="en-US" b="1" u="sng">
                <a:latin typeface="Calibri" pitchFamily="34" charset="0"/>
              </a:rPr>
              <a:t>antigén</a:t>
            </a:r>
          </a:p>
          <a:p>
            <a:pPr eaLnBrk="0" hangingPunct="0"/>
            <a:r>
              <a:rPr lang="hu-HU">
                <a:latin typeface="Calibri" pitchFamily="34" charset="0"/>
              </a:rPr>
              <a:t>A</a:t>
            </a:r>
            <a:r>
              <a:rPr lang="en-US">
                <a:latin typeface="Calibri" pitchFamily="34" charset="0"/>
              </a:rPr>
              <a:t> szervezetben ellenanyagtermelést kiváltó anyag</a:t>
            </a:r>
            <a:r>
              <a:rPr lang="hu-HU">
                <a:latin typeface="Calibri" pitchFamily="34" charset="0"/>
              </a:rPr>
              <a:t> </a:t>
            </a:r>
            <a:r>
              <a:rPr lang="hu-HU">
                <a:solidFill>
                  <a:srgbClr val="3333CC"/>
                </a:solidFill>
                <a:latin typeface="Calibri" pitchFamily="34" charset="0"/>
              </a:rPr>
              <a:t>(általában nagyméretű, p</a:t>
            </a:r>
            <a:r>
              <a:rPr lang="en-US">
                <a:solidFill>
                  <a:srgbClr val="3333CC"/>
                </a:solidFill>
                <a:latin typeface="Calibri" pitchFamily="34" charset="0"/>
              </a:rPr>
              <a:t>l.: v</a:t>
            </a:r>
            <a:r>
              <a:rPr lang="hu-HU">
                <a:solidFill>
                  <a:srgbClr val="3333CC"/>
                </a:solidFill>
                <a:latin typeface="Calibri" pitchFamily="34" charset="0"/>
              </a:rPr>
              <a:t>írus, baktérium, pollen az allergiások számára, idegen egyedből származó ellenanyag, sejt, szövet, fehérje)</a:t>
            </a:r>
            <a:endParaRPr lang="en-US">
              <a:solidFill>
                <a:srgbClr val="3333CC"/>
              </a:solidFill>
              <a:latin typeface="Calibri" pitchFamily="34" charset="0"/>
            </a:endParaRPr>
          </a:p>
        </p:txBody>
      </p:sp>
      <p:sp>
        <p:nvSpPr>
          <p:cNvPr id="43011" name="Text Box 5"/>
          <p:cNvSpPr txBox="1">
            <a:spLocks noChangeArrowheads="1"/>
          </p:cNvSpPr>
          <p:nvPr/>
        </p:nvSpPr>
        <p:spPr bwMode="auto">
          <a:xfrm>
            <a:off x="4643438" y="1700213"/>
            <a:ext cx="4191000" cy="2124075"/>
          </a:xfrm>
          <a:prstGeom prst="rect">
            <a:avLst/>
          </a:prstGeom>
          <a:noFill/>
          <a:ln w="9525">
            <a:noFill/>
            <a:miter lim="800000"/>
            <a:headEnd/>
            <a:tailEnd/>
          </a:ln>
        </p:spPr>
        <p:txBody>
          <a:bodyPr>
            <a:spAutoFit/>
          </a:bodyPr>
          <a:lstStyle/>
          <a:p>
            <a:pPr algn="ctr" eaLnBrk="0" hangingPunct="0">
              <a:spcBef>
                <a:spcPct val="50000"/>
              </a:spcBef>
            </a:pPr>
            <a:r>
              <a:rPr lang="en-US" b="1" u="sng">
                <a:latin typeface="Calibri" pitchFamily="34" charset="0"/>
              </a:rPr>
              <a:t>ellenanyag</a:t>
            </a:r>
          </a:p>
          <a:p>
            <a:pPr eaLnBrk="0" hangingPunct="0">
              <a:spcBef>
                <a:spcPct val="50000"/>
              </a:spcBef>
            </a:pPr>
            <a:r>
              <a:rPr lang="en-US">
                <a:latin typeface="Calibri" pitchFamily="34" charset="0"/>
              </a:rPr>
              <a:t>A</a:t>
            </a:r>
            <a:r>
              <a:rPr lang="hu-HU">
                <a:latin typeface="Calibri" pitchFamily="34" charset="0"/>
              </a:rPr>
              <a:t>z </a:t>
            </a:r>
            <a:r>
              <a:rPr lang="en-US">
                <a:latin typeface="Calibri" pitchFamily="34" charset="0"/>
              </a:rPr>
              <a:t>immunrendszer</a:t>
            </a:r>
            <a:r>
              <a:rPr lang="hu-HU">
                <a:latin typeface="Calibri" pitchFamily="34" charset="0"/>
              </a:rPr>
              <a:t> által termelt fehérje, mely az antigénhez kapcsolódva, elősegíti annak eliminálódását a szervezetből</a:t>
            </a:r>
            <a:r>
              <a:rPr lang="en-US">
                <a:latin typeface="Calibri" pitchFamily="34" charset="0"/>
              </a:rPr>
              <a:t> </a:t>
            </a:r>
          </a:p>
        </p:txBody>
      </p:sp>
      <p:pic>
        <p:nvPicPr>
          <p:cNvPr id="43012" name="Picture 9"/>
          <p:cNvPicPr>
            <a:picLocks noChangeAspect="1" noChangeArrowheads="1"/>
          </p:cNvPicPr>
          <p:nvPr/>
        </p:nvPicPr>
        <p:blipFill>
          <a:blip r:embed="rId3"/>
          <a:srcRect/>
          <a:stretch>
            <a:fillRect/>
          </a:stretch>
        </p:blipFill>
        <p:spPr bwMode="auto">
          <a:xfrm>
            <a:off x="5580063" y="4005263"/>
            <a:ext cx="2894012" cy="2320925"/>
          </a:xfrm>
          <a:prstGeom prst="rect">
            <a:avLst/>
          </a:prstGeom>
          <a:noFill/>
          <a:ln w="9525">
            <a:noFill/>
            <a:miter lim="800000"/>
            <a:headEnd/>
            <a:tailEnd/>
          </a:ln>
        </p:spPr>
      </p:pic>
      <p:pic>
        <p:nvPicPr>
          <p:cNvPr id="43013" name="Picture 11"/>
          <p:cNvPicPr>
            <a:picLocks noChangeAspect="1" noChangeArrowheads="1"/>
          </p:cNvPicPr>
          <p:nvPr/>
        </p:nvPicPr>
        <p:blipFill>
          <a:blip r:embed="rId4"/>
          <a:srcRect/>
          <a:stretch>
            <a:fillRect/>
          </a:stretch>
        </p:blipFill>
        <p:spPr bwMode="auto">
          <a:xfrm>
            <a:off x="1331913" y="1628775"/>
            <a:ext cx="205105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hu-HU" smtClean="0"/>
              <a:t>Haptén és epitóp</a:t>
            </a:r>
          </a:p>
        </p:txBody>
      </p:sp>
      <p:sp>
        <p:nvSpPr>
          <p:cNvPr id="3" name="Content Placeholder 2"/>
          <p:cNvSpPr>
            <a:spLocks noGrp="1"/>
          </p:cNvSpPr>
          <p:nvPr>
            <p:ph idx="1"/>
          </p:nvPr>
        </p:nvSpPr>
        <p:spPr>
          <a:xfrm>
            <a:off x="323850" y="1196975"/>
            <a:ext cx="4618038" cy="2547938"/>
          </a:xfrm>
        </p:spPr>
        <p:txBody>
          <a:bodyPr/>
          <a:lstStyle/>
          <a:p>
            <a:pPr algn="ctr">
              <a:defRPr/>
            </a:pPr>
            <a:r>
              <a:rPr lang="hu-HU" b="1" smtClean="0"/>
              <a:t> </a:t>
            </a:r>
            <a:r>
              <a:rPr lang="hu-HU" b="1" u="sng" smtClean="0"/>
              <a:t>haptén</a:t>
            </a:r>
            <a:endParaRPr lang="hu-HU" smtClean="0"/>
          </a:p>
          <a:p>
            <a:pPr marL="0" indent="0">
              <a:defRPr/>
            </a:pPr>
            <a:r>
              <a:rPr lang="hu-HU" smtClean="0"/>
              <a:t>Kisméretű molekula, csak nagy molekulához, hordozóhoz (pl. fehérje) kötve vált ki ellenanyagtermelést </a:t>
            </a:r>
            <a:r>
              <a:rPr lang="hu-HU" smtClean="0">
                <a:solidFill>
                  <a:srgbClr val="3333CC"/>
                </a:solidFill>
              </a:rPr>
              <a:t>(pl. egy gyógyszermolekula)</a:t>
            </a:r>
            <a:endParaRPr lang="hu-HU"/>
          </a:p>
        </p:txBody>
      </p:sp>
      <p:pic>
        <p:nvPicPr>
          <p:cNvPr id="45059" name="Picture 13"/>
          <p:cNvPicPr>
            <a:picLocks noChangeAspect="1" noChangeArrowheads="1"/>
          </p:cNvPicPr>
          <p:nvPr/>
        </p:nvPicPr>
        <p:blipFill>
          <a:blip r:embed="rId2"/>
          <a:srcRect/>
          <a:stretch>
            <a:fillRect/>
          </a:stretch>
        </p:blipFill>
        <p:spPr bwMode="auto">
          <a:xfrm>
            <a:off x="5292725" y="1628775"/>
            <a:ext cx="3492500" cy="1400175"/>
          </a:xfrm>
          <a:prstGeom prst="rect">
            <a:avLst/>
          </a:prstGeom>
          <a:noFill/>
          <a:ln w="9525">
            <a:noFill/>
            <a:miter lim="800000"/>
            <a:headEnd/>
            <a:tailEnd/>
          </a:ln>
        </p:spPr>
      </p:pic>
      <p:sp>
        <p:nvSpPr>
          <p:cNvPr id="45060" name="Rectangle 4"/>
          <p:cNvSpPr>
            <a:spLocks noChangeArrowheads="1"/>
          </p:cNvSpPr>
          <p:nvPr/>
        </p:nvSpPr>
        <p:spPr bwMode="auto">
          <a:xfrm>
            <a:off x="539750" y="4437063"/>
            <a:ext cx="4572000" cy="1570037"/>
          </a:xfrm>
          <a:prstGeom prst="rect">
            <a:avLst/>
          </a:prstGeom>
          <a:noFill/>
          <a:ln w="9525">
            <a:noFill/>
            <a:miter lim="800000"/>
            <a:headEnd/>
            <a:tailEnd/>
          </a:ln>
        </p:spPr>
        <p:txBody>
          <a:bodyPr>
            <a:spAutoFit/>
          </a:bodyPr>
          <a:lstStyle/>
          <a:p>
            <a:pPr algn="ctr" eaLnBrk="0" hangingPunct="0"/>
            <a:r>
              <a:rPr lang="hu-HU" b="1" u="sng" smtClean="0">
                <a:latin typeface="Calibri" pitchFamily="34" charset="0"/>
              </a:rPr>
              <a:t>epitóp</a:t>
            </a:r>
          </a:p>
          <a:p>
            <a:pPr eaLnBrk="0" hangingPunct="0"/>
            <a:r>
              <a:rPr lang="hu-HU" smtClean="0">
                <a:latin typeface="Calibri" pitchFamily="34" charset="0"/>
              </a:rPr>
              <a:t>Az antigén azon része (molekulacsoportja), amellyel az ellenanyaghoz kötődik</a:t>
            </a:r>
            <a:endParaRPr lang="hu-HU">
              <a:latin typeface="Calibri" pitchFamily="34" charset="0"/>
            </a:endParaRPr>
          </a:p>
        </p:txBody>
      </p:sp>
      <p:sp>
        <p:nvSpPr>
          <p:cNvPr id="45061" name="Rectangle 56"/>
          <p:cNvSpPr>
            <a:spLocks noChangeArrowheads="1"/>
          </p:cNvSpPr>
          <p:nvPr/>
        </p:nvSpPr>
        <p:spPr bwMode="auto">
          <a:xfrm>
            <a:off x="0" y="-2232"/>
            <a:ext cx="184731" cy="461665"/>
          </a:xfrm>
          <a:prstGeom prst="rect">
            <a:avLst/>
          </a:prstGeom>
          <a:noFill/>
          <a:ln w="12700">
            <a:noFill/>
            <a:miter lim="800000"/>
            <a:headEnd type="none" w="sm" len="sm"/>
            <a:tailEnd type="none" w="sm" len="sm"/>
          </a:ln>
        </p:spPr>
        <p:txBody>
          <a:bodyPr wrap="none" anchor="ctr">
            <a:spAutoFit/>
          </a:bodyPr>
          <a:lstStyle/>
          <a:p>
            <a:pPr eaLnBrk="0" hangingPunct="0"/>
            <a:endParaRPr lang="hu-HU"/>
          </a:p>
        </p:txBody>
      </p:sp>
      <p:sp>
        <p:nvSpPr>
          <p:cNvPr id="45062" name="Rectangle 100"/>
          <p:cNvSpPr>
            <a:spLocks noChangeArrowheads="1"/>
          </p:cNvSpPr>
          <p:nvPr/>
        </p:nvSpPr>
        <p:spPr bwMode="auto">
          <a:xfrm>
            <a:off x="0" y="-2232"/>
            <a:ext cx="184731" cy="461665"/>
          </a:xfrm>
          <a:prstGeom prst="rect">
            <a:avLst/>
          </a:prstGeom>
          <a:noFill/>
          <a:ln w="12700">
            <a:noFill/>
            <a:miter lim="800000"/>
            <a:headEnd type="none" w="sm" len="sm"/>
            <a:tailEnd type="none" w="sm" len="sm"/>
          </a:ln>
        </p:spPr>
        <p:txBody>
          <a:bodyPr wrap="none" anchor="ctr">
            <a:spAutoFit/>
          </a:bodyPr>
          <a:lstStyle/>
          <a:p>
            <a:pPr eaLnBrk="0" hangingPunct="0"/>
            <a:endParaRPr lang="hu-HU"/>
          </a:p>
        </p:txBody>
      </p:sp>
      <p:grpSp>
        <p:nvGrpSpPr>
          <p:cNvPr id="45063" name="Group 61"/>
          <p:cNvGrpSpPr>
            <a:grpSpLocks noChangeAspect="1"/>
          </p:cNvGrpSpPr>
          <p:nvPr/>
        </p:nvGrpSpPr>
        <p:grpSpPr bwMode="auto">
          <a:xfrm>
            <a:off x="4572000" y="3789363"/>
            <a:ext cx="4437063" cy="2074862"/>
            <a:chOff x="2118" y="975"/>
            <a:chExt cx="5821" cy="2722"/>
          </a:xfrm>
        </p:grpSpPr>
        <p:grpSp>
          <p:nvGrpSpPr>
            <p:cNvPr id="45064" name="Group 96"/>
            <p:cNvGrpSpPr>
              <a:grpSpLocks/>
            </p:cNvGrpSpPr>
            <p:nvPr/>
          </p:nvGrpSpPr>
          <p:grpSpPr bwMode="auto">
            <a:xfrm rot="-5400000">
              <a:off x="3375" y="1846"/>
              <a:ext cx="734" cy="954"/>
              <a:chOff x="2431" y="1889"/>
              <a:chExt cx="734" cy="954"/>
            </a:xfrm>
          </p:grpSpPr>
          <p:sp>
            <p:nvSpPr>
              <p:cNvPr id="45099" name="Rectangle 99"/>
              <p:cNvSpPr>
                <a:spLocks noChangeArrowheads="1"/>
              </p:cNvSpPr>
              <p:nvPr/>
            </p:nvSpPr>
            <p:spPr bwMode="auto">
              <a:xfrm rot="2700000">
                <a:off x="2221" y="2099"/>
                <a:ext cx="620" cy="199"/>
              </a:xfrm>
              <a:prstGeom prst="rect">
                <a:avLst/>
              </a:prstGeom>
              <a:solidFill>
                <a:srgbClr val="FFFF00"/>
              </a:solidFill>
              <a:ln w="6350">
                <a:solidFill>
                  <a:srgbClr val="FFFF00"/>
                </a:solidFill>
                <a:miter lim="800000"/>
                <a:headEnd/>
                <a:tailEnd/>
              </a:ln>
            </p:spPr>
            <p:txBody>
              <a:bodyPr lIns="0" rIns="0"/>
              <a:lstStyle/>
              <a:p>
                <a:pPr eaLnBrk="0" hangingPunct="0"/>
                <a:endParaRPr lang="hu-HU"/>
              </a:p>
            </p:txBody>
          </p:sp>
          <p:sp>
            <p:nvSpPr>
              <p:cNvPr id="45100" name="Rectangle 98"/>
              <p:cNvSpPr>
                <a:spLocks noChangeArrowheads="1"/>
              </p:cNvSpPr>
              <p:nvPr/>
            </p:nvSpPr>
            <p:spPr bwMode="auto">
              <a:xfrm>
                <a:off x="2693" y="2308"/>
                <a:ext cx="472" cy="201"/>
              </a:xfrm>
              <a:prstGeom prst="rect">
                <a:avLst/>
              </a:prstGeom>
              <a:solidFill>
                <a:srgbClr val="FFFF00"/>
              </a:solidFill>
              <a:ln w="6350">
                <a:solidFill>
                  <a:srgbClr val="FFFF00"/>
                </a:solidFill>
                <a:miter lim="800000"/>
                <a:headEnd/>
                <a:tailEnd/>
              </a:ln>
            </p:spPr>
            <p:txBody>
              <a:bodyPr lIns="0" rIns="0"/>
              <a:lstStyle/>
              <a:p>
                <a:pPr eaLnBrk="0" hangingPunct="0"/>
                <a:endParaRPr lang="hu-HU"/>
              </a:p>
            </p:txBody>
          </p:sp>
          <p:sp>
            <p:nvSpPr>
              <p:cNvPr id="45101" name="Rectangle 97"/>
              <p:cNvSpPr>
                <a:spLocks noChangeArrowheads="1"/>
              </p:cNvSpPr>
              <p:nvPr/>
            </p:nvSpPr>
            <p:spPr bwMode="auto">
              <a:xfrm rot="5400000">
                <a:off x="2518" y="2506"/>
                <a:ext cx="472" cy="201"/>
              </a:xfrm>
              <a:prstGeom prst="rect">
                <a:avLst/>
              </a:prstGeom>
              <a:solidFill>
                <a:srgbClr val="FFFF00"/>
              </a:solidFill>
              <a:ln w="6350">
                <a:solidFill>
                  <a:srgbClr val="FFFF00"/>
                </a:solidFill>
                <a:miter lim="800000"/>
                <a:headEnd/>
                <a:tailEnd/>
              </a:ln>
            </p:spPr>
            <p:txBody>
              <a:bodyPr lIns="0" rIns="0"/>
              <a:lstStyle/>
              <a:p>
                <a:pPr eaLnBrk="0" hangingPunct="0"/>
                <a:endParaRPr lang="hu-HU"/>
              </a:p>
            </p:txBody>
          </p:sp>
        </p:grpSp>
        <p:grpSp>
          <p:nvGrpSpPr>
            <p:cNvPr id="45065" name="Group 92"/>
            <p:cNvGrpSpPr>
              <a:grpSpLocks/>
            </p:cNvGrpSpPr>
            <p:nvPr/>
          </p:nvGrpSpPr>
          <p:grpSpPr bwMode="auto">
            <a:xfrm rot="5400000">
              <a:off x="5191" y="1931"/>
              <a:ext cx="734" cy="954"/>
              <a:chOff x="5353" y="1344"/>
              <a:chExt cx="734" cy="954"/>
            </a:xfrm>
          </p:grpSpPr>
          <p:sp>
            <p:nvSpPr>
              <p:cNvPr id="45096" name="Rectangle 95"/>
              <p:cNvSpPr>
                <a:spLocks noChangeArrowheads="1"/>
              </p:cNvSpPr>
              <p:nvPr/>
            </p:nvSpPr>
            <p:spPr bwMode="auto">
              <a:xfrm rot="2700000">
                <a:off x="5143" y="1554"/>
                <a:ext cx="620" cy="199"/>
              </a:xfrm>
              <a:prstGeom prst="rect">
                <a:avLst/>
              </a:prstGeom>
              <a:solidFill>
                <a:srgbClr val="FF0000"/>
              </a:solidFill>
              <a:ln w="6350">
                <a:solidFill>
                  <a:srgbClr val="FF0000"/>
                </a:solidFill>
                <a:miter lim="800000"/>
                <a:headEnd/>
                <a:tailEnd/>
              </a:ln>
            </p:spPr>
            <p:txBody>
              <a:bodyPr lIns="0" rIns="0"/>
              <a:lstStyle/>
              <a:p>
                <a:pPr eaLnBrk="0" hangingPunct="0"/>
                <a:endParaRPr lang="hu-HU"/>
              </a:p>
            </p:txBody>
          </p:sp>
          <p:sp>
            <p:nvSpPr>
              <p:cNvPr id="45097" name="Rectangle 94"/>
              <p:cNvSpPr>
                <a:spLocks noChangeArrowheads="1"/>
              </p:cNvSpPr>
              <p:nvPr/>
            </p:nvSpPr>
            <p:spPr bwMode="auto">
              <a:xfrm>
                <a:off x="5615" y="1763"/>
                <a:ext cx="472" cy="201"/>
              </a:xfrm>
              <a:prstGeom prst="rect">
                <a:avLst/>
              </a:prstGeom>
              <a:solidFill>
                <a:srgbClr val="FF0000"/>
              </a:solidFill>
              <a:ln w="6350">
                <a:solidFill>
                  <a:srgbClr val="FF0000"/>
                </a:solidFill>
                <a:miter lim="800000"/>
                <a:headEnd/>
                <a:tailEnd/>
              </a:ln>
            </p:spPr>
            <p:txBody>
              <a:bodyPr lIns="0" rIns="0"/>
              <a:lstStyle/>
              <a:p>
                <a:pPr eaLnBrk="0" hangingPunct="0"/>
                <a:endParaRPr lang="hu-HU"/>
              </a:p>
            </p:txBody>
          </p:sp>
          <p:sp>
            <p:nvSpPr>
              <p:cNvPr id="45098" name="Rectangle 93"/>
              <p:cNvSpPr>
                <a:spLocks noChangeArrowheads="1"/>
              </p:cNvSpPr>
              <p:nvPr/>
            </p:nvSpPr>
            <p:spPr bwMode="auto">
              <a:xfrm rot="5400000">
                <a:off x="5440" y="1961"/>
                <a:ext cx="472" cy="201"/>
              </a:xfrm>
              <a:prstGeom prst="rect">
                <a:avLst/>
              </a:prstGeom>
              <a:solidFill>
                <a:srgbClr val="FF0000"/>
              </a:solidFill>
              <a:ln w="6350">
                <a:solidFill>
                  <a:srgbClr val="FF0000"/>
                </a:solidFill>
                <a:miter lim="800000"/>
                <a:headEnd/>
                <a:tailEnd/>
              </a:ln>
            </p:spPr>
            <p:txBody>
              <a:bodyPr lIns="0" rIns="0"/>
              <a:lstStyle/>
              <a:p>
                <a:pPr eaLnBrk="0" hangingPunct="0"/>
                <a:endParaRPr lang="hu-HU"/>
              </a:p>
            </p:txBody>
          </p:sp>
        </p:grpSp>
        <p:grpSp>
          <p:nvGrpSpPr>
            <p:cNvPr id="45066" name="Group 88"/>
            <p:cNvGrpSpPr>
              <a:grpSpLocks/>
            </p:cNvGrpSpPr>
            <p:nvPr/>
          </p:nvGrpSpPr>
          <p:grpSpPr bwMode="auto">
            <a:xfrm rot="10800000">
              <a:off x="4272" y="2743"/>
              <a:ext cx="734" cy="954"/>
              <a:chOff x="2501" y="1922"/>
              <a:chExt cx="734" cy="954"/>
            </a:xfrm>
          </p:grpSpPr>
          <p:sp>
            <p:nvSpPr>
              <p:cNvPr id="45093" name="Rectangle 91"/>
              <p:cNvSpPr>
                <a:spLocks noChangeArrowheads="1"/>
              </p:cNvSpPr>
              <p:nvPr/>
            </p:nvSpPr>
            <p:spPr bwMode="auto">
              <a:xfrm rot="2700000">
                <a:off x="2291" y="2132"/>
                <a:ext cx="620" cy="199"/>
              </a:xfrm>
              <a:prstGeom prst="rect">
                <a:avLst/>
              </a:prstGeom>
              <a:solidFill>
                <a:srgbClr val="92D050"/>
              </a:solidFill>
              <a:ln w="6350">
                <a:solidFill>
                  <a:srgbClr val="92D050"/>
                </a:solidFill>
                <a:miter lim="800000"/>
                <a:headEnd/>
                <a:tailEnd/>
              </a:ln>
            </p:spPr>
            <p:txBody>
              <a:bodyPr lIns="0" rIns="0"/>
              <a:lstStyle/>
              <a:p>
                <a:pPr eaLnBrk="0" hangingPunct="0"/>
                <a:endParaRPr lang="hu-HU"/>
              </a:p>
            </p:txBody>
          </p:sp>
          <p:sp>
            <p:nvSpPr>
              <p:cNvPr id="45094" name="Rectangle 90"/>
              <p:cNvSpPr>
                <a:spLocks noChangeArrowheads="1"/>
              </p:cNvSpPr>
              <p:nvPr/>
            </p:nvSpPr>
            <p:spPr bwMode="auto">
              <a:xfrm>
                <a:off x="2763" y="2341"/>
                <a:ext cx="472" cy="201"/>
              </a:xfrm>
              <a:prstGeom prst="rect">
                <a:avLst/>
              </a:prstGeom>
              <a:solidFill>
                <a:srgbClr val="92D050"/>
              </a:solidFill>
              <a:ln w="6350">
                <a:solidFill>
                  <a:srgbClr val="92D050"/>
                </a:solidFill>
                <a:miter lim="800000"/>
                <a:headEnd/>
                <a:tailEnd/>
              </a:ln>
            </p:spPr>
            <p:txBody>
              <a:bodyPr lIns="0" rIns="0"/>
              <a:lstStyle/>
              <a:p>
                <a:pPr eaLnBrk="0" hangingPunct="0"/>
                <a:endParaRPr lang="hu-HU"/>
              </a:p>
            </p:txBody>
          </p:sp>
          <p:sp>
            <p:nvSpPr>
              <p:cNvPr id="45095" name="Rectangle 89"/>
              <p:cNvSpPr>
                <a:spLocks noChangeArrowheads="1"/>
              </p:cNvSpPr>
              <p:nvPr/>
            </p:nvSpPr>
            <p:spPr bwMode="auto">
              <a:xfrm rot="5400000">
                <a:off x="2588" y="2539"/>
                <a:ext cx="472" cy="201"/>
              </a:xfrm>
              <a:prstGeom prst="rect">
                <a:avLst/>
              </a:prstGeom>
              <a:solidFill>
                <a:srgbClr val="92D050"/>
              </a:solidFill>
              <a:ln w="6350">
                <a:solidFill>
                  <a:srgbClr val="92D050"/>
                </a:solidFill>
                <a:miter lim="800000"/>
                <a:headEnd/>
                <a:tailEnd/>
              </a:ln>
            </p:spPr>
            <p:txBody>
              <a:bodyPr lIns="0" rIns="0"/>
              <a:lstStyle/>
              <a:p>
                <a:pPr eaLnBrk="0" hangingPunct="0"/>
                <a:endParaRPr lang="hu-HU"/>
              </a:p>
            </p:txBody>
          </p:sp>
        </p:grpSp>
        <p:grpSp>
          <p:nvGrpSpPr>
            <p:cNvPr id="45067" name="Group 84"/>
            <p:cNvGrpSpPr>
              <a:grpSpLocks/>
            </p:cNvGrpSpPr>
            <p:nvPr/>
          </p:nvGrpSpPr>
          <p:grpSpPr bwMode="auto">
            <a:xfrm>
              <a:off x="4347" y="1012"/>
              <a:ext cx="734" cy="954"/>
              <a:chOff x="4347" y="1012"/>
              <a:chExt cx="734" cy="954"/>
            </a:xfrm>
          </p:grpSpPr>
          <p:sp>
            <p:nvSpPr>
              <p:cNvPr id="45090" name="Rectangle 87"/>
              <p:cNvSpPr>
                <a:spLocks noChangeArrowheads="1"/>
              </p:cNvSpPr>
              <p:nvPr/>
            </p:nvSpPr>
            <p:spPr bwMode="auto">
              <a:xfrm rot="2700000">
                <a:off x="4137" y="1222"/>
                <a:ext cx="620" cy="199"/>
              </a:xfrm>
              <a:prstGeom prst="rect">
                <a:avLst/>
              </a:prstGeom>
              <a:solidFill>
                <a:srgbClr val="7030A0"/>
              </a:solidFill>
              <a:ln w="6350">
                <a:solidFill>
                  <a:srgbClr val="7030A0"/>
                </a:solidFill>
                <a:miter lim="800000"/>
                <a:headEnd/>
                <a:tailEnd/>
              </a:ln>
            </p:spPr>
            <p:txBody>
              <a:bodyPr lIns="0" rIns="0"/>
              <a:lstStyle/>
              <a:p>
                <a:pPr eaLnBrk="0" hangingPunct="0"/>
                <a:endParaRPr lang="hu-HU"/>
              </a:p>
            </p:txBody>
          </p:sp>
          <p:sp>
            <p:nvSpPr>
              <p:cNvPr id="45091" name="Rectangle 86"/>
              <p:cNvSpPr>
                <a:spLocks noChangeArrowheads="1"/>
              </p:cNvSpPr>
              <p:nvPr/>
            </p:nvSpPr>
            <p:spPr bwMode="auto">
              <a:xfrm>
                <a:off x="4609" y="1431"/>
                <a:ext cx="472" cy="201"/>
              </a:xfrm>
              <a:prstGeom prst="rect">
                <a:avLst/>
              </a:prstGeom>
              <a:solidFill>
                <a:srgbClr val="7030A0"/>
              </a:solidFill>
              <a:ln w="6350">
                <a:solidFill>
                  <a:srgbClr val="7030A0"/>
                </a:solidFill>
                <a:miter lim="800000"/>
                <a:headEnd/>
                <a:tailEnd/>
              </a:ln>
            </p:spPr>
            <p:txBody>
              <a:bodyPr lIns="0" rIns="0"/>
              <a:lstStyle/>
              <a:p>
                <a:pPr eaLnBrk="0" hangingPunct="0"/>
                <a:endParaRPr lang="hu-HU"/>
              </a:p>
            </p:txBody>
          </p:sp>
          <p:sp>
            <p:nvSpPr>
              <p:cNvPr id="45092" name="Rectangle 85"/>
              <p:cNvSpPr>
                <a:spLocks noChangeArrowheads="1"/>
              </p:cNvSpPr>
              <p:nvPr/>
            </p:nvSpPr>
            <p:spPr bwMode="auto">
              <a:xfrm rot="5400000">
                <a:off x="4434" y="1629"/>
                <a:ext cx="472" cy="201"/>
              </a:xfrm>
              <a:prstGeom prst="rect">
                <a:avLst/>
              </a:prstGeom>
              <a:solidFill>
                <a:srgbClr val="7030A0"/>
              </a:solidFill>
              <a:ln w="6350">
                <a:solidFill>
                  <a:srgbClr val="7030A0"/>
                </a:solidFill>
                <a:miter lim="800000"/>
                <a:headEnd/>
                <a:tailEnd/>
              </a:ln>
            </p:spPr>
            <p:txBody>
              <a:bodyPr lIns="0" rIns="0"/>
              <a:lstStyle/>
              <a:p>
                <a:pPr eaLnBrk="0" hangingPunct="0"/>
                <a:endParaRPr lang="hu-HU"/>
              </a:p>
            </p:txBody>
          </p:sp>
        </p:grpSp>
        <p:sp>
          <p:nvSpPr>
            <p:cNvPr id="45068" name="Oval 83"/>
            <p:cNvSpPr>
              <a:spLocks noChangeArrowheads="1"/>
            </p:cNvSpPr>
            <p:nvPr/>
          </p:nvSpPr>
          <p:spPr bwMode="auto">
            <a:xfrm>
              <a:off x="4320" y="2041"/>
              <a:ext cx="724" cy="653"/>
            </a:xfrm>
            <a:prstGeom prst="ellipse">
              <a:avLst/>
            </a:prstGeom>
            <a:gradFill rotWithShape="1">
              <a:gsLst>
                <a:gs pos="0">
                  <a:srgbClr val="FABF8F"/>
                </a:gs>
                <a:gs pos="100000">
                  <a:srgbClr val="E36C0A"/>
                </a:gs>
              </a:gsLst>
              <a:path path="shape">
                <a:fillToRect l="50000" t="50000" r="50000" b="50000"/>
              </a:path>
            </a:gradFill>
            <a:ln w="9525">
              <a:solidFill>
                <a:srgbClr val="E36C0A"/>
              </a:solidFill>
              <a:round/>
              <a:headEnd/>
              <a:tailEnd/>
            </a:ln>
          </p:spPr>
          <p:txBody>
            <a:bodyPr/>
            <a:lstStyle/>
            <a:p>
              <a:pPr eaLnBrk="0" hangingPunct="0"/>
              <a:endParaRPr lang="hu-HU"/>
            </a:p>
          </p:txBody>
        </p:sp>
        <p:sp>
          <p:nvSpPr>
            <p:cNvPr id="45069" name="Rectangle 82"/>
            <p:cNvSpPr>
              <a:spLocks noChangeArrowheads="1"/>
            </p:cNvSpPr>
            <p:nvPr/>
          </p:nvSpPr>
          <p:spPr bwMode="auto">
            <a:xfrm>
              <a:off x="4609" y="1860"/>
              <a:ext cx="111" cy="181"/>
            </a:xfrm>
            <a:prstGeom prst="rect">
              <a:avLst/>
            </a:prstGeom>
            <a:solidFill>
              <a:srgbClr val="E36C0A"/>
            </a:solidFill>
            <a:ln w="9525">
              <a:solidFill>
                <a:srgbClr val="E36C0A"/>
              </a:solidFill>
              <a:miter lim="800000"/>
              <a:headEnd/>
              <a:tailEnd/>
            </a:ln>
          </p:spPr>
          <p:txBody>
            <a:bodyPr/>
            <a:lstStyle/>
            <a:p>
              <a:pPr eaLnBrk="0" hangingPunct="0"/>
              <a:endParaRPr lang="hu-HU"/>
            </a:p>
          </p:txBody>
        </p:sp>
        <p:sp>
          <p:nvSpPr>
            <p:cNvPr id="45070" name="AutoShape 81"/>
            <p:cNvSpPr>
              <a:spLocks noChangeArrowheads="1"/>
            </p:cNvSpPr>
            <p:nvPr/>
          </p:nvSpPr>
          <p:spPr bwMode="auto">
            <a:xfrm rot="-1800000">
              <a:off x="4971" y="2250"/>
              <a:ext cx="201" cy="180"/>
            </a:xfrm>
            <a:prstGeom prst="triangle">
              <a:avLst>
                <a:gd name="adj" fmla="val 50000"/>
              </a:avLst>
            </a:prstGeom>
            <a:solidFill>
              <a:srgbClr val="E36C0A"/>
            </a:solidFill>
            <a:ln w="9525">
              <a:solidFill>
                <a:srgbClr val="E36C0A"/>
              </a:solidFill>
              <a:miter lim="800000"/>
              <a:headEnd/>
              <a:tailEnd/>
            </a:ln>
          </p:spPr>
          <p:txBody>
            <a:bodyPr/>
            <a:lstStyle/>
            <a:p>
              <a:pPr eaLnBrk="0" hangingPunct="0"/>
              <a:endParaRPr lang="hu-HU"/>
            </a:p>
          </p:txBody>
        </p:sp>
        <p:sp>
          <p:nvSpPr>
            <p:cNvPr id="45071" name="AutoShape 80"/>
            <p:cNvSpPr>
              <a:spLocks noChangeArrowheads="1"/>
            </p:cNvSpPr>
            <p:nvPr/>
          </p:nvSpPr>
          <p:spPr bwMode="auto">
            <a:xfrm rot="5400000">
              <a:off x="4609" y="2694"/>
              <a:ext cx="143" cy="143"/>
            </a:xfrm>
            <a:prstGeom prst="flowChartDelay">
              <a:avLst/>
            </a:prstGeom>
            <a:solidFill>
              <a:srgbClr val="E36C0A"/>
            </a:solidFill>
            <a:ln w="9525">
              <a:solidFill>
                <a:srgbClr val="E36C0A"/>
              </a:solidFill>
              <a:miter lim="800000"/>
              <a:headEnd/>
              <a:tailEnd/>
            </a:ln>
          </p:spPr>
          <p:txBody>
            <a:bodyPr/>
            <a:lstStyle/>
            <a:p>
              <a:pPr eaLnBrk="0" hangingPunct="0"/>
              <a:endParaRPr lang="hu-HU"/>
            </a:p>
          </p:txBody>
        </p:sp>
        <p:sp>
          <p:nvSpPr>
            <p:cNvPr id="45072" name="Rectangle 79"/>
            <p:cNvSpPr>
              <a:spLocks noChangeArrowheads="1"/>
            </p:cNvSpPr>
            <p:nvPr/>
          </p:nvSpPr>
          <p:spPr bwMode="auto">
            <a:xfrm>
              <a:off x="6087" y="996"/>
              <a:ext cx="111" cy="181"/>
            </a:xfrm>
            <a:prstGeom prst="rect">
              <a:avLst/>
            </a:prstGeom>
            <a:solidFill>
              <a:srgbClr val="E36C0A"/>
            </a:solidFill>
            <a:ln w="9525">
              <a:solidFill>
                <a:srgbClr val="E36C0A"/>
              </a:solidFill>
              <a:miter lim="800000"/>
              <a:headEnd/>
              <a:tailEnd/>
            </a:ln>
          </p:spPr>
          <p:txBody>
            <a:bodyPr/>
            <a:lstStyle/>
            <a:p>
              <a:pPr eaLnBrk="0" hangingPunct="0"/>
              <a:endParaRPr lang="hu-HU"/>
            </a:p>
          </p:txBody>
        </p:sp>
        <p:sp>
          <p:nvSpPr>
            <p:cNvPr id="45073" name="AutoShape 78"/>
            <p:cNvSpPr>
              <a:spLocks noChangeArrowheads="1"/>
            </p:cNvSpPr>
            <p:nvPr/>
          </p:nvSpPr>
          <p:spPr bwMode="auto">
            <a:xfrm rot="5400000">
              <a:off x="6542" y="1012"/>
              <a:ext cx="143" cy="143"/>
            </a:xfrm>
            <a:prstGeom prst="flowChartDelay">
              <a:avLst/>
            </a:prstGeom>
            <a:solidFill>
              <a:srgbClr val="E36C0A"/>
            </a:solidFill>
            <a:ln w="9525">
              <a:solidFill>
                <a:srgbClr val="E36C0A"/>
              </a:solidFill>
              <a:miter lim="800000"/>
              <a:headEnd/>
              <a:tailEnd/>
            </a:ln>
          </p:spPr>
          <p:txBody>
            <a:bodyPr/>
            <a:lstStyle/>
            <a:p>
              <a:pPr eaLnBrk="0" hangingPunct="0"/>
              <a:endParaRPr lang="hu-HU"/>
            </a:p>
          </p:txBody>
        </p:sp>
        <p:sp>
          <p:nvSpPr>
            <p:cNvPr id="45074" name="AutoShape 77"/>
            <p:cNvSpPr>
              <a:spLocks noChangeArrowheads="1"/>
            </p:cNvSpPr>
            <p:nvPr/>
          </p:nvSpPr>
          <p:spPr bwMode="auto">
            <a:xfrm rot="-1800000">
              <a:off x="6685" y="975"/>
              <a:ext cx="201" cy="180"/>
            </a:xfrm>
            <a:prstGeom prst="triangle">
              <a:avLst>
                <a:gd name="adj" fmla="val 50000"/>
              </a:avLst>
            </a:prstGeom>
            <a:solidFill>
              <a:srgbClr val="E36C0A"/>
            </a:solidFill>
            <a:ln w="9525">
              <a:solidFill>
                <a:srgbClr val="E36C0A"/>
              </a:solidFill>
              <a:miter lim="800000"/>
              <a:headEnd/>
              <a:tailEnd/>
            </a:ln>
          </p:spPr>
          <p:txBody>
            <a:bodyPr/>
            <a:lstStyle/>
            <a:p>
              <a:pPr eaLnBrk="0" hangingPunct="0"/>
              <a:endParaRPr lang="hu-HU"/>
            </a:p>
          </p:txBody>
        </p:sp>
        <p:sp>
          <p:nvSpPr>
            <p:cNvPr id="45075" name="AutoShape 76"/>
            <p:cNvSpPr>
              <a:spLocks noChangeArrowheads="1"/>
            </p:cNvSpPr>
            <p:nvPr/>
          </p:nvSpPr>
          <p:spPr bwMode="auto">
            <a:xfrm rot="5400000">
              <a:off x="4154" y="2268"/>
              <a:ext cx="135" cy="196"/>
            </a:xfrm>
            <a:prstGeom prst="downArrow">
              <a:avLst>
                <a:gd name="adj1" fmla="val 50000"/>
                <a:gd name="adj2" fmla="val 36296"/>
              </a:avLst>
            </a:prstGeom>
            <a:solidFill>
              <a:srgbClr val="E36C0A"/>
            </a:solidFill>
            <a:ln w="9525">
              <a:solidFill>
                <a:srgbClr val="E36C0A"/>
              </a:solidFill>
              <a:miter lim="800000"/>
              <a:headEnd/>
              <a:tailEnd/>
            </a:ln>
          </p:spPr>
          <p:txBody>
            <a:bodyPr vert="eaVert"/>
            <a:lstStyle/>
            <a:p>
              <a:pPr eaLnBrk="0" hangingPunct="0"/>
              <a:endParaRPr lang="hu-HU"/>
            </a:p>
          </p:txBody>
        </p:sp>
        <p:sp>
          <p:nvSpPr>
            <p:cNvPr id="45076" name="AutoShape 75"/>
            <p:cNvSpPr>
              <a:spLocks noChangeArrowheads="1"/>
            </p:cNvSpPr>
            <p:nvPr/>
          </p:nvSpPr>
          <p:spPr bwMode="auto">
            <a:xfrm rot="5400000">
              <a:off x="6310" y="990"/>
              <a:ext cx="135" cy="196"/>
            </a:xfrm>
            <a:prstGeom prst="downArrow">
              <a:avLst>
                <a:gd name="adj1" fmla="val 50000"/>
                <a:gd name="adj2" fmla="val 36296"/>
              </a:avLst>
            </a:prstGeom>
            <a:solidFill>
              <a:srgbClr val="E36C0A"/>
            </a:solidFill>
            <a:ln w="9525">
              <a:solidFill>
                <a:srgbClr val="E36C0A"/>
              </a:solidFill>
              <a:miter lim="800000"/>
              <a:headEnd/>
              <a:tailEnd/>
            </a:ln>
          </p:spPr>
          <p:txBody>
            <a:bodyPr vert="eaVert"/>
            <a:lstStyle/>
            <a:p>
              <a:pPr eaLnBrk="0" hangingPunct="0"/>
              <a:endParaRPr lang="hu-HU"/>
            </a:p>
          </p:txBody>
        </p:sp>
        <p:sp>
          <p:nvSpPr>
            <p:cNvPr id="45077" name="Text Box 74"/>
            <p:cNvSpPr txBox="1">
              <a:spLocks noChangeArrowheads="1"/>
            </p:cNvSpPr>
            <p:nvPr/>
          </p:nvSpPr>
          <p:spPr bwMode="auto">
            <a:xfrm>
              <a:off x="6198" y="1234"/>
              <a:ext cx="1022" cy="329"/>
            </a:xfrm>
            <a:prstGeom prst="rect">
              <a:avLst/>
            </a:prstGeom>
            <a:solidFill>
              <a:srgbClr val="FFFFFF"/>
            </a:solidFill>
            <a:ln w="9525">
              <a:noFill/>
              <a:miter lim="800000"/>
              <a:headEnd/>
              <a:tailEnd/>
            </a:ln>
          </p:spPr>
          <p:txBody>
            <a:bodyPr lIns="0" rIns="0"/>
            <a:lstStyle/>
            <a:p>
              <a:pPr eaLnBrk="0" hangingPunct="0"/>
              <a:r>
                <a:rPr lang="hu-HU" sz="1400" smtClean="0">
                  <a:latin typeface="Calibri" pitchFamily="34" charset="0"/>
                  <a:cs typeface="Times New Roman" pitchFamily="18" charset="0"/>
                </a:rPr>
                <a:t>epit</a:t>
              </a:r>
              <a:r>
                <a:rPr lang="hu-HU" sz="1400" smtClean="0">
                  <a:cs typeface="Times New Roman" pitchFamily="18" charset="0"/>
                </a:rPr>
                <a:t>ó</a:t>
              </a:r>
              <a:r>
                <a:rPr lang="hu-HU" sz="1400" smtClean="0">
                  <a:latin typeface="Calibri" pitchFamily="34" charset="0"/>
                  <a:cs typeface="Times New Roman" pitchFamily="18" charset="0"/>
                </a:rPr>
                <a:t>pok</a:t>
              </a:r>
              <a:endParaRPr lang="hu-HU" sz="1400"/>
            </a:p>
          </p:txBody>
        </p:sp>
        <p:sp>
          <p:nvSpPr>
            <p:cNvPr id="45078" name="Text Box 73"/>
            <p:cNvSpPr txBox="1">
              <a:spLocks noChangeArrowheads="1"/>
            </p:cNvSpPr>
            <p:nvPr/>
          </p:nvSpPr>
          <p:spPr bwMode="auto">
            <a:xfrm>
              <a:off x="6198" y="2879"/>
              <a:ext cx="1741" cy="647"/>
            </a:xfrm>
            <a:prstGeom prst="rect">
              <a:avLst/>
            </a:prstGeom>
            <a:solidFill>
              <a:srgbClr val="FFFFFF"/>
            </a:solidFill>
            <a:ln w="9525">
              <a:noFill/>
              <a:miter lim="800000"/>
              <a:headEnd/>
              <a:tailEnd/>
            </a:ln>
          </p:spPr>
          <p:txBody>
            <a:bodyPr lIns="0" rIns="0"/>
            <a:lstStyle/>
            <a:p>
              <a:pPr eaLnBrk="0" hangingPunct="0"/>
              <a:r>
                <a:rPr lang="hu-HU" sz="1400" smtClean="0">
                  <a:latin typeface="Calibri" pitchFamily="34" charset="0"/>
                  <a:cs typeface="Times New Roman" pitchFamily="18" charset="0"/>
                </a:rPr>
                <a:t>poliklon</a:t>
              </a:r>
              <a:r>
                <a:rPr lang="hu-HU" sz="1400" smtClean="0">
                  <a:cs typeface="Times New Roman" pitchFamily="18" charset="0"/>
                </a:rPr>
                <a:t>á</a:t>
              </a:r>
              <a:r>
                <a:rPr lang="hu-HU" sz="1400" smtClean="0">
                  <a:latin typeface="Calibri" pitchFamily="34" charset="0"/>
                  <a:cs typeface="Times New Roman" pitchFamily="18" charset="0"/>
                </a:rPr>
                <a:t>lis ellenanyagok</a:t>
              </a:r>
              <a:endParaRPr lang="hu-HU" sz="1400"/>
            </a:p>
          </p:txBody>
        </p:sp>
        <p:sp>
          <p:nvSpPr>
            <p:cNvPr id="45079" name="Text Box 72"/>
            <p:cNvSpPr txBox="1">
              <a:spLocks noChangeArrowheads="1"/>
            </p:cNvSpPr>
            <p:nvPr/>
          </p:nvSpPr>
          <p:spPr bwMode="auto">
            <a:xfrm>
              <a:off x="3252" y="2959"/>
              <a:ext cx="850" cy="404"/>
            </a:xfrm>
            <a:prstGeom prst="rect">
              <a:avLst/>
            </a:prstGeom>
            <a:solidFill>
              <a:srgbClr val="FFFFFF"/>
            </a:solidFill>
            <a:ln w="9525">
              <a:noFill/>
              <a:miter lim="800000"/>
              <a:headEnd/>
              <a:tailEnd/>
            </a:ln>
          </p:spPr>
          <p:txBody>
            <a:bodyPr lIns="0" rIns="0">
              <a:spAutoFit/>
            </a:bodyPr>
            <a:lstStyle/>
            <a:p>
              <a:pPr eaLnBrk="0" hangingPunct="0"/>
              <a:r>
                <a:rPr lang="hu-HU" sz="1400" smtClean="0">
                  <a:latin typeface="Calibri" pitchFamily="34" charset="0"/>
                  <a:cs typeface="Times New Roman" pitchFamily="18" charset="0"/>
                </a:rPr>
                <a:t>antig</a:t>
              </a:r>
              <a:r>
                <a:rPr lang="hu-HU" sz="1400" smtClean="0">
                  <a:cs typeface="Times New Roman" pitchFamily="18" charset="0"/>
                </a:rPr>
                <a:t>é</a:t>
              </a:r>
              <a:r>
                <a:rPr lang="hu-HU" sz="1400" smtClean="0">
                  <a:latin typeface="Calibri" pitchFamily="34" charset="0"/>
                  <a:cs typeface="Times New Roman" pitchFamily="18" charset="0"/>
                </a:rPr>
                <a:t>n</a:t>
              </a:r>
              <a:endParaRPr lang="hu-HU" sz="1400"/>
            </a:p>
          </p:txBody>
        </p:sp>
        <p:cxnSp>
          <p:nvCxnSpPr>
            <p:cNvPr id="45080" name="AutoShape 71"/>
            <p:cNvCxnSpPr>
              <a:cxnSpLocks noChangeShapeType="1"/>
            </p:cNvCxnSpPr>
            <p:nvPr/>
          </p:nvCxnSpPr>
          <p:spPr bwMode="auto">
            <a:xfrm flipV="1">
              <a:off x="3997" y="2663"/>
              <a:ext cx="455" cy="355"/>
            </a:xfrm>
            <a:prstGeom prst="straightConnector1">
              <a:avLst/>
            </a:prstGeom>
            <a:noFill/>
            <a:ln w="6350">
              <a:solidFill>
                <a:srgbClr val="000000"/>
              </a:solidFill>
              <a:round/>
              <a:headEnd/>
              <a:tailEnd type="stealth" w="med" len="med"/>
            </a:ln>
          </p:spPr>
        </p:cxnSp>
        <p:cxnSp>
          <p:nvCxnSpPr>
            <p:cNvPr id="45081" name="AutoShape 70"/>
            <p:cNvCxnSpPr>
              <a:cxnSpLocks noChangeShapeType="1"/>
            </p:cNvCxnSpPr>
            <p:nvPr/>
          </p:nvCxnSpPr>
          <p:spPr bwMode="auto">
            <a:xfrm flipH="1" flipV="1">
              <a:off x="5674" y="2431"/>
              <a:ext cx="483" cy="587"/>
            </a:xfrm>
            <a:prstGeom prst="straightConnector1">
              <a:avLst/>
            </a:prstGeom>
            <a:noFill/>
            <a:ln w="6350">
              <a:solidFill>
                <a:srgbClr val="000000"/>
              </a:solidFill>
              <a:round/>
              <a:headEnd/>
              <a:tailEnd type="stealth" w="med" len="med"/>
            </a:ln>
          </p:spPr>
        </p:cxnSp>
        <p:cxnSp>
          <p:nvCxnSpPr>
            <p:cNvPr id="45082" name="AutoShape 69"/>
            <p:cNvCxnSpPr>
              <a:cxnSpLocks noChangeShapeType="1"/>
            </p:cNvCxnSpPr>
            <p:nvPr/>
          </p:nvCxnSpPr>
          <p:spPr bwMode="auto">
            <a:xfrm flipH="1">
              <a:off x="5148" y="3110"/>
              <a:ext cx="1009" cy="288"/>
            </a:xfrm>
            <a:prstGeom prst="straightConnector1">
              <a:avLst/>
            </a:prstGeom>
            <a:noFill/>
            <a:ln w="6350">
              <a:solidFill>
                <a:srgbClr val="000000"/>
              </a:solidFill>
              <a:round/>
              <a:headEnd/>
              <a:tailEnd type="stealth" w="med" len="med"/>
            </a:ln>
          </p:spPr>
        </p:cxnSp>
        <p:sp>
          <p:nvSpPr>
            <p:cNvPr id="45083" name="Text Box 68"/>
            <p:cNvSpPr txBox="1">
              <a:spLocks noChangeArrowheads="1"/>
            </p:cNvSpPr>
            <p:nvPr/>
          </p:nvSpPr>
          <p:spPr bwMode="auto">
            <a:xfrm>
              <a:off x="2118" y="1258"/>
              <a:ext cx="1417" cy="687"/>
            </a:xfrm>
            <a:prstGeom prst="rect">
              <a:avLst/>
            </a:prstGeom>
            <a:solidFill>
              <a:srgbClr val="FFFFFF"/>
            </a:solidFill>
            <a:ln w="6350">
              <a:noFill/>
              <a:miter lim="800000"/>
              <a:headEnd/>
              <a:tailEnd/>
            </a:ln>
          </p:spPr>
          <p:txBody>
            <a:bodyPr lIns="0" rIns="0">
              <a:spAutoFit/>
            </a:bodyPr>
            <a:lstStyle/>
            <a:p>
              <a:pPr eaLnBrk="0" hangingPunct="0"/>
              <a:r>
                <a:rPr lang="hu-HU" sz="1400" smtClean="0">
                  <a:latin typeface="Calibri" pitchFamily="34" charset="0"/>
                  <a:cs typeface="Times New Roman" pitchFamily="18" charset="0"/>
                </a:rPr>
                <a:t>poliklon</a:t>
              </a:r>
              <a:r>
                <a:rPr lang="hu-HU" sz="1400" smtClean="0">
                  <a:cs typeface="Times New Roman" pitchFamily="18" charset="0"/>
                </a:rPr>
                <a:t>á</a:t>
              </a:r>
              <a:r>
                <a:rPr lang="hu-HU" sz="1400" smtClean="0">
                  <a:latin typeface="Calibri" pitchFamily="34" charset="0"/>
                  <a:cs typeface="Times New Roman" pitchFamily="18" charset="0"/>
                </a:rPr>
                <a:t>lis ellenanyagok</a:t>
              </a:r>
              <a:endParaRPr lang="hu-HU" sz="1400"/>
            </a:p>
          </p:txBody>
        </p:sp>
        <p:cxnSp>
          <p:nvCxnSpPr>
            <p:cNvPr id="45084" name="AutoShape 67"/>
            <p:cNvCxnSpPr>
              <a:cxnSpLocks noChangeShapeType="1"/>
            </p:cNvCxnSpPr>
            <p:nvPr/>
          </p:nvCxnSpPr>
          <p:spPr bwMode="auto">
            <a:xfrm flipV="1">
              <a:off x="3434" y="1353"/>
              <a:ext cx="868" cy="159"/>
            </a:xfrm>
            <a:prstGeom prst="straightConnector1">
              <a:avLst/>
            </a:prstGeom>
            <a:noFill/>
            <a:ln w="6350">
              <a:solidFill>
                <a:srgbClr val="000000"/>
              </a:solidFill>
              <a:round/>
              <a:headEnd/>
              <a:tailEnd type="stealth" w="med" len="med"/>
            </a:ln>
          </p:spPr>
        </p:cxnSp>
        <p:cxnSp>
          <p:nvCxnSpPr>
            <p:cNvPr id="45085" name="AutoShape 66"/>
            <p:cNvCxnSpPr>
              <a:cxnSpLocks noChangeShapeType="1"/>
            </p:cNvCxnSpPr>
            <p:nvPr/>
          </p:nvCxnSpPr>
          <p:spPr bwMode="auto">
            <a:xfrm>
              <a:off x="3402" y="1632"/>
              <a:ext cx="140" cy="775"/>
            </a:xfrm>
            <a:prstGeom prst="straightConnector1">
              <a:avLst/>
            </a:prstGeom>
            <a:noFill/>
            <a:ln w="6350">
              <a:solidFill>
                <a:srgbClr val="000000"/>
              </a:solidFill>
              <a:round/>
              <a:headEnd/>
              <a:tailEnd type="stealth" w="med" len="med"/>
            </a:ln>
          </p:spPr>
        </p:cxnSp>
        <p:sp>
          <p:nvSpPr>
            <p:cNvPr id="45086" name="Rectangle 65"/>
            <p:cNvSpPr>
              <a:spLocks noChangeArrowheads="1"/>
            </p:cNvSpPr>
            <p:nvPr/>
          </p:nvSpPr>
          <p:spPr bwMode="auto">
            <a:xfrm rot="5400000">
              <a:off x="5002" y="1442"/>
              <a:ext cx="111" cy="181"/>
            </a:xfrm>
            <a:prstGeom prst="rect">
              <a:avLst/>
            </a:prstGeom>
            <a:solidFill>
              <a:srgbClr val="FFFFFF"/>
            </a:solidFill>
            <a:ln w="9525">
              <a:noFill/>
              <a:miter lim="800000"/>
              <a:headEnd/>
              <a:tailEnd/>
            </a:ln>
          </p:spPr>
          <p:txBody>
            <a:bodyPr/>
            <a:lstStyle/>
            <a:p>
              <a:pPr eaLnBrk="0" hangingPunct="0"/>
              <a:endParaRPr lang="hu-HU"/>
            </a:p>
          </p:txBody>
        </p:sp>
        <p:sp>
          <p:nvSpPr>
            <p:cNvPr id="45087" name="AutoShape 64"/>
            <p:cNvSpPr>
              <a:spLocks noChangeArrowheads="1"/>
            </p:cNvSpPr>
            <p:nvPr/>
          </p:nvSpPr>
          <p:spPr bwMode="auto">
            <a:xfrm>
              <a:off x="5414" y="2663"/>
              <a:ext cx="201" cy="180"/>
            </a:xfrm>
            <a:prstGeom prst="triangle">
              <a:avLst>
                <a:gd name="adj" fmla="val 50000"/>
              </a:avLst>
            </a:prstGeom>
            <a:solidFill>
              <a:srgbClr val="FFFFFF"/>
            </a:solidFill>
            <a:ln w="9525">
              <a:noFill/>
              <a:miter lim="800000"/>
              <a:headEnd/>
              <a:tailEnd/>
            </a:ln>
          </p:spPr>
          <p:txBody>
            <a:bodyPr/>
            <a:lstStyle/>
            <a:p>
              <a:pPr eaLnBrk="0" hangingPunct="0"/>
              <a:endParaRPr lang="hu-HU"/>
            </a:p>
          </p:txBody>
        </p:sp>
        <p:sp>
          <p:nvSpPr>
            <p:cNvPr id="45088" name="AutoShape 63"/>
            <p:cNvSpPr>
              <a:spLocks noChangeArrowheads="1"/>
            </p:cNvSpPr>
            <p:nvPr/>
          </p:nvSpPr>
          <p:spPr bwMode="auto">
            <a:xfrm>
              <a:off x="4219" y="3110"/>
              <a:ext cx="143" cy="143"/>
            </a:xfrm>
            <a:prstGeom prst="flowChartDelay">
              <a:avLst/>
            </a:prstGeom>
            <a:solidFill>
              <a:srgbClr val="FFFFFF"/>
            </a:solidFill>
            <a:ln w="9525">
              <a:noFill/>
              <a:miter lim="800000"/>
              <a:headEnd/>
              <a:tailEnd/>
            </a:ln>
          </p:spPr>
          <p:txBody>
            <a:bodyPr/>
            <a:lstStyle/>
            <a:p>
              <a:pPr eaLnBrk="0" hangingPunct="0"/>
              <a:endParaRPr lang="hu-HU"/>
            </a:p>
          </p:txBody>
        </p:sp>
        <p:sp>
          <p:nvSpPr>
            <p:cNvPr id="45089" name="AutoShape 62"/>
            <p:cNvSpPr>
              <a:spLocks noChangeArrowheads="1"/>
            </p:cNvSpPr>
            <p:nvPr/>
          </p:nvSpPr>
          <p:spPr bwMode="auto">
            <a:xfrm>
              <a:off x="3724" y="1857"/>
              <a:ext cx="135" cy="196"/>
            </a:xfrm>
            <a:prstGeom prst="downArrow">
              <a:avLst>
                <a:gd name="adj1" fmla="val 49630"/>
                <a:gd name="adj2" fmla="val 36296"/>
              </a:avLst>
            </a:prstGeom>
            <a:solidFill>
              <a:srgbClr val="FFFFFF"/>
            </a:solidFill>
            <a:ln w="9525">
              <a:noFill/>
              <a:miter lim="800000"/>
              <a:headEnd/>
              <a:tailEnd/>
            </a:ln>
          </p:spPr>
          <p:txBody>
            <a:bodyPr vert="eaVert"/>
            <a:lstStyle/>
            <a:p>
              <a:pPr eaLnBrk="0" hangingPunct="0"/>
              <a:endParaRPr lang="hu-HU"/>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Az ellenanyag</a:t>
            </a:r>
          </a:p>
        </p:txBody>
      </p:sp>
      <p:sp>
        <p:nvSpPr>
          <p:cNvPr id="46082" name="Rectangle 4"/>
          <p:cNvSpPr>
            <a:spLocks noGrp="1" noChangeArrowheads="1"/>
          </p:cNvSpPr>
          <p:nvPr>
            <p:ph idx="1"/>
          </p:nvPr>
        </p:nvSpPr>
        <p:spPr>
          <a:xfrm>
            <a:off x="457200" y="1600200"/>
            <a:ext cx="3322638" cy="4525963"/>
          </a:xfrm>
        </p:spPr>
        <p:txBody>
          <a:bodyPr/>
          <a:lstStyle/>
          <a:p>
            <a:pPr marL="0" indent="0" eaLnBrk="1" hangingPunct="1"/>
            <a:r>
              <a:rPr lang="en-US" smtClean="0"/>
              <a:t>speciális fehérje molekulák - ú.n. immunglobulinok</a:t>
            </a:r>
          </a:p>
          <a:p>
            <a:pPr marL="0" indent="0" eaLnBrk="1" hangingPunct="1"/>
            <a:endParaRPr lang="hu-HU" smtClean="0"/>
          </a:p>
          <a:p>
            <a:pPr marL="0" indent="0" eaLnBrk="1" hangingPunct="1"/>
            <a:r>
              <a:rPr lang="en-US" smtClean="0"/>
              <a:t>Y alakúak</a:t>
            </a:r>
          </a:p>
          <a:p>
            <a:pPr marL="0" indent="0" eaLnBrk="1" hangingPunct="1"/>
            <a:endParaRPr lang="hu-HU" smtClean="0"/>
          </a:p>
          <a:p>
            <a:pPr marL="0" indent="0" eaLnBrk="1" hangingPunct="1"/>
            <a:r>
              <a:rPr lang="en-US" smtClean="0"/>
              <a:t>k</a:t>
            </a:r>
            <a:r>
              <a:rPr lang="hu-HU" smtClean="0"/>
              <a:t>ét nehéz és két könnyű fehérjelánc</a:t>
            </a:r>
            <a:endParaRPr lang="en-US" smtClean="0"/>
          </a:p>
          <a:p>
            <a:pPr marL="0" indent="0" eaLnBrk="1" hangingPunct="1"/>
            <a:endParaRPr lang="en-US" smtClean="0"/>
          </a:p>
        </p:txBody>
      </p:sp>
      <p:pic>
        <p:nvPicPr>
          <p:cNvPr id="46083" name="Kép 3" descr="Antibody_IgG2"/>
          <p:cNvPicPr>
            <a:picLocks noChangeAspect="1" noChangeArrowheads="1"/>
          </p:cNvPicPr>
          <p:nvPr/>
        </p:nvPicPr>
        <p:blipFill>
          <a:blip r:embed="rId3"/>
          <a:srcRect/>
          <a:stretch>
            <a:fillRect/>
          </a:stretch>
        </p:blipFill>
        <p:spPr bwMode="auto">
          <a:xfrm>
            <a:off x="3851275" y="1412875"/>
            <a:ext cx="5292725" cy="390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Az antig</a:t>
            </a:r>
            <a:r>
              <a:rPr lang="hu-HU" smtClean="0"/>
              <a:t>én-ellenanyag komplex</a:t>
            </a:r>
            <a:endParaRPr lang="en-US" smtClean="0"/>
          </a:p>
        </p:txBody>
      </p:sp>
      <p:graphicFrame>
        <p:nvGraphicFramePr>
          <p:cNvPr id="1026" name="Rectangle 3"/>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32" name="Clip" r:id="rId4" imgW="0" imgH="0" progId="">
                  <p:embed/>
                </p:oleObj>
              </mc:Choice>
              <mc:Fallback>
                <p:oleObj name="Clip" r:id="rId4" imgW="0" imgH="0" progId="">
                  <p:embed/>
                  <p:pic>
                    <p:nvPicPr>
                      <p:cNvPr id="0" name="Rectangle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ext Box 5"/>
          <p:cNvSpPr txBox="1">
            <a:spLocks noChangeArrowheads="1"/>
          </p:cNvSpPr>
          <p:nvPr/>
        </p:nvSpPr>
        <p:spPr bwMode="auto">
          <a:xfrm>
            <a:off x="6135688" y="4673600"/>
            <a:ext cx="184150" cy="457200"/>
          </a:xfrm>
          <a:prstGeom prst="rect">
            <a:avLst/>
          </a:prstGeom>
          <a:noFill/>
          <a:ln w="12700">
            <a:noFill/>
            <a:miter lim="800000"/>
            <a:headEnd type="none" w="sm" len="sm"/>
            <a:tailEnd type="none" w="sm" len="sm"/>
          </a:ln>
        </p:spPr>
        <p:txBody>
          <a:bodyPr wrap="none">
            <a:spAutoFit/>
          </a:bodyPr>
          <a:lstStyle/>
          <a:p>
            <a:pPr eaLnBrk="0" hangingPunct="0"/>
            <a:endParaRPr lang="hu-HU"/>
          </a:p>
        </p:txBody>
      </p:sp>
      <p:sp>
        <p:nvSpPr>
          <p:cNvPr id="1029" name="Text Box 6"/>
          <p:cNvSpPr txBox="1">
            <a:spLocks noChangeArrowheads="1"/>
          </p:cNvSpPr>
          <p:nvPr/>
        </p:nvSpPr>
        <p:spPr bwMode="auto">
          <a:xfrm>
            <a:off x="5148263" y="5013325"/>
            <a:ext cx="3384550" cy="1249363"/>
          </a:xfrm>
          <a:prstGeom prst="rect">
            <a:avLst/>
          </a:prstGeom>
          <a:noFill/>
          <a:ln w="12700">
            <a:noFill/>
            <a:miter lim="800000"/>
            <a:headEnd type="none" w="sm" len="sm"/>
            <a:tailEnd type="none" w="sm" len="sm"/>
          </a:ln>
        </p:spPr>
        <p:txBody>
          <a:bodyPr>
            <a:spAutoFit/>
          </a:bodyPr>
          <a:lstStyle/>
          <a:p>
            <a:pPr eaLnBrk="0" hangingPunct="0">
              <a:lnSpc>
                <a:spcPct val="110000"/>
              </a:lnSpc>
              <a:spcBef>
                <a:spcPct val="50000"/>
              </a:spcBef>
            </a:pPr>
            <a:r>
              <a:rPr lang="hu-HU" sz="2000"/>
              <a:t>            konstans régió (csak néhányféle létezik)</a:t>
            </a:r>
          </a:p>
          <a:p>
            <a:pPr eaLnBrk="0" hangingPunct="0">
              <a:lnSpc>
                <a:spcPct val="110000"/>
              </a:lnSpc>
              <a:spcBef>
                <a:spcPct val="50000"/>
              </a:spcBef>
            </a:pPr>
            <a:r>
              <a:rPr lang="hu-HU" sz="2000"/>
              <a:t>fajspecifikus</a:t>
            </a:r>
            <a:endParaRPr lang="en-US" sz="2000"/>
          </a:p>
        </p:txBody>
      </p:sp>
      <p:sp>
        <p:nvSpPr>
          <p:cNvPr id="1030" name="Text Box 7"/>
          <p:cNvSpPr txBox="1">
            <a:spLocks noChangeArrowheads="1"/>
          </p:cNvSpPr>
          <p:nvPr/>
        </p:nvSpPr>
        <p:spPr bwMode="auto">
          <a:xfrm>
            <a:off x="539750" y="5084763"/>
            <a:ext cx="2520950" cy="8540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hu-HU" sz="2000"/>
              <a:t>           variábilis régió</a:t>
            </a:r>
          </a:p>
          <a:p>
            <a:pPr eaLnBrk="0" hangingPunct="0">
              <a:spcBef>
                <a:spcPct val="50000"/>
              </a:spcBef>
            </a:pPr>
            <a:r>
              <a:rPr lang="hu-HU" sz="2000"/>
              <a:t>antigén specifikus</a:t>
            </a:r>
            <a:endParaRPr lang="en-US" sz="2000"/>
          </a:p>
        </p:txBody>
      </p:sp>
      <p:sp>
        <p:nvSpPr>
          <p:cNvPr id="1031" name="Rectangle 11"/>
          <p:cNvSpPr>
            <a:spLocks noChangeArrowheads="1"/>
          </p:cNvSpPr>
          <p:nvPr/>
        </p:nvSpPr>
        <p:spPr bwMode="auto">
          <a:xfrm>
            <a:off x="684213" y="5229225"/>
            <a:ext cx="539750" cy="215900"/>
          </a:xfrm>
          <a:prstGeom prst="rect">
            <a:avLst/>
          </a:prstGeom>
          <a:solidFill>
            <a:srgbClr val="FF0000">
              <a:alpha val="58038"/>
            </a:srgbClr>
          </a:solidFill>
          <a:ln w="25400">
            <a:solidFill>
              <a:schemeClr val="tx1"/>
            </a:solidFill>
            <a:miter lim="800000"/>
            <a:headEnd type="none" w="sm" len="sm"/>
            <a:tailEnd type="none" w="sm" len="sm"/>
          </a:ln>
        </p:spPr>
        <p:txBody>
          <a:bodyPr wrap="none" anchor="ctr"/>
          <a:lstStyle/>
          <a:p>
            <a:pPr eaLnBrk="0" hangingPunct="0"/>
            <a:endParaRPr lang="hu-HU"/>
          </a:p>
        </p:txBody>
      </p:sp>
      <p:sp>
        <p:nvSpPr>
          <p:cNvPr id="1032" name="Rectangle 12"/>
          <p:cNvSpPr>
            <a:spLocks noChangeArrowheads="1"/>
          </p:cNvSpPr>
          <p:nvPr/>
        </p:nvSpPr>
        <p:spPr bwMode="auto">
          <a:xfrm>
            <a:off x="6172200" y="4473575"/>
            <a:ext cx="539750" cy="215900"/>
          </a:xfrm>
          <a:prstGeom prst="rect">
            <a:avLst/>
          </a:prstGeom>
          <a:solidFill>
            <a:srgbClr val="99CCFF">
              <a:alpha val="34117"/>
            </a:srgbClr>
          </a:solidFill>
          <a:ln w="12700">
            <a:solidFill>
              <a:srgbClr val="00CCFF"/>
            </a:solidFill>
            <a:miter lim="800000"/>
            <a:headEnd type="none" w="sm" len="sm"/>
            <a:tailEnd type="none" w="sm" len="sm"/>
          </a:ln>
        </p:spPr>
        <p:txBody>
          <a:bodyPr wrap="none" anchor="ctr"/>
          <a:lstStyle/>
          <a:p>
            <a:pPr eaLnBrk="0" hangingPunct="0"/>
            <a:endParaRPr lang="hu-HU"/>
          </a:p>
        </p:txBody>
      </p:sp>
      <p:pic>
        <p:nvPicPr>
          <p:cNvPr id="1033" name="Kép 4"/>
          <p:cNvPicPr>
            <a:picLocks noChangeAspect="1" noChangeArrowheads="1"/>
          </p:cNvPicPr>
          <p:nvPr/>
        </p:nvPicPr>
        <p:blipFill>
          <a:blip r:embed="rId5"/>
          <a:srcRect/>
          <a:stretch>
            <a:fillRect/>
          </a:stretch>
        </p:blipFill>
        <p:spPr bwMode="auto">
          <a:xfrm>
            <a:off x="1908175" y="1216025"/>
            <a:ext cx="5903913" cy="3792538"/>
          </a:xfrm>
          <a:prstGeom prst="rect">
            <a:avLst/>
          </a:prstGeom>
          <a:noFill/>
          <a:ln w="9525">
            <a:noFill/>
            <a:miter lim="800000"/>
            <a:headEnd/>
            <a:tailEnd/>
          </a:ln>
        </p:spPr>
      </p:pic>
      <p:sp>
        <p:nvSpPr>
          <p:cNvPr id="1034" name="Rectangle 11"/>
          <p:cNvSpPr>
            <a:spLocks noChangeArrowheads="1"/>
          </p:cNvSpPr>
          <p:nvPr/>
        </p:nvSpPr>
        <p:spPr bwMode="auto">
          <a:xfrm>
            <a:off x="5292725" y="5157788"/>
            <a:ext cx="539750" cy="215900"/>
          </a:xfrm>
          <a:prstGeom prst="rect">
            <a:avLst/>
          </a:prstGeom>
          <a:solidFill>
            <a:schemeClr val="bg1">
              <a:alpha val="58038"/>
            </a:schemeClr>
          </a:solidFill>
          <a:ln w="25400">
            <a:solidFill>
              <a:schemeClr val="tx1"/>
            </a:solidFill>
            <a:miter lim="800000"/>
            <a:headEnd type="none" w="sm" len="sm"/>
            <a:tailEnd type="none" w="sm" len="sm"/>
          </a:ln>
        </p:spPr>
        <p:txBody>
          <a:bodyPr wrap="none" anchor="ctr"/>
          <a:lstStyle/>
          <a:p>
            <a:pPr eaLnBrk="0" hangingPunct="0"/>
            <a:endParaRPr lang="hu-HU"/>
          </a:p>
        </p:txBody>
      </p:sp>
      <p:cxnSp>
        <p:nvCxnSpPr>
          <p:cNvPr id="12" name="Straight Arrow Connector 11"/>
          <p:cNvCxnSpPr/>
          <p:nvPr/>
        </p:nvCxnSpPr>
        <p:spPr>
          <a:xfrm>
            <a:off x="5219700" y="1773238"/>
            <a:ext cx="792163"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63938" y="1844675"/>
            <a:ext cx="72072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12073</TotalTime>
  <Words>3310</Words>
  <Application>Microsoft Office PowerPoint</Application>
  <PresentationFormat>On-screen Show (4:3)</PresentationFormat>
  <Paragraphs>502</Paragraphs>
  <Slides>33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Clip</vt:lpstr>
      <vt:lpstr>Equation</vt:lpstr>
      <vt:lpstr>IMMUNANALITIKA részletes  magyarázat és bővebb információ az Analitikai Kémia elektronikus jegyzetben található</vt:lpstr>
      <vt:lpstr>PowerPoint Presentation</vt:lpstr>
      <vt:lpstr>Szelektív receptorok</vt:lpstr>
      <vt:lpstr>Immunanalitikai technikák</vt:lpstr>
      <vt:lpstr>Az ellenanyagok egyedülálló tulajdonságai – az analitikai módszer jellemzői</vt:lpstr>
      <vt:lpstr>Immunanalitikai módszerek: az antigén és ellenanyag (antitest) reakcióján alapulnak</vt:lpstr>
      <vt:lpstr>Haptén és epitóp</vt:lpstr>
      <vt:lpstr>Az ellenanyag</vt:lpstr>
      <vt:lpstr>Az antigén-ellenanyag komplex</vt:lpstr>
      <vt:lpstr>Az antigén antitest komplex képződése</vt:lpstr>
      <vt:lpstr>Az antigén-ellenanyag komplex jellege: a szelektivitás eredete</vt:lpstr>
      <vt:lpstr>Ellenanyagok előállítása 1.</vt:lpstr>
      <vt:lpstr>Ellenanyagok előállítása 2.</vt:lpstr>
      <vt:lpstr>Ellenanyagok előállítása 3.</vt:lpstr>
      <vt:lpstr>PowerPoint Presentation</vt:lpstr>
      <vt:lpstr>Immunoassay-ek</vt:lpstr>
      <vt:lpstr>Radioaktív izotópos jelölés</vt:lpstr>
      <vt:lpstr>Jelölésre használt radioaktív izotópok</vt:lpstr>
      <vt:lpstr>Enzim jelölés</vt:lpstr>
      <vt:lpstr>Fluoreszcens jelölés</vt:lpstr>
      <vt:lpstr>Kemilumineszcens jelölés</vt:lpstr>
      <vt:lpstr>Jelölési módszerek összehasonlítása</vt:lpstr>
      <vt:lpstr>PowerPoint Presentation</vt:lpstr>
      <vt:lpstr>Nem-kompetitív immunoassay  (szendvics módszer) </vt:lpstr>
      <vt:lpstr>Nem-kompetitív immunoassay</vt:lpstr>
      <vt:lpstr>PowerPoint Presentation</vt:lpstr>
      <vt:lpstr>Kompetitív immunoassay</vt:lpstr>
      <vt:lpstr>Kompetitív immunoassay</vt:lpstr>
      <vt:lpstr>Heterogén és homogén immunoassay</vt:lpstr>
      <vt:lpstr>Heterogén immunoassay</vt:lpstr>
      <vt:lpstr>Heterogén vs. homogén fázisú immunoassay</vt:lpstr>
      <vt:lpstr>ELISA – Enzyme Linked Immunosorbent Assay</vt:lpstr>
      <vt:lpstr>Immunometrikus ELISA</vt:lpstr>
    </vt:vector>
  </TitlesOfParts>
  <Company>BME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Immunanalitikai gyakorlat</dc:title>
  <dc:creator>Viola</dc:creator>
  <cp:lastModifiedBy>Horváth Viola</cp:lastModifiedBy>
  <cp:revision>480</cp:revision>
  <dcterms:created xsi:type="dcterms:W3CDTF">2010-01-25T08:08:41Z</dcterms:created>
  <dcterms:modified xsi:type="dcterms:W3CDTF">2012-11-22T09:24:44Z</dcterms:modified>
</cp:coreProperties>
</file>