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6" r:id="rId1"/>
  </p:sldMasterIdLst>
  <p:notesMasterIdLst>
    <p:notesMasterId r:id="rId14"/>
  </p:notesMasterIdLst>
  <p:sldIdLst>
    <p:sldId id="256" r:id="rId2"/>
    <p:sldId id="419" r:id="rId3"/>
    <p:sldId id="408" r:id="rId4"/>
    <p:sldId id="421" r:id="rId5"/>
    <p:sldId id="422" r:id="rId6"/>
    <p:sldId id="423" r:id="rId7"/>
    <p:sldId id="433" r:id="rId8"/>
    <p:sldId id="424" r:id="rId9"/>
    <p:sldId id="425" r:id="rId10"/>
    <p:sldId id="426" r:id="rId11"/>
    <p:sldId id="427" r:id="rId12"/>
    <p:sldId id="428" r:id="rId13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3736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236" autoAdjust="0"/>
    <p:restoredTop sz="94660"/>
  </p:normalViewPr>
  <p:slideViewPr>
    <p:cSldViewPr>
      <p:cViewPr varScale="1">
        <p:scale>
          <a:sx n="110" d="100"/>
          <a:sy n="110" d="100"/>
        </p:scale>
        <p:origin x="1266" y="10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3F43CC8-AFE5-42F3-9BB3-B731807B56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0418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F43CC8-AFE5-42F3-9BB3-B731807B562D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134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F43CC8-AFE5-42F3-9BB3-B731807B562D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3373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F43CC8-AFE5-42F3-9BB3-B731807B562D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19402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F43CC8-AFE5-42F3-9BB3-B731807B562D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04581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F43CC8-AFE5-42F3-9BB3-B731807B562D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0855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F43CC8-AFE5-42F3-9BB3-B731807B562D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1999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F43CC8-AFE5-42F3-9BB3-B731807B562D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72478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F43CC8-AFE5-42F3-9BB3-B731807B562D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0881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u-HU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u-HU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u-HU"/>
            </a:p>
          </p:txBody>
        </p:sp>
      </p:grpSp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Analitikai</a:t>
            </a:r>
            <a:r>
              <a:rPr lang="en-US" dirty="0" smtClean="0"/>
              <a:t> </a:t>
            </a:r>
            <a:r>
              <a:rPr lang="en-US" dirty="0" err="1" smtClean="0"/>
              <a:t>kémia</a:t>
            </a:r>
            <a:r>
              <a:rPr lang="en-US" dirty="0" smtClean="0"/>
              <a:t> - </a:t>
            </a:r>
            <a:r>
              <a:rPr lang="en-US" dirty="0" err="1" smtClean="0"/>
              <a:t>bevezetés</a:t>
            </a:r>
            <a:endParaRPr lang="hu-HU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54AFE-D199-45F0-8C0A-56C003511E2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2035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Analitikai</a:t>
            </a:r>
            <a:r>
              <a:rPr lang="en-US" dirty="0" smtClean="0"/>
              <a:t> </a:t>
            </a:r>
            <a:r>
              <a:rPr lang="en-US" dirty="0" err="1" smtClean="0"/>
              <a:t>kémia</a:t>
            </a:r>
            <a:r>
              <a:rPr lang="en-US" dirty="0" smtClean="0"/>
              <a:t> - </a:t>
            </a:r>
            <a:r>
              <a:rPr lang="en-US" dirty="0" err="1" smtClean="0"/>
              <a:t>bevezetés</a:t>
            </a:r>
            <a:endParaRPr lang="hu-H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3384C-7790-4283-8E4F-1175BD3B7E5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4653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Analitikai</a:t>
            </a:r>
            <a:r>
              <a:rPr lang="en-US" dirty="0" smtClean="0"/>
              <a:t> </a:t>
            </a:r>
            <a:r>
              <a:rPr lang="en-US" dirty="0" err="1" smtClean="0"/>
              <a:t>kémia</a:t>
            </a:r>
            <a:r>
              <a:rPr lang="en-US" dirty="0" smtClean="0"/>
              <a:t> - </a:t>
            </a:r>
            <a:r>
              <a:rPr lang="en-US" dirty="0" err="1" smtClean="0"/>
              <a:t>bevezetés</a:t>
            </a:r>
            <a:endParaRPr lang="hu-H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C8669-F294-421F-9307-D1C546C7313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1979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Analitikai</a:t>
            </a:r>
            <a:r>
              <a:rPr lang="en-US" dirty="0" smtClean="0"/>
              <a:t> </a:t>
            </a:r>
            <a:r>
              <a:rPr lang="en-US" dirty="0" err="1" smtClean="0"/>
              <a:t>kémia</a:t>
            </a:r>
            <a:r>
              <a:rPr lang="en-US" dirty="0" smtClean="0"/>
              <a:t> - </a:t>
            </a:r>
            <a:r>
              <a:rPr lang="en-US" dirty="0" err="1" smtClean="0"/>
              <a:t>bevezetés</a:t>
            </a:r>
            <a:endParaRPr lang="hu-H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79E3F-B6D0-4449-B67F-F1665986696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53208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Analitikai</a:t>
            </a:r>
            <a:r>
              <a:rPr lang="en-US" dirty="0" smtClean="0"/>
              <a:t> </a:t>
            </a:r>
            <a:r>
              <a:rPr lang="en-US" dirty="0" err="1" smtClean="0"/>
              <a:t>kémia</a:t>
            </a:r>
            <a:r>
              <a:rPr lang="en-US" dirty="0" smtClean="0"/>
              <a:t> - </a:t>
            </a:r>
            <a:r>
              <a:rPr lang="en-US" dirty="0" err="1" smtClean="0"/>
              <a:t>bevezetés</a:t>
            </a:r>
            <a:endParaRPr lang="hu-H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5B05F-8234-4C66-BEB6-F4029D99D06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8534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Analitikai</a:t>
            </a:r>
            <a:r>
              <a:rPr lang="en-US" dirty="0" smtClean="0"/>
              <a:t> </a:t>
            </a:r>
            <a:r>
              <a:rPr lang="en-US" dirty="0" err="1" smtClean="0"/>
              <a:t>kémia</a:t>
            </a:r>
            <a:r>
              <a:rPr lang="en-US" dirty="0" smtClean="0"/>
              <a:t> - </a:t>
            </a:r>
            <a:r>
              <a:rPr lang="en-US" dirty="0" err="1" smtClean="0"/>
              <a:t>bevezetés</a:t>
            </a:r>
            <a:endParaRPr lang="hu-H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B53BC-BC88-4EB7-AB02-E0C9B80BAC2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82329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Analitikai</a:t>
            </a:r>
            <a:r>
              <a:rPr lang="en-US" dirty="0" smtClean="0"/>
              <a:t> </a:t>
            </a:r>
            <a:r>
              <a:rPr lang="en-US" dirty="0" err="1" smtClean="0"/>
              <a:t>kémia</a:t>
            </a:r>
            <a:r>
              <a:rPr lang="en-US" dirty="0" smtClean="0"/>
              <a:t> - </a:t>
            </a:r>
            <a:r>
              <a:rPr lang="en-US" dirty="0" err="1" smtClean="0"/>
              <a:t>bevezetés</a:t>
            </a:r>
            <a:endParaRPr lang="hu-H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8FF2D-CF49-423A-8AE9-0A148A3F6B3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68718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Analitikai</a:t>
            </a:r>
            <a:r>
              <a:rPr lang="en-US" dirty="0" smtClean="0"/>
              <a:t> </a:t>
            </a:r>
            <a:r>
              <a:rPr lang="en-US" dirty="0" err="1" smtClean="0"/>
              <a:t>kémia</a:t>
            </a:r>
            <a:r>
              <a:rPr lang="en-US" dirty="0" smtClean="0"/>
              <a:t> - </a:t>
            </a:r>
            <a:r>
              <a:rPr lang="en-US" dirty="0" err="1" smtClean="0"/>
              <a:t>bevezetés</a:t>
            </a:r>
            <a:endParaRPr lang="hu-H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CF64B-F5D3-41B8-8893-C90C6E1EA48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95475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Analitikai</a:t>
            </a:r>
            <a:r>
              <a:rPr lang="en-US" dirty="0" smtClean="0"/>
              <a:t> </a:t>
            </a:r>
            <a:r>
              <a:rPr lang="en-US" dirty="0" err="1" smtClean="0"/>
              <a:t>kémia</a:t>
            </a:r>
            <a:r>
              <a:rPr lang="en-US" dirty="0" smtClean="0"/>
              <a:t> - </a:t>
            </a:r>
            <a:r>
              <a:rPr lang="en-US" dirty="0" err="1" smtClean="0"/>
              <a:t>bevezetés</a:t>
            </a:r>
            <a:endParaRPr lang="hu-H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D7F56-B093-4311-A1F8-C2BD862EBA8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90624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Analitikai</a:t>
            </a:r>
            <a:r>
              <a:rPr lang="en-US" dirty="0" smtClean="0"/>
              <a:t> </a:t>
            </a:r>
            <a:r>
              <a:rPr lang="en-US" dirty="0" err="1" smtClean="0"/>
              <a:t>kémia</a:t>
            </a:r>
            <a:r>
              <a:rPr lang="en-US" dirty="0" smtClean="0"/>
              <a:t> - </a:t>
            </a:r>
            <a:r>
              <a:rPr lang="en-US" dirty="0" err="1" smtClean="0"/>
              <a:t>bevezetés</a:t>
            </a:r>
            <a:endParaRPr lang="hu-H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7FA5D1-8196-4E46-BABE-DA90EAB987F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03540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Analitikai</a:t>
            </a:r>
            <a:r>
              <a:rPr lang="en-US" dirty="0" smtClean="0"/>
              <a:t> </a:t>
            </a:r>
            <a:r>
              <a:rPr lang="en-US" dirty="0" err="1" smtClean="0"/>
              <a:t>kémia</a:t>
            </a:r>
            <a:r>
              <a:rPr lang="en-US" dirty="0" smtClean="0"/>
              <a:t> - </a:t>
            </a:r>
            <a:r>
              <a:rPr lang="en-US" dirty="0" err="1" smtClean="0"/>
              <a:t>bevezetés</a:t>
            </a:r>
            <a:endParaRPr lang="hu-H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C43F1-A399-45C6-BED6-55A3A399BD8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4102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dirty="0" err="1" smtClean="0"/>
              <a:t>Analitikai</a:t>
            </a:r>
            <a:r>
              <a:rPr lang="en-US" dirty="0" smtClean="0"/>
              <a:t> </a:t>
            </a:r>
            <a:r>
              <a:rPr lang="en-US" dirty="0" err="1" smtClean="0"/>
              <a:t>kémia</a:t>
            </a:r>
            <a:r>
              <a:rPr lang="en-US" dirty="0" smtClean="0"/>
              <a:t> - </a:t>
            </a:r>
            <a:r>
              <a:rPr lang="en-US" dirty="0" err="1" smtClean="0"/>
              <a:t>bevezetés</a:t>
            </a:r>
            <a:endParaRPr lang="hu-HU" dirty="0"/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0288800E-2213-48F3-A640-A98E275A77F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GB" sz="2400">
              <a:latin typeface="Times New Roman" pitchFamily="18" charset="0"/>
            </a:endParaRPr>
          </a:p>
        </p:txBody>
      </p:sp>
      <p:sp>
        <p:nvSpPr>
          <p:cNvPr id="54280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4281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GB" sz="2400">
              <a:latin typeface="Times New Roman" pitchFamily="18" charset="0"/>
            </a:endParaRPr>
          </a:p>
        </p:txBody>
      </p:sp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GB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23" r:id="rId2"/>
    <p:sldLayoutId id="2147484024" r:id="rId3"/>
    <p:sldLayoutId id="2147484025" r:id="rId4"/>
    <p:sldLayoutId id="2147484026" r:id="rId5"/>
    <p:sldLayoutId id="2147484027" r:id="rId6"/>
    <p:sldLayoutId id="2147484028" r:id="rId7"/>
    <p:sldLayoutId id="2147484029" r:id="rId8"/>
    <p:sldLayoutId id="2147484030" r:id="rId9"/>
    <p:sldLayoutId id="2147484031" r:id="rId10"/>
    <p:sldLayoutId id="2147484032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785813"/>
            <a:ext cx="9144000" cy="1203325"/>
          </a:xfrm>
        </p:spPr>
        <p:txBody>
          <a:bodyPr/>
          <a:lstStyle/>
          <a:p>
            <a:pPr eaLnBrk="1" hangingPunct="1"/>
            <a:r>
              <a:rPr lang="hu-HU" altLang="hu-HU" sz="2800" dirty="0" smtClean="0">
                <a:solidFill>
                  <a:srgbClr val="A50021"/>
                </a:solidFill>
              </a:rPr>
              <a:t>ANALITIKAI KÉMIA I.</a:t>
            </a:r>
            <a:r>
              <a:rPr lang="hu-HU" altLang="hu-HU" sz="2800" dirty="0">
                <a:solidFill>
                  <a:srgbClr val="A50021"/>
                </a:solidFill>
              </a:rPr>
              <a:t/>
            </a:r>
            <a:br>
              <a:rPr lang="hu-HU" altLang="hu-HU" sz="2800" dirty="0">
                <a:solidFill>
                  <a:srgbClr val="A50021"/>
                </a:solidFill>
              </a:rPr>
            </a:br>
            <a:r>
              <a:rPr lang="hu-HU" altLang="hu-HU" sz="2800" dirty="0">
                <a:solidFill>
                  <a:srgbClr val="A50021"/>
                </a:solidFill>
              </a:rPr>
              <a:t>ANALITIKAI KÉMIA </a:t>
            </a:r>
            <a:r>
              <a:rPr lang="hu-HU" altLang="hu-HU" sz="2800" dirty="0" smtClean="0">
                <a:solidFill>
                  <a:srgbClr val="A50021"/>
                </a:solidFill>
              </a:rPr>
              <a:t>KÖRNYEZETMÉRNÖKÖKNEK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4149080"/>
            <a:ext cx="8534400" cy="57532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2400" dirty="0" smtClean="0">
                <a:solidFill>
                  <a:srgbClr val="A50021"/>
                </a:solidFill>
              </a:rPr>
              <a:t>4. KOMPLEXOMETRIA</a:t>
            </a:r>
            <a:endParaRPr lang="hu-HU" sz="2400" dirty="0" smtClean="0">
              <a:latin typeface="+mj-lt"/>
            </a:endParaRPr>
          </a:p>
          <a:p>
            <a:pPr eaLnBrk="1" hangingPunct="1">
              <a:defRPr/>
            </a:pPr>
            <a:endParaRPr lang="hu-HU" sz="2400" dirty="0">
              <a:latin typeface="+mj-lt"/>
            </a:endParaRPr>
          </a:p>
          <a:p>
            <a:pPr eaLnBrk="1" hangingPunct="1">
              <a:defRPr/>
            </a:pPr>
            <a:endParaRPr lang="hu-HU" sz="2400" dirty="0" smtClean="0">
              <a:latin typeface="+mj-lt"/>
            </a:endParaRPr>
          </a:p>
          <a:p>
            <a:pPr eaLnBrk="1" hangingPunct="1">
              <a:defRPr/>
            </a:pPr>
            <a:endParaRPr lang="hu-HU" sz="2000" dirty="0" smtClean="0">
              <a:latin typeface="+mj-lt"/>
            </a:endParaRPr>
          </a:p>
        </p:txBody>
      </p:sp>
      <p:pic>
        <p:nvPicPr>
          <p:cNvPr id="10244" name="Picture 4" descr="Kepuletbor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5" y="5715000"/>
            <a:ext cx="191770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04813"/>
            <a:ext cx="8572500" cy="863600"/>
          </a:xfrm>
        </p:spPr>
        <p:txBody>
          <a:bodyPr/>
          <a:lstStyle/>
          <a:p>
            <a:pPr eaLnBrk="1" hangingPunct="1"/>
            <a:r>
              <a:rPr lang="hu-HU" altLang="hu-HU" sz="2800" b="1" dirty="0" smtClean="0">
                <a:solidFill>
                  <a:schemeClr val="tx1"/>
                </a:solidFill>
              </a:rPr>
              <a:t>4.3.6.</a:t>
            </a:r>
            <a:r>
              <a:rPr lang="hu-HU" altLang="hu-HU" sz="2800" dirty="0" smtClean="0">
                <a:solidFill>
                  <a:srgbClr val="A50021"/>
                </a:solidFill>
              </a:rPr>
              <a:t> </a:t>
            </a:r>
            <a:r>
              <a:rPr lang="hu-HU" altLang="hu-HU" sz="1600" b="1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A </a:t>
            </a:r>
            <a:r>
              <a:rPr lang="hu-HU" altLang="hu-HU" sz="1600" b="1" dirty="0" err="1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komplexometriás</a:t>
            </a:r>
            <a:r>
              <a:rPr lang="hu-HU" altLang="hu-HU" sz="1600" b="1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 titrálások  szelektivitása</a:t>
            </a:r>
            <a:endParaRPr lang="hu-HU" altLang="hu-HU" sz="16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484784"/>
            <a:ext cx="8329612" cy="5220815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 smtClean="0">
                <a:solidFill>
                  <a:srgbClr val="000000"/>
                </a:solidFill>
              </a:rPr>
              <a:t>Az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>
                <a:solidFill>
                  <a:srgbClr val="000000"/>
                </a:solidFill>
              </a:rPr>
              <a:t>EDTA, mint </a:t>
            </a:r>
            <a:r>
              <a:rPr lang="hu-HU" sz="1600" dirty="0" smtClean="0">
                <a:solidFill>
                  <a:srgbClr val="000000"/>
                </a:solidFill>
              </a:rPr>
              <a:t>reagens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hu-HU" sz="1600" b="1" dirty="0" smtClean="0">
                <a:solidFill>
                  <a:srgbClr val="000000"/>
                </a:solidFill>
              </a:rPr>
              <a:t>nem</a:t>
            </a:r>
            <a:r>
              <a:rPr lang="en-US" sz="1600" b="1" dirty="0" smtClean="0">
                <a:solidFill>
                  <a:srgbClr val="000000"/>
                </a:solidFill>
              </a:rPr>
              <a:t> </a:t>
            </a:r>
            <a:r>
              <a:rPr lang="hu-HU" sz="1600" b="1" dirty="0" smtClean="0">
                <a:solidFill>
                  <a:srgbClr val="000000"/>
                </a:solidFill>
              </a:rPr>
              <a:t>szelektív</a:t>
            </a:r>
            <a:r>
              <a:rPr lang="en-US" sz="1600" dirty="0" smtClean="0">
                <a:solidFill>
                  <a:srgbClr val="000000"/>
                </a:solidFill>
              </a:rPr>
              <a:t>, </a:t>
            </a:r>
            <a:r>
              <a:rPr lang="hu-HU" sz="1600" dirty="0" smtClean="0">
                <a:solidFill>
                  <a:srgbClr val="000000"/>
                </a:solidFill>
              </a:rPr>
              <a:t>minden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hu-HU" sz="1600" dirty="0" smtClean="0">
                <a:solidFill>
                  <a:srgbClr val="000000"/>
                </a:solidFill>
              </a:rPr>
              <a:t>2+, 3+, 4+ oxidációfokú fémionnal stabil komplexet képez</a:t>
            </a:r>
            <a:r>
              <a:rPr lang="en-US" sz="1600" dirty="0" smtClean="0">
                <a:solidFill>
                  <a:srgbClr val="000000"/>
                </a:solidFill>
              </a:rPr>
              <a:t>! </a:t>
            </a:r>
            <a:r>
              <a:rPr lang="hu-HU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smtClean="0">
                <a:solidFill>
                  <a:srgbClr val="000000"/>
                </a:solidFill>
              </a:rPr>
              <a:t>Í</a:t>
            </a:r>
            <a:r>
              <a:rPr lang="hu-HU" sz="1600" dirty="0" err="1" smtClean="0">
                <a:solidFill>
                  <a:srgbClr val="000000"/>
                </a:solidFill>
              </a:rPr>
              <a:t>gy</a:t>
            </a:r>
            <a:r>
              <a:rPr lang="en-US" sz="1600" dirty="0" smtClean="0">
                <a:solidFill>
                  <a:srgbClr val="000000"/>
                </a:solidFill>
              </a:rPr>
              <a:t>, </a:t>
            </a:r>
            <a:r>
              <a:rPr lang="en-US" sz="1600" dirty="0">
                <a:solidFill>
                  <a:srgbClr val="000000"/>
                </a:solidFill>
              </a:rPr>
              <a:t>ha </a:t>
            </a:r>
            <a:r>
              <a:rPr lang="hu-HU" sz="1600" dirty="0" smtClean="0">
                <a:solidFill>
                  <a:srgbClr val="000000"/>
                </a:solidFill>
              </a:rPr>
              <a:t>egy mintában az </a:t>
            </a:r>
            <a:r>
              <a:rPr lang="hu-HU" sz="1600" dirty="0" err="1" smtClean="0">
                <a:solidFill>
                  <a:srgbClr val="000000"/>
                </a:solidFill>
              </a:rPr>
              <a:t>analát</a:t>
            </a:r>
            <a:r>
              <a:rPr lang="hu-HU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smtClean="0">
                <a:solidFill>
                  <a:srgbClr val="000000"/>
                </a:solidFill>
              </a:rPr>
              <a:t>ion </a:t>
            </a:r>
            <a:r>
              <a:rPr lang="hu-HU" sz="1600" dirty="0" smtClean="0">
                <a:solidFill>
                  <a:srgbClr val="000000"/>
                </a:solidFill>
              </a:rPr>
              <a:t>mellett más fémionok is jelen vannak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hu-HU" sz="1600" dirty="0" smtClean="0">
                <a:solidFill>
                  <a:srgbClr val="000000"/>
                </a:solidFill>
              </a:rPr>
              <a:t>(mátrix)  zavarják a meghatározást </a:t>
            </a:r>
            <a:r>
              <a:rPr lang="en-US" sz="1600" dirty="0" smtClean="0">
                <a:solidFill>
                  <a:srgbClr val="000000"/>
                </a:solidFill>
              </a:rPr>
              <a:t>(</a:t>
            </a:r>
            <a:r>
              <a:rPr lang="hu-HU" sz="1600" dirty="0" smtClean="0">
                <a:solidFill>
                  <a:srgbClr val="000000"/>
                </a:solidFill>
              </a:rPr>
              <a:t>interferencia</a:t>
            </a:r>
            <a:r>
              <a:rPr lang="en-US" sz="1600" dirty="0" smtClean="0">
                <a:solidFill>
                  <a:srgbClr val="000000"/>
                </a:solidFill>
              </a:rPr>
              <a:t>). </a:t>
            </a:r>
            <a:r>
              <a:rPr lang="en-US" sz="1600" dirty="0">
                <a:solidFill>
                  <a:srgbClr val="000000"/>
                </a:solidFill>
              </a:rPr>
              <a:t/>
            </a:r>
            <a:br>
              <a:rPr lang="en-US" sz="1600" dirty="0">
                <a:solidFill>
                  <a:srgbClr val="000000"/>
                </a:solidFill>
              </a:rPr>
            </a:br>
            <a:r>
              <a:rPr lang="hu-HU" sz="1600" dirty="0" smtClean="0">
                <a:solidFill>
                  <a:srgbClr val="000000"/>
                </a:solidFill>
              </a:rPr>
              <a:t>Két fémion  </a:t>
            </a:r>
            <a:r>
              <a:rPr lang="en-US" sz="1600" dirty="0" smtClean="0">
                <a:solidFill>
                  <a:srgbClr val="000000"/>
                </a:solidFill>
              </a:rPr>
              <a:t>(</a:t>
            </a:r>
            <a:r>
              <a:rPr lang="en-US" sz="1600" dirty="0">
                <a:solidFill>
                  <a:srgbClr val="000000"/>
                </a:solidFill>
              </a:rPr>
              <a:t>M1, M2) </a:t>
            </a:r>
            <a:r>
              <a:rPr lang="hu-HU" sz="1600" dirty="0" smtClean="0">
                <a:solidFill>
                  <a:srgbClr val="000000"/>
                </a:solidFill>
              </a:rPr>
              <a:t>egymás melletti</a:t>
            </a:r>
            <a:r>
              <a:rPr lang="en-US" sz="1600" dirty="0" smtClean="0">
                <a:solidFill>
                  <a:srgbClr val="000000"/>
                </a:solidFill>
              </a:rPr>
              <a:t> (</a:t>
            </a:r>
            <a:r>
              <a:rPr lang="hu-HU" sz="1600" dirty="0" smtClean="0">
                <a:solidFill>
                  <a:srgbClr val="000000"/>
                </a:solidFill>
              </a:rPr>
              <a:t>analitikai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hu-HU" sz="1600" dirty="0" smtClean="0">
                <a:solidFill>
                  <a:srgbClr val="000000"/>
                </a:solidFill>
              </a:rPr>
              <a:t>pontossággal való) meghatározásának feltétele: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>
              <a:solidFill>
                <a:srgbClr val="000000"/>
              </a:solidFill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altLang="hu-HU" sz="1600" dirty="0" smtClean="0">
                <a:cs typeface="Times New Roman" panose="02020603050405020304" pitchFamily="18" charset="0"/>
              </a:rPr>
              <a:t>A két egyenletből:</a:t>
            </a:r>
            <a:r>
              <a:rPr lang="hu-HU" altLang="hu-HU" sz="1600" dirty="0">
                <a:cs typeface="Times New Roman" panose="02020603050405020304" pitchFamily="18" charset="0"/>
              </a:rPr>
              <a:t/>
            </a:r>
            <a:br>
              <a:rPr lang="hu-HU" altLang="hu-HU" sz="1600" dirty="0">
                <a:cs typeface="Times New Roman" panose="02020603050405020304" pitchFamily="18" charset="0"/>
              </a:rPr>
            </a:b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altLang="hu-HU" sz="1600" i="1" dirty="0" smtClean="0">
                <a:cs typeface="Times New Roman" panose="02020603050405020304" pitchFamily="18" charset="0"/>
              </a:rPr>
              <a:t>(Ekkor </a:t>
            </a:r>
            <a:r>
              <a:rPr lang="hu-HU" altLang="hu-HU" sz="1600" i="1" dirty="0">
                <a:cs typeface="Times New Roman" panose="02020603050405020304" pitchFamily="18" charset="0"/>
              </a:rPr>
              <a:t>az M</a:t>
            </a:r>
            <a:r>
              <a:rPr lang="hu-HU" altLang="hu-HU" sz="1600" i="1" baseline="-25000" dirty="0">
                <a:cs typeface="Times New Roman" panose="02020603050405020304" pitchFamily="18" charset="0"/>
              </a:rPr>
              <a:t>1</a:t>
            </a:r>
            <a:r>
              <a:rPr lang="hu-HU" altLang="hu-HU" sz="1600" i="1" dirty="0">
                <a:cs typeface="Times New Roman" panose="02020603050405020304" pitchFamily="18" charset="0"/>
              </a:rPr>
              <a:t> fémion 99.9 %-a, míg az M</a:t>
            </a:r>
            <a:r>
              <a:rPr lang="hu-HU" altLang="hu-HU" sz="1600" i="1" baseline="-25000" dirty="0">
                <a:cs typeface="Times New Roman" panose="02020603050405020304" pitchFamily="18" charset="0"/>
              </a:rPr>
              <a:t>2</a:t>
            </a:r>
            <a:r>
              <a:rPr lang="hu-HU" altLang="hu-HU" sz="1600" i="1" dirty="0">
                <a:cs typeface="Times New Roman" panose="02020603050405020304" pitchFamily="18" charset="0"/>
              </a:rPr>
              <a:t> fémion 0.1 %-a van komplexben, így az M</a:t>
            </a:r>
            <a:r>
              <a:rPr lang="hu-HU" altLang="hu-HU" sz="1600" i="1" baseline="-25000" dirty="0">
                <a:cs typeface="Times New Roman" panose="02020603050405020304" pitchFamily="18" charset="0"/>
              </a:rPr>
              <a:t>1  </a:t>
            </a:r>
            <a:r>
              <a:rPr lang="hu-HU" altLang="hu-HU" sz="1600" i="1" dirty="0">
                <a:cs typeface="Times New Roman" panose="02020603050405020304" pitchFamily="18" charset="0"/>
              </a:rPr>
              <a:t>fémion 0.1% pontossággal meghatározható</a:t>
            </a:r>
            <a:r>
              <a:rPr lang="hu-HU" altLang="hu-HU" sz="1600" i="1" dirty="0" smtClean="0">
                <a:cs typeface="Times New Roman" panose="02020603050405020304" pitchFamily="18" charset="0"/>
              </a:rPr>
              <a:t>.)</a:t>
            </a:r>
            <a:r>
              <a:rPr lang="en-US" sz="1600" dirty="0">
                <a:solidFill>
                  <a:srgbClr val="000000"/>
                </a:solidFill>
              </a:rPr>
              <a:t/>
            </a:r>
            <a:br>
              <a:rPr lang="en-US" sz="1600" dirty="0">
                <a:solidFill>
                  <a:srgbClr val="000000"/>
                </a:solidFill>
              </a:rPr>
            </a:br>
            <a:endParaRPr lang="en-US" sz="1600" dirty="0" smtClean="0">
              <a:solidFill>
                <a:srgbClr val="000000"/>
              </a:solidFill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800" dirty="0" smtClean="0"/>
          </a:p>
          <a:p>
            <a:pPr eaLnBrk="1" hangingPunct="1">
              <a:spcBef>
                <a:spcPts val="600"/>
              </a:spcBef>
              <a:spcAft>
                <a:spcPts val="6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800" dirty="0" smtClean="0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 flipH="1">
            <a:off x="8501063" y="4857750"/>
            <a:ext cx="103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hu-HU" sz="1400"/>
          </a:p>
        </p:txBody>
      </p:sp>
      <p:sp>
        <p:nvSpPr>
          <p:cNvPr id="29702" name="Dia számának hely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03BBDD7-DA8D-4C9E-8DB8-7A35560B8501}" type="slidenum">
              <a:rPr lang="hu-HU" altLang="hu-HU" smtClean="0"/>
              <a:pPr eaLnBrk="1" hangingPunct="1"/>
              <a:t>10</a:t>
            </a:fld>
            <a:endParaRPr lang="hu-HU" altLang="hu-HU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870665"/>
            <a:ext cx="4006850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495817"/>
            <a:ext cx="4216400" cy="79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4263" y="4533328"/>
            <a:ext cx="160972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300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04813"/>
            <a:ext cx="8572500" cy="863600"/>
          </a:xfrm>
        </p:spPr>
        <p:txBody>
          <a:bodyPr/>
          <a:lstStyle/>
          <a:p>
            <a:pPr eaLnBrk="1" hangingPunct="1"/>
            <a:r>
              <a:rPr lang="hu-HU" sz="1600" b="1" dirty="0" smtClean="0">
                <a:solidFill>
                  <a:srgbClr val="000000"/>
                </a:solidFill>
                <a:latin typeface="+mn-lt"/>
              </a:rPr>
              <a:t>4.3.7. A szelektivitás javításának lehetőségei (maszkírozás):</a:t>
            </a:r>
            <a:r>
              <a:rPr lang="hu-HU" sz="1600" b="1" dirty="0">
                <a:solidFill>
                  <a:srgbClr val="000000"/>
                </a:solidFill>
                <a:latin typeface="+mn-lt"/>
              </a:rPr>
              <a:t/>
            </a:r>
            <a:br>
              <a:rPr lang="hu-HU" sz="1600" b="1" dirty="0">
                <a:solidFill>
                  <a:srgbClr val="000000"/>
                </a:solidFill>
                <a:latin typeface="+mn-lt"/>
              </a:rPr>
            </a:br>
            <a:endParaRPr lang="hu-HU" altLang="hu-HU" sz="1600" dirty="0" smtClean="0">
              <a:solidFill>
                <a:srgbClr val="A50021"/>
              </a:solidFill>
              <a:latin typeface="+mn-lt"/>
            </a:endParaRP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484784"/>
            <a:ext cx="8329612" cy="5220815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b="1" dirty="0" smtClean="0"/>
              <a:t>1. A pH megváltoztatása:</a:t>
            </a:r>
            <a:r>
              <a:rPr lang="hu-HU" sz="1600" b="1" dirty="0"/>
              <a:t/>
            </a:r>
            <a:br>
              <a:rPr lang="hu-HU" sz="1600" b="1" dirty="0"/>
            </a:br>
            <a:r>
              <a:rPr lang="hu-HU" sz="1600" b="1" dirty="0" smtClean="0"/>
              <a:t>példa</a:t>
            </a:r>
            <a:r>
              <a:rPr lang="hu-HU" sz="1600" b="1" dirty="0"/>
              <a:t>:</a:t>
            </a:r>
            <a:r>
              <a:rPr lang="hu-HU" sz="1600" dirty="0"/>
              <a:t> Fe</a:t>
            </a:r>
            <a:r>
              <a:rPr lang="hu-HU" sz="1600" baseline="30000" dirty="0"/>
              <a:t>3+ </a:t>
            </a:r>
            <a:r>
              <a:rPr lang="hu-HU" sz="1600" dirty="0" smtClean="0"/>
              <a:t>meghatározása </a:t>
            </a:r>
            <a:r>
              <a:rPr lang="hu-HU" sz="1600" dirty="0"/>
              <a:t>Ca</a:t>
            </a:r>
            <a:r>
              <a:rPr lang="hu-HU" sz="1600" baseline="30000" dirty="0"/>
              <a:t>2+ </a:t>
            </a:r>
            <a:r>
              <a:rPr lang="hu-HU" sz="1600" dirty="0" smtClean="0"/>
              <a:t>ionok mellett :</a:t>
            </a:r>
            <a:r>
              <a:rPr lang="hu-HU" sz="1600" dirty="0"/>
              <a:t/>
            </a:r>
            <a:br>
              <a:rPr lang="hu-HU" sz="1600" dirty="0"/>
            </a:br>
            <a:r>
              <a:rPr lang="hu-HU" sz="1800" dirty="0"/>
              <a:t>	  </a:t>
            </a:r>
            <a:r>
              <a:rPr lang="hu-HU" sz="1600" dirty="0"/>
              <a:t>pH= 10 → 	K’</a:t>
            </a:r>
            <a:r>
              <a:rPr lang="hu-HU" sz="1600" baseline="-25000" dirty="0"/>
              <a:t>Fe3+ </a:t>
            </a:r>
            <a:r>
              <a:rPr lang="hu-HU" sz="1600" dirty="0"/>
              <a:t>= 10</a:t>
            </a:r>
            <a:r>
              <a:rPr lang="hu-HU" sz="1600" baseline="30000" dirty="0"/>
              <a:t>14</a:t>
            </a:r>
            <a:r>
              <a:rPr lang="hu-HU" sz="1600" dirty="0"/>
              <a:t> 		</a:t>
            </a:r>
            <a:r>
              <a:rPr lang="hu-HU" sz="1600" dirty="0" smtClean="0"/>
              <a:t>K’</a:t>
            </a:r>
            <a:r>
              <a:rPr lang="hu-HU" sz="1600" baseline="-25000" dirty="0" smtClean="0"/>
              <a:t>Ca2+</a:t>
            </a:r>
            <a:r>
              <a:rPr lang="hu-HU" sz="1600" dirty="0" smtClean="0"/>
              <a:t> </a:t>
            </a:r>
            <a:r>
              <a:rPr lang="hu-HU" sz="1600" dirty="0"/>
              <a:t>= 10</a:t>
            </a:r>
            <a:r>
              <a:rPr lang="hu-HU" sz="1600" baseline="30000" dirty="0"/>
              <a:t>10</a:t>
            </a:r>
            <a:r>
              <a:rPr lang="hu-HU" sz="1600" dirty="0"/>
              <a:t> </a:t>
            </a:r>
            <a:br>
              <a:rPr lang="hu-HU" sz="1600" dirty="0"/>
            </a:br>
            <a:r>
              <a:rPr lang="hu-HU" sz="1600" dirty="0"/>
              <a:t>	  pH= 2 → 	K’</a:t>
            </a:r>
            <a:r>
              <a:rPr lang="hu-HU" sz="1600" baseline="-25000" dirty="0"/>
              <a:t>Fe3+ </a:t>
            </a:r>
            <a:r>
              <a:rPr lang="hu-HU" sz="1600" dirty="0"/>
              <a:t>= 10</a:t>
            </a:r>
            <a:r>
              <a:rPr lang="hu-HU" sz="1600" baseline="30000" dirty="0"/>
              <a:t>14</a:t>
            </a:r>
            <a:r>
              <a:rPr lang="hu-HU" sz="1600" dirty="0"/>
              <a:t> 		</a:t>
            </a:r>
            <a:r>
              <a:rPr lang="hu-HU" sz="1600" dirty="0" smtClean="0"/>
              <a:t>K’</a:t>
            </a:r>
            <a:r>
              <a:rPr lang="hu-HU" sz="1600" baseline="-25000" dirty="0" smtClean="0"/>
              <a:t>Ca2+</a:t>
            </a:r>
            <a:r>
              <a:rPr lang="hu-HU" sz="1600" dirty="0" smtClean="0"/>
              <a:t> </a:t>
            </a:r>
            <a:r>
              <a:rPr lang="hu-HU" sz="1600" dirty="0"/>
              <a:t>= 10</a:t>
            </a:r>
            <a:r>
              <a:rPr lang="hu-HU" sz="1600" baseline="30000" dirty="0"/>
              <a:t>1</a:t>
            </a:r>
            <a:r>
              <a:rPr lang="hu-HU" sz="1600" dirty="0"/>
              <a:t> </a:t>
            </a:r>
            <a:br>
              <a:rPr lang="hu-HU" sz="1600" dirty="0"/>
            </a:br>
            <a:r>
              <a:rPr lang="hu-HU" sz="1600" b="1" dirty="0" smtClean="0"/>
              <a:t>példa</a:t>
            </a:r>
            <a:r>
              <a:rPr lang="hu-HU" sz="1600" b="1" dirty="0"/>
              <a:t>:</a:t>
            </a:r>
            <a:r>
              <a:rPr lang="hu-HU" sz="1600" dirty="0"/>
              <a:t> Ca</a:t>
            </a:r>
            <a:r>
              <a:rPr lang="hu-HU" sz="1600" baseline="30000" dirty="0"/>
              <a:t>2+ </a:t>
            </a:r>
            <a:r>
              <a:rPr lang="hu-HU" sz="1600" dirty="0" smtClean="0"/>
              <a:t>meghatározása </a:t>
            </a:r>
            <a:r>
              <a:rPr lang="hu-HU" sz="1600" dirty="0"/>
              <a:t>Al</a:t>
            </a:r>
            <a:r>
              <a:rPr lang="hu-HU" sz="1600" baseline="30000" dirty="0"/>
              <a:t>3+</a:t>
            </a:r>
            <a:r>
              <a:rPr lang="hu-HU" sz="1600" baseline="30000" dirty="0" smtClean="0"/>
              <a:t> </a:t>
            </a:r>
            <a:r>
              <a:rPr lang="hu-HU" sz="1600" dirty="0"/>
              <a:t>ionok mellett :</a:t>
            </a:r>
            <a:br>
              <a:rPr lang="hu-HU" sz="1600" dirty="0"/>
            </a:br>
            <a:r>
              <a:rPr lang="hu-HU" sz="1600" dirty="0" smtClean="0"/>
              <a:t>		pH=   7  </a:t>
            </a:r>
            <a:r>
              <a:rPr lang="hu-HU" sz="1600" dirty="0"/>
              <a:t>→ 	</a:t>
            </a:r>
            <a:r>
              <a:rPr lang="hu-HU" sz="1600" dirty="0" smtClean="0"/>
              <a:t>K’</a:t>
            </a:r>
            <a:r>
              <a:rPr lang="hu-HU" sz="1600" baseline="-25000" dirty="0" smtClean="0"/>
              <a:t>Al3</a:t>
            </a:r>
            <a:r>
              <a:rPr lang="hu-HU" sz="1600" baseline="-25000" dirty="0"/>
              <a:t>+ </a:t>
            </a:r>
            <a:r>
              <a:rPr lang="hu-HU" sz="1600" dirty="0"/>
              <a:t>= </a:t>
            </a:r>
            <a:r>
              <a:rPr lang="hu-HU" sz="1600" dirty="0" smtClean="0"/>
              <a:t>10</a:t>
            </a:r>
            <a:r>
              <a:rPr lang="hu-HU" sz="1600" baseline="30000" dirty="0" smtClean="0"/>
              <a:t>9</a:t>
            </a:r>
            <a:r>
              <a:rPr lang="hu-HU" sz="1600" dirty="0" smtClean="0"/>
              <a:t> </a:t>
            </a:r>
            <a:r>
              <a:rPr lang="hu-HU" sz="1600" dirty="0"/>
              <a:t>		K’</a:t>
            </a:r>
            <a:r>
              <a:rPr lang="hu-HU" sz="1600" baseline="-25000" dirty="0"/>
              <a:t>Ca2+</a:t>
            </a:r>
            <a:r>
              <a:rPr lang="hu-HU" sz="1600" dirty="0"/>
              <a:t> = </a:t>
            </a:r>
            <a:r>
              <a:rPr lang="hu-HU" sz="1600" dirty="0" smtClean="0"/>
              <a:t>10</a:t>
            </a:r>
            <a:r>
              <a:rPr lang="hu-HU" sz="1600" baseline="30000" dirty="0" smtClean="0"/>
              <a:t>7</a:t>
            </a:r>
            <a:r>
              <a:rPr lang="hu-HU" sz="1600" dirty="0" smtClean="0"/>
              <a:t> </a:t>
            </a:r>
            <a:r>
              <a:rPr lang="hu-HU" sz="1600" dirty="0"/>
              <a:t/>
            </a:r>
            <a:br>
              <a:rPr lang="hu-HU" sz="1600" dirty="0"/>
            </a:br>
            <a:r>
              <a:rPr lang="hu-HU" sz="1600" dirty="0"/>
              <a:t>	  </a:t>
            </a:r>
            <a:r>
              <a:rPr lang="hu-HU" sz="1600" dirty="0" smtClean="0"/>
              <a:t>	pH</a:t>
            </a:r>
            <a:r>
              <a:rPr lang="hu-HU" sz="1600" dirty="0"/>
              <a:t>= </a:t>
            </a:r>
            <a:r>
              <a:rPr lang="hu-HU" sz="1600" dirty="0" smtClean="0"/>
              <a:t>12 </a:t>
            </a:r>
            <a:r>
              <a:rPr lang="hu-HU" sz="1600" dirty="0"/>
              <a:t>→ 	</a:t>
            </a:r>
            <a:r>
              <a:rPr lang="hu-HU" sz="1600" dirty="0" smtClean="0"/>
              <a:t>K’</a:t>
            </a:r>
            <a:r>
              <a:rPr lang="hu-HU" sz="1600" baseline="-25000" dirty="0" smtClean="0"/>
              <a:t>Al3+ </a:t>
            </a:r>
            <a:r>
              <a:rPr lang="hu-HU" sz="1600" dirty="0"/>
              <a:t>= </a:t>
            </a:r>
            <a:r>
              <a:rPr lang="hu-HU" sz="1600" dirty="0" smtClean="0"/>
              <a:t>10</a:t>
            </a:r>
            <a:r>
              <a:rPr lang="hu-HU" sz="1600" baseline="30000" dirty="0" smtClean="0"/>
              <a:t>0</a:t>
            </a:r>
            <a:r>
              <a:rPr lang="hu-HU" sz="1600" dirty="0" smtClean="0"/>
              <a:t> </a:t>
            </a:r>
            <a:r>
              <a:rPr lang="hu-HU" sz="1600" dirty="0"/>
              <a:t>		K’</a:t>
            </a:r>
            <a:r>
              <a:rPr lang="hu-HU" sz="1600" baseline="-25000" dirty="0"/>
              <a:t>Ca2+</a:t>
            </a:r>
            <a:r>
              <a:rPr lang="hu-HU" sz="1600" dirty="0"/>
              <a:t> = </a:t>
            </a:r>
            <a:r>
              <a:rPr lang="hu-HU" sz="1600" dirty="0" smtClean="0"/>
              <a:t>10</a:t>
            </a:r>
            <a:r>
              <a:rPr lang="hu-HU" sz="1600" baseline="30000" dirty="0" smtClean="0"/>
              <a:t>11</a:t>
            </a:r>
            <a:r>
              <a:rPr lang="hu-HU" sz="1600" dirty="0" smtClean="0"/>
              <a:t> </a:t>
            </a:r>
            <a:r>
              <a:rPr lang="hu-HU" sz="1800" dirty="0"/>
              <a:t/>
            </a:r>
            <a:br>
              <a:rPr lang="hu-HU" sz="1800" dirty="0"/>
            </a:br>
            <a:r>
              <a:rPr lang="hu-HU" sz="1600" b="1" dirty="0" smtClean="0"/>
              <a:t>2</a:t>
            </a:r>
            <a:r>
              <a:rPr lang="hu-HU" sz="1600" b="1" dirty="0"/>
              <a:t>. </a:t>
            </a:r>
            <a:r>
              <a:rPr lang="hu-HU" sz="1600" b="1" dirty="0" smtClean="0"/>
              <a:t>Segédkomplexképző alkalmazása:</a:t>
            </a:r>
            <a:endParaRPr lang="hu-HU" sz="1600" dirty="0"/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800" dirty="0"/>
              <a:t>	</a:t>
            </a:r>
            <a:r>
              <a:rPr lang="hu-HU" sz="1600" b="1" dirty="0" smtClean="0"/>
              <a:t>példa</a:t>
            </a:r>
            <a:r>
              <a:rPr lang="hu-HU" sz="1600" b="1" dirty="0"/>
              <a:t>:</a:t>
            </a:r>
            <a:r>
              <a:rPr lang="hu-HU" sz="1600" dirty="0"/>
              <a:t> </a:t>
            </a:r>
            <a:r>
              <a:rPr lang="hu-HU" sz="1600" dirty="0" smtClean="0"/>
              <a:t>Mg</a:t>
            </a:r>
            <a:r>
              <a:rPr lang="hu-HU" sz="1600" baseline="30000" dirty="0" smtClean="0"/>
              <a:t>2+ </a:t>
            </a:r>
            <a:r>
              <a:rPr lang="hu-HU" sz="1600" dirty="0"/>
              <a:t>meghatározása </a:t>
            </a:r>
            <a:r>
              <a:rPr lang="hu-HU" sz="1600" dirty="0" smtClean="0"/>
              <a:t>Ni</a:t>
            </a:r>
            <a:r>
              <a:rPr lang="hu-HU" sz="1600" baseline="30000" dirty="0" smtClean="0"/>
              <a:t>2</a:t>
            </a:r>
            <a:r>
              <a:rPr lang="hu-HU" sz="1600" baseline="30000" dirty="0"/>
              <a:t>+ </a:t>
            </a:r>
            <a:r>
              <a:rPr lang="hu-HU" sz="1600" dirty="0"/>
              <a:t>ionok mellett </a:t>
            </a:r>
            <a:r>
              <a:rPr lang="hu-HU" sz="1600" dirty="0" smtClean="0"/>
              <a:t>:</a:t>
            </a:r>
          </a:p>
          <a:p>
            <a:pPr marL="0" indent="0" eaLnBrk="1" hangingPunct="1">
              <a:lnSpc>
                <a:spcPts val="2500"/>
              </a:lnSpc>
              <a:spcBef>
                <a:spcPts val="0"/>
              </a:spcBef>
              <a:spcAft>
                <a:spcPts val="12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 err="1" smtClean="0"/>
              <a:t>K</a:t>
            </a:r>
            <a:r>
              <a:rPr lang="hu-HU" sz="1600" baseline="-25000" dirty="0" err="1" smtClean="0"/>
              <a:t>Mg-EDTA</a:t>
            </a:r>
            <a:r>
              <a:rPr lang="hu-HU" sz="1600" dirty="0" smtClean="0"/>
              <a:t>= 10</a:t>
            </a:r>
            <a:r>
              <a:rPr lang="hu-HU" sz="1600" baseline="30000" dirty="0" smtClean="0"/>
              <a:t>8,6</a:t>
            </a:r>
            <a:r>
              <a:rPr lang="hu-HU" sz="1600" dirty="0" smtClean="0"/>
              <a:t>		</a:t>
            </a:r>
            <a:r>
              <a:rPr lang="hu-HU" sz="1600" dirty="0" err="1" smtClean="0"/>
              <a:t>K</a:t>
            </a:r>
            <a:r>
              <a:rPr lang="hu-HU" sz="1600" baseline="-25000" dirty="0" err="1" smtClean="0"/>
              <a:t>Ni-EDTA</a:t>
            </a:r>
            <a:r>
              <a:rPr lang="hu-HU" sz="1600" dirty="0" smtClean="0"/>
              <a:t>=10</a:t>
            </a:r>
            <a:r>
              <a:rPr lang="hu-HU" sz="1600" baseline="30000" dirty="0" smtClean="0"/>
              <a:t>18,6</a:t>
            </a:r>
            <a:r>
              <a:rPr lang="hu-HU" sz="1600" dirty="0" smtClean="0"/>
              <a:t>		</a:t>
            </a:r>
            <a:r>
              <a:rPr lang="hu-HU" sz="1600" dirty="0" err="1" smtClean="0"/>
              <a:t>K</a:t>
            </a:r>
            <a:r>
              <a:rPr lang="hu-HU" sz="1600" baseline="-25000" dirty="0" err="1" smtClean="0"/>
              <a:t>Ni</a:t>
            </a:r>
            <a:r>
              <a:rPr lang="hu-HU" sz="1600" baseline="-25000" dirty="0" smtClean="0"/>
              <a:t>(CN)4</a:t>
            </a:r>
            <a:r>
              <a:rPr lang="hu-HU" sz="1600" dirty="0" smtClean="0"/>
              <a:t>=10</a:t>
            </a:r>
            <a:r>
              <a:rPr lang="hu-HU" sz="1600" baseline="30000" dirty="0" smtClean="0"/>
              <a:t>31</a:t>
            </a:r>
            <a:r>
              <a:rPr lang="hu-HU" sz="1600" dirty="0"/>
              <a:t/>
            </a:r>
            <a:br>
              <a:rPr lang="hu-HU" sz="1600" dirty="0"/>
            </a:br>
            <a:r>
              <a:rPr lang="hu-HU" sz="1400" i="1" dirty="0" smtClean="0"/>
              <a:t>(Mivel a Ni</a:t>
            </a:r>
            <a:r>
              <a:rPr lang="hu-HU" sz="1400" i="1" baseline="30000" dirty="0" smtClean="0"/>
              <a:t>2+ </a:t>
            </a:r>
            <a:r>
              <a:rPr lang="hu-HU" sz="1400" i="1" dirty="0" smtClean="0"/>
              <a:t>nagyobb stabilitású komplexet képez a CN</a:t>
            </a:r>
            <a:r>
              <a:rPr lang="hu-HU" sz="1400" i="1" baseline="30000" dirty="0" smtClean="0"/>
              <a:t>-</a:t>
            </a:r>
            <a:r>
              <a:rPr lang="hu-HU" sz="1400" i="1" dirty="0" smtClean="0"/>
              <a:t> ionokkal, mint az </a:t>
            </a:r>
            <a:r>
              <a:rPr lang="hu-HU" sz="1400" i="1" dirty="0" err="1" smtClean="0"/>
              <a:t>EDTA-val</a:t>
            </a:r>
            <a:r>
              <a:rPr lang="hu-HU" sz="1400" i="1" smtClean="0"/>
              <a:t>, ciano-4 </a:t>
            </a:r>
            <a:r>
              <a:rPr lang="hu-HU" sz="1400" i="1" dirty="0" smtClean="0"/>
              <a:t>komplexszé alakítva már nem zavarja </a:t>
            </a:r>
            <a:r>
              <a:rPr lang="hu-HU" sz="1400" i="1" smtClean="0"/>
              <a:t>a Mg</a:t>
            </a:r>
            <a:r>
              <a:rPr lang="hu-HU" sz="1400" i="1" baseline="30000" smtClean="0"/>
              <a:t>2+</a:t>
            </a:r>
            <a:r>
              <a:rPr lang="hu-HU" sz="1400" i="1" smtClean="0"/>
              <a:t>meghatározását.)</a:t>
            </a:r>
            <a:endParaRPr lang="hu-HU" sz="1400" i="1" dirty="0" smtClean="0"/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b="1" dirty="0" smtClean="0"/>
              <a:t>3</a:t>
            </a:r>
            <a:r>
              <a:rPr lang="hu-HU" sz="1600" b="1" dirty="0"/>
              <a:t>. </a:t>
            </a:r>
            <a:r>
              <a:rPr lang="hu-HU" sz="1600" b="1" dirty="0" smtClean="0"/>
              <a:t>Az oxidációfok megváltoztatása:</a:t>
            </a:r>
            <a:r>
              <a:rPr lang="hu-HU" sz="1600" dirty="0"/>
              <a:t/>
            </a:r>
            <a:br>
              <a:rPr lang="hu-HU" sz="1600" dirty="0"/>
            </a:br>
            <a:r>
              <a:rPr lang="hu-HU" sz="1600" b="1" dirty="0"/>
              <a:t>	példa: </a:t>
            </a:r>
            <a:r>
              <a:rPr lang="hu-HU" sz="1600" dirty="0"/>
              <a:t>	Fe</a:t>
            </a:r>
            <a:r>
              <a:rPr lang="hu-HU" sz="1600" baseline="30000" dirty="0"/>
              <a:t>3+</a:t>
            </a:r>
            <a:r>
              <a:rPr lang="hu-HU" sz="1600" dirty="0"/>
              <a:t>→ Fe</a:t>
            </a:r>
            <a:r>
              <a:rPr lang="hu-HU" sz="1600" baseline="30000" dirty="0"/>
              <a:t>2</a:t>
            </a:r>
            <a:r>
              <a:rPr lang="hu-HU" sz="1600" baseline="30000" dirty="0" smtClean="0"/>
              <a:t>+  </a:t>
            </a:r>
            <a:r>
              <a:rPr lang="hu-HU" sz="1600" dirty="0" smtClean="0">
                <a:cs typeface="Arial" panose="020B0604020202020204" pitchFamily="34" charset="0"/>
              </a:rPr>
              <a:t>→</a:t>
            </a:r>
            <a:r>
              <a:rPr lang="hu-HU" sz="1600" baseline="30000" dirty="0" smtClean="0">
                <a:cs typeface="Arial" panose="020B0604020202020204" pitchFamily="34" charset="0"/>
              </a:rPr>
              <a:t>     </a:t>
            </a:r>
            <a:r>
              <a:rPr lang="hu-HU" sz="1600" dirty="0" smtClean="0"/>
              <a:t>K</a:t>
            </a:r>
            <a:r>
              <a:rPr lang="hu-HU" sz="1600" baseline="-25000" dirty="0" smtClean="0"/>
              <a:t>Fe3</a:t>
            </a:r>
            <a:r>
              <a:rPr lang="hu-HU" sz="1600" baseline="-25000" dirty="0"/>
              <a:t>+</a:t>
            </a:r>
            <a:r>
              <a:rPr lang="hu-HU" sz="1600" dirty="0"/>
              <a:t> = 10</a:t>
            </a:r>
            <a:r>
              <a:rPr lang="hu-HU" sz="1600" baseline="30000" dirty="0"/>
              <a:t>25</a:t>
            </a:r>
            <a:r>
              <a:rPr lang="hu-HU" sz="1600" dirty="0"/>
              <a:t> 	K</a:t>
            </a:r>
            <a:r>
              <a:rPr lang="hu-HU" sz="1600" baseline="-25000" dirty="0"/>
              <a:t>Fe2+</a:t>
            </a:r>
            <a:r>
              <a:rPr lang="hu-HU" sz="1600" dirty="0"/>
              <a:t> = 10</a:t>
            </a:r>
            <a:r>
              <a:rPr lang="hu-HU" sz="1600" baseline="30000" dirty="0"/>
              <a:t>14</a:t>
            </a:r>
            <a:r>
              <a:rPr lang="hu-HU" sz="1600" dirty="0"/>
              <a:t/>
            </a:r>
            <a:br>
              <a:rPr lang="hu-HU" sz="1600" dirty="0"/>
            </a:br>
            <a:r>
              <a:rPr lang="hu-HU" sz="1400" dirty="0"/>
              <a:t>	</a:t>
            </a:r>
            <a:r>
              <a:rPr lang="hu-HU" sz="1400" i="1" dirty="0" smtClean="0"/>
              <a:t>(</a:t>
            </a:r>
            <a:r>
              <a:rPr lang="hu-HU" sz="1400" i="1" dirty="0"/>
              <a:t>általában a nagyobb </a:t>
            </a:r>
            <a:r>
              <a:rPr lang="hu-HU" sz="1400" i="1" dirty="0" err="1"/>
              <a:t>ox.fokú</a:t>
            </a:r>
            <a:r>
              <a:rPr lang="hu-HU" sz="1400" i="1" dirty="0"/>
              <a:t> fémionok EDTA komplexe a stabilabb</a:t>
            </a:r>
            <a:r>
              <a:rPr lang="hu-HU" sz="1400" i="1" dirty="0" smtClean="0"/>
              <a:t>)</a:t>
            </a:r>
            <a:endParaRPr lang="hu-HU" sz="1400" i="1" dirty="0"/>
          </a:p>
          <a:p>
            <a:pPr marL="0" indent="0" eaLnBrk="1" hangingPunct="1">
              <a:spcBef>
                <a:spcPts val="6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b="1" dirty="0" smtClean="0"/>
              <a:t>4. A zavaró </a:t>
            </a:r>
            <a:r>
              <a:rPr lang="hu-HU" sz="1600" b="1" dirty="0"/>
              <a:t>ionok </a:t>
            </a:r>
            <a:r>
              <a:rPr lang="hu-HU" sz="1600" b="1" dirty="0" smtClean="0"/>
              <a:t>lecsapása: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/>
              <a:t>Ba</a:t>
            </a:r>
            <a:r>
              <a:rPr lang="hu-HU" sz="1600" baseline="30000" dirty="0"/>
              <a:t>2+ </a:t>
            </a:r>
            <a:r>
              <a:rPr lang="hu-HU" sz="1600" dirty="0"/>
              <a:t>ion zavaró hatása </a:t>
            </a:r>
            <a:r>
              <a:rPr lang="hu-HU" sz="1600" dirty="0" smtClean="0"/>
              <a:t>megszüntethető</a:t>
            </a:r>
            <a:r>
              <a:rPr lang="hu-HU" sz="1600" dirty="0"/>
              <a:t> </a:t>
            </a:r>
            <a:r>
              <a:rPr lang="hu-HU" sz="1600" dirty="0" smtClean="0"/>
              <a:t>→  Ba</a:t>
            </a:r>
            <a:r>
              <a:rPr lang="hu-HU" sz="1600" baseline="30000" dirty="0" smtClean="0"/>
              <a:t>2</a:t>
            </a:r>
            <a:r>
              <a:rPr lang="hu-HU" sz="1600" baseline="30000" dirty="0"/>
              <a:t>+ </a:t>
            </a:r>
            <a:r>
              <a:rPr lang="hu-HU" sz="1600" dirty="0"/>
              <a:t>+ SO</a:t>
            </a:r>
            <a:r>
              <a:rPr lang="hu-HU" sz="1600" baseline="-25000" dirty="0"/>
              <a:t>4</a:t>
            </a:r>
            <a:r>
              <a:rPr lang="hu-HU" sz="1600" baseline="30000" dirty="0"/>
              <a:t>2-</a:t>
            </a:r>
            <a:r>
              <a:rPr lang="hu-HU" sz="1600" dirty="0"/>
              <a:t> = </a:t>
            </a:r>
            <a:r>
              <a:rPr lang="hu-HU" sz="1600" u="sng" dirty="0"/>
              <a:t>BaSO</a:t>
            </a:r>
            <a:r>
              <a:rPr lang="hu-HU" sz="1600" u="sng" baseline="-25000" dirty="0"/>
              <a:t>4</a:t>
            </a:r>
            <a:r>
              <a:rPr lang="hu-HU" sz="1600" dirty="0"/>
              <a:t/>
            </a:r>
            <a:br>
              <a:rPr lang="hu-HU" sz="1600" dirty="0"/>
            </a:br>
            <a:endParaRPr lang="hu-HU" sz="1600" dirty="0" smtClean="0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 flipH="1">
            <a:off x="8501063" y="4857750"/>
            <a:ext cx="103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hu-HU" sz="1400"/>
          </a:p>
        </p:txBody>
      </p:sp>
      <p:sp>
        <p:nvSpPr>
          <p:cNvPr id="29702" name="Dia számának hely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03BBDD7-DA8D-4C9E-8DB8-7A35560B8501}" type="slidenum">
              <a:rPr lang="hu-HU" altLang="hu-HU" smtClean="0"/>
              <a:pPr eaLnBrk="1" hangingPunct="1"/>
              <a:t>11</a:t>
            </a:fld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132955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04813"/>
            <a:ext cx="8572500" cy="863600"/>
          </a:xfrm>
        </p:spPr>
        <p:txBody>
          <a:bodyPr/>
          <a:lstStyle/>
          <a:p>
            <a:pPr eaLnBrk="1" hangingPunct="1"/>
            <a:r>
              <a:rPr lang="hu-HU" sz="1600" b="1" dirty="0" smtClean="0">
                <a:solidFill>
                  <a:srgbClr val="000000"/>
                </a:solidFill>
                <a:latin typeface="+mn-lt"/>
              </a:rPr>
              <a:t>4.3.8</a:t>
            </a:r>
            <a:r>
              <a:rPr lang="hu-HU" sz="1600" b="1" dirty="0">
                <a:solidFill>
                  <a:srgbClr val="000000"/>
                </a:solidFill>
                <a:latin typeface="+mn-lt"/>
              </a:rPr>
              <a:t>. A </a:t>
            </a:r>
            <a:r>
              <a:rPr lang="hu-HU" sz="1600" b="1" dirty="0" err="1">
                <a:solidFill>
                  <a:srgbClr val="000000"/>
                </a:solidFill>
                <a:latin typeface="+mn-lt"/>
              </a:rPr>
              <a:t>komplexometriás</a:t>
            </a:r>
            <a:r>
              <a:rPr lang="hu-HU" sz="1600" b="1" dirty="0">
                <a:solidFill>
                  <a:srgbClr val="000000"/>
                </a:solidFill>
                <a:latin typeface="+mn-lt"/>
              </a:rPr>
              <a:t> titrálások kivitelezése:</a:t>
            </a:r>
            <a:br>
              <a:rPr lang="hu-HU" sz="1600" b="1" dirty="0">
                <a:solidFill>
                  <a:srgbClr val="000000"/>
                </a:solidFill>
                <a:latin typeface="+mn-lt"/>
              </a:rPr>
            </a:br>
            <a:endParaRPr lang="hu-HU" altLang="hu-HU" sz="1600" dirty="0" smtClean="0">
              <a:solidFill>
                <a:srgbClr val="A50021"/>
              </a:solidFill>
              <a:latin typeface="+mn-lt"/>
            </a:endParaRP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340768"/>
            <a:ext cx="8329612" cy="5364831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b="1" dirty="0" smtClean="0"/>
              <a:t>1. Közvetlen </a:t>
            </a:r>
            <a:r>
              <a:rPr lang="hu-HU" sz="1600" b="1" dirty="0"/>
              <a:t>titrálás: </a:t>
            </a:r>
            <a:r>
              <a:rPr lang="hu-HU" sz="1600" dirty="0"/>
              <a:t>ha gyors a reakció és van indikátor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/>
              <a:t>		pl.	 Pb</a:t>
            </a:r>
            <a:r>
              <a:rPr lang="hu-HU" sz="1600" baseline="30000" dirty="0"/>
              <a:t>2+ </a:t>
            </a:r>
            <a:r>
              <a:rPr lang="hu-HU" sz="1600" dirty="0"/>
              <a:t>+ Y</a:t>
            </a:r>
            <a:r>
              <a:rPr lang="hu-HU" sz="1600" baseline="30000" dirty="0"/>
              <a:t>4-</a:t>
            </a:r>
            <a:r>
              <a:rPr lang="hu-HU" sz="1600" dirty="0"/>
              <a:t> = [</a:t>
            </a:r>
            <a:r>
              <a:rPr lang="hu-HU" sz="1600" dirty="0" err="1"/>
              <a:t>PbY</a:t>
            </a:r>
            <a:r>
              <a:rPr lang="hu-HU" sz="1600" dirty="0"/>
              <a:t>]</a:t>
            </a:r>
            <a:r>
              <a:rPr lang="hu-HU" sz="1600" baseline="30000" dirty="0"/>
              <a:t>2-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b="1" dirty="0"/>
              <a:t>2. Visszatitrálás: </a:t>
            </a:r>
            <a:r>
              <a:rPr lang="hu-HU" sz="1600" dirty="0"/>
              <a:t>ha lassú a </a:t>
            </a:r>
            <a:r>
              <a:rPr lang="hu-HU" sz="1600" dirty="0" smtClean="0"/>
              <a:t>reakció és </a:t>
            </a:r>
            <a:r>
              <a:rPr lang="hu-HU" sz="1600" dirty="0"/>
              <a:t>van indikátor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/>
              <a:t>		pl.	 Al</a:t>
            </a:r>
            <a:r>
              <a:rPr lang="hu-HU" sz="1600" baseline="30000" dirty="0"/>
              <a:t>3+ </a:t>
            </a:r>
            <a:r>
              <a:rPr lang="hu-HU" sz="1600" dirty="0"/>
              <a:t>+ Y</a:t>
            </a:r>
            <a:r>
              <a:rPr lang="hu-HU" sz="1600" baseline="30000" dirty="0"/>
              <a:t>4-</a:t>
            </a:r>
            <a:r>
              <a:rPr lang="hu-HU" sz="1600" dirty="0"/>
              <a:t> = [</a:t>
            </a:r>
            <a:r>
              <a:rPr lang="hu-HU" sz="1600" dirty="0" err="1"/>
              <a:t>AlY</a:t>
            </a:r>
            <a:r>
              <a:rPr lang="hu-HU" sz="1600" dirty="0"/>
              <a:t>]</a:t>
            </a:r>
            <a:r>
              <a:rPr lang="hu-HU" sz="1600" baseline="30000" dirty="0"/>
              <a:t>-</a:t>
            </a:r>
            <a:r>
              <a:rPr lang="hu-HU" sz="1600" dirty="0"/>
              <a:t>	és	 Zn</a:t>
            </a:r>
            <a:r>
              <a:rPr lang="hu-HU" sz="1600" baseline="30000" dirty="0"/>
              <a:t>2+ </a:t>
            </a:r>
            <a:r>
              <a:rPr lang="hu-HU" sz="1600" dirty="0"/>
              <a:t>+ Y</a:t>
            </a:r>
            <a:r>
              <a:rPr lang="hu-HU" sz="1600" baseline="30000" dirty="0"/>
              <a:t>4-</a:t>
            </a:r>
            <a:r>
              <a:rPr lang="hu-HU" sz="1600" dirty="0"/>
              <a:t> = [</a:t>
            </a:r>
            <a:r>
              <a:rPr lang="hu-HU" sz="1600" dirty="0" err="1"/>
              <a:t>ZnY</a:t>
            </a:r>
            <a:r>
              <a:rPr lang="hu-HU" sz="1600" dirty="0"/>
              <a:t>]</a:t>
            </a:r>
            <a:r>
              <a:rPr lang="hu-HU" sz="1600" baseline="30000" dirty="0"/>
              <a:t>2-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400" i="1" dirty="0" smtClean="0"/>
              <a:t>(Az </a:t>
            </a:r>
            <a:r>
              <a:rPr lang="hu-HU" sz="1400" i="1" dirty="0" err="1" smtClean="0"/>
              <a:t>analáthoz</a:t>
            </a:r>
            <a:r>
              <a:rPr lang="hu-HU" sz="1400" i="1" dirty="0" smtClean="0"/>
              <a:t> (Al</a:t>
            </a:r>
            <a:r>
              <a:rPr lang="hu-HU" sz="1400" i="1" baseline="30000" dirty="0" smtClean="0"/>
              <a:t>3+</a:t>
            </a:r>
            <a:r>
              <a:rPr lang="hu-HU" sz="1400" i="1" dirty="0" smtClean="0"/>
              <a:t>)</a:t>
            </a:r>
            <a:r>
              <a:rPr lang="hu-HU" sz="1400" i="1" baseline="30000" dirty="0" smtClean="0"/>
              <a:t> </a:t>
            </a:r>
            <a:r>
              <a:rPr lang="hu-HU" sz="1400" i="1" dirty="0"/>
              <a:t>ismert feleslegben adjuk </a:t>
            </a:r>
            <a:r>
              <a:rPr lang="hu-HU" sz="1400" i="1" dirty="0" smtClean="0"/>
              <a:t>a mérőoldatot (</a:t>
            </a:r>
            <a:r>
              <a:rPr lang="hu-HU" sz="1400" i="1" dirty="0"/>
              <a:t>Y</a:t>
            </a:r>
            <a:r>
              <a:rPr lang="hu-HU" sz="1400" i="1" baseline="30000" dirty="0"/>
              <a:t>4-</a:t>
            </a:r>
            <a:r>
              <a:rPr lang="hu-HU" sz="1400" i="1" dirty="0" smtClean="0"/>
              <a:t>), </a:t>
            </a:r>
            <a:r>
              <a:rPr lang="hu-HU" sz="1400" i="1" dirty="0"/>
              <a:t>majd a felesleget </a:t>
            </a:r>
            <a:r>
              <a:rPr lang="hu-HU" sz="1400" i="1" dirty="0" smtClean="0"/>
              <a:t>egy segédmérőoldattal (</a:t>
            </a:r>
            <a:r>
              <a:rPr lang="hu-HU" sz="1400" i="1" dirty="0"/>
              <a:t>Zn</a:t>
            </a:r>
            <a:r>
              <a:rPr lang="hu-HU" sz="1400" i="1" baseline="30000" dirty="0"/>
              <a:t>2</a:t>
            </a:r>
            <a:r>
              <a:rPr lang="hu-HU" sz="1400" i="1" baseline="30000" dirty="0" smtClean="0"/>
              <a:t>+</a:t>
            </a:r>
            <a:r>
              <a:rPr lang="hu-HU" sz="1400" i="1" dirty="0" smtClean="0"/>
              <a:t>) </a:t>
            </a:r>
            <a:r>
              <a:rPr lang="hu-HU" sz="1400" i="1" dirty="0"/>
              <a:t>visszatitráljuk</a:t>
            </a:r>
            <a:r>
              <a:rPr lang="hu-HU" sz="1400" i="1" dirty="0" smtClean="0"/>
              <a:t>.)</a:t>
            </a:r>
            <a:endParaRPr lang="hu-HU" sz="1400" i="1" dirty="0"/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b="1" dirty="0"/>
              <a:t>3. Kiszorításos titrálás: </a:t>
            </a:r>
            <a:r>
              <a:rPr lang="hu-HU" sz="1600" dirty="0" smtClean="0"/>
              <a:t>kicsi </a:t>
            </a:r>
            <a:r>
              <a:rPr lang="hu-HU" sz="1600" dirty="0"/>
              <a:t>a </a:t>
            </a:r>
            <a:r>
              <a:rPr lang="hu-HU" sz="1600" dirty="0" smtClean="0"/>
              <a:t>komplex stabilitása</a:t>
            </a:r>
            <a:r>
              <a:rPr lang="hu-HU" sz="1600" smtClean="0"/>
              <a:t>, vagy nincs </a:t>
            </a:r>
            <a:r>
              <a:rPr lang="hu-HU" sz="1600" dirty="0" smtClean="0"/>
              <a:t>indikátor</a:t>
            </a:r>
            <a:endParaRPr lang="hu-HU" sz="1600" dirty="0"/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/>
              <a:t>		pl.	 2 </a:t>
            </a:r>
            <a:r>
              <a:rPr lang="hu-HU" sz="1600" dirty="0" err="1"/>
              <a:t>Ag</a:t>
            </a:r>
            <a:r>
              <a:rPr lang="hu-HU" sz="1600" baseline="30000" dirty="0"/>
              <a:t>+</a:t>
            </a:r>
            <a:r>
              <a:rPr lang="hu-HU" sz="1600" dirty="0"/>
              <a:t> + [Ni(CN)</a:t>
            </a:r>
            <a:r>
              <a:rPr lang="hu-HU" sz="1600" baseline="-25000" dirty="0"/>
              <a:t>4</a:t>
            </a:r>
            <a:r>
              <a:rPr lang="hu-HU" sz="1600" dirty="0"/>
              <a:t>]</a:t>
            </a:r>
            <a:r>
              <a:rPr lang="hu-HU" sz="1600" baseline="30000" dirty="0"/>
              <a:t>2-</a:t>
            </a:r>
            <a:r>
              <a:rPr lang="hu-HU" sz="1600" dirty="0"/>
              <a:t> = Ni</a:t>
            </a:r>
            <a:r>
              <a:rPr lang="hu-HU" sz="1600" baseline="30000" dirty="0"/>
              <a:t>2+ </a:t>
            </a:r>
            <a:r>
              <a:rPr lang="hu-HU" sz="1600" dirty="0"/>
              <a:t>+ 2 [</a:t>
            </a:r>
            <a:r>
              <a:rPr lang="hu-HU" sz="1600" dirty="0" err="1"/>
              <a:t>Ag</a:t>
            </a:r>
            <a:r>
              <a:rPr lang="hu-HU" sz="1600" dirty="0"/>
              <a:t>(CN)</a:t>
            </a:r>
            <a:r>
              <a:rPr lang="hu-HU" sz="1600" baseline="-25000" dirty="0"/>
              <a:t>2</a:t>
            </a:r>
            <a:r>
              <a:rPr lang="hu-HU" sz="1600" dirty="0"/>
              <a:t>]</a:t>
            </a:r>
            <a:r>
              <a:rPr lang="hu-HU" sz="1600" baseline="30000" dirty="0"/>
              <a:t>-</a:t>
            </a:r>
            <a:r>
              <a:rPr lang="hu-HU" sz="1600" dirty="0"/>
              <a:t> 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/>
              <a:t>			 Ni</a:t>
            </a:r>
            <a:r>
              <a:rPr lang="hu-HU" sz="1600" baseline="30000" dirty="0"/>
              <a:t>2+ </a:t>
            </a:r>
            <a:r>
              <a:rPr lang="hu-HU" sz="1600" dirty="0"/>
              <a:t>+ Y</a:t>
            </a:r>
            <a:r>
              <a:rPr lang="hu-HU" sz="1600" baseline="30000" dirty="0"/>
              <a:t>4-</a:t>
            </a:r>
            <a:r>
              <a:rPr lang="hu-HU" sz="1600" dirty="0"/>
              <a:t> = [</a:t>
            </a:r>
            <a:r>
              <a:rPr lang="hu-HU" sz="1600" dirty="0" err="1"/>
              <a:t>NiY</a:t>
            </a:r>
            <a:r>
              <a:rPr lang="hu-HU" sz="1600" dirty="0"/>
              <a:t>]</a:t>
            </a:r>
            <a:r>
              <a:rPr lang="hu-HU" sz="1600" baseline="30000" dirty="0"/>
              <a:t>2-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400" i="1" dirty="0" smtClean="0"/>
              <a:t>(Az </a:t>
            </a:r>
            <a:r>
              <a:rPr lang="hu-HU" sz="1400" i="1" dirty="0" err="1"/>
              <a:t>Ag</a:t>
            </a:r>
            <a:r>
              <a:rPr lang="hu-HU" sz="1400" i="1" baseline="30000" dirty="0"/>
              <a:t>+</a:t>
            </a:r>
            <a:r>
              <a:rPr lang="hu-HU" sz="1400" i="1" dirty="0"/>
              <a:t> nem alkot stabil komplexet az EDTA-</a:t>
            </a:r>
            <a:r>
              <a:rPr lang="hu-HU" sz="1400" i="1" dirty="0" err="1"/>
              <a:t>val</a:t>
            </a:r>
            <a:r>
              <a:rPr lang="hu-HU" sz="1400" i="1" dirty="0"/>
              <a:t>, de erős a </a:t>
            </a:r>
            <a:r>
              <a:rPr lang="hu-HU" sz="1400" i="1" dirty="0" err="1"/>
              <a:t>ciano</a:t>
            </a:r>
            <a:r>
              <a:rPr lang="hu-HU" sz="1400" i="1" dirty="0"/>
              <a:t>-komplexe, így a fölöslegben adott Ni-</a:t>
            </a:r>
            <a:r>
              <a:rPr lang="hu-HU" sz="1400" i="1" dirty="0" err="1"/>
              <a:t>ciano</a:t>
            </a:r>
            <a:r>
              <a:rPr lang="hu-HU" sz="1400" i="1" dirty="0"/>
              <a:t> komplexből kiszorítja a Ni</a:t>
            </a:r>
            <a:r>
              <a:rPr lang="hu-HU" sz="1400" i="1" baseline="30000" dirty="0"/>
              <a:t>2+</a:t>
            </a:r>
            <a:r>
              <a:rPr lang="hu-HU" sz="1400" i="1" dirty="0"/>
              <a:t>-t, ami EDTA-</a:t>
            </a:r>
            <a:r>
              <a:rPr lang="hu-HU" sz="1400" i="1" dirty="0" err="1"/>
              <a:t>val</a:t>
            </a:r>
            <a:r>
              <a:rPr lang="hu-HU" sz="1400" i="1" dirty="0"/>
              <a:t> mérhető</a:t>
            </a:r>
            <a:r>
              <a:rPr lang="hu-HU" sz="1400" i="1" dirty="0" smtClean="0"/>
              <a:t>.)</a:t>
            </a:r>
            <a:endParaRPr lang="hu-HU" sz="1400" i="1" dirty="0"/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b="1" dirty="0"/>
              <a:t>4. Közvetett titrálás : </a:t>
            </a:r>
            <a:r>
              <a:rPr lang="hu-HU" sz="1600" dirty="0"/>
              <a:t>az EDTA-</a:t>
            </a:r>
            <a:r>
              <a:rPr lang="hu-HU" sz="1600" dirty="0" err="1"/>
              <a:t>val</a:t>
            </a:r>
            <a:r>
              <a:rPr lang="hu-HU" sz="1600" dirty="0"/>
              <a:t> közvetlenül nem reagáló anyagok </a:t>
            </a:r>
            <a:r>
              <a:rPr lang="hu-HU" sz="1600" dirty="0" smtClean="0"/>
              <a:t>				(</a:t>
            </a:r>
            <a:r>
              <a:rPr lang="hu-HU" sz="1600" dirty="0"/>
              <a:t>anionok</a:t>
            </a:r>
            <a:r>
              <a:rPr lang="hu-HU" sz="1600" dirty="0" smtClean="0"/>
              <a:t>, </a:t>
            </a:r>
            <a:r>
              <a:rPr lang="hu-HU" sz="1600" dirty="0"/>
              <a:t>szerves vegyületek) mérése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/>
              <a:t>		pl.	 SO</a:t>
            </a:r>
            <a:r>
              <a:rPr lang="hu-HU" sz="1600" baseline="-25000" dirty="0"/>
              <a:t>4</a:t>
            </a:r>
            <a:r>
              <a:rPr lang="hu-HU" sz="1600" baseline="30000" dirty="0"/>
              <a:t>2-</a:t>
            </a:r>
            <a:r>
              <a:rPr lang="hu-HU" sz="1600" dirty="0"/>
              <a:t> + Ba</a:t>
            </a:r>
            <a:r>
              <a:rPr lang="hu-HU" sz="1600" baseline="30000" dirty="0"/>
              <a:t>2+ </a:t>
            </a:r>
            <a:r>
              <a:rPr lang="hu-HU" sz="1600" dirty="0"/>
              <a:t>= </a:t>
            </a:r>
            <a:r>
              <a:rPr lang="hu-HU" sz="1600" u="sng" dirty="0"/>
              <a:t>BaSO</a:t>
            </a:r>
            <a:r>
              <a:rPr lang="hu-HU" sz="1600" u="sng" baseline="-25000" dirty="0"/>
              <a:t>4</a:t>
            </a:r>
            <a:r>
              <a:rPr lang="hu-HU" sz="1600" dirty="0"/>
              <a:t>	és	 Ba</a:t>
            </a:r>
            <a:r>
              <a:rPr lang="hu-HU" sz="1600" baseline="30000" dirty="0"/>
              <a:t>2+ </a:t>
            </a:r>
            <a:r>
              <a:rPr lang="hu-HU" sz="1600" dirty="0"/>
              <a:t>+ Y</a:t>
            </a:r>
            <a:r>
              <a:rPr lang="hu-HU" sz="1600" baseline="30000" dirty="0"/>
              <a:t>4</a:t>
            </a:r>
            <a:r>
              <a:rPr lang="hu-HU" sz="1600" dirty="0"/>
              <a:t>- = [</a:t>
            </a:r>
            <a:r>
              <a:rPr lang="hu-HU" sz="1600" dirty="0" err="1"/>
              <a:t>BaY</a:t>
            </a:r>
            <a:r>
              <a:rPr lang="hu-HU" sz="1600" dirty="0"/>
              <a:t>]</a:t>
            </a:r>
            <a:r>
              <a:rPr lang="hu-HU" sz="1600" baseline="30000" dirty="0"/>
              <a:t>2-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400" i="1" dirty="0" smtClean="0"/>
              <a:t>(A mérendő szulfátionhoz </a:t>
            </a:r>
            <a:r>
              <a:rPr lang="hu-HU" sz="1400" i="1" dirty="0"/>
              <a:t>ismert fölöslegben Ba</a:t>
            </a:r>
            <a:r>
              <a:rPr lang="hu-HU" sz="1400" i="1" baseline="30000" dirty="0"/>
              <a:t>2+</a:t>
            </a:r>
            <a:r>
              <a:rPr lang="hu-HU" sz="1400" i="1" dirty="0"/>
              <a:t>–t adunk, majd a Ba</a:t>
            </a:r>
            <a:r>
              <a:rPr lang="hu-HU" sz="1400" i="1" baseline="30000" dirty="0"/>
              <a:t>2+ </a:t>
            </a:r>
            <a:r>
              <a:rPr lang="hu-HU" sz="1400" i="1" dirty="0"/>
              <a:t>fölöslegét EDTA-</a:t>
            </a:r>
            <a:r>
              <a:rPr lang="hu-HU" sz="1400" i="1" dirty="0" err="1"/>
              <a:t>val</a:t>
            </a:r>
            <a:r>
              <a:rPr lang="hu-HU" sz="1400" i="1" dirty="0"/>
              <a:t> visszamérjük</a:t>
            </a:r>
            <a:r>
              <a:rPr lang="hu-HU" sz="1400" i="1" dirty="0" smtClean="0"/>
              <a:t>.)</a:t>
            </a:r>
            <a:endParaRPr lang="hu-HU" sz="1400" i="1" dirty="0"/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 flipH="1">
            <a:off x="8501063" y="4857750"/>
            <a:ext cx="103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hu-HU" sz="1400"/>
          </a:p>
        </p:txBody>
      </p:sp>
      <p:sp>
        <p:nvSpPr>
          <p:cNvPr id="29702" name="Dia számának hely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03BBDD7-DA8D-4C9E-8DB8-7A35560B8501}" type="slidenum">
              <a:rPr lang="hu-HU" altLang="hu-HU" smtClean="0"/>
              <a:pPr eaLnBrk="1" hangingPunct="1"/>
              <a:t>12</a:t>
            </a:fld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3363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04813"/>
            <a:ext cx="8572500" cy="863600"/>
          </a:xfrm>
        </p:spPr>
        <p:txBody>
          <a:bodyPr/>
          <a:lstStyle/>
          <a:p>
            <a:pPr eaLnBrk="1" hangingPunct="1"/>
            <a:r>
              <a:rPr lang="hu-HU" altLang="hu-HU" sz="1600" b="1" dirty="0" smtClean="0">
                <a:solidFill>
                  <a:schemeClr val="tx1"/>
                </a:solidFill>
                <a:latin typeface="+mn-lt"/>
              </a:rPr>
              <a:t>4.1. Alapfogalmak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84785"/>
            <a:ext cx="8219256" cy="465884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 smtClean="0">
                <a:solidFill>
                  <a:srgbClr val="000000"/>
                </a:solidFill>
              </a:rPr>
              <a:t>A </a:t>
            </a:r>
            <a:r>
              <a:rPr lang="hu-HU" sz="1600" dirty="0" err="1" smtClean="0">
                <a:solidFill>
                  <a:srgbClr val="000000"/>
                </a:solidFill>
              </a:rPr>
              <a:t>komplexometria</a:t>
            </a:r>
            <a:r>
              <a:rPr lang="hu-HU" sz="1600" dirty="0" smtClean="0">
                <a:solidFill>
                  <a:srgbClr val="000000"/>
                </a:solidFill>
              </a:rPr>
              <a:t> (</a:t>
            </a:r>
            <a:r>
              <a:rPr lang="hu-HU" sz="1600" dirty="0" err="1" smtClean="0">
                <a:solidFill>
                  <a:srgbClr val="000000"/>
                </a:solidFill>
              </a:rPr>
              <a:t>kelatometria</a:t>
            </a:r>
            <a:r>
              <a:rPr lang="hu-HU" sz="1600" dirty="0" smtClean="0">
                <a:solidFill>
                  <a:srgbClr val="000000"/>
                </a:solidFill>
              </a:rPr>
              <a:t>) fémek (fémionok) meghatározására alkalmas, komplexképzésen alapuló térfogatos </a:t>
            </a:r>
            <a:r>
              <a:rPr lang="hu-HU" sz="1600" dirty="0">
                <a:solidFill>
                  <a:srgbClr val="000000"/>
                </a:solidFill>
              </a:rPr>
              <a:t>analitikai </a:t>
            </a:r>
            <a:r>
              <a:rPr lang="hu-HU" sz="1600" dirty="0" smtClean="0">
                <a:solidFill>
                  <a:srgbClr val="000000"/>
                </a:solidFill>
              </a:rPr>
              <a:t>módszer.</a:t>
            </a:r>
            <a:r>
              <a:rPr lang="hu-HU" sz="1600" dirty="0">
                <a:solidFill>
                  <a:srgbClr val="000000"/>
                </a:solidFill>
              </a:rPr>
              <a:t/>
            </a:r>
            <a:br>
              <a:rPr lang="hu-HU" sz="1600" dirty="0">
                <a:solidFill>
                  <a:srgbClr val="000000"/>
                </a:solidFill>
              </a:rPr>
            </a:br>
            <a:endParaRPr lang="hu-HU" sz="1600" dirty="0" smtClean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b="1" dirty="0" smtClean="0">
                <a:solidFill>
                  <a:srgbClr val="000000"/>
                </a:solidFill>
              </a:rPr>
              <a:t>Komplex</a:t>
            </a:r>
            <a:r>
              <a:rPr lang="hu-HU" sz="1600" b="1" dirty="0">
                <a:solidFill>
                  <a:srgbClr val="000000"/>
                </a:solidFill>
              </a:rPr>
              <a:t>:</a:t>
            </a:r>
            <a:r>
              <a:rPr lang="hu-HU" sz="1600" dirty="0">
                <a:solidFill>
                  <a:srgbClr val="000000"/>
                </a:solidFill>
              </a:rPr>
              <a:t> egy központi atomhoz (ionhoz) koordinatív (</a:t>
            </a:r>
            <a:r>
              <a:rPr lang="hu-HU" sz="1600" dirty="0" err="1">
                <a:solidFill>
                  <a:srgbClr val="000000"/>
                </a:solidFill>
              </a:rPr>
              <a:t>datív</a:t>
            </a:r>
            <a:r>
              <a:rPr lang="hu-HU" sz="1600" dirty="0">
                <a:solidFill>
                  <a:srgbClr val="000000"/>
                </a:solidFill>
              </a:rPr>
              <a:t>) kötéssel </a:t>
            </a:r>
            <a:r>
              <a:rPr lang="hu-HU" sz="1600" dirty="0" smtClean="0">
                <a:solidFill>
                  <a:srgbClr val="000000"/>
                </a:solidFill>
              </a:rPr>
              <a:t> 	   egy vagy </a:t>
            </a:r>
            <a:r>
              <a:rPr lang="hu-HU" sz="1600" dirty="0">
                <a:solidFill>
                  <a:srgbClr val="000000"/>
                </a:solidFill>
              </a:rPr>
              <a:t>több </a:t>
            </a:r>
            <a:r>
              <a:rPr lang="hu-HU" sz="1600" dirty="0" err="1">
                <a:solidFill>
                  <a:srgbClr val="000000"/>
                </a:solidFill>
              </a:rPr>
              <a:t>ligandum</a:t>
            </a:r>
            <a:r>
              <a:rPr lang="hu-HU" sz="1600" dirty="0">
                <a:solidFill>
                  <a:srgbClr val="000000"/>
                </a:solidFill>
              </a:rPr>
              <a:t> kapcsolódik </a:t>
            </a:r>
            <a:r>
              <a:rPr lang="hu-HU" sz="1600" dirty="0" smtClean="0">
                <a:solidFill>
                  <a:srgbClr val="000000"/>
                </a:solidFill>
              </a:rPr>
              <a:t>.</a:t>
            </a:r>
            <a:endParaRPr lang="hu-HU" sz="160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b="1" dirty="0" err="1" smtClean="0">
                <a:solidFill>
                  <a:srgbClr val="000000"/>
                </a:solidFill>
              </a:rPr>
              <a:t>Kelátkomplex</a:t>
            </a:r>
            <a:r>
              <a:rPr lang="hu-HU" sz="1600" b="1" dirty="0" smtClean="0">
                <a:solidFill>
                  <a:srgbClr val="000000"/>
                </a:solidFill>
              </a:rPr>
              <a:t> (</a:t>
            </a:r>
            <a:r>
              <a:rPr lang="hu-HU" sz="1600" b="1" dirty="0" err="1" smtClean="0">
                <a:solidFill>
                  <a:srgbClr val="000000"/>
                </a:solidFill>
              </a:rPr>
              <a:t>kelát</a:t>
            </a:r>
            <a:r>
              <a:rPr lang="hu-HU" sz="1600" b="1" dirty="0" smtClean="0">
                <a:solidFill>
                  <a:srgbClr val="000000"/>
                </a:solidFill>
              </a:rPr>
              <a:t>):</a:t>
            </a:r>
            <a:r>
              <a:rPr lang="hu-HU" sz="1600" dirty="0" smtClean="0">
                <a:solidFill>
                  <a:srgbClr val="000000"/>
                </a:solidFill>
              </a:rPr>
              <a:t> </a:t>
            </a:r>
            <a:r>
              <a:rPr lang="hu-HU" sz="1600" dirty="0">
                <a:solidFill>
                  <a:srgbClr val="000000"/>
                </a:solidFill>
              </a:rPr>
              <a:t>gyűrűs komplex, a </a:t>
            </a:r>
            <a:r>
              <a:rPr lang="hu-HU" sz="1600" dirty="0" err="1">
                <a:solidFill>
                  <a:srgbClr val="000000"/>
                </a:solidFill>
              </a:rPr>
              <a:t>ligandum</a:t>
            </a:r>
            <a:r>
              <a:rPr lang="hu-HU" sz="1600" dirty="0">
                <a:solidFill>
                  <a:srgbClr val="000000"/>
                </a:solidFill>
              </a:rPr>
              <a:t> több foggal </a:t>
            </a:r>
            <a:r>
              <a:rPr lang="hu-HU" sz="1600" dirty="0" smtClean="0">
                <a:solidFill>
                  <a:srgbClr val="000000"/>
                </a:solidFill>
              </a:rPr>
              <a:t>		         (</a:t>
            </a:r>
            <a:r>
              <a:rPr lang="hu-HU" sz="1600" dirty="0">
                <a:solidFill>
                  <a:srgbClr val="000000"/>
                </a:solidFill>
              </a:rPr>
              <a:t>több atomja</a:t>
            </a:r>
            <a:r>
              <a:rPr lang="hu-HU" sz="1600" dirty="0" smtClean="0">
                <a:solidFill>
                  <a:srgbClr val="000000"/>
                </a:solidFill>
              </a:rPr>
              <a:t>) kapcsolódik ugyanahhoz </a:t>
            </a:r>
            <a:r>
              <a:rPr lang="hu-HU" sz="1600" dirty="0">
                <a:solidFill>
                  <a:srgbClr val="000000"/>
                </a:solidFill>
              </a:rPr>
              <a:t>a központi </a:t>
            </a:r>
            <a:r>
              <a:rPr lang="hu-HU" sz="1600" dirty="0" smtClean="0">
                <a:solidFill>
                  <a:srgbClr val="000000"/>
                </a:solidFill>
              </a:rPr>
              <a:t>		          atomhoz </a:t>
            </a:r>
            <a:r>
              <a:rPr lang="hu-HU" sz="1600" dirty="0">
                <a:solidFill>
                  <a:srgbClr val="000000"/>
                </a:solidFill>
              </a:rPr>
              <a:t>( ionhoz</a:t>
            </a:r>
            <a:r>
              <a:rPr lang="hu-HU" sz="1600" dirty="0" smtClean="0">
                <a:solidFill>
                  <a:srgbClr val="000000"/>
                </a:solidFill>
              </a:rPr>
              <a:t>), ezáltal több </a:t>
            </a:r>
            <a:r>
              <a:rPr lang="hu-HU" sz="1600" dirty="0">
                <a:solidFill>
                  <a:srgbClr val="000000"/>
                </a:solidFill>
              </a:rPr>
              <a:t>gyűrűből álló </a:t>
            </a:r>
            <a:r>
              <a:rPr lang="hu-HU" sz="1600" dirty="0" smtClean="0">
                <a:solidFill>
                  <a:srgbClr val="000000"/>
                </a:solidFill>
              </a:rPr>
              <a:t>		</a:t>
            </a:r>
            <a:r>
              <a:rPr lang="hu-HU" sz="1600" dirty="0">
                <a:solidFill>
                  <a:srgbClr val="000000"/>
                </a:solidFill>
              </a:rPr>
              <a:t> </a:t>
            </a:r>
            <a:r>
              <a:rPr lang="hu-HU" sz="1600" dirty="0" smtClean="0">
                <a:solidFill>
                  <a:srgbClr val="000000"/>
                </a:solidFill>
              </a:rPr>
              <a:t>         nagyon stabil vegyület keletkezik.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b="1" dirty="0" err="1" smtClean="0">
                <a:solidFill>
                  <a:srgbClr val="000000"/>
                </a:solidFill>
              </a:rPr>
              <a:t>Kelatometria</a:t>
            </a:r>
            <a:r>
              <a:rPr lang="hu-HU" sz="1600" b="1" dirty="0">
                <a:solidFill>
                  <a:srgbClr val="000000"/>
                </a:solidFill>
              </a:rPr>
              <a:t>:</a:t>
            </a:r>
            <a:r>
              <a:rPr lang="hu-HU" sz="1600" dirty="0">
                <a:solidFill>
                  <a:srgbClr val="000000"/>
                </a:solidFill>
              </a:rPr>
              <a:t> a leggyakrabban alkalmazott kelátképző az EDTA </a:t>
            </a:r>
            <a:r>
              <a:rPr lang="hu-HU" sz="1600" dirty="0" smtClean="0">
                <a:solidFill>
                  <a:srgbClr val="000000"/>
                </a:solidFill>
              </a:rPr>
              <a:t>	       		(</a:t>
            </a:r>
            <a:r>
              <a:rPr lang="hu-HU" sz="1600" dirty="0" err="1" smtClean="0">
                <a:solidFill>
                  <a:srgbClr val="000000"/>
                </a:solidFill>
              </a:rPr>
              <a:t>etiléniamin-tetraacetát</a:t>
            </a:r>
            <a:r>
              <a:rPr lang="hu-HU" sz="1600" dirty="0" smtClean="0">
                <a:solidFill>
                  <a:srgbClr val="000000"/>
                </a:solidFill>
              </a:rPr>
              <a:t>)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800" dirty="0" smtClean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1600" dirty="0" smtClean="0">
              <a:solidFill>
                <a:srgbClr val="000000"/>
              </a:solidFill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800" dirty="0" smtClean="0"/>
          </a:p>
          <a:p>
            <a:pPr eaLnBrk="1" hangingPunct="1">
              <a:spcBef>
                <a:spcPts val="600"/>
              </a:spcBef>
              <a:spcAft>
                <a:spcPts val="6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800" dirty="0" smtClean="0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 flipH="1">
            <a:off x="8501063" y="4857750"/>
            <a:ext cx="103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hu-HU" sz="1400"/>
          </a:p>
        </p:txBody>
      </p:sp>
      <p:sp>
        <p:nvSpPr>
          <p:cNvPr id="29702" name="Dia számának hely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03BBDD7-DA8D-4C9E-8DB8-7A35560B8501}" type="slidenum">
              <a:rPr lang="hu-HU" altLang="hu-HU" smtClean="0"/>
              <a:pPr eaLnBrk="1" hangingPunct="1"/>
              <a:t>2</a:t>
            </a:fld>
            <a:endParaRPr lang="hu-HU" altLang="hu-HU" smtClean="0"/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653136"/>
            <a:ext cx="5184576" cy="1815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853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04813"/>
            <a:ext cx="8572500" cy="863600"/>
          </a:xfrm>
        </p:spPr>
        <p:txBody>
          <a:bodyPr/>
          <a:lstStyle/>
          <a:p>
            <a:pPr eaLnBrk="1" hangingPunct="1"/>
            <a:r>
              <a:rPr lang="hu-HU" altLang="hu-HU" sz="1600" b="1" dirty="0" smtClean="0">
                <a:solidFill>
                  <a:schemeClr val="tx1"/>
                </a:solidFill>
                <a:latin typeface="+mn-lt"/>
              </a:rPr>
              <a:t>4.2.</a:t>
            </a:r>
            <a:r>
              <a:rPr lang="hu-HU" altLang="hu-HU" sz="1600" dirty="0" smtClean="0">
                <a:solidFill>
                  <a:srgbClr val="A50021"/>
                </a:solidFill>
                <a:latin typeface="+mn-lt"/>
              </a:rPr>
              <a:t> </a:t>
            </a:r>
            <a:r>
              <a:rPr lang="hu-HU" altLang="hu-HU" sz="1600" b="1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A </a:t>
            </a:r>
            <a:r>
              <a:rPr lang="hu-HU" altLang="hu-HU" sz="1600" b="1" dirty="0" err="1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kelátkomplexek</a:t>
            </a:r>
            <a:r>
              <a:rPr lang="hu-HU" altLang="hu-HU" sz="1600" b="1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 jellemzői</a:t>
            </a:r>
            <a:r>
              <a:rPr lang="hu-HU" altLang="hu-H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altLang="hu-H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altLang="hu-HU" sz="2800" dirty="0" smtClean="0">
              <a:solidFill>
                <a:srgbClr val="A50021"/>
              </a:solidFill>
            </a:endParaRP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9" y="1484784"/>
            <a:ext cx="8535292" cy="5220816"/>
          </a:xfrm>
        </p:spPr>
        <p:txBody>
          <a:bodyPr/>
          <a:lstStyle/>
          <a:p>
            <a:pP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altLang="hu-HU" sz="1600" b="1" dirty="0" smtClean="0">
                <a:cs typeface="Times New Roman" panose="02020603050405020304" pitchFamily="18" charset="0"/>
              </a:rPr>
              <a:t>Központi </a:t>
            </a:r>
            <a:r>
              <a:rPr lang="hu-HU" altLang="hu-HU" sz="1600" b="1" dirty="0" err="1">
                <a:cs typeface="Times New Roman" panose="02020603050405020304" pitchFamily="18" charset="0"/>
              </a:rPr>
              <a:t>atom-ligandum</a:t>
            </a:r>
            <a:r>
              <a:rPr lang="hu-HU" altLang="hu-HU" sz="1600" b="1" dirty="0">
                <a:cs typeface="Times New Roman" panose="02020603050405020304" pitchFamily="18" charset="0"/>
              </a:rPr>
              <a:t> arány: 1:</a:t>
            </a:r>
            <a:r>
              <a:rPr lang="hu-HU" altLang="hu-HU" sz="1600" b="1" dirty="0" err="1">
                <a:cs typeface="Times New Roman" panose="02020603050405020304" pitchFamily="18" charset="0"/>
              </a:rPr>
              <a:t>1</a:t>
            </a:r>
            <a:r>
              <a:rPr lang="hu-HU" altLang="hu-HU" sz="1600" dirty="0">
                <a:cs typeface="Times New Roman" panose="02020603050405020304" pitchFamily="18" charset="0"/>
              </a:rPr>
              <a:t> (kivéve néhány nagyobb méretű 				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fémion</a:t>
            </a:r>
            <a:r>
              <a:rPr lang="hu-HU" altLang="hu-HU" sz="1600" dirty="0">
                <a:cs typeface="Times New Roman" panose="02020603050405020304" pitchFamily="18" charset="0"/>
              </a:rPr>
              <a:t>,	</a:t>
            </a:r>
            <a:r>
              <a:rPr lang="hu-HU" altLang="hu-HU" sz="1600" dirty="0" err="1">
                <a:cs typeface="Times New Roman" panose="02020603050405020304" pitchFamily="18" charset="0"/>
              </a:rPr>
              <a:t>pl.Th</a:t>
            </a:r>
            <a:r>
              <a:rPr lang="hu-HU" altLang="hu-HU" sz="1600" dirty="0">
                <a:cs typeface="Times New Roman" panose="02020603050405020304" pitchFamily="18" charset="0"/>
              </a:rPr>
              <a:t>, </a:t>
            </a:r>
            <a:r>
              <a:rPr lang="hu-HU" altLang="hu-HU" sz="1600" dirty="0" err="1">
                <a:cs typeface="Times New Roman" panose="02020603050405020304" pitchFamily="18" charset="0"/>
              </a:rPr>
              <a:t>Zr</a:t>
            </a:r>
            <a:r>
              <a:rPr lang="hu-HU" altLang="hu-HU" sz="1600" dirty="0">
                <a:cs typeface="Times New Roman" panose="02020603050405020304" pitchFamily="18" charset="0"/>
              </a:rPr>
              <a:t>, </a:t>
            </a:r>
            <a:r>
              <a:rPr lang="hu-HU" altLang="hu-HU" sz="1600" dirty="0" err="1">
                <a:cs typeface="Times New Roman" panose="02020603050405020304" pitchFamily="18" charset="0"/>
              </a:rPr>
              <a:t>Mo</a:t>
            </a:r>
            <a:r>
              <a:rPr lang="hu-HU" altLang="hu-HU" sz="1600" dirty="0">
                <a:cs typeface="Times New Roman" panose="02020603050405020304" pitchFamily="18" charset="0"/>
              </a:rPr>
              <a:t>, ahol 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1:2)</a:t>
            </a:r>
          </a:p>
          <a:p>
            <a:pP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altLang="hu-HU" sz="1600" b="1" dirty="0" smtClean="0">
                <a:cs typeface="Times New Roman" panose="02020603050405020304" pitchFamily="18" charset="0"/>
              </a:rPr>
              <a:t>A </a:t>
            </a:r>
            <a:r>
              <a:rPr lang="hu-HU" altLang="hu-HU" sz="1600" b="1" dirty="0">
                <a:cs typeface="Times New Roman" panose="02020603050405020304" pitchFamily="18" charset="0"/>
              </a:rPr>
              <a:t>keletkező komplex anion szerkezete: </a:t>
            </a:r>
            <a:endParaRPr lang="hu-HU" altLang="hu-HU" sz="1600" b="1" dirty="0" smtClean="0">
              <a:cs typeface="Times New Roman" panose="02020603050405020304" pitchFamily="18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1600" dirty="0" smtClean="0">
              <a:solidFill>
                <a:srgbClr val="000000"/>
              </a:solidFill>
            </a:endParaRPr>
          </a:p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/>
          </a:p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 flipH="1">
            <a:off x="8550589" y="4833025"/>
            <a:ext cx="103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hu-HU" sz="1400"/>
          </a:p>
        </p:txBody>
      </p:sp>
      <p:sp>
        <p:nvSpPr>
          <p:cNvPr id="29702" name="Dia számának hely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03BBDD7-DA8D-4C9E-8DB8-7A35560B8501}" type="slidenum">
              <a:rPr lang="hu-HU" altLang="hu-HU" smtClean="0"/>
              <a:pPr eaLnBrk="1" hangingPunct="1"/>
              <a:t>3</a:t>
            </a:fld>
            <a:endParaRPr lang="hu-HU" altLang="hu-HU" dirty="0" smtClean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427907"/>
            <a:ext cx="4901810" cy="3849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zövegdoboz 1"/>
          <p:cNvSpPr txBox="1"/>
          <p:nvPr/>
        </p:nvSpPr>
        <p:spPr>
          <a:xfrm>
            <a:off x="4788024" y="3212976"/>
            <a:ext cx="376256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altLang="hu-HU" sz="1400" i="1" dirty="0">
                <a:cs typeface="Times New Roman" panose="02020603050405020304" pitchFamily="18" charset="0"/>
              </a:rPr>
              <a:t>A donoratomok (6db) az oktaéder csúcsain, míg a fémion a központban</a:t>
            </a:r>
          </a:p>
          <a:p>
            <a:pP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altLang="hu-HU" sz="1400" i="1" dirty="0">
                <a:cs typeface="Times New Roman" panose="02020603050405020304" pitchFamily="18" charset="0"/>
              </a:rPr>
              <a:t>foglalnak helyet. </a:t>
            </a:r>
            <a:endParaRPr lang="hu-HU" altLang="hu-HU" sz="1400" i="1" dirty="0" smtClean="0">
              <a:cs typeface="Times New Roman" panose="02020603050405020304" pitchFamily="18" charset="0"/>
            </a:endParaRPr>
          </a:p>
          <a:p>
            <a:pP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altLang="hu-HU" sz="1400" i="1" dirty="0" smtClean="0">
                <a:cs typeface="Times New Roman" panose="02020603050405020304" pitchFamily="18" charset="0"/>
              </a:rPr>
              <a:t>Komplexet </a:t>
            </a:r>
            <a:r>
              <a:rPr lang="hu-HU" altLang="hu-HU" sz="1400" i="1" dirty="0">
                <a:cs typeface="Times New Roman" panose="02020603050405020304" pitchFamily="18" charset="0"/>
              </a:rPr>
              <a:t>csak az EDTA teljesen disszociált formája képez, így a komplex  anion bruttó töltése a fémion töltésétől (n+) függően: (4-n)-</a:t>
            </a:r>
            <a:endParaRPr lang="hu-HU" sz="1400" i="1" dirty="0">
              <a:solidFill>
                <a:srgbClr val="000000"/>
              </a:solidFill>
            </a:endParaRP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04813"/>
            <a:ext cx="8572500" cy="863600"/>
          </a:xfrm>
        </p:spPr>
        <p:txBody>
          <a:bodyPr/>
          <a:lstStyle/>
          <a:p>
            <a:pPr eaLnBrk="1" hangingPunct="1"/>
            <a:r>
              <a:rPr lang="hu-HU" altLang="hu-HU" sz="1600" b="1" dirty="0" smtClean="0">
                <a:solidFill>
                  <a:schemeClr val="tx1"/>
                </a:solidFill>
                <a:latin typeface="+mn-lt"/>
              </a:rPr>
              <a:t>4.3.</a:t>
            </a:r>
            <a:r>
              <a:rPr lang="hu-HU" altLang="hu-HU" sz="1600" dirty="0" smtClean="0">
                <a:solidFill>
                  <a:srgbClr val="A50021"/>
                </a:solidFill>
                <a:latin typeface="+mn-lt"/>
              </a:rPr>
              <a:t> </a:t>
            </a:r>
            <a:r>
              <a:rPr lang="hu-HU" altLang="hu-HU" sz="1600" b="1" dirty="0">
                <a:solidFill>
                  <a:schemeClr val="tx1"/>
                </a:solidFill>
                <a:latin typeface="+mn-lt"/>
              </a:rPr>
              <a:t>A Az EDTA komplexek stabilitása</a:t>
            </a:r>
            <a:endParaRPr lang="hu-HU" altLang="hu-HU" sz="1600" dirty="0" smtClean="0">
              <a:solidFill>
                <a:srgbClr val="A50021"/>
              </a:solidFill>
              <a:latin typeface="+mn-lt"/>
            </a:endParaRP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84784"/>
            <a:ext cx="8280920" cy="5373216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>
              <a:solidFill>
                <a:srgbClr val="000000"/>
              </a:solidFill>
            </a:endParaRPr>
          </a:p>
          <a:p>
            <a:pPr marL="0"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altLang="hu-HU" sz="1600" b="1" dirty="0">
                <a:cs typeface="Times New Roman" panose="02020603050405020304" pitchFamily="18" charset="0"/>
              </a:rPr>
              <a:t>A komplexképzési reakció: </a:t>
            </a:r>
            <a:r>
              <a:rPr lang="hu-HU" altLang="hu-HU" sz="1600" b="1" dirty="0" smtClean="0">
                <a:cs typeface="Times New Roman" panose="02020603050405020304" pitchFamily="18" charset="0"/>
              </a:rPr>
              <a:t> </a:t>
            </a:r>
            <a:r>
              <a:rPr lang="hu-HU" altLang="hu-HU" sz="1600" b="1" dirty="0" err="1">
                <a:cs typeface="Times New Roman" panose="02020603050405020304" pitchFamily="18" charset="0"/>
              </a:rPr>
              <a:t>M</a:t>
            </a:r>
            <a:r>
              <a:rPr lang="hu-HU" altLang="hu-HU" sz="1600" b="1" baseline="30000" dirty="0" err="1">
                <a:cs typeface="Times New Roman" panose="02020603050405020304" pitchFamily="18" charset="0"/>
              </a:rPr>
              <a:t>n</a:t>
            </a:r>
            <a:r>
              <a:rPr lang="hu-HU" altLang="hu-HU" sz="1600" b="1" baseline="30000" dirty="0" smtClean="0">
                <a:cs typeface="Times New Roman" panose="02020603050405020304" pitchFamily="18" charset="0"/>
              </a:rPr>
              <a:t>+</a:t>
            </a:r>
            <a:r>
              <a:rPr lang="hu-HU" altLang="hu-HU" sz="1600" b="1" dirty="0" smtClean="0">
                <a:cs typeface="Times New Roman" panose="02020603050405020304" pitchFamily="18" charset="0"/>
              </a:rPr>
              <a:t>+Y</a:t>
            </a:r>
            <a:r>
              <a:rPr lang="hu-HU" altLang="hu-HU" sz="1600" b="1" baseline="30000" dirty="0" smtClean="0">
                <a:cs typeface="Times New Roman" panose="02020603050405020304" pitchFamily="18" charset="0"/>
              </a:rPr>
              <a:t>4-</a:t>
            </a:r>
            <a:r>
              <a:rPr lang="hu-HU" altLang="hu-HU" sz="1600" b="1" dirty="0" smtClean="0">
                <a:cs typeface="Times New Roman" panose="02020603050405020304" pitchFamily="18" charset="0"/>
              </a:rPr>
              <a:t> </a:t>
            </a:r>
            <a:r>
              <a:rPr lang="hu-HU" altLang="hu-HU" sz="1600" b="1" dirty="0">
                <a:cs typeface="Times New Roman" panose="02020603050405020304" pitchFamily="18" charset="0"/>
              </a:rPr>
              <a:t>= MY </a:t>
            </a:r>
            <a:r>
              <a:rPr lang="hu-HU" altLang="hu-HU" sz="1600" b="1" baseline="30000" dirty="0">
                <a:cs typeface="Times New Roman" panose="02020603050405020304" pitchFamily="18" charset="0"/>
              </a:rPr>
              <a:t>(4-n)-   </a:t>
            </a:r>
            <a:r>
              <a:rPr lang="hu-HU" altLang="hu-HU" sz="1600" b="1" dirty="0" smtClean="0">
                <a:cs typeface="Times New Roman" panose="02020603050405020304" pitchFamily="18" charset="0"/>
              </a:rPr>
              <a:t>(</a:t>
            </a:r>
            <a:r>
              <a:rPr lang="hu-HU" altLang="hu-HU" sz="1400" b="1" dirty="0">
                <a:cs typeface="Times New Roman" panose="02020603050405020304" pitchFamily="18" charset="0"/>
              </a:rPr>
              <a:t>röviden: M+ Y= </a:t>
            </a:r>
            <a:r>
              <a:rPr lang="hu-HU" altLang="hu-HU" sz="1400" b="1" dirty="0" smtClean="0">
                <a:cs typeface="Times New Roman" panose="02020603050405020304" pitchFamily="18" charset="0"/>
              </a:rPr>
              <a:t>MY</a:t>
            </a:r>
            <a:r>
              <a:rPr lang="hu-HU" altLang="hu-HU" sz="1600" b="1" dirty="0">
                <a:cs typeface="Times New Roman" panose="02020603050405020304" pitchFamily="18" charset="0"/>
              </a:rPr>
              <a:t>) </a:t>
            </a:r>
            <a:r>
              <a:rPr lang="hu-HU" altLang="hu-HU" sz="1600" b="1" baseline="30000" dirty="0">
                <a:cs typeface="Times New Roman" panose="02020603050405020304" pitchFamily="18" charset="0"/>
              </a:rPr>
              <a:t> </a:t>
            </a:r>
            <a:br>
              <a:rPr lang="hu-HU" altLang="hu-HU" sz="1600" b="1" baseline="30000" dirty="0">
                <a:cs typeface="Times New Roman" panose="02020603050405020304" pitchFamily="18" charset="0"/>
              </a:rPr>
            </a:br>
            <a:r>
              <a:rPr lang="hu-HU" altLang="hu-HU" sz="1600" b="1" baseline="30000" dirty="0">
                <a:cs typeface="Times New Roman" panose="02020603050405020304" pitchFamily="18" charset="0"/>
              </a:rPr>
              <a:t/>
            </a:r>
            <a:br>
              <a:rPr lang="hu-HU" altLang="hu-HU" sz="1600" b="1" baseline="30000" dirty="0">
                <a:cs typeface="Times New Roman" panose="02020603050405020304" pitchFamily="18" charset="0"/>
              </a:rPr>
            </a:br>
            <a:r>
              <a:rPr lang="hu-HU" altLang="hu-HU" sz="1600" b="1" dirty="0" smtClean="0">
                <a:cs typeface="Times New Roman" panose="02020603050405020304" pitchFamily="18" charset="0"/>
              </a:rPr>
              <a:t>4.3.1.</a:t>
            </a:r>
            <a:r>
              <a:rPr lang="hu-HU" altLang="hu-HU" sz="1600" b="1" baseline="30000" dirty="0" smtClean="0">
                <a:cs typeface="Times New Roman" panose="02020603050405020304" pitchFamily="18" charset="0"/>
              </a:rPr>
              <a:t> </a:t>
            </a:r>
            <a:r>
              <a:rPr lang="hu-HU" altLang="hu-HU" sz="1600" b="1" dirty="0" smtClean="0">
                <a:cs typeface="Times New Roman" panose="02020603050405020304" pitchFamily="18" charset="0"/>
              </a:rPr>
              <a:t>Az </a:t>
            </a:r>
            <a:r>
              <a:rPr lang="hu-HU" altLang="hu-HU" sz="1600" b="1" dirty="0">
                <a:cs typeface="Times New Roman" panose="02020603050405020304" pitchFamily="18" charset="0"/>
              </a:rPr>
              <a:t>egyensúlyi (stabilitási) állandó: </a:t>
            </a:r>
            <a:r>
              <a:rPr lang="hu-HU" altLang="hu-HU" sz="1600" b="1" dirty="0" err="1">
                <a:cs typeface="Times New Roman" panose="02020603050405020304" pitchFamily="18" charset="0"/>
              </a:rPr>
              <a:t>K</a:t>
            </a:r>
            <a:r>
              <a:rPr lang="hu-HU" altLang="hu-HU" sz="1600" b="1" baseline="-25000" dirty="0" err="1">
                <a:cs typeface="Times New Roman" panose="02020603050405020304" pitchFamily="18" charset="0"/>
              </a:rPr>
              <a:t>st</a:t>
            </a:r>
            <a:r>
              <a:rPr lang="hu-HU" altLang="hu-HU" sz="1600" b="1" dirty="0">
                <a:cs typeface="Times New Roman" panose="02020603050405020304" pitchFamily="18" charset="0"/>
              </a:rPr>
              <a:t> = </a:t>
            </a:r>
            <a:br>
              <a:rPr lang="hu-HU" altLang="hu-HU" sz="1600" b="1" dirty="0">
                <a:cs typeface="Times New Roman" panose="02020603050405020304" pitchFamily="18" charset="0"/>
              </a:rPr>
            </a:br>
            <a:r>
              <a:rPr lang="hu-HU" altLang="hu-HU" sz="1600" b="1" dirty="0">
                <a:cs typeface="Times New Roman" panose="02020603050405020304" pitchFamily="18" charset="0"/>
              </a:rPr>
              <a:t/>
            </a:r>
            <a:br>
              <a:rPr lang="hu-HU" altLang="hu-HU" sz="1600" b="1" dirty="0">
                <a:cs typeface="Times New Roman" panose="02020603050405020304" pitchFamily="18" charset="0"/>
              </a:rPr>
            </a:br>
            <a:r>
              <a:rPr lang="hu-HU" altLang="hu-HU" sz="1600" b="1" dirty="0">
                <a:cs typeface="Times New Roman" panose="02020603050405020304" pitchFamily="18" charset="0"/>
              </a:rPr>
              <a:t>		</a:t>
            </a:r>
            <a:endParaRPr lang="hu-HU" altLang="hu-HU" sz="1600" b="1" dirty="0" smtClean="0">
              <a:cs typeface="Times New Roman" panose="02020603050405020304" pitchFamily="18" charset="0"/>
            </a:endParaRPr>
          </a:p>
          <a:p>
            <a:pPr marL="0"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altLang="hu-HU" sz="1600" dirty="0" smtClean="0">
                <a:cs typeface="Times New Roman" panose="02020603050405020304" pitchFamily="18" charset="0"/>
              </a:rPr>
              <a:t>ahol</a:t>
            </a:r>
            <a:r>
              <a:rPr lang="hu-HU" altLang="hu-HU" sz="1600" dirty="0">
                <a:cs typeface="Times New Roman" panose="02020603050405020304" pitchFamily="18" charset="0"/>
              </a:rPr>
              <a:t>: </a:t>
            </a:r>
            <a:r>
              <a:rPr lang="hu-HU" altLang="hu-HU" sz="1600" b="1" dirty="0">
                <a:cs typeface="Times New Roman" panose="02020603050405020304" pitchFamily="18" charset="0"/>
              </a:rPr>
              <a:t>	</a:t>
            </a:r>
            <a:r>
              <a:rPr lang="hu-HU" altLang="hu-HU" sz="1600" b="1" dirty="0" err="1" smtClean="0">
                <a:cs typeface="Times New Roman" panose="02020603050405020304" pitchFamily="18" charset="0"/>
              </a:rPr>
              <a:t>M</a:t>
            </a:r>
            <a:r>
              <a:rPr lang="hu-HU" altLang="hu-HU" sz="1600" b="1" baseline="30000" dirty="0" err="1" smtClean="0">
                <a:cs typeface="Times New Roman" panose="02020603050405020304" pitchFamily="18" charset="0"/>
              </a:rPr>
              <a:t>n</a:t>
            </a:r>
            <a:r>
              <a:rPr lang="hu-HU" altLang="hu-HU" sz="1600" b="1" baseline="30000" dirty="0" smtClean="0">
                <a:cs typeface="Times New Roman" panose="02020603050405020304" pitchFamily="18" charset="0"/>
              </a:rPr>
              <a:t>+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 (vagy M)</a:t>
            </a:r>
            <a:r>
              <a:rPr lang="hu-HU" altLang="hu-HU" sz="1600" b="1" dirty="0">
                <a:cs typeface="Times New Roman" panose="02020603050405020304" pitchFamily="18" charset="0"/>
              </a:rPr>
              <a:t>	</a:t>
            </a:r>
            <a:r>
              <a:rPr lang="hu-HU" altLang="hu-HU" sz="1600" b="1" dirty="0" smtClean="0">
                <a:cs typeface="Times New Roman" panose="02020603050405020304" pitchFamily="18" charset="0"/>
              </a:rPr>
              <a:t>	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a </a:t>
            </a:r>
            <a:r>
              <a:rPr lang="hu-HU" altLang="hu-HU" sz="1600" dirty="0">
                <a:cs typeface="Times New Roman" panose="02020603050405020304" pitchFamily="18" charset="0"/>
              </a:rPr>
              <a:t>meghatározandó 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fémion szabad (nem 					</a:t>
            </a:r>
            <a:r>
              <a:rPr lang="hu-HU" altLang="hu-HU" sz="1600" dirty="0" err="1" smtClean="0">
                <a:cs typeface="Times New Roman" panose="02020603050405020304" pitchFamily="18" charset="0"/>
              </a:rPr>
              <a:t>EDTA-komplexben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 lévő) formája</a:t>
            </a:r>
            <a:r>
              <a:rPr lang="hu-HU" altLang="hu-HU" sz="1600" dirty="0">
                <a:cs typeface="Times New Roman" panose="02020603050405020304" pitchFamily="18" charset="0"/>
              </a:rPr>
              <a:t/>
            </a:r>
            <a:br>
              <a:rPr lang="hu-HU" altLang="hu-HU" sz="1600" dirty="0">
                <a:cs typeface="Times New Roman" panose="02020603050405020304" pitchFamily="18" charset="0"/>
              </a:rPr>
            </a:br>
            <a:r>
              <a:rPr lang="hu-HU" altLang="hu-HU" sz="1600" dirty="0">
                <a:cs typeface="Times New Roman" panose="02020603050405020304" pitchFamily="18" charset="0"/>
              </a:rPr>
              <a:t>		</a:t>
            </a:r>
            <a:r>
              <a:rPr lang="hu-HU" altLang="hu-HU" sz="1600" b="1" dirty="0" smtClean="0">
                <a:cs typeface="Times New Roman" panose="02020603050405020304" pitchFamily="18" charset="0"/>
              </a:rPr>
              <a:t>Y</a:t>
            </a:r>
            <a:r>
              <a:rPr lang="hu-HU" altLang="hu-HU" sz="1600" b="1" baseline="30000" dirty="0" smtClean="0">
                <a:cs typeface="Times New Roman" panose="02020603050405020304" pitchFamily="18" charset="0"/>
              </a:rPr>
              <a:t>4-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   (</a:t>
            </a:r>
            <a:r>
              <a:rPr lang="hu-HU" altLang="hu-HU" sz="1600" dirty="0">
                <a:cs typeface="Times New Roman" panose="02020603050405020304" pitchFamily="18" charset="0"/>
              </a:rPr>
              <a:t>vagy 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Y) 		az </a:t>
            </a:r>
            <a:r>
              <a:rPr lang="hu-HU" altLang="hu-HU" sz="1600" dirty="0">
                <a:cs typeface="Times New Roman" panose="02020603050405020304" pitchFamily="18" charset="0"/>
              </a:rPr>
              <a:t>EDTA teljesen disszociált 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szabad </a:t>
            </a:r>
            <a:r>
              <a:rPr lang="hu-HU" altLang="hu-HU" sz="1600" dirty="0">
                <a:cs typeface="Times New Roman" panose="02020603050405020304" pitchFamily="18" charset="0"/>
              </a:rPr>
              <a:t>(nem 					</a:t>
            </a:r>
            <a:r>
              <a:rPr lang="hu-HU" altLang="hu-HU" sz="1600" dirty="0" err="1">
                <a:cs typeface="Times New Roman" panose="02020603050405020304" pitchFamily="18" charset="0"/>
              </a:rPr>
              <a:t>EDTA-komplexben</a:t>
            </a:r>
            <a:r>
              <a:rPr lang="hu-HU" altLang="hu-HU" sz="1600" dirty="0">
                <a:cs typeface="Times New Roman" panose="02020603050405020304" pitchFamily="18" charset="0"/>
              </a:rPr>
              <a:t> lévő)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 formája</a:t>
            </a:r>
            <a:r>
              <a:rPr lang="hu-HU" altLang="hu-HU" sz="1600" dirty="0">
                <a:cs typeface="Times New Roman" panose="02020603050405020304" pitchFamily="18" charset="0"/>
              </a:rPr>
              <a:t/>
            </a:r>
            <a:br>
              <a:rPr lang="hu-HU" altLang="hu-HU" sz="1600" dirty="0">
                <a:cs typeface="Times New Roman" panose="02020603050405020304" pitchFamily="18" charset="0"/>
              </a:rPr>
            </a:br>
            <a:r>
              <a:rPr lang="hu-HU" altLang="hu-HU" sz="1600" dirty="0">
                <a:cs typeface="Times New Roman" panose="02020603050405020304" pitchFamily="18" charset="0"/>
              </a:rPr>
              <a:t>		</a:t>
            </a:r>
            <a:r>
              <a:rPr lang="hu-HU" altLang="hu-HU" sz="1600" b="1" dirty="0" smtClean="0">
                <a:cs typeface="Times New Roman" panose="02020603050405020304" pitchFamily="18" charset="0"/>
              </a:rPr>
              <a:t>MY</a:t>
            </a:r>
            <a:r>
              <a:rPr lang="hu-HU" altLang="hu-HU" sz="1600" b="1" baseline="30000" dirty="0">
                <a:cs typeface="Times New Roman" panose="02020603050405020304" pitchFamily="18" charset="0"/>
              </a:rPr>
              <a:t> (4-n)- </a:t>
            </a:r>
            <a:r>
              <a:rPr lang="hu-HU" altLang="hu-HU" sz="1600" dirty="0">
                <a:cs typeface="Times New Roman" panose="02020603050405020304" pitchFamily="18" charset="0"/>
              </a:rPr>
              <a:t>	 (vagy 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MY</a:t>
            </a:r>
            <a:r>
              <a:rPr lang="hu-HU" altLang="hu-HU" sz="1600" dirty="0">
                <a:cs typeface="Times New Roman" panose="02020603050405020304" pitchFamily="18" charset="0"/>
              </a:rPr>
              <a:t>) 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	a </a:t>
            </a:r>
            <a:r>
              <a:rPr lang="hu-HU" altLang="hu-HU" sz="1600" dirty="0">
                <a:cs typeface="Times New Roman" panose="02020603050405020304" pitchFamily="18" charset="0"/>
              </a:rPr>
              <a:t>keletkező 1:</a:t>
            </a:r>
            <a:r>
              <a:rPr lang="hu-HU" altLang="hu-HU" sz="1600" dirty="0" err="1">
                <a:cs typeface="Times New Roman" panose="02020603050405020304" pitchFamily="18" charset="0"/>
              </a:rPr>
              <a:t>1</a:t>
            </a:r>
            <a:r>
              <a:rPr lang="hu-HU" altLang="hu-HU" sz="1600" dirty="0">
                <a:cs typeface="Times New Roman" panose="02020603050405020304" pitchFamily="18" charset="0"/>
              </a:rPr>
              <a:t> arányú komplex</a:t>
            </a:r>
            <a:br>
              <a:rPr lang="hu-HU" altLang="hu-HU" sz="1600" dirty="0">
                <a:cs typeface="Times New Roman" panose="02020603050405020304" pitchFamily="18" charset="0"/>
              </a:rPr>
            </a:br>
            <a:r>
              <a:rPr lang="hu-HU" altLang="hu-HU" sz="1600" dirty="0">
                <a:cs typeface="Times New Roman" panose="02020603050405020304" pitchFamily="18" charset="0"/>
              </a:rPr>
              <a:t/>
            </a:r>
            <a:br>
              <a:rPr lang="hu-HU" altLang="hu-HU" sz="1600" dirty="0">
                <a:cs typeface="Times New Roman" panose="02020603050405020304" pitchFamily="18" charset="0"/>
              </a:rPr>
            </a:br>
            <a:r>
              <a:rPr lang="hu-HU" altLang="hu-HU" sz="1600" b="1" dirty="0">
                <a:cs typeface="Times New Roman" panose="02020603050405020304" pitchFamily="18" charset="0"/>
              </a:rPr>
              <a:t>Néhány </a:t>
            </a:r>
            <a:r>
              <a:rPr lang="hu-HU" altLang="hu-HU" sz="1600" b="1" dirty="0" err="1">
                <a:cs typeface="Times New Roman" panose="02020603050405020304" pitchFamily="18" charset="0"/>
              </a:rPr>
              <a:t>fémkomlex</a:t>
            </a:r>
            <a:r>
              <a:rPr lang="hu-HU" altLang="hu-HU" sz="1600" b="1" dirty="0">
                <a:cs typeface="Times New Roman" panose="02020603050405020304" pitchFamily="18" charset="0"/>
              </a:rPr>
              <a:t> stabilitási állandójának logaritmusa:</a:t>
            </a:r>
            <a:r>
              <a:rPr lang="hu-HU" altLang="hu-HU" sz="1600" dirty="0">
                <a:cs typeface="Times New Roman" panose="02020603050405020304" pitchFamily="18" charset="0"/>
              </a:rPr>
              <a:t/>
            </a:r>
            <a:br>
              <a:rPr lang="hu-HU" altLang="hu-HU" sz="1600" dirty="0">
                <a:cs typeface="Times New Roman" panose="02020603050405020304" pitchFamily="18" charset="0"/>
              </a:rPr>
            </a:b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600" dirty="0" smtClean="0">
              <a:solidFill>
                <a:srgbClr val="000000"/>
              </a:solidFill>
            </a:endParaRPr>
          </a:p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800" dirty="0" smtClean="0"/>
          </a:p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800" dirty="0" smtClean="0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 flipH="1">
            <a:off x="8501063" y="4857750"/>
            <a:ext cx="103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hu-HU" sz="1400"/>
          </a:p>
        </p:txBody>
      </p:sp>
      <p:sp>
        <p:nvSpPr>
          <p:cNvPr id="29702" name="Dia számának hely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03BBDD7-DA8D-4C9E-8DB8-7A35560B8501}" type="slidenum">
              <a:rPr lang="hu-HU" altLang="hu-HU" smtClean="0"/>
              <a:pPr eaLnBrk="1" hangingPunct="1"/>
              <a:t>4</a:t>
            </a:fld>
            <a:endParaRPr lang="hu-HU" altLang="hu-HU" smtClean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319" y="4863588"/>
            <a:ext cx="7488238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Tartalom helye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2863227"/>
              </p:ext>
            </p:extLst>
          </p:nvPr>
        </p:nvGraphicFramePr>
        <p:xfrm>
          <a:off x="5740497" y="2060848"/>
          <a:ext cx="792162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Equation" r:id="rId5" imgW="469900" imgH="368300" progId="Equation.3">
                  <p:embed/>
                </p:oleObj>
              </mc:Choice>
              <mc:Fallback>
                <p:oleObj name="Equation" r:id="rId5" imgW="469900" imgH="368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0497" y="2060848"/>
                        <a:ext cx="792162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0689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04813"/>
            <a:ext cx="8572500" cy="863600"/>
          </a:xfrm>
        </p:spPr>
        <p:txBody>
          <a:bodyPr/>
          <a:lstStyle/>
          <a:p>
            <a:pPr eaLnBrk="1" hangingPunct="1"/>
            <a:r>
              <a:rPr lang="hu-HU" altLang="hu-HU" sz="1600" b="1" dirty="0" smtClean="0">
                <a:solidFill>
                  <a:schemeClr val="tx1"/>
                </a:solidFill>
                <a:latin typeface="+mn-lt"/>
              </a:rPr>
              <a:t>4.3.2.</a:t>
            </a:r>
            <a:r>
              <a:rPr lang="hu-HU" altLang="hu-HU" sz="1600" dirty="0" smtClean="0">
                <a:solidFill>
                  <a:srgbClr val="A50021"/>
                </a:solidFill>
                <a:latin typeface="+mn-lt"/>
              </a:rPr>
              <a:t> </a:t>
            </a:r>
            <a:r>
              <a:rPr lang="hu-HU" altLang="hu-HU" sz="1600" b="1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A látszólagos stabilitási állandó (</a:t>
            </a:r>
            <a:r>
              <a:rPr lang="hu-HU" altLang="hu-HU" sz="1600" b="1" dirty="0" err="1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K</a:t>
            </a:r>
            <a:r>
              <a:rPr lang="hu-HU" altLang="hu-HU" sz="1600" b="1" baseline="30000" dirty="0" err="1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’</a:t>
            </a:r>
            <a:r>
              <a:rPr lang="hu-HU" altLang="hu-HU" sz="1600" b="1" baseline="-25000" dirty="0" err="1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st</a:t>
            </a:r>
            <a:r>
              <a:rPr lang="hu-HU" altLang="hu-HU" sz="1600" b="1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)</a:t>
            </a:r>
            <a:br>
              <a:rPr lang="hu-HU" altLang="hu-HU" sz="1600" b="1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</a:br>
            <a:endParaRPr lang="hu-HU" altLang="hu-HU" sz="28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5" y="1484784"/>
            <a:ext cx="8033518" cy="5220816"/>
          </a:xfrm>
        </p:spPr>
        <p:txBody>
          <a:bodyPr/>
          <a:lstStyle/>
          <a:p>
            <a:pPr lvl="0">
              <a:buClrTx/>
              <a:buSzTx/>
              <a:buNone/>
            </a:pPr>
            <a:r>
              <a:rPr lang="hu-HU" altLang="hu-HU" sz="1600" dirty="0">
                <a:cs typeface="Times New Roman" panose="02020603050405020304" pitchFamily="18" charset="0"/>
              </a:rPr>
              <a:t>A stabilitási állandó </a:t>
            </a:r>
            <a:r>
              <a:rPr lang="hu-HU" altLang="hu-HU" sz="1600" b="1" dirty="0">
                <a:cs typeface="Times New Roman" panose="02020603050405020304" pitchFamily="18" charset="0"/>
              </a:rPr>
              <a:t>(</a:t>
            </a:r>
            <a:r>
              <a:rPr lang="hu-HU" altLang="hu-HU" sz="1600" b="1" dirty="0" err="1">
                <a:cs typeface="Times New Roman" panose="02020603050405020304" pitchFamily="18" charset="0"/>
              </a:rPr>
              <a:t>K</a:t>
            </a:r>
            <a:r>
              <a:rPr lang="hu-HU" altLang="hu-HU" sz="1600" b="1" baseline="-25000" dirty="0" err="1">
                <a:cs typeface="Times New Roman" panose="02020603050405020304" pitchFamily="18" charset="0"/>
              </a:rPr>
              <a:t>st</a:t>
            </a:r>
            <a:r>
              <a:rPr lang="hu-HU" altLang="hu-HU" sz="1600" b="1" dirty="0">
                <a:cs typeface="Times New Roman" panose="02020603050405020304" pitchFamily="18" charset="0"/>
              </a:rPr>
              <a:t>) </a:t>
            </a:r>
            <a:r>
              <a:rPr lang="hu-HU" altLang="hu-HU" sz="1600" dirty="0">
                <a:cs typeface="Times New Roman" panose="02020603050405020304" pitchFamily="18" charset="0"/>
              </a:rPr>
              <a:t>nem fejezi ki a valóságos állapotot, mert 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az</a:t>
            </a:r>
          </a:p>
          <a:p>
            <a:pPr lvl="0">
              <a:buClrTx/>
              <a:buSzTx/>
              <a:buNone/>
            </a:pPr>
            <a:r>
              <a:rPr lang="hu-HU" altLang="hu-HU" sz="1600" dirty="0" smtClean="0">
                <a:cs typeface="Times New Roman" panose="02020603050405020304" pitchFamily="18" charset="0"/>
              </a:rPr>
              <a:t>oldatban </a:t>
            </a:r>
            <a:r>
              <a:rPr lang="hu-HU" altLang="hu-HU" sz="1600" dirty="0">
                <a:cs typeface="Times New Roman" panose="02020603050405020304" pitchFamily="18" charset="0"/>
              </a:rPr>
              <a:t>nemcsak 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komplexben lévő </a:t>
            </a:r>
            <a:r>
              <a:rPr lang="hu-HU" altLang="hu-HU" sz="1600" dirty="0">
                <a:cs typeface="Times New Roman" panose="02020603050405020304" pitchFamily="18" charset="0"/>
              </a:rPr>
              <a:t>(</a:t>
            </a:r>
            <a:r>
              <a:rPr lang="hu-HU" altLang="hu-HU" sz="1600" b="1" dirty="0">
                <a:cs typeface="Times New Roman" panose="02020603050405020304" pitchFamily="18" charset="0"/>
              </a:rPr>
              <a:t>MY </a:t>
            </a:r>
            <a:r>
              <a:rPr lang="hu-HU" altLang="hu-HU" sz="1600" b="1" baseline="30000" dirty="0">
                <a:cs typeface="Times New Roman" panose="02020603050405020304" pitchFamily="18" charset="0"/>
              </a:rPr>
              <a:t>(4-n)- 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) és </a:t>
            </a:r>
            <a:r>
              <a:rPr lang="hu-HU" altLang="hu-HU" sz="1600" dirty="0">
                <a:cs typeface="Times New Roman" panose="02020603050405020304" pitchFamily="18" charset="0"/>
              </a:rPr>
              <a:t>szabad fémion (</a:t>
            </a:r>
            <a:r>
              <a:rPr lang="hu-HU" altLang="hu-HU" sz="1600" b="1" dirty="0" err="1">
                <a:cs typeface="Times New Roman" panose="02020603050405020304" pitchFamily="18" charset="0"/>
              </a:rPr>
              <a:t>M</a:t>
            </a:r>
            <a:r>
              <a:rPr lang="hu-HU" altLang="hu-HU" sz="1600" b="1" baseline="30000" dirty="0" err="1">
                <a:cs typeface="Times New Roman" panose="02020603050405020304" pitchFamily="18" charset="0"/>
              </a:rPr>
              <a:t>n</a:t>
            </a:r>
            <a:r>
              <a:rPr lang="hu-HU" altLang="hu-HU" sz="1600" b="1" baseline="30000" dirty="0" smtClean="0">
                <a:cs typeface="Times New Roman" panose="02020603050405020304" pitchFamily="18" charset="0"/>
              </a:rPr>
              <a:t>+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),</a:t>
            </a:r>
          </a:p>
          <a:p>
            <a:pPr lvl="0">
              <a:buClrTx/>
              <a:buSzTx/>
              <a:buNone/>
            </a:pPr>
            <a:r>
              <a:rPr lang="hu-HU" altLang="hu-HU" sz="1600" dirty="0" smtClean="0">
                <a:cs typeface="Times New Roman" panose="02020603050405020304" pitchFamily="18" charset="0"/>
              </a:rPr>
              <a:t>valamint </a:t>
            </a:r>
            <a:r>
              <a:rPr lang="hu-HU" altLang="hu-HU" sz="1600" dirty="0">
                <a:cs typeface="Times New Roman" panose="02020603050405020304" pitchFamily="18" charset="0"/>
              </a:rPr>
              <a:t>nemcsak komplexben lévő (</a:t>
            </a:r>
            <a:r>
              <a:rPr lang="hu-HU" altLang="hu-HU" sz="1600" b="1" dirty="0">
                <a:cs typeface="Times New Roman" panose="02020603050405020304" pitchFamily="18" charset="0"/>
              </a:rPr>
              <a:t>MY </a:t>
            </a:r>
            <a:r>
              <a:rPr lang="hu-HU" altLang="hu-HU" sz="1600" b="1" baseline="30000" dirty="0">
                <a:cs typeface="Times New Roman" panose="02020603050405020304" pitchFamily="18" charset="0"/>
              </a:rPr>
              <a:t>(4-n)- </a:t>
            </a:r>
            <a:r>
              <a:rPr lang="hu-HU" altLang="hu-HU" sz="1600" dirty="0">
                <a:cs typeface="Times New Roman" panose="02020603050405020304" pitchFamily="18" charset="0"/>
              </a:rPr>
              <a:t>) 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és szabad, teljesen</a:t>
            </a:r>
          </a:p>
          <a:p>
            <a:pPr lvl="0">
              <a:buClrTx/>
              <a:buSzTx/>
              <a:buNone/>
            </a:pPr>
            <a:r>
              <a:rPr lang="hu-HU" altLang="hu-HU" sz="1600" dirty="0" smtClean="0">
                <a:cs typeface="Times New Roman" panose="02020603050405020304" pitchFamily="18" charset="0"/>
              </a:rPr>
              <a:t>disszociált </a:t>
            </a:r>
            <a:r>
              <a:rPr lang="hu-HU" altLang="hu-HU" sz="1600" dirty="0">
                <a:cs typeface="Times New Roman" panose="02020603050405020304" pitchFamily="18" charset="0"/>
              </a:rPr>
              <a:t>anion (</a:t>
            </a:r>
            <a:r>
              <a:rPr lang="hu-HU" altLang="hu-HU" sz="1600" b="1" dirty="0">
                <a:cs typeface="Times New Roman" panose="02020603050405020304" pitchFamily="18" charset="0"/>
              </a:rPr>
              <a:t>Y</a:t>
            </a:r>
            <a:r>
              <a:rPr lang="hu-HU" altLang="hu-HU" sz="1600" b="1" baseline="30000" dirty="0">
                <a:cs typeface="Times New Roman" panose="02020603050405020304" pitchFamily="18" charset="0"/>
              </a:rPr>
              <a:t>4-</a:t>
            </a:r>
            <a:r>
              <a:rPr lang="hu-HU" altLang="hu-HU" sz="1600" dirty="0">
                <a:cs typeface="Times New Roman" panose="02020603050405020304" pitchFamily="18" charset="0"/>
              </a:rPr>
              <a:t>)van, hanem:	</a:t>
            </a:r>
            <a:endParaRPr lang="hu-HU" altLang="hu-HU" sz="1600" dirty="0" smtClean="0"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hu-HU" altLang="hu-HU" sz="1600" dirty="0">
                <a:cs typeface="Times New Roman" panose="02020603050405020304" pitchFamily="18" charset="0"/>
              </a:rPr>
              <a:t/>
            </a:r>
            <a:br>
              <a:rPr lang="hu-HU" altLang="hu-HU" sz="1600" dirty="0">
                <a:cs typeface="Times New Roman" panose="02020603050405020304" pitchFamily="18" charset="0"/>
              </a:rPr>
            </a:br>
            <a:r>
              <a:rPr lang="hu-HU" altLang="hu-HU" sz="1600" dirty="0">
                <a:cs typeface="Times New Roman" panose="02020603050405020304" pitchFamily="18" charset="0"/>
              </a:rPr>
              <a:t>	</a:t>
            </a:r>
            <a:r>
              <a:rPr lang="hu-HU" altLang="hu-HU" sz="1600" b="1" dirty="0">
                <a:cs typeface="Times New Roman" panose="02020603050405020304" pitchFamily="18" charset="0"/>
              </a:rPr>
              <a:t>ML</a:t>
            </a:r>
            <a:r>
              <a:rPr lang="hu-HU" altLang="hu-HU" sz="1600" dirty="0">
                <a:cs typeface="Times New Roman" panose="02020603050405020304" pitchFamily="18" charset="0"/>
              </a:rPr>
              <a:t>: a fémion más </a:t>
            </a:r>
            <a:r>
              <a:rPr lang="hu-HU" altLang="hu-HU" sz="1600" dirty="0" err="1">
                <a:cs typeface="Times New Roman" panose="02020603050405020304" pitchFamily="18" charset="0"/>
              </a:rPr>
              <a:t>ligandummal</a:t>
            </a:r>
            <a:r>
              <a:rPr lang="hu-HU" altLang="hu-HU" sz="1600" dirty="0">
                <a:cs typeface="Times New Roman" panose="02020603050405020304" pitchFamily="18" charset="0"/>
              </a:rPr>
              <a:t> alkotott komplexe</a:t>
            </a:r>
            <a:br>
              <a:rPr lang="hu-HU" altLang="hu-HU" sz="1600" dirty="0">
                <a:cs typeface="Times New Roman" panose="02020603050405020304" pitchFamily="18" charset="0"/>
              </a:rPr>
            </a:br>
            <a:r>
              <a:rPr lang="hu-HU" altLang="hu-HU" sz="1600" dirty="0">
                <a:cs typeface="Times New Roman" panose="02020603050405020304" pitchFamily="18" charset="0"/>
              </a:rPr>
              <a:t>	</a:t>
            </a:r>
            <a:r>
              <a:rPr lang="hu-HU" altLang="hu-HU" sz="1600" b="1" dirty="0">
                <a:cs typeface="Times New Roman" panose="02020603050405020304" pitchFamily="18" charset="0"/>
              </a:rPr>
              <a:t>HY</a:t>
            </a:r>
            <a:r>
              <a:rPr lang="hu-HU" altLang="hu-HU" sz="1600" b="1" baseline="30000" dirty="0">
                <a:cs typeface="Times New Roman" panose="02020603050405020304" pitchFamily="18" charset="0"/>
              </a:rPr>
              <a:t>3-</a:t>
            </a:r>
            <a:r>
              <a:rPr lang="hu-HU" altLang="hu-HU" sz="1600" b="1" dirty="0">
                <a:cs typeface="Times New Roman" panose="02020603050405020304" pitchFamily="18" charset="0"/>
              </a:rPr>
              <a:t>, H</a:t>
            </a:r>
            <a:r>
              <a:rPr lang="hu-HU" altLang="hu-HU" sz="1600" b="1" baseline="-25000" dirty="0">
                <a:cs typeface="Times New Roman" panose="02020603050405020304" pitchFamily="18" charset="0"/>
              </a:rPr>
              <a:t>2</a:t>
            </a:r>
            <a:r>
              <a:rPr lang="hu-HU" altLang="hu-HU" sz="1600" b="1" dirty="0">
                <a:cs typeface="Times New Roman" panose="02020603050405020304" pitchFamily="18" charset="0"/>
              </a:rPr>
              <a:t>Y</a:t>
            </a:r>
            <a:r>
              <a:rPr lang="hu-HU" altLang="hu-HU" sz="1600" b="1" baseline="30000" dirty="0">
                <a:cs typeface="Times New Roman" panose="02020603050405020304" pitchFamily="18" charset="0"/>
              </a:rPr>
              <a:t>2-</a:t>
            </a:r>
            <a:r>
              <a:rPr lang="hu-HU" altLang="hu-HU" sz="1600" b="1" dirty="0">
                <a:cs typeface="Times New Roman" panose="02020603050405020304" pitchFamily="18" charset="0"/>
              </a:rPr>
              <a:t>, H</a:t>
            </a:r>
            <a:r>
              <a:rPr lang="hu-HU" altLang="hu-HU" sz="1600" b="1" baseline="-25000" dirty="0">
                <a:cs typeface="Times New Roman" panose="02020603050405020304" pitchFamily="18" charset="0"/>
              </a:rPr>
              <a:t>3</a:t>
            </a:r>
            <a:r>
              <a:rPr lang="hu-HU" altLang="hu-HU" sz="1600" b="1" dirty="0">
                <a:cs typeface="Times New Roman" panose="02020603050405020304" pitchFamily="18" charset="0"/>
              </a:rPr>
              <a:t>Y</a:t>
            </a:r>
            <a:r>
              <a:rPr lang="hu-HU" altLang="hu-HU" sz="1600" b="1" baseline="30000" dirty="0">
                <a:cs typeface="Times New Roman" panose="02020603050405020304" pitchFamily="18" charset="0"/>
              </a:rPr>
              <a:t>-</a:t>
            </a:r>
            <a:r>
              <a:rPr lang="hu-HU" altLang="hu-HU" sz="1600" b="1" dirty="0">
                <a:cs typeface="Times New Roman" panose="02020603050405020304" pitchFamily="18" charset="0"/>
              </a:rPr>
              <a:t>, H</a:t>
            </a:r>
            <a:r>
              <a:rPr lang="hu-HU" altLang="hu-HU" sz="1600" b="1" baseline="-25000" dirty="0">
                <a:cs typeface="Times New Roman" panose="02020603050405020304" pitchFamily="18" charset="0"/>
              </a:rPr>
              <a:t>4</a:t>
            </a:r>
            <a:r>
              <a:rPr lang="hu-HU" altLang="hu-HU" sz="1600" b="1" dirty="0">
                <a:cs typeface="Times New Roman" panose="02020603050405020304" pitchFamily="18" charset="0"/>
              </a:rPr>
              <a:t>Y</a:t>
            </a:r>
            <a:r>
              <a:rPr lang="hu-HU" altLang="hu-HU" sz="1600" dirty="0">
                <a:cs typeface="Times New Roman" panose="02020603050405020304" pitchFamily="18" charset="0"/>
              </a:rPr>
              <a:t>: az EDTE, mint négyértékű gyenge sav 				különböző formái</a:t>
            </a:r>
            <a:br>
              <a:rPr lang="hu-HU" altLang="hu-HU" sz="1600" dirty="0">
                <a:cs typeface="Times New Roman" panose="02020603050405020304" pitchFamily="18" charset="0"/>
              </a:rPr>
            </a:br>
            <a:r>
              <a:rPr lang="hu-HU" altLang="hu-HU" sz="1600" dirty="0">
                <a:cs typeface="Times New Roman" panose="02020603050405020304" pitchFamily="18" charset="0"/>
              </a:rPr>
              <a:t>Ezek 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a formák </a:t>
            </a:r>
            <a:r>
              <a:rPr lang="hu-HU" altLang="hu-HU" sz="1600" dirty="0">
                <a:cs typeface="Times New Roman" panose="02020603050405020304" pitchFamily="18" charset="0"/>
              </a:rPr>
              <a:t>csökkentik az </a:t>
            </a:r>
            <a:r>
              <a:rPr lang="hu-HU" altLang="hu-HU" sz="1600" b="1" dirty="0">
                <a:cs typeface="Times New Roman" panose="02020603050405020304" pitchFamily="18" charset="0"/>
              </a:rPr>
              <a:t>ML</a:t>
            </a:r>
            <a:r>
              <a:rPr lang="hu-HU" altLang="hu-HU" sz="1600" dirty="0">
                <a:cs typeface="Times New Roman" panose="02020603050405020304" pitchFamily="18" charset="0"/>
              </a:rPr>
              <a:t> komplex 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koncentrációját (ezáltal </a:t>
            </a:r>
            <a:r>
              <a:rPr lang="hu-HU" altLang="hu-HU" sz="1600" dirty="0">
                <a:cs typeface="Times New Roman" panose="02020603050405020304" pitchFamily="18" charset="0"/>
              </a:rPr>
              <a:t>a </a:t>
            </a:r>
            <a:r>
              <a:rPr lang="hu-HU" altLang="hu-HU" sz="1600" b="1" dirty="0" err="1">
                <a:cs typeface="Times New Roman" panose="02020603050405020304" pitchFamily="18" charset="0"/>
              </a:rPr>
              <a:t>K</a:t>
            </a:r>
            <a:r>
              <a:rPr lang="hu-HU" altLang="hu-HU" sz="1600" b="1" baseline="-25000" dirty="0" err="1">
                <a:cs typeface="Times New Roman" panose="02020603050405020304" pitchFamily="18" charset="0"/>
              </a:rPr>
              <a:t>st</a:t>
            </a:r>
            <a:r>
              <a:rPr lang="hu-HU" altLang="hu-HU" sz="1600" b="1" baseline="-25000" dirty="0">
                <a:cs typeface="Times New Roman" panose="02020603050405020304" pitchFamily="18" charset="0"/>
              </a:rPr>
              <a:t> 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értékét) </a:t>
            </a:r>
            <a:r>
              <a:rPr lang="hu-HU" altLang="hu-HU" sz="1600" dirty="0">
                <a:cs typeface="Times New Roman" panose="02020603050405020304" pitchFamily="18" charset="0"/>
              </a:rPr>
              <a:t>, ezért figyelembe veendők: </a:t>
            </a:r>
            <a:br>
              <a:rPr lang="hu-HU" altLang="hu-HU" sz="1600" dirty="0">
                <a:cs typeface="Times New Roman" panose="02020603050405020304" pitchFamily="18" charset="0"/>
              </a:rPr>
            </a:br>
            <a:r>
              <a:rPr lang="hu-HU" altLang="hu-HU" sz="1600" b="1" dirty="0">
                <a:cs typeface="Times New Roman" panose="02020603050405020304" pitchFamily="18" charset="0"/>
              </a:rPr>
              <a:t>M’: </a:t>
            </a:r>
            <a:r>
              <a:rPr lang="hu-HU" altLang="hu-HU" sz="1600" dirty="0">
                <a:cs typeface="Times New Roman" panose="02020603050405020304" pitchFamily="18" charset="0"/>
              </a:rPr>
              <a:t>az összes fémion, ami nem MY komplexben 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van </a:t>
            </a:r>
            <a:r>
              <a:rPr lang="hu-HU" altLang="hu-HU" sz="1600" dirty="0">
                <a:cs typeface="Times New Roman" panose="02020603050405020304" pitchFamily="18" charset="0"/>
              </a:rPr>
              <a:t>(</a:t>
            </a:r>
            <a:r>
              <a:rPr lang="hu-HU" altLang="hu-HU" sz="1600" b="1" dirty="0">
                <a:cs typeface="Times New Roman" panose="02020603050405020304" pitchFamily="18" charset="0"/>
              </a:rPr>
              <a:t>M</a:t>
            </a:r>
            <a:r>
              <a:rPr lang="hu-HU" altLang="hu-HU" sz="1600" dirty="0">
                <a:cs typeface="Times New Roman" panose="02020603050405020304" pitchFamily="18" charset="0"/>
              </a:rPr>
              <a:t>,</a:t>
            </a:r>
            <a:r>
              <a:rPr lang="hu-HU" altLang="hu-HU" sz="1600" b="1" dirty="0">
                <a:cs typeface="Times New Roman" panose="02020603050405020304" pitchFamily="18" charset="0"/>
              </a:rPr>
              <a:t> ML)</a:t>
            </a:r>
          </a:p>
          <a:p>
            <a:pPr>
              <a:buFontTx/>
              <a:buNone/>
            </a:pPr>
            <a:r>
              <a:rPr lang="hu-HU" altLang="hu-HU" sz="1600" b="1" dirty="0">
                <a:cs typeface="Times New Roman" panose="02020603050405020304" pitchFamily="18" charset="0"/>
              </a:rPr>
              <a:t>		</a:t>
            </a:r>
            <a:r>
              <a:rPr lang="hu-HU" altLang="hu-HU" sz="1600" dirty="0">
                <a:cs typeface="Times New Roman" panose="02020603050405020304" pitchFamily="18" charset="0"/>
              </a:rPr>
              <a:t>és	</a:t>
            </a:r>
            <a:r>
              <a:rPr lang="hu-HU" altLang="hu-HU" sz="1600" b="1" dirty="0" smtClean="0">
                <a:cs typeface="Times New Roman" panose="02020603050405020304" pitchFamily="18" charset="0"/>
              </a:rPr>
              <a:t>[</a:t>
            </a:r>
            <a:r>
              <a:rPr lang="hu-HU" altLang="hu-HU" sz="1600" b="1" dirty="0">
                <a:cs typeface="Times New Roman" panose="02020603050405020304" pitchFamily="18" charset="0"/>
              </a:rPr>
              <a:t>M’] = </a:t>
            </a:r>
            <a:r>
              <a:rPr lang="el-GR" altLang="hu-HU" sz="2400" b="1" dirty="0">
                <a:latin typeface="+mj-lt"/>
                <a:cs typeface="Times New Roman" panose="02020603050405020304" pitchFamily="18" charset="0"/>
              </a:rPr>
              <a:t>α</a:t>
            </a:r>
            <a:r>
              <a:rPr lang="hu-HU" altLang="hu-HU" sz="1600" b="1" baseline="-25000" dirty="0">
                <a:cs typeface="Times New Roman" panose="02020603050405020304" pitchFamily="18" charset="0"/>
              </a:rPr>
              <a:t>L</a:t>
            </a:r>
            <a:r>
              <a:rPr lang="hu-HU" altLang="hu-HU" sz="1600" b="1" dirty="0">
                <a:cs typeface="Times New Roman" panose="02020603050405020304" pitchFamily="18" charset="0"/>
              </a:rPr>
              <a:t>. [M],	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ahol</a:t>
            </a:r>
            <a:r>
              <a:rPr lang="hu-HU" altLang="hu-HU" sz="1600" dirty="0">
                <a:cs typeface="Times New Roman" panose="02020603050405020304" pitchFamily="18" charset="0"/>
              </a:rPr>
              <a:t>	</a:t>
            </a:r>
            <a:r>
              <a:rPr lang="hu-HU" altLang="hu-HU" sz="1600" b="1" dirty="0">
                <a:cs typeface="Times New Roman" panose="02020603050405020304" pitchFamily="18" charset="0"/>
              </a:rPr>
              <a:t> </a:t>
            </a:r>
            <a:r>
              <a:rPr lang="el-GR" altLang="hu-HU" sz="2400" dirty="0">
                <a:latin typeface="+mj-lt"/>
                <a:cs typeface="Times New Roman" panose="02020603050405020304" pitchFamily="18" charset="0"/>
              </a:rPr>
              <a:t>α</a:t>
            </a:r>
            <a:r>
              <a:rPr lang="hu-HU" altLang="hu-HU" sz="1600" baseline="-25000" dirty="0">
                <a:cs typeface="Times New Roman" panose="02020603050405020304" pitchFamily="18" charset="0"/>
              </a:rPr>
              <a:t>L</a:t>
            </a:r>
            <a:r>
              <a:rPr lang="hu-HU" altLang="hu-HU" sz="1600" dirty="0">
                <a:cs typeface="Times New Roman" panose="02020603050405020304" pitchFamily="18" charset="0"/>
              </a:rPr>
              <a:t>≥ 1</a:t>
            </a:r>
          </a:p>
          <a:p>
            <a:pPr>
              <a:buFontTx/>
              <a:buNone/>
            </a:pPr>
            <a:r>
              <a:rPr lang="hu-HU" altLang="hu-HU" sz="1600" dirty="0">
                <a:cs typeface="Times New Roman" panose="02020603050405020304" pitchFamily="18" charset="0"/>
              </a:rPr>
              <a:t>	</a:t>
            </a:r>
            <a:r>
              <a:rPr lang="hu-HU" altLang="hu-HU" sz="1600" b="1" dirty="0">
                <a:cs typeface="Times New Roman" panose="02020603050405020304" pitchFamily="18" charset="0"/>
              </a:rPr>
              <a:t>Y’: </a:t>
            </a:r>
            <a:r>
              <a:rPr lang="hu-HU" altLang="hu-HU" sz="1600" dirty="0">
                <a:cs typeface="Times New Roman" panose="02020603050405020304" pitchFamily="18" charset="0"/>
              </a:rPr>
              <a:t>az összes EDTA forma, ami nem MY komplexben van ( </a:t>
            </a:r>
            <a:r>
              <a:rPr lang="hu-HU" altLang="hu-HU" sz="1600" b="1" dirty="0">
                <a:cs typeface="Times New Roman" panose="02020603050405020304" pitchFamily="18" charset="0"/>
              </a:rPr>
              <a:t>Y</a:t>
            </a:r>
            <a:r>
              <a:rPr lang="hu-HU" altLang="hu-HU" sz="1600" b="1" baseline="30000" dirty="0">
                <a:cs typeface="Times New Roman" panose="02020603050405020304" pitchFamily="18" charset="0"/>
              </a:rPr>
              <a:t>4-</a:t>
            </a:r>
            <a:r>
              <a:rPr lang="hu-HU" altLang="hu-HU" sz="1600" dirty="0">
                <a:cs typeface="Times New Roman" panose="02020603050405020304" pitchFamily="18" charset="0"/>
              </a:rPr>
              <a:t>, </a:t>
            </a:r>
            <a:r>
              <a:rPr lang="hu-HU" altLang="hu-HU" sz="1600" b="1" dirty="0">
                <a:cs typeface="Times New Roman" panose="02020603050405020304" pitchFamily="18" charset="0"/>
              </a:rPr>
              <a:t>HY</a:t>
            </a:r>
            <a:r>
              <a:rPr lang="hu-HU" altLang="hu-HU" sz="1600" b="1" baseline="30000" dirty="0">
                <a:cs typeface="Times New Roman" panose="02020603050405020304" pitchFamily="18" charset="0"/>
              </a:rPr>
              <a:t>3-</a:t>
            </a:r>
            <a:r>
              <a:rPr lang="hu-HU" altLang="hu-HU" sz="1600" b="1" dirty="0">
                <a:cs typeface="Times New Roman" panose="02020603050405020304" pitchFamily="18" charset="0"/>
              </a:rPr>
              <a:t>, 						H</a:t>
            </a:r>
            <a:r>
              <a:rPr lang="hu-HU" altLang="hu-HU" sz="1600" b="1" baseline="-25000" dirty="0">
                <a:cs typeface="Times New Roman" panose="02020603050405020304" pitchFamily="18" charset="0"/>
              </a:rPr>
              <a:t>2</a:t>
            </a:r>
            <a:r>
              <a:rPr lang="hu-HU" altLang="hu-HU" sz="1600" b="1" dirty="0">
                <a:cs typeface="Times New Roman" panose="02020603050405020304" pitchFamily="18" charset="0"/>
              </a:rPr>
              <a:t>Y</a:t>
            </a:r>
            <a:r>
              <a:rPr lang="hu-HU" altLang="hu-HU" sz="1600" b="1" baseline="30000" dirty="0">
                <a:cs typeface="Times New Roman" panose="02020603050405020304" pitchFamily="18" charset="0"/>
              </a:rPr>
              <a:t>2-</a:t>
            </a:r>
            <a:r>
              <a:rPr lang="hu-HU" altLang="hu-HU" sz="1600" b="1" dirty="0">
                <a:cs typeface="Times New Roman" panose="02020603050405020304" pitchFamily="18" charset="0"/>
              </a:rPr>
              <a:t>, H</a:t>
            </a:r>
            <a:r>
              <a:rPr lang="hu-HU" altLang="hu-HU" sz="1600" b="1" baseline="-25000" dirty="0">
                <a:cs typeface="Times New Roman" panose="02020603050405020304" pitchFamily="18" charset="0"/>
              </a:rPr>
              <a:t>3</a:t>
            </a:r>
            <a:r>
              <a:rPr lang="hu-HU" altLang="hu-HU" sz="1600" b="1" dirty="0">
                <a:cs typeface="Times New Roman" panose="02020603050405020304" pitchFamily="18" charset="0"/>
              </a:rPr>
              <a:t>Y</a:t>
            </a:r>
            <a:r>
              <a:rPr lang="hu-HU" altLang="hu-HU" sz="1600" b="1" baseline="30000" dirty="0">
                <a:cs typeface="Times New Roman" panose="02020603050405020304" pitchFamily="18" charset="0"/>
              </a:rPr>
              <a:t>-</a:t>
            </a:r>
            <a:r>
              <a:rPr lang="hu-HU" altLang="hu-HU" sz="1600" b="1" dirty="0">
                <a:cs typeface="Times New Roman" panose="02020603050405020304" pitchFamily="18" charset="0"/>
              </a:rPr>
              <a:t>, H</a:t>
            </a:r>
            <a:r>
              <a:rPr lang="hu-HU" altLang="hu-HU" sz="1600" b="1" baseline="-25000" dirty="0">
                <a:cs typeface="Times New Roman" panose="02020603050405020304" pitchFamily="18" charset="0"/>
              </a:rPr>
              <a:t>4</a:t>
            </a:r>
            <a:r>
              <a:rPr lang="hu-HU" altLang="hu-HU" sz="1600" b="1" dirty="0">
                <a:cs typeface="Times New Roman" panose="02020603050405020304" pitchFamily="18" charset="0"/>
              </a:rPr>
              <a:t>Y)</a:t>
            </a:r>
            <a:endParaRPr lang="hu-HU" altLang="hu-HU" sz="1600" dirty="0"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hu-HU" altLang="hu-HU" sz="1600" b="1" dirty="0">
                <a:cs typeface="Times New Roman" panose="02020603050405020304" pitchFamily="18" charset="0"/>
              </a:rPr>
              <a:t>		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és</a:t>
            </a:r>
            <a:r>
              <a:rPr lang="hu-HU" altLang="hu-HU" sz="1600" b="1" dirty="0">
                <a:cs typeface="Times New Roman" panose="02020603050405020304" pitchFamily="18" charset="0"/>
              </a:rPr>
              <a:t>	[Y’] = </a:t>
            </a:r>
            <a:r>
              <a:rPr lang="el-GR" altLang="hu-HU" sz="2400" b="1" dirty="0">
                <a:latin typeface="+mj-lt"/>
                <a:cs typeface="Times New Roman" panose="02020603050405020304" pitchFamily="18" charset="0"/>
              </a:rPr>
              <a:t>α</a:t>
            </a:r>
            <a:r>
              <a:rPr lang="hu-HU" altLang="hu-HU" sz="1600" b="1" baseline="-25000" dirty="0">
                <a:cs typeface="Times New Roman" panose="02020603050405020304" pitchFamily="18" charset="0"/>
              </a:rPr>
              <a:t>H</a:t>
            </a:r>
            <a:r>
              <a:rPr lang="hu-HU" altLang="hu-HU" sz="1600" b="1" dirty="0">
                <a:cs typeface="Times New Roman" panose="02020603050405020304" pitchFamily="18" charset="0"/>
              </a:rPr>
              <a:t>. [Y],	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ahol</a:t>
            </a:r>
            <a:r>
              <a:rPr lang="hu-HU" altLang="hu-HU" sz="1600" dirty="0">
                <a:cs typeface="Times New Roman" panose="02020603050405020304" pitchFamily="18" charset="0"/>
              </a:rPr>
              <a:t>	</a:t>
            </a:r>
            <a:r>
              <a:rPr lang="hu-HU" altLang="hu-HU" sz="1600" b="1" dirty="0">
                <a:cs typeface="Times New Roman" panose="02020603050405020304" pitchFamily="18" charset="0"/>
              </a:rPr>
              <a:t> </a:t>
            </a:r>
            <a:r>
              <a:rPr lang="el-GR" altLang="hu-HU" sz="2400" dirty="0">
                <a:latin typeface="+mj-lt"/>
                <a:cs typeface="Times New Roman" panose="02020603050405020304" pitchFamily="18" charset="0"/>
              </a:rPr>
              <a:t>α</a:t>
            </a:r>
            <a:r>
              <a:rPr lang="hu-HU" altLang="hu-HU" sz="1600" baseline="-25000" dirty="0">
                <a:cs typeface="Times New Roman" panose="02020603050405020304" pitchFamily="18" charset="0"/>
              </a:rPr>
              <a:t>H</a:t>
            </a:r>
            <a:r>
              <a:rPr lang="hu-HU" altLang="hu-HU" sz="1600" dirty="0">
                <a:cs typeface="Times New Roman" panose="02020603050405020304" pitchFamily="18" charset="0"/>
              </a:rPr>
              <a:t>≥ 1</a:t>
            </a:r>
          </a:p>
          <a:p>
            <a:pPr>
              <a:buFontTx/>
              <a:buNone/>
            </a:pPr>
            <a:endParaRPr lang="hu-HU" altLang="hu-HU" sz="1600" dirty="0"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hu-HU" altLang="hu-HU" sz="1600" dirty="0">
                <a:cs typeface="Times New Roman" panose="02020603050405020304" pitchFamily="18" charset="0"/>
              </a:rPr>
              <a:t>Így a látszólagos stabilitási állandó</a:t>
            </a:r>
            <a:r>
              <a:rPr lang="hu-HU" altLang="hu-HU" sz="1600" dirty="0" smtClean="0">
                <a:cs typeface="Times New Roman" panose="02020603050405020304" pitchFamily="18" charset="0"/>
              </a:rPr>
              <a:t>:</a:t>
            </a:r>
            <a:r>
              <a:rPr lang="hu-HU" altLang="hu-HU" sz="1600" b="1" dirty="0" smtClean="0">
                <a:cs typeface="Times New Roman" panose="02020603050405020304" pitchFamily="18" charset="0"/>
              </a:rPr>
              <a:t> </a:t>
            </a:r>
            <a:r>
              <a:rPr lang="hu-HU" altLang="hu-HU" sz="1600" b="1" dirty="0" err="1">
                <a:cs typeface="Times New Roman" panose="02020603050405020304" pitchFamily="18" charset="0"/>
              </a:rPr>
              <a:t>K’</a:t>
            </a:r>
            <a:r>
              <a:rPr lang="hu-HU" altLang="hu-HU" sz="1600" b="1" baseline="-25000" dirty="0" err="1">
                <a:cs typeface="Times New Roman" panose="02020603050405020304" pitchFamily="18" charset="0"/>
              </a:rPr>
              <a:t>st</a:t>
            </a:r>
            <a:r>
              <a:rPr lang="hu-HU" altLang="hu-HU" sz="1600" b="1" dirty="0">
                <a:cs typeface="Times New Roman" panose="02020603050405020304" pitchFamily="18" charset="0"/>
              </a:rPr>
              <a:t> </a:t>
            </a:r>
            <a:r>
              <a:rPr lang="hu-HU" altLang="hu-HU" sz="1600" b="1" dirty="0" smtClean="0">
                <a:cs typeface="Times New Roman" panose="02020603050405020304" pitchFamily="18" charset="0"/>
              </a:rPr>
              <a:t>= </a:t>
            </a:r>
            <a:r>
              <a:rPr lang="hu-HU" altLang="hu-HU" sz="2000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u-HU" altLang="hu-HU" sz="2000" b="1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b="1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hu-HU" altLang="hu-HU" sz="2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1600" dirty="0" smtClean="0">
              <a:solidFill>
                <a:srgbClr val="000000"/>
              </a:solidFill>
            </a:endParaRPr>
          </a:p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/>
          </a:p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 flipH="1">
            <a:off x="8501063" y="4857750"/>
            <a:ext cx="103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hu-HU" sz="1400"/>
          </a:p>
        </p:txBody>
      </p:sp>
      <p:sp>
        <p:nvSpPr>
          <p:cNvPr id="29702" name="Dia számának hely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03BBDD7-DA8D-4C9E-8DB8-7A35560B8501}" type="slidenum">
              <a:rPr lang="hu-HU" altLang="hu-HU" smtClean="0"/>
              <a:pPr eaLnBrk="1" hangingPunct="1"/>
              <a:t>5</a:t>
            </a:fld>
            <a:endParaRPr lang="hu-HU" altLang="hu-HU" dirty="0" smtClean="0"/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6941648"/>
              </p:ext>
            </p:extLst>
          </p:nvPr>
        </p:nvGraphicFramePr>
        <p:xfrm>
          <a:off x="5076057" y="6021859"/>
          <a:ext cx="2736304" cy="6837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Equation" r:id="rId4" imgW="1524000" imgH="381000" progId="Equation.3">
                  <p:embed/>
                </p:oleObj>
              </mc:Choice>
              <mc:Fallback>
                <p:oleObj name="Equation" r:id="rId4" imgW="1524000" imgH="38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7" y="6021859"/>
                        <a:ext cx="2736304" cy="6837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267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04813"/>
            <a:ext cx="8572500" cy="863600"/>
          </a:xfrm>
        </p:spPr>
        <p:txBody>
          <a:bodyPr/>
          <a:lstStyle/>
          <a:p>
            <a:pPr eaLnBrk="1" hangingPunct="1"/>
            <a:r>
              <a:rPr lang="hu-HU" altLang="hu-HU" sz="1600" b="1" dirty="0" smtClean="0">
                <a:solidFill>
                  <a:schemeClr val="tx1"/>
                </a:solidFill>
                <a:latin typeface="+mn-lt"/>
              </a:rPr>
              <a:t>4.3.3.</a:t>
            </a:r>
            <a:r>
              <a:rPr lang="hu-HU" altLang="hu-HU" sz="1600" dirty="0" smtClean="0">
                <a:solidFill>
                  <a:srgbClr val="A50021"/>
                </a:solidFill>
                <a:latin typeface="+mn-lt"/>
              </a:rPr>
              <a:t> </a:t>
            </a:r>
            <a:r>
              <a:rPr lang="hu-HU" altLang="hu-HU" sz="1600" b="1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A komplex </a:t>
            </a:r>
            <a:r>
              <a:rPr lang="hu-HU" altLang="hu-HU" sz="1600" b="1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stabilitást (</a:t>
            </a:r>
            <a:r>
              <a:rPr lang="hu-HU" altLang="hu-HU" sz="1600" b="1" dirty="0" err="1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K’</a:t>
            </a:r>
            <a:r>
              <a:rPr lang="hu-HU" altLang="hu-HU" sz="1600" b="1" baseline="-25000" dirty="0" err="1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st</a:t>
            </a:r>
            <a:r>
              <a:rPr lang="hu-HU" altLang="hu-HU" sz="1600" b="1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) </a:t>
            </a:r>
            <a:r>
              <a:rPr lang="hu-HU" altLang="hu-HU" sz="1600" b="1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befolyásoló körülmények</a:t>
            </a:r>
            <a:endParaRPr lang="hu-HU" altLang="hu-HU" sz="2800" dirty="0" smtClean="0">
              <a:solidFill>
                <a:srgbClr val="A50021"/>
              </a:solidFill>
            </a:endParaRP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5" y="1484784"/>
            <a:ext cx="8033518" cy="5220816"/>
          </a:xfrm>
        </p:spPr>
        <p:txBody>
          <a:bodyPr/>
          <a:lstStyle/>
          <a:p>
            <a:pPr marL="0"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b="1" dirty="0" smtClean="0">
                <a:solidFill>
                  <a:srgbClr val="000000"/>
                </a:solidFill>
              </a:rPr>
              <a:t>A pH hatása:</a:t>
            </a:r>
            <a:endParaRPr lang="en-US" sz="1600" b="1" dirty="0" smtClean="0">
              <a:solidFill>
                <a:srgbClr val="000000"/>
              </a:solidFill>
            </a:endParaRPr>
          </a:p>
          <a:p>
            <a:pPr marL="0" indent="0" eaLnBrk="1" hangingPunct="1"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 smtClean="0"/>
              <a:t>Mivel </a:t>
            </a:r>
            <a:r>
              <a:rPr lang="hu-HU" sz="1600" dirty="0"/>
              <a:t>az EDTA egy négyértékű gyenge sav, disszociációja, így a különböző </a:t>
            </a:r>
            <a:r>
              <a:rPr lang="hu-HU" sz="1600" dirty="0" err="1"/>
              <a:t>protonált</a:t>
            </a:r>
            <a:r>
              <a:rPr lang="hu-HU" sz="1600" dirty="0"/>
              <a:t> formák ( </a:t>
            </a:r>
            <a:r>
              <a:rPr lang="hu-HU" sz="1600" b="1" dirty="0"/>
              <a:t>Y</a:t>
            </a:r>
            <a:r>
              <a:rPr lang="hu-HU" sz="1600" b="1" baseline="30000" dirty="0"/>
              <a:t>4-</a:t>
            </a:r>
            <a:r>
              <a:rPr lang="hu-HU" sz="1600" b="1" dirty="0"/>
              <a:t>, HY</a:t>
            </a:r>
            <a:r>
              <a:rPr lang="hu-HU" sz="1600" b="1" baseline="30000" dirty="0"/>
              <a:t>3-</a:t>
            </a:r>
            <a:r>
              <a:rPr lang="hu-HU" sz="1600" b="1" dirty="0"/>
              <a:t>, H</a:t>
            </a:r>
            <a:r>
              <a:rPr lang="hu-HU" sz="1600" b="1" baseline="-25000" dirty="0"/>
              <a:t>2</a:t>
            </a:r>
            <a:r>
              <a:rPr lang="hu-HU" sz="1600" b="1" dirty="0"/>
              <a:t>Y</a:t>
            </a:r>
            <a:r>
              <a:rPr lang="hu-HU" sz="1600" b="1" baseline="30000" dirty="0"/>
              <a:t>2-</a:t>
            </a:r>
            <a:r>
              <a:rPr lang="hu-HU" sz="1600" b="1" dirty="0"/>
              <a:t>, H</a:t>
            </a:r>
            <a:r>
              <a:rPr lang="hu-HU" sz="1600" b="1" baseline="-25000" dirty="0"/>
              <a:t>3</a:t>
            </a:r>
            <a:r>
              <a:rPr lang="hu-HU" sz="1600" b="1" dirty="0"/>
              <a:t>Y</a:t>
            </a:r>
            <a:r>
              <a:rPr lang="hu-HU" sz="1600" b="1" baseline="30000" dirty="0"/>
              <a:t>-</a:t>
            </a:r>
            <a:r>
              <a:rPr lang="hu-HU" sz="1600" b="1" dirty="0"/>
              <a:t>, H</a:t>
            </a:r>
            <a:r>
              <a:rPr lang="hu-HU" sz="1600" b="1" baseline="-25000" dirty="0"/>
              <a:t>4</a:t>
            </a:r>
            <a:r>
              <a:rPr lang="hu-HU" sz="1600" b="1" dirty="0"/>
              <a:t>Y</a:t>
            </a:r>
            <a:r>
              <a:rPr lang="hu-HU" sz="1600" dirty="0"/>
              <a:t>) koncentrációja a pH függvénye.</a:t>
            </a:r>
            <a:br>
              <a:rPr lang="hu-HU" sz="1600" dirty="0"/>
            </a:br>
            <a:r>
              <a:rPr lang="hu-HU" sz="1600" dirty="0"/>
              <a:t>Ezáltal az oldat pH-ja (az </a:t>
            </a:r>
            <a:r>
              <a:rPr lang="el-GR" sz="2400" b="1" dirty="0" smtClean="0">
                <a:latin typeface="+mj-lt"/>
              </a:rPr>
              <a:t>α</a:t>
            </a:r>
            <a:r>
              <a:rPr lang="hu-HU" sz="1600" b="1" baseline="-25000" dirty="0" smtClean="0"/>
              <a:t>H</a:t>
            </a:r>
            <a:r>
              <a:rPr lang="hu-HU" sz="1600" dirty="0" smtClean="0"/>
              <a:t>–n </a:t>
            </a:r>
            <a:r>
              <a:rPr lang="hu-HU" sz="1600" dirty="0"/>
              <a:t>keresztül) jelentősen befolyásolja a </a:t>
            </a:r>
            <a:r>
              <a:rPr lang="hu-HU" sz="1600" dirty="0" smtClean="0"/>
              <a:t>komplexek </a:t>
            </a:r>
            <a:r>
              <a:rPr lang="hu-HU" sz="1600" dirty="0"/>
              <a:t>stabilitását. </a:t>
            </a:r>
            <a:endParaRPr lang="hu-HU" sz="1400" i="1" dirty="0" smtClean="0"/>
          </a:p>
          <a:p>
            <a:pPr marL="0" indent="0" eaLnBrk="1" hangingPunct="1"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400" i="1" dirty="0"/>
          </a:p>
          <a:p>
            <a:pPr marL="0" indent="0" eaLnBrk="1" hangingPunct="1"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400" i="1" dirty="0" smtClean="0"/>
          </a:p>
          <a:p>
            <a:pPr marL="0" indent="0" eaLnBrk="1" hangingPunct="1"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400" i="1" dirty="0" smtClean="0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 flipH="1">
            <a:off x="8501063" y="4857750"/>
            <a:ext cx="103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hu-HU" sz="1400"/>
          </a:p>
        </p:txBody>
      </p:sp>
      <p:sp>
        <p:nvSpPr>
          <p:cNvPr id="29702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6588224" y="6248400"/>
            <a:ext cx="2133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03BBDD7-DA8D-4C9E-8DB8-7A35560B8501}" type="slidenum">
              <a:rPr lang="hu-HU" altLang="hu-HU" smtClean="0"/>
              <a:pPr eaLnBrk="1" hangingPunct="1"/>
              <a:t>6</a:t>
            </a:fld>
            <a:endParaRPr lang="hu-HU" altLang="hu-HU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58" y="3140968"/>
            <a:ext cx="7257733" cy="3564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zövegdoboz 2"/>
          <p:cNvSpPr txBox="1"/>
          <p:nvPr/>
        </p:nvSpPr>
        <p:spPr>
          <a:xfrm>
            <a:off x="4644008" y="3429001"/>
            <a:ext cx="385705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i="1" dirty="0"/>
              <a:t>(A diagramból látható, hogy </a:t>
            </a:r>
            <a:r>
              <a:rPr lang="el-GR" sz="1400" b="1" i="1" dirty="0"/>
              <a:t>α</a:t>
            </a:r>
            <a:r>
              <a:rPr lang="hu-HU" sz="1400" b="1" i="1" baseline="-25000" dirty="0"/>
              <a:t>H</a:t>
            </a:r>
            <a:r>
              <a:rPr lang="hu-HU" sz="1400" i="1" dirty="0"/>
              <a:t> csak a nagyon lúgos tartományban (kb. pH = 12 fölött) csökken 1-re, vagyis ennél kisebb </a:t>
            </a:r>
            <a:r>
              <a:rPr lang="hu-HU" sz="1400" i="1" dirty="0" err="1"/>
              <a:t>pH-kon</a:t>
            </a:r>
            <a:r>
              <a:rPr lang="hu-HU" sz="1400" i="1" dirty="0"/>
              <a:t> a komplexek stabilitása jelentősen csökken. (pl. pH= 3-nál kb. 11 nagyságrenddel).</a:t>
            </a:r>
            <a:endParaRPr lang="hu-HU" sz="1400" dirty="0"/>
          </a:p>
        </p:txBody>
      </p:sp>
    </p:spTree>
    <p:extLst>
      <p:ext uri="{BB962C8B-B14F-4D97-AF65-F5344CB8AC3E}">
        <p14:creationId xmlns:p14="http://schemas.microsoft.com/office/powerpoint/2010/main" val="35022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04813"/>
            <a:ext cx="8572500" cy="863600"/>
          </a:xfrm>
        </p:spPr>
        <p:txBody>
          <a:bodyPr/>
          <a:lstStyle/>
          <a:p>
            <a:pPr eaLnBrk="1" hangingPunct="1"/>
            <a:r>
              <a:rPr lang="hu-HU" altLang="hu-HU" sz="1600" b="1" dirty="0" smtClean="0">
                <a:solidFill>
                  <a:schemeClr val="tx1"/>
                </a:solidFill>
                <a:latin typeface="+mn-lt"/>
              </a:rPr>
              <a:t>4.3.4.</a:t>
            </a:r>
            <a:r>
              <a:rPr lang="hu-HU" altLang="hu-HU" sz="1600" dirty="0" smtClean="0">
                <a:solidFill>
                  <a:srgbClr val="A50021"/>
                </a:solidFill>
                <a:latin typeface="+mn-lt"/>
              </a:rPr>
              <a:t> </a:t>
            </a:r>
            <a:r>
              <a:rPr lang="hu-HU" altLang="hu-HU" sz="1600" b="1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Különböző fémkomplexek stabilitása </a:t>
            </a:r>
            <a:r>
              <a:rPr lang="hu-HU" altLang="hu-HU" sz="1600" b="1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(</a:t>
            </a:r>
            <a:r>
              <a:rPr lang="hu-HU" altLang="hu-HU" sz="1600" b="1" dirty="0" err="1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K’</a:t>
            </a:r>
            <a:r>
              <a:rPr lang="hu-HU" altLang="hu-HU" sz="1600" b="1" baseline="-25000" dirty="0" err="1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st</a:t>
            </a:r>
            <a:r>
              <a:rPr lang="hu-HU" altLang="hu-HU" sz="1600" b="1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) </a:t>
            </a:r>
            <a:r>
              <a:rPr lang="hu-HU" altLang="hu-HU" sz="1600" b="1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a pH függvényében</a:t>
            </a:r>
            <a:endParaRPr lang="hu-HU" altLang="hu-HU" sz="2800" dirty="0" smtClean="0">
              <a:solidFill>
                <a:srgbClr val="A50021"/>
              </a:solidFill>
            </a:endParaRP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5" y="1484784"/>
            <a:ext cx="8033518" cy="5220816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 smtClean="0"/>
              <a:t>- Bizonyos fémek komplexei (pl.Fe</a:t>
            </a:r>
            <a:r>
              <a:rPr lang="hu-HU" sz="1600" baseline="30000" dirty="0" smtClean="0"/>
              <a:t>3+</a:t>
            </a:r>
            <a:r>
              <a:rPr lang="hu-HU" sz="1600" dirty="0" smtClean="0"/>
              <a:t>) már alacsony </a:t>
            </a:r>
            <a:r>
              <a:rPr lang="hu-HU" sz="1600" dirty="0" err="1" smtClean="0"/>
              <a:t>pH-nál</a:t>
            </a:r>
            <a:r>
              <a:rPr lang="hu-HU" sz="1600" dirty="0" smtClean="0"/>
              <a:t> </a:t>
            </a:r>
            <a:r>
              <a:rPr lang="hu-HU" sz="1600" dirty="0"/>
              <a:t>is </a:t>
            </a:r>
            <a:r>
              <a:rPr lang="hu-HU" sz="1600" dirty="0" smtClean="0"/>
              <a:t>stabilak. </a:t>
            </a:r>
          </a:p>
          <a:p>
            <a:pPr marL="0" indent="0" eaLnBrk="1" hangingPunct="1">
              <a:spcBef>
                <a:spcPts val="60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 smtClean="0"/>
              <a:t>- </a:t>
            </a:r>
            <a:r>
              <a:rPr lang="hu-HU" sz="1600" dirty="0" err="1" smtClean="0"/>
              <a:t>Amfoter</a:t>
            </a:r>
            <a:r>
              <a:rPr lang="hu-HU" sz="1600" dirty="0" smtClean="0"/>
              <a:t> elemek (pl. </a:t>
            </a:r>
            <a:r>
              <a:rPr lang="hu-HU" sz="1600" dirty="0" err="1" smtClean="0"/>
              <a:t>Al</a:t>
            </a:r>
            <a:r>
              <a:rPr lang="hu-HU" sz="1600" dirty="0" smtClean="0"/>
              <a:t>) csak </a:t>
            </a:r>
            <a:r>
              <a:rPr lang="hu-HU" sz="1600" dirty="0"/>
              <a:t>szűk pH-tartományban (</a:t>
            </a:r>
            <a:r>
              <a:rPr lang="hu-HU" sz="1600" dirty="0" smtClean="0"/>
              <a:t>4-7.5)stabilak.</a:t>
            </a:r>
          </a:p>
          <a:p>
            <a:pPr marL="0" indent="0" eaLnBrk="1" hangingPunct="1">
              <a:spcBef>
                <a:spcPts val="60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 smtClean="0"/>
              <a:t>	  </a:t>
            </a:r>
            <a:r>
              <a:rPr lang="hu-HU" sz="1400" i="1" dirty="0" smtClean="0"/>
              <a:t>(Savas közegben </a:t>
            </a:r>
            <a:r>
              <a:rPr lang="hu-HU" sz="1400" b="1" i="1" dirty="0"/>
              <a:t>Al</a:t>
            </a:r>
            <a:r>
              <a:rPr lang="hu-HU" sz="1400" b="1" i="1" baseline="30000" dirty="0"/>
              <a:t>3</a:t>
            </a:r>
            <a:r>
              <a:rPr lang="hu-HU" sz="1400" b="1" i="1" baseline="30000" dirty="0" smtClean="0"/>
              <a:t>+</a:t>
            </a:r>
            <a:r>
              <a:rPr lang="hu-HU" sz="1400" i="1" dirty="0" smtClean="0"/>
              <a:t>, lúgos közegben </a:t>
            </a:r>
            <a:r>
              <a:rPr lang="hu-HU" sz="1400" b="1" i="1" u="sng" dirty="0" err="1" smtClean="0"/>
              <a:t>Al</a:t>
            </a:r>
            <a:r>
              <a:rPr lang="hu-HU" sz="1400" b="1" i="1" u="sng" dirty="0" smtClean="0"/>
              <a:t>(OH)</a:t>
            </a:r>
            <a:r>
              <a:rPr lang="hu-HU" sz="1400" b="1" i="1" u="sng" baseline="-25000" dirty="0" smtClean="0"/>
              <a:t>3</a:t>
            </a:r>
            <a:r>
              <a:rPr lang="hu-HU" sz="1400" i="1" dirty="0" smtClean="0"/>
              <a:t>, vagy </a:t>
            </a:r>
            <a:r>
              <a:rPr lang="hu-HU" sz="1400" b="1" i="1" dirty="0" smtClean="0"/>
              <a:t>[</a:t>
            </a:r>
            <a:r>
              <a:rPr lang="hu-HU" sz="1400" b="1" i="1" dirty="0" err="1" smtClean="0"/>
              <a:t>Al</a:t>
            </a:r>
            <a:r>
              <a:rPr lang="hu-HU" sz="1400" b="1" i="1" dirty="0" smtClean="0"/>
              <a:t>(OH)</a:t>
            </a:r>
            <a:r>
              <a:rPr lang="hu-HU" sz="1400" b="1" i="1" baseline="-25000" dirty="0" smtClean="0"/>
              <a:t>4</a:t>
            </a:r>
            <a:r>
              <a:rPr lang="hu-HU" sz="1400" b="1" i="1" dirty="0" smtClean="0"/>
              <a:t>]</a:t>
            </a:r>
            <a:r>
              <a:rPr lang="hu-HU" sz="1400" b="1" i="1" baseline="30000" dirty="0" smtClean="0"/>
              <a:t>- </a:t>
            </a:r>
            <a:r>
              <a:rPr lang="hu-HU" sz="1400" i="1" dirty="0" smtClean="0"/>
              <a:t>keletkezik)</a:t>
            </a:r>
          </a:p>
          <a:p>
            <a:pPr marL="0" indent="0" eaLnBrk="1" hangingPunct="1">
              <a:spcBef>
                <a:spcPts val="60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 smtClean="0"/>
              <a:t>- Az alkáli földfémek komplexeinek </a:t>
            </a:r>
            <a:r>
              <a:rPr lang="hu-HU" sz="1600" dirty="0"/>
              <a:t>stabilitása csak lúgos tartományban </a:t>
            </a:r>
            <a:r>
              <a:rPr lang="hu-HU" sz="1600" dirty="0" smtClean="0"/>
              <a:t>	  megfelelő</a:t>
            </a:r>
            <a:r>
              <a:rPr lang="hu-HU" sz="1600" dirty="0"/>
              <a:t>, de erősen lúgos </a:t>
            </a:r>
            <a:r>
              <a:rPr lang="hu-HU" sz="1600" dirty="0" err="1"/>
              <a:t>pH-n</a:t>
            </a:r>
            <a:r>
              <a:rPr lang="hu-HU" sz="1600" dirty="0"/>
              <a:t> újra csökken (oka: </a:t>
            </a:r>
            <a:r>
              <a:rPr lang="hu-HU" sz="1600" dirty="0" smtClean="0"/>
              <a:t>oldhatatlan hidroxidok 	  képződnek</a:t>
            </a:r>
            <a:r>
              <a:rPr lang="hu-HU" sz="1600" dirty="0"/>
              <a:t>).</a:t>
            </a:r>
            <a:br>
              <a:rPr lang="hu-HU" sz="1600" dirty="0"/>
            </a:br>
            <a:endParaRPr lang="hu-HU" sz="1600" dirty="0" smtClean="0"/>
          </a:p>
          <a:p>
            <a:pPr marL="0" indent="0" eaLnBrk="1" hangingPunct="1"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400" i="1" dirty="0" smtClean="0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 flipH="1">
            <a:off x="8501063" y="4857750"/>
            <a:ext cx="103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hu-HU" sz="1400"/>
          </a:p>
        </p:txBody>
      </p:sp>
      <p:sp>
        <p:nvSpPr>
          <p:cNvPr id="29702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6588224" y="6248400"/>
            <a:ext cx="2133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03BBDD7-DA8D-4C9E-8DB8-7A35560B8501}" type="slidenum">
              <a:rPr lang="hu-HU" altLang="hu-HU" smtClean="0"/>
              <a:pPr eaLnBrk="1" hangingPunct="1"/>
              <a:t>7</a:t>
            </a:fld>
            <a:endParaRPr lang="hu-HU" altLang="hu-HU" dirty="0" smtClean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125728"/>
            <a:ext cx="6400298" cy="3708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47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04813"/>
            <a:ext cx="8572500" cy="863600"/>
          </a:xfrm>
        </p:spPr>
        <p:txBody>
          <a:bodyPr/>
          <a:lstStyle/>
          <a:p>
            <a:pPr eaLnBrk="1" hangingPunct="1"/>
            <a:r>
              <a:rPr lang="hu-HU" altLang="hu-HU" sz="1600" b="1" dirty="0" smtClean="0">
                <a:solidFill>
                  <a:schemeClr val="tx1"/>
                </a:solidFill>
                <a:latin typeface="+mn-lt"/>
              </a:rPr>
              <a:t>4.3.5. </a:t>
            </a:r>
            <a:r>
              <a:rPr lang="hu-HU" altLang="hu-HU" sz="1600" b="1" dirty="0" err="1" smtClean="0">
                <a:solidFill>
                  <a:schemeClr val="tx1"/>
                </a:solidFill>
                <a:latin typeface="+mn-lt"/>
              </a:rPr>
              <a:t>Kelatometriás</a:t>
            </a:r>
            <a:r>
              <a:rPr lang="hu-HU" altLang="hu-HU" sz="1600" b="1" dirty="0" smtClean="0">
                <a:solidFill>
                  <a:schemeClr val="tx1"/>
                </a:solidFill>
                <a:latin typeface="+mn-lt"/>
              </a:rPr>
              <a:t> titrálási görbék</a:t>
            </a:r>
            <a:endParaRPr lang="hu-HU" altLang="hu-HU" sz="2800" dirty="0" smtClean="0">
              <a:solidFill>
                <a:srgbClr val="A50021"/>
              </a:solidFill>
            </a:endParaRP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5" y="1484784"/>
            <a:ext cx="8033518" cy="5220816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1600" dirty="0" smtClean="0">
              <a:solidFill>
                <a:srgbClr val="000000"/>
              </a:solidFill>
            </a:endParaRPr>
          </a:p>
          <a:p>
            <a:pPr marL="0" indent="0" eaLnBrk="1" hangingPunct="1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/>
          </a:p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 flipH="1">
            <a:off x="8501063" y="4857750"/>
            <a:ext cx="103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hu-HU" sz="1400"/>
          </a:p>
        </p:txBody>
      </p:sp>
      <p:sp>
        <p:nvSpPr>
          <p:cNvPr id="29702" name="Dia számának hely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03BBDD7-DA8D-4C9E-8DB8-7A35560B8501}" type="slidenum">
              <a:rPr lang="hu-HU" altLang="hu-HU" smtClean="0"/>
              <a:pPr eaLnBrk="1" hangingPunct="1"/>
              <a:t>8</a:t>
            </a:fld>
            <a:endParaRPr lang="hu-HU" altLang="hu-HU" dirty="0" smtClean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823" y="1641475"/>
            <a:ext cx="5327650" cy="483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zövegdoboz 3"/>
          <p:cNvSpPr txBox="1"/>
          <p:nvPr/>
        </p:nvSpPr>
        <p:spPr>
          <a:xfrm>
            <a:off x="5795195" y="2912021"/>
            <a:ext cx="3154999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hu-HU" sz="1600" dirty="0" err="1" smtClean="0">
                <a:latin typeface="+mn-lt"/>
              </a:rPr>
              <a:t>pM-</a:t>
            </a:r>
            <a:r>
              <a:rPr lang="el-GR" sz="2400" b="1" dirty="0" smtClean="0">
                <a:latin typeface="+mj-lt"/>
              </a:rPr>
              <a:t>α</a:t>
            </a:r>
            <a:r>
              <a:rPr lang="hu-HU" sz="1600" b="1" baseline="-25000" dirty="0" smtClean="0">
                <a:latin typeface="+mn-lt"/>
              </a:rPr>
              <a:t>T</a:t>
            </a:r>
            <a:r>
              <a:rPr lang="hu-HU" sz="1600" dirty="0" smtClean="0">
                <a:latin typeface="+mn-lt"/>
              </a:rPr>
              <a:t>(%) függvények</a:t>
            </a:r>
          </a:p>
          <a:p>
            <a:pPr marL="285750" indent="-285750">
              <a:buFontTx/>
              <a:buChar char="-"/>
            </a:pPr>
            <a:r>
              <a:rPr lang="hu-HU" sz="1600" dirty="0" smtClean="0">
                <a:latin typeface="+mn-lt"/>
              </a:rPr>
              <a:t>a meredek szakasz hossza annál nagyobb:</a:t>
            </a:r>
          </a:p>
          <a:p>
            <a:pPr marL="285750" indent="-285750">
              <a:buFontTx/>
              <a:buChar char="-"/>
            </a:pPr>
            <a:endParaRPr lang="hu-HU" sz="1600" dirty="0" smtClean="0">
              <a:latin typeface="+mn-lt"/>
            </a:endParaRPr>
          </a:p>
          <a:p>
            <a:r>
              <a:rPr lang="hu-HU" sz="1600" dirty="0" smtClean="0">
                <a:latin typeface="+mn-lt"/>
              </a:rPr>
              <a:t>- minél nagyobb K’ </a:t>
            </a:r>
            <a:r>
              <a:rPr lang="hu-HU" sz="1600" dirty="0" err="1" smtClean="0">
                <a:latin typeface="+mn-lt"/>
              </a:rPr>
              <a:t>st</a:t>
            </a:r>
            <a:r>
              <a:rPr lang="hu-HU" sz="1600" dirty="0" smtClean="0">
                <a:latin typeface="+mn-lt"/>
              </a:rPr>
              <a:t>,</a:t>
            </a:r>
          </a:p>
          <a:p>
            <a:r>
              <a:rPr lang="hu-HU" sz="1600" dirty="0" smtClean="0">
                <a:latin typeface="+mn-lt"/>
              </a:rPr>
              <a:t>- </a:t>
            </a:r>
            <a:r>
              <a:rPr lang="hu-HU" sz="1600" dirty="0"/>
              <a:t>minél nagyobb </a:t>
            </a:r>
            <a:r>
              <a:rPr lang="hu-HU" sz="1600" dirty="0" smtClean="0"/>
              <a:t>c </a:t>
            </a:r>
            <a:r>
              <a:rPr lang="hu-HU" sz="1600" baseline="-25000" dirty="0" err="1" smtClean="0"/>
              <a:t>kiind</a:t>
            </a:r>
            <a:r>
              <a:rPr lang="hu-HU" sz="1600" baseline="-25000" dirty="0" smtClean="0"/>
              <a:t>.</a:t>
            </a:r>
            <a:endParaRPr lang="hu-HU" sz="1600" baseline="-25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089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04813"/>
            <a:ext cx="8572500" cy="863600"/>
          </a:xfrm>
        </p:spPr>
        <p:txBody>
          <a:bodyPr/>
          <a:lstStyle/>
          <a:p>
            <a:pPr eaLnBrk="1" hangingPunct="1"/>
            <a:r>
              <a:rPr lang="hu-HU" altLang="hu-HU" sz="1600" b="1" dirty="0" smtClean="0">
                <a:solidFill>
                  <a:schemeClr val="tx1"/>
                </a:solidFill>
                <a:latin typeface="+mn-lt"/>
              </a:rPr>
              <a:t>4.3.5.</a:t>
            </a:r>
            <a:r>
              <a:rPr lang="hu-HU" altLang="hu-HU" sz="1600" dirty="0" smtClean="0">
                <a:solidFill>
                  <a:srgbClr val="A50021"/>
                </a:solidFill>
                <a:latin typeface="+mn-lt"/>
              </a:rPr>
              <a:t> </a:t>
            </a:r>
            <a:r>
              <a:rPr lang="hu-HU" altLang="hu-HU" sz="1600" b="1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Végpontjelzés a </a:t>
            </a:r>
            <a:r>
              <a:rPr lang="hu-HU" altLang="hu-HU" sz="1600" b="1" dirty="0" err="1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kelatometriában</a:t>
            </a:r>
            <a:endParaRPr lang="hu-HU" altLang="hu-HU" sz="2800" dirty="0" smtClean="0">
              <a:solidFill>
                <a:srgbClr val="A50021"/>
              </a:solidFill>
            </a:endParaRP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5" y="1484784"/>
            <a:ext cx="8033518" cy="5220816"/>
          </a:xfrm>
        </p:spPr>
        <p:txBody>
          <a:bodyPr/>
          <a:lstStyle/>
          <a:p>
            <a:pPr lvl="0" indent="-76200">
              <a:buClrTx/>
              <a:buSzTx/>
              <a:buNone/>
              <a:defRPr/>
            </a:pPr>
            <a:r>
              <a:rPr lang="hu-HU" altLang="hu-HU" sz="1600" dirty="0" smtClean="0">
                <a:solidFill>
                  <a:srgbClr val="000000"/>
                </a:solidFill>
                <a:cs typeface="Times New Roman" pitchFamily="18" charset="0"/>
              </a:rPr>
              <a:t>A </a:t>
            </a:r>
            <a:r>
              <a:rPr lang="hu-HU" altLang="hu-HU" sz="1600" dirty="0" err="1" smtClean="0">
                <a:solidFill>
                  <a:srgbClr val="000000"/>
                </a:solidFill>
                <a:cs typeface="Times New Roman" pitchFamily="18" charset="0"/>
              </a:rPr>
              <a:t>kelatometriás</a:t>
            </a:r>
            <a:r>
              <a:rPr lang="hu-HU" altLang="hu-HU" sz="1600" dirty="0" smtClean="0">
                <a:solidFill>
                  <a:srgbClr val="000000"/>
                </a:solidFill>
                <a:cs typeface="Times New Roman" pitchFamily="18" charset="0"/>
              </a:rPr>
              <a:t> indikátorok (elnevezés: </a:t>
            </a:r>
            <a:r>
              <a:rPr lang="hu-HU" altLang="hu-HU" sz="1600" b="1" dirty="0" smtClean="0">
                <a:solidFill>
                  <a:srgbClr val="000000"/>
                </a:solidFill>
                <a:cs typeface="Times New Roman" pitchFamily="18" charset="0"/>
              </a:rPr>
              <a:t>fémindikátorok</a:t>
            </a:r>
            <a:r>
              <a:rPr lang="hu-HU" altLang="hu-HU" sz="1600" dirty="0" smtClean="0">
                <a:solidFill>
                  <a:srgbClr val="000000"/>
                </a:solidFill>
                <a:cs typeface="Times New Roman" pitchFamily="18" charset="0"/>
              </a:rPr>
              <a:t>) maguk is komplexképző szerves vegyületek (</a:t>
            </a:r>
            <a:r>
              <a:rPr lang="hu-HU" altLang="hu-HU" sz="1600" b="1" dirty="0" smtClean="0">
                <a:solidFill>
                  <a:srgbClr val="000000"/>
                </a:solidFill>
                <a:cs typeface="Times New Roman" pitchFamily="18" charset="0"/>
              </a:rPr>
              <a:t>nem fémek!</a:t>
            </a:r>
            <a:r>
              <a:rPr lang="hu-HU" altLang="hu-HU" sz="1600" dirty="0" smtClean="0">
                <a:solidFill>
                  <a:srgbClr val="000000"/>
                </a:solidFill>
                <a:cs typeface="Times New Roman" pitchFamily="18" charset="0"/>
              </a:rPr>
              <a:t>). Szabad formájuk, ill. a meghatározó fémionnal képzett komplexük színe más-más.</a:t>
            </a:r>
          </a:p>
          <a:p>
            <a:pPr lvl="0" indent="-76200">
              <a:buClrTx/>
              <a:buSzTx/>
              <a:buNone/>
              <a:defRPr/>
            </a:pPr>
            <a:r>
              <a:rPr lang="hu-HU" altLang="hu-HU" sz="1600" b="1" dirty="0" smtClean="0">
                <a:solidFill>
                  <a:srgbClr val="000000"/>
                </a:solidFill>
                <a:cs typeface="Times New Roman" pitchFamily="18" charset="0"/>
              </a:rPr>
              <a:t>Működésük feltétele: </a:t>
            </a:r>
            <a:r>
              <a:rPr lang="hu-HU" altLang="hu-HU" sz="1600" dirty="0">
                <a:solidFill>
                  <a:srgbClr val="000000"/>
                </a:solidFill>
                <a:cs typeface="Times New Roman" pitchFamily="18" charset="0"/>
              </a:rPr>
              <a:t>A meghatározandó fémionnal képzett </a:t>
            </a:r>
            <a:r>
              <a:rPr lang="hu-HU" altLang="hu-HU" sz="1600" dirty="0" smtClean="0">
                <a:solidFill>
                  <a:srgbClr val="000000"/>
                </a:solidFill>
                <a:cs typeface="Times New Roman" pitchFamily="18" charset="0"/>
              </a:rPr>
              <a:t>komplexük stabilitása kisebb legyen, mint a fémion EDTA-</a:t>
            </a:r>
            <a:r>
              <a:rPr lang="hu-HU" altLang="hu-HU" sz="1600" dirty="0" err="1" smtClean="0">
                <a:solidFill>
                  <a:srgbClr val="000000"/>
                </a:solidFill>
                <a:cs typeface="Times New Roman" pitchFamily="18" charset="0"/>
              </a:rPr>
              <a:t>val</a:t>
            </a:r>
            <a:r>
              <a:rPr lang="hu-HU" altLang="hu-HU" sz="1600" dirty="0" smtClean="0">
                <a:solidFill>
                  <a:srgbClr val="000000"/>
                </a:solidFill>
                <a:cs typeface="Times New Roman" pitchFamily="18" charset="0"/>
              </a:rPr>
              <a:t> alkotott komplexéé. </a:t>
            </a:r>
            <a:endParaRPr lang="hu-HU" altLang="hu-HU" sz="1600" i="1" dirty="0">
              <a:solidFill>
                <a:srgbClr val="000000"/>
              </a:solidFill>
              <a:cs typeface="Times New Roman" pitchFamily="18" charset="0"/>
            </a:endParaRPr>
          </a:p>
          <a:p>
            <a:pPr lvl="0" indent="-76200">
              <a:buClrTx/>
              <a:buSzTx/>
              <a:buNone/>
              <a:defRPr/>
            </a:pPr>
            <a:r>
              <a:rPr lang="hu-HU" altLang="hu-HU" sz="1600" dirty="0" smtClean="0">
                <a:solidFill>
                  <a:srgbClr val="000000"/>
                </a:solidFill>
                <a:cs typeface="Times New Roman" pitchFamily="18" charset="0"/>
              </a:rPr>
              <a:t>A titrálás végén az EDTA teljesen kiszorítja az indikátort a fémionnal alkotott komplexéből</a:t>
            </a:r>
            <a:r>
              <a:rPr lang="hu-HU" altLang="hu-HU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teljes színre kell titrálnunk!</a:t>
            </a:r>
            <a:endParaRPr lang="hu-HU" altLang="hu-HU" sz="16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lvl="0" indent="-76200">
              <a:buClrTx/>
              <a:buSzTx/>
              <a:buNone/>
              <a:defRPr/>
            </a:pPr>
            <a:endParaRPr lang="hu-HU" altLang="hu-HU" sz="1600" i="1" dirty="0">
              <a:solidFill>
                <a:srgbClr val="000000"/>
              </a:solidFill>
              <a:cs typeface="Times New Roman" pitchFamily="18" charset="0"/>
            </a:endParaRPr>
          </a:p>
          <a:p>
            <a:pPr lvl="0" indent="-76200">
              <a:buClrTx/>
              <a:buSzTx/>
              <a:buNone/>
              <a:defRPr/>
            </a:pPr>
            <a:endParaRPr lang="hu-HU" altLang="hu-HU" sz="1600" i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lvl="0" indent="-76200">
              <a:buClrTx/>
              <a:buSzTx/>
              <a:buNone/>
              <a:defRPr/>
            </a:pPr>
            <a:endParaRPr lang="hu-HU" altLang="hu-HU" sz="1600" i="1" dirty="0">
              <a:solidFill>
                <a:srgbClr val="000000"/>
              </a:solidFill>
              <a:cs typeface="Times New Roman" pitchFamily="18" charset="0"/>
            </a:endParaRPr>
          </a:p>
          <a:p>
            <a:pPr lvl="0" indent="-76200">
              <a:buClrTx/>
              <a:buSzTx/>
              <a:buNone/>
              <a:defRPr/>
            </a:pPr>
            <a:endParaRPr lang="hu-HU" altLang="hu-HU" sz="1600" i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lvl="0" indent="-76200">
              <a:buClrTx/>
              <a:buSzTx/>
              <a:buNone/>
              <a:defRPr/>
            </a:pPr>
            <a:endParaRPr lang="hu-HU" altLang="hu-HU" sz="1600" i="1" dirty="0">
              <a:solidFill>
                <a:srgbClr val="000000"/>
              </a:solidFill>
              <a:cs typeface="Times New Roman" pitchFamily="18" charset="0"/>
            </a:endParaRPr>
          </a:p>
          <a:p>
            <a:pPr lvl="0" indent="-76200">
              <a:buClrTx/>
              <a:buSzTx/>
              <a:buNone/>
              <a:defRPr/>
            </a:pPr>
            <a:endParaRPr lang="hu-HU" altLang="hu-HU" sz="1600" i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lvl="0" indent="-76200">
              <a:buClrTx/>
              <a:buSzTx/>
              <a:buNone/>
              <a:defRPr/>
            </a:pPr>
            <a:endParaRPr lang="hu-HU" altLang="hu-HU" sz="1600" i="1" dirty="0">
              <a:solidFill>
                <a:srgbClr val="000000"/>
              </a:solidFill>
              <a:cs typeface="Times New Roman" pitchFamily="18" charset="0"/>
            </a:endParaRPr>
          </a:p>
          <a:p>
            <a:pPr lvl="0" indent="-76200">
              <a:buClrTx/>
              <a:buSzTx/>
              <a:buNone/>
              <a:defRPr/>
            </a:pPr>
            <a:endParaRPr lang="hu-HU" altLang="hu-HU" sz="1600" i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1600" dirty="0" smtClean="0">
              <a:solidFill>
                <a:srgbClr val="000000"/>
              </a:solidFill>
            </a:endParaRPr>
          </a:p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/>
          </a:p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 flipH="1">
            <a:off x="8501063" y="4857750"/>
            <a:ext cx="103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hu-HU" sz="1400"/>
          </a:p>
        </p:txBody>
      </p:sp>
      <p:sp>
        <p:nvSpPr>
          <p:cNvPr id="29702" name="Dia számának hely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03BBDD7-DA8D-4C9E-8DB8-7A35560B8501}" type="slidenum">
              <a:rPr lang="hu-HU" altLang="hu-HU" smtClean="0"/>
              <a:pPr eaLnBrk="1" hangingPunct="1"/>
              <a:t>9</a:t>
            </a:fld>
            <a:endParaRPr lang="hu-HU" altLang="hu-HU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384" y="3326284"/>
            <a:ext cx="8748712" cy="359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237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ávos">
  <a:themeElements>
    <a:clrScheme name="Sávos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Sávos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ávos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ávos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ávos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ávos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ávos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ávos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ávos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ávos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5857</TotalTime>
  <Words>512</Words>
  <Application>Microsoft Office PowerPoint</Application>
  <PresentationFormat>Diavetítés a képernyőre (4:3 oldalarány)</PresentationFormat>
  <Paragraphs>119</Paragraphs>
  <Slides>12</Slides>
  <Notes>8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9" baseType="lpstr">
      <vt:lpstr>Arial</vt:lpstr>
      <vt:lpstr>Garamond</vt:lpstr>
      <vt:lpstr>Times New Roman</vt:lpstr>
      <vt:lpstr>Verdana</vt:lpstr>
      <vt:lpstr>Wingdings</vt:lpstr>
      <vt:lpstr>Sávos</vt:lpstr>
      <vt:lpstr>Equation</vt:lpstr>
      <vt:lpstr>ANALITIKAI KÉMIA I. ANALITIKAI KÉMIA KÖRNYEZETMÉRNÖKÖKNEK</vt:lpstr>
      <vt:lpstr>4.1. Alapfogalmak</vt:lpstr>
      <vt:lpstr>4.2. A kelátkomplexek jellemzői </vt:lpstr>
      <vt:lpstr>4.3. A Az EDTA komplexek stabilitása</vt:lpstr>
      <vt:lpstr>4.3.2. A látszólagos stabilitási állandó (K’st) </vt:lpstr>
      <vt:lpstr>4.3.3. A komplex stabilitást (K’st) befolyásoló körülmények</vt:lpstr>
      <vt:lpstr>4.3.4. Különböző fémkomplexek stabilitása (K’st) a pH függvényében</vt:lpstr>
      <vt:lpstr>4.3.5. Kelatometriás titrálási görbék</vt:lpstr>
      <vt:lpstr>4.3.5. Végpontjelzés a kelatometriában</vt:lpstr>
      <vt:lpstr>4.3.6. A komplexometriás titrálások  szelektivitása</vt:lpstr>
      <vt:lpstr>4.3.7. A szelektivitás javításának lehetőségei (maszkírozás): </vt:lpstr>
      <vt:lpstr>4.3.8. A komplexometriás titrálások kivitelezése: </vt:lpstr>
    </vt:vector>
  </TitlesOfParts>
  <Company>Otthon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Dr. Pokol György</dc:creator>
  <cp:lastModifiedBy>Koczka</cp:lastModifiedBy>
  <cp:revision>654</cp:revision>
  <dcterms:created xsi:type="dcterms:W3CDTF">2007-04-04T02:45:02Z</dcterms:created>
  <dcterms:modified xsi:type="dcterms:W3CDTF">2019-02-18T17:17:41Z</dcterms:modified>
</cp:coreProperties>
</file>