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51"/>
  </p:notesMasterIdLst>
  <p:sldIdLst>
    <p:sldId id="256" r:id="rId2"/>
    <p:sldId id="294" r:id="rId3"/>
    <p:sldId id="286" r:id="rId4"/>
    <p:sldId id="287" r:id="rId5"/>
    <p:sldId id="295" r:id="rId6"/>
    <p:sldId id="288" r:id="rId7"/>
    <p:sldId id="289" r:id="rId8"/>
    <p:sldId id="290" r:id="rId9"/>
    <p:sldId id="291" r:id="rId10"/>
    <p:sldId id="292" r:id="rId11"/>
    <p:sldId id="293" r:id="rId12"/>
    <p:sldId id="296" r:id="rId13"/>
    <p:sldId id="297" r:id="rId14"/>
    <p:sldId id="298" r:id="rId15"/>
    <p:sldId id="299" r:id="rId16"/>
    <p:sldId id="300" r:id="rId17"/>
    <p:sldId id="301" r:id="rId18"/>
    <p:sldId id="302" r:id="rId19"/>
    <p:sldId id="303" r:id="rId20"/>
    <p:sldId id="308" r:id="rId21"/>
    <p:sldId id="309" r:id="rId22"/>
    <p:sldId id="310" r:id="rId23"/>
    <p:sldId id="311" r:id="rId24"/>
    <p:sldId id="312" r:id="rId25"/>
    <p:sldId id="313" r:id="rId26"/>
    <p:sldId id="314"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70" r:id="rId40"/>
    <p:sldId id="271" r:id="rId41"/>
    <p:sldId id="272" r:id="rId42"/>
    <p:sldId id="273" r:id="rId43"/>
    <p:sldId id="274" r:id="rId44"/>
    <p:sldId id="275" r:id="rId45"/>
    <p:sldId id="276" r:id="rId46"/>
    <p:sldId id="281" r:id="rId47"/>
    <p:sldId id="280" r:id="rId48"/>
    <p:sldId id="283" r:id="rId49"/>
    <p:sldId id="284" r:id="rId50"/>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8354" autoAdjust="0"/>
  </p:normalViewPr>
  <p:slideViewPr>
    <p:cSldViewPr>
      <p:cViewPr>
        <p:scale>
          <a:sx n="53" d="100"/>
          <a:sy n="53" d="100"/>
        </p:scale>
        <p:origin x="-98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11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hu-HU" altLang="hu-HU"/>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15CB0606-FD33-4EA7-84F4-11D5D62655AA}" type="datetimeFigureOut">
              <a:rPr lang="hu-HU" altLang="hu-HU"/>
              <a:pPr>
                <a:defRPr/>
              </a:pPr>
              <a:t>2015.05.05.</a:t>
            </a:fld>
            <a:endParaRPr lang="hu-HU" altLang="hu-HU"/>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noProof="0" smtClean="0"/>
              <a:t>Mintaszöveg szerkesztése</a:t>
            </a:r>
          </a:p>
          <a:p>
            <a:pPr lvl="1"/>
            <a:r>
              <a:rPr lang="hu-HU" altLang="hu-HU" noProof="0" smtClean="0"/>
              <a:t>Második szint</a:t>
            </a:r>
          </a:p>
          <a:p>
            <a:pPr lvl="2"/>
            <a:r>
              <a:rPr lang="hu-HU" altLang="hu-HU" noProof="0" smtClean="0"/>
              <a:t>Harmadik szint</a:t>
            </a:r>
          </a:p>
          <a:p>
            <a:pPr lvl="3"/>
            <a:r>
              <a:rPr lang="hu-HU" altLang="hu-HU" noProof="0" smtClean="0"/>
              <a:t>Negyedik szint</a:t>
            </a:r>
          </a:p>
          <a:p>
            <a:pPr lvl="4"/>
            <a:r>
              <a:rPr lang="hu-HU" altLang="hu-HU" noProof="0" smtClean="0"/>
              <a:t>Ötödik szint</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hu-HU" altLang="hu-HU"/>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578FAF94-3EC9-48EE-B303-5BFB68CEAED7}" type="slidenum">
              <a:rPr lang="hu-HU" altLang="hu-HU"/>
              <a:pPr>
                <a:defRPr/>
              </a:pPr>
              <a:t>‹#›</a:t>
            </a:fld>
            <a:endParaRPr lang="hu-HU" altLang="hu-HU"/>
          </a:p>
        </p:txBody>
      </p:sp>
    </p:spTree>
    <p:extLst>
      <p:ext uri="{BB962C8B-B14F-4D97-AF65-F5344CB8AC3E}">
        <p14:creationId xmlns:p14="http://schemas.microsoft.com/office/powerpoint/2010/main" val="1206008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ln/>
        </p:spPr>
      </p:sp>
      <p:sp>
        <p:nvSpPr>
          <p:cNvPr id="54275" name="Jegyzetek helye 2"/>
          <p:cNvSpPr>
            <a:spLocks noGrp="1"/>
          </p:cNvSpPr>
          <p:nvPr>
            <p:ph type="body" idx="1"/>
          </p:nvPr>
        </p:nvSpPr>
        <p:spPr>
          <a:noFill/>
        </p:spPr>
        <p:txBody>
          <a:bodyPr/>
          <a:lstStyle/>
          <a:p>
            <a:pPr eaLnBrk="1" hangingPunct="1"/>
            <a:r>
              <a:rPr lang="hu-HU" altLang="hu-HU" smtClean="0"/>
              <a:t>Zárt tartályban. </a:t>
            </a:r>
          </a:p>
        </p:txBody>
      </p:sp>
      <p:sp>
        <p:nvSpPr>
          <p:cNvPr id="54276" name="Dia számának hely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553518-96E3-43B8-980D-63E7E51D0435}" type="slidenum">
              <a:rPr lang="hu-HU" altLang="hu-HU"/>
              <a:pPr/>
              <a:t>21</a:t>
            </a:fld>
            <a:endParaRPr lang="hu-HU"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hu-HU" altLang="hu-HU" smtClean="0">
                <a:latin typeface="Arial" charset="0"/>
              </a:rPr>
              <a:t>Csöveknél a felület kezelésére alkalmaznak mechanikai felületkezelést, elektropolírozást és passziválást.</a:t>
            </a:r>
          </a:p>
          <a:p>
            <a:pPr eaLnBrk="1" hangingPunct="1"/>
            <a:r>
              <a:rPr lang="hu-HU" altLang="hu-HU" smtClean="0">
                <a:latin typeface="Arial" charset="0"/>
              </a:rPr>
              <a:t>A mechanikai felületkezelés itt eltérő szemcseméretű csiszolóanyagokkal valósul meg. Az elektropolírozást gyakran végzik mechanikai felületkezeléssel kombinálva.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r>
              <a:rPr lang="hu-HU" altLang="hu-HU" smtClean="0">
                <a:latin typeface="Arial" charset="0"/>
              </a:rPr>
              <a:t>A passziválás célja felületi védőréteg kialakítása, amely meggátolja a korróziót. A leghatékonyabb eljárás a salétromsavas kezelés majd levegőn oxidáció, ami azonban veszélyes anyag képződésével jár. Emiatt inkább ammóniás citromsav kezelést alkalmaznak, ami ugyan kevésbé hatásos, viszont biztonságosabb, könnyen eltávolítható, és hatására nem keletkeznek oldhatatlan oxidok és hidroxidok a csövek felületén.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r>
              <a:rPr lang="hu-HU" altLang="hu-HU" smtClean="0">
                <a:latin typeface="Arial" charset="0"/>
              </a:rPr>
              <a:t>A csövek méretezésénél figyelembe kell venni a cső belső és külső átmérőjét is. Ha ezt nem tesszük meg, túl vagy alul méretezzük a rendszert. Túlméretezés esetén a nyomásesés, túl nagy lesz, erősebb szivattyút kell alkalmazni, ami jelentősen növeli a költségeket. Alulméretezés estén nem kapunk megfelelő térfogatáramokat, ami szintén növeli a költségeket.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r>
              <a:rPr lang="hu-HU" altLang="hu-HU" smtClean="0">
                <a:latin typeface="Arial" charset="0"/>
              </a:rPr>
              <a:t>Méretezésnél fontos paraméter a térfogatáram. Nagy térfogatáram esetén a csövekből fém juthat a fermentorba (kavitációs jelenség), míg kis térfogatáramnál a mikrobák kitapadhatnak. Emiatt turbulens áramlást kell alkalmazni. Ekkor hatékony a hőátadás a folyadékrészecskék között, illetve a folyadék és szilárd fázisok megfelelően keverednek.</a:t>
            </a:r>
          </a:p>
          <a:p>
            <a:pPr eaLnBrk="1" hangingPunct="1"/>
            <a:r>
              <a:rPr lang="hu-HU" altLang="hu-HU" smtClean="0">
                <a:latin typeface="Arial" charset="0"/>
              </a:rPr>
              <a:t>A térfogatáram jellemzésére a Reynolds-számot használjuk, a következő jól ismert egyenlettel.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r>
              <a:rPr lang="hu-HU" altLang="hu-HU" smtClean="0">
                <a:latin typeface="Arial" charset="0"/>
              </a:rPr>
              <a:t>A méretezésnél a másik fontos paraméter a nyomásesés, amely a folyadékrészecskék cső falával való ütközéséből, súrlódásból adódik. Számítása Darcy-egyenlettel történik. A súrlódási tényező eltérő a különböző anyagú csövek esetén (az érdesség befolyásolja), ezért is fontos a felületkezelés.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r>
              <a:rPr lang="hu-HU" altLang="hu-HU" smtClean="0"/>
              <a:t>A különböző fluidumok szállításához a csővezetékekben szivattyúkra van szükség. Fontos, hogy a szivattyúnak önmagában sterilezhetőnek kell lennie, kanyar- és holtérmentes vezetékekre van hozzá szükség. A kavitáció elkerülésére (ami a hirtelen  nyomásesés hatására létrejövő folyadég gáz fáziátmenet miatt létrejövő eróziós folyamat) nyomásszabályozók beépítésére van szükség.</a:t>
            </a:r>
          </a:p>
          <a:p>
            <a:pPr eaLnBrk="1" hangingPunct="1"/>
            <a:r>
              <a:rPr lang="hu-HU" altLang="hu-HU" smtClean="0"/>
              <a:t>A szivattyúk megfelelő működéséhez, és a baktériumok megtelepedésének gátlásához folyamatos működésű szivattyúkra van szükség.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r>
              <a:rPr lang="hu-HU" altLang="hu-HU" smtClean="0"/>
              <a:t>A csövek tervezésénél még figyelembe kell venni az úgynevezett 6d szabályt, ugyanis a fővonalakról leágazó  6 csőátmérőnyinél hosszabb mellékágakban holttér alakul ki, az itt lévő folyadék izolálva van a főárambeli turbulens áramlástól. Vagyis nem lehetnek a csőátmérő hatszorosánál hosszabb mellékágak.</a:t>
            </a:r>
          </a:p>
          <a:p>
            <a:pPr eaLnBrk="1" hangingPunct="1"/>
            <a:r>
              <a:rPr lang="hu-HU" altLang="hu-HU" smtClean="0"/>
              <a:t>A fermentorok tökéletes izolációjára használnak gőzzárakat és steril gátakat. Fontos még a csövek lejtése, hogy a csövek tisztán tarthatóak legyenek, ehhez 0,3-0,5%-os lejtés szükséges. Illetve alkalmaznak még duplafalú csöveket veszélyes anyagok szállítására, illetve a szivárgások detektálására.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r>
              <a:rPr lang="hu-HU" altLang="hu-HU" smtClean="0"/>
              <a:t>A csövek megfelelő elhelyezéséhez alátámasztásokra van szükség, ezek rozsdamentes acél felfüggesztések vagy alátámasztások. Az alátámasztás kötelező a szelepek mindkét oldalán és az irányváltoztatási helyeken. A rázkódás ellen a csövek ezekbe gumialátéttel vannak rögzítve, a hőtágulás hatásai ellen pedig görgős alátámasztást alkalmaznak. A csövek szigetelése PVC borítással ellátott üveggyapot réteggel valósul meg.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pPr eaLnBrk="1" hangingPunct="1"/>
            <a:r>
              <a:rPr lang="hu-HU" altLang="hu-HU" smtClean="0"/>
              <a:t>A hajlékony és flexibilis csatlakozásokhoz a biotechnológiában tömlőket alkalmaznak. A tömlő anyaga lehet gumi, teflon vagy bordázott acéllemez, ezeket csak nem streil rendszer részekben alkalmazzák. A steril részeken szilikon csöveket alkalmaznak, amelyek megfelelő gőz- és nyomásállósággal rendelkeznek, azonban az élettartamuk korlátozott. Gyakran használnak még acélszálakkal megerősített sima Belsővel rendelkező tiszta teflon tömlőt a steril részeken.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hu-HU" altLang="hu-HU" smtClean="0"/>
              <a:t>A szelep folyadékok és gázok áramlásának szabályozására, irányának megváltoztatására és elzárására szolgáló gépelem. Anyaguk lehet bronz, PVC, prolipropilén.</a:t>
            </a:r>
          </a:p>
          <a:p>
            <a:pPr eaLnBrk="1" hangingPunct="1"/>
            <a:r>
              <a:rPr lang="hu-HU" altLang="hu-HU" smtClean="0"/>
              <a:t>A szelepek fajtái: pillangó-, membrán-, visszacsapó-, golyós-, tűszelep, biztonsági szelepek, gömbcsap, kúposcsap, tolózár.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a:ln/>
        </p:spPr>
      </p:sp>
      <p:sp>
        <p:nvSpPr>
          <p:cNvPr id="55299" name="Jegyzetek helye 2"/>
          <p:cNvSpPr>
            <a:spLocks noGrp="1"/>
          </p:cNvSpPr>
          <p:nvPr>
            <p:ph type="body" idx="1"/>
          </p:nvPr>
        </p:nvSpPr>
        <p:spPr>
          <a:noFill/>
        </p:spPr>
        <p:txBody>
          <a:bodyPr/>
          <a:lstStyle/>
          <a:p>
            <a:pPr eaLnBrk="1" hangingPunct="1"/>
            <a:endParaRPr lang="hu-HU" altLang="hu-HU" smtClean="0"/>
          </a:p>
        </p:txBody>
      </p:sp>
      <p:sp>
        <p:nvSpPr>
          <p:cNvPr id="55300" name="Dia számának hely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AFD898-D674-42FD-A79E-816B4998C1DF}" type="slidenum">
              <a:rPr lang="hu-HU" altLang="hu-HU"/>
              <a:pPr/>
              <a:t>25</a:t>
            </a:fld>
            <a:endParaRPr lang="hu-HU" alt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r>
              <a:rPr lang="hu-HU" altLang="hu-HU" smtClean="0"/>
              <a:t>A szelepeket besorolhatjuk elzáró és fojtószelepek közé. Az elzárószelepek szabályozásra nem alkalmasak, egy teljesen nyitott és egy teljesen zárt állásuk van. A fojtószelepek ehhez képest szabályozó funkciót látnak el, vagy a nyomást vagy a térfogatáramot lehet szabályozni velük. A fojtószelepeket az átfolyási koefficienssel lehet jellemezni, amia szelepáteresztőképességét adja meg, vagyis, hogy egy perc alatt átfolyó víz térfogatát adja meg adott nyomáson.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r>
              <a:rPr lang="hu-HU" altLang="hu-HU" smtClean="0"/>
              <a:t>A szelepk biotechnológiai felhasználása esetén speciális követelmények vannak, mint a sterilezhetőség, tisztíthatóság, és a holttérmentesség. Emiatt a biotechnológiában membrán-, pillangószelep, valamint gömb- és kúposcsap alkalmazható. A szelep kiválasztásánál figyelembe kell vennni a szelep feladatát, az átfolyó fluidum tulajdonságait, a kapcsolódó csővezetékek jellemzőit, illetve a szelep árát.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lnSpc>
                <a:spcPct val="80000"/>
              </a:lnSpc>
            </a:pPr>
            <a:r>
              <a:rPr lang="hu-HU" altLang="hu-HU" sz="1300" smtClean="0"/>
              <a:t>A membránszelep funkciója a membránnal történő elzárás, fojtás, de szabályzó szelepként is alkalmazható. Használatát korlátozza a nyomás és a hőtűrés. Legnagyobb előnye, hogy steril, nincs szükség a szelep leszerelésére a tisztításhoz és karbantartáshoz.</a:t>
            </a:r>
          </a:p>
          <a:p>
            <a:pPr eaLnBrk="1" hangingPunct="1"/>
            <a:r>
              <a:rPr lang="hu-HU" altLang="hu-HU" smtClean="0"/>
              <a:t>A pillangószelep elzárás vagy fojtás kialakítására is alkalmas, könnyen zárható, nagy felületen is használható savas, lúgos közegek, ivóvíz rendsezrek, finomszemcsés porok, füstgázok és magas hőmérsékletű közegek esetén.</a:t>
            </a:r>
          </a:p>
          <a:p>
            <a:pPr eaLnBrk="1" hangingPunct="1"/>
            <a:r>
              <a:rPr lang="hu-HU" altLang="hu-HU" smtClean="0"/>
              <a:t>A lefejtő és mintavevő szelepek a fermentrohoz résmentesen kapcsolódnak, a sterilezhetőség kiemelt fontosságú, a gőzt nem engedheti a fermenttorba.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r>
              <a:rPr lang="hu-HU" altLang="hu-HU" sz="900" smtClean="0"/>
              <a:t>A kúpos csap záróeleme kúpos alakú alkatrész, melynek 90°-os elfordításával nyitható és zárható.</a:t>
            </a:r>
            <a:r>
              <a:rPr lang="hu-HU" altLang="hu-HU" smtClean="0"/>
              <a:t> Ennek a kialakításnak az előnye az egyszerű előállítás és az, hogy a jó tömítés érdekében fészkébe becsiszolható. A csap egyik jellemzője az, hogy gyorsan nyitható és zárható. Folyadékot tartalmazó csővezetékbe csak kivételes esetben szabad beépíteni, mert gyors elzárásakor a folyadék nyomása hirtelen megnő.</a:t>
            </a:r>
          </a:p>
          <a:p>
            <a:pPr eaLnBrk="1" hangingPunct="1"/>
            <a:r>
              <a:rPr lang="hu-HU" altLang="hu-HU" smtClean="0"/>
              <a:t>A korszerű csapok záróeleme gömb, ezért nevük gömbcsap. Ezek hosszú élettartamú, olcsó, nagy sorozatban gyártott szerelvények, előnyük, hogy a gömbfelülethez simuló műanyag tömítőgyűrűjük révén igen jól zárnak, nyitásukhoz-zárásukhoz kis erőre van csak szükség, továbbá sterilek.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hu-HU" altLang="hu-HU" smtClean="0">
                <a:latin typeface="Arial" charset="0"/>
              </a:rPr>
              <a:t>A biotechnológiában csővezetékek hálózata köti össze a fermentort, a kiszolgáló egységeket és a műszereket egymással és a külvilággal. Ezért is fontos a csővezetékek megfelelő kialakítása, amihez pontos tervezés szükséges. A tervezésnek három fázisa van: a beosztás elkészítése, amivel az egyes berendezések helyét határozzák meg, a tervezési fázis, amikor a csővezetékek elrendezésének tervét alakítják ki, és végül a részletezés, amikor meghatározzák a csővezeték pontos paramétereit.</a:t>
            </a:r>
          </a:p>
          <a:p>
            <a:pPr eaLnBrk="1" hangingPunct="1"/>
            <a:r>
              <a:rPr lang="hu-HU" altLang="hu-HU" smtClean="0">
                <a:latin typeface="Arial" charset="0"/>
              </a:rPr>
              <a:t>A csővezetékek tervezésénél érvényesek az általános irányelvek, aminél kiemelendő a hozzáférhetőség biztosítása. Ezenkívül a biotechnológiai iparokban vannak speciális elvárások: a tisztítás és tisztíthatóság, illetve a sterilitás megvalósítása és fenntartása.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r>
              <a:rPr lang="hu-HU" altLang="hu-HU" smtClean="0">
                <a:latin typeface="Arial" charset="0"/>
              </a:rPr>
              <a:t>Az általános tervezési irányelvek, amiket figyelembe kell venni: </a:t>
            </a:r>
          </a:p>
          <a:p>
            <a:pPr eaLnBrk="1" hangingPunct="1"/>
            <a:r>
              <a:rPr lang="hu-HU" altLang="hu-HU" smtClean="0">
                <a:latin typeface="Arial" charset="0"/>
              </a:rPr>
              <a:t>a csőhosszúság minimalizálása, vagyis a lehető legrövidebb csőszakaszok beépítése az egyes elemek között;</a:t>
            </a:r>
          </a:p>
          <a:p>
            <a:pPr eaLnBrk="1" hangingPunct="1"/>
            <a:r>
              <a:rPr lang="hu-HU" altLang="hu-HU" smtClean="0">
                <a:latin typeface="Arial" charset="0"/>
              </a:rPr>
              <a:t>a csőelrendezés ne akadályozza vagy veszélyeztesse a munkavégzést;</a:t>
            </a:r>
          </a:p>
          <a:p>
            <a:pPr eaLnBrk="1" hangingPunct="1"/>
            <a:r>
              <a:rPr lang="hu-HU" altLang="hu-HU" smtClean="0">
                <a:latin typeface="Arial" charset="0"/>
              </a:rPr>
              <a:t>a szelepek és szerelvények könnyen hozzáférhetőek legyenek;</a:t>
            </a:r>
          </a:p>
          <a:p>
            <a:pPr eaLnBrk="1" hangingPunct="1"/>
            <a:r>
              <a:rPr lang="hu-HU" altLang="hu-HU" smtClean="0">
                <a:latin typeface="Arial" charset="0"/>
              </a:rPr>
              <a:t>a csövek megfelelően legyenek rögzítve, min önállóan, mind csoportosan;</a:t>
            </a:r>
          </a:p>
          <a:p>
            <a:pPr eaLnBrk="1" hangingPunct="1"/>
            <a:r>
              <a:rPr lang="hu-HU" altLang="hu-HU" smtClean="0">
                <a:latin typeface="Arial" charset="0"/>
              </a:rPr>
              <a:t>a rendszer valamennyi eleme legyen leereszthető, ne maradjanak olyan terek, ahol anyag beszorulhat, ezt szelepekkel valósítják meg;</a:t>
            </a:r>
          </a:p>
          <a:p>
            <a:pPr eaLnBrk="1" hangingPunct="1"/>
            <a:r>
              <a:rPr lang="hu-HU" altLang="hu-HU" smtClean="0">
                <a:latin typeface="Arial" charset="0"/>
              </a:rPr>
              <a:t>végül a hálózatnak alkalmazkodnia kell a hőmérséklet ingadozáshoz.</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hu-HU" altLang="hu-HU" smtClean="0">
                <a:latin typeface="Arial" charset="0"/>
              </a:rPr>
              <a:t>A tervezésnél és kivitelezésnél tovább figyelembe kell venni a csövek elrejtését, amely szükséges a nagyobb tér biztosításához, ami egyben növeli a biztonságot is. Továbbá ennek köszönhetően az üzem területe könnyebben tisztán tartható, és a sterilitást is könnyebb biztosítani.</a:t>
            </a:r>
          </a:p>
          <a:p>
            <a:pPr eaLnBrk="1" hangingPunct="1"/>
            <a:r>
              <a:rPr lang="hu-HU" altLang="hu-HU" smtClean="0">
                <a:latin typeface="Arial" charset="0"/>
              </a:rPr>
              <a:t>A megvalósítás lehetséges külön terem létrehozásával, akkor a csövek, szívattyúk és egyéb alkatrészek egy külön helyiségben vannak elhelyezve. Külön tér esetén a csőtartóról két fal között érkeznek a steril térhez a vezetékek. Piping cabinet esetén (álmennyezet) álfallal vannak rejtve a csövek. Üreges fal alkalmazásánál pedig a csövek a streril térbe a falban vezetve érnek 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pPr eaLnBrk="1" hangingPunct="1"/>
            <a:r>
              <a:rPr lang="hu-HU" altLang="hu-HU" smtClean="0">
                <a:latin typeface="Arial" charset="0"/>
              </a:rPr>
              <a:t>A csővezetékek anyagának kiválasztásánál figyelembe kell venni azokat az alkatrészeket, amiket összekötnek, ezeknek van-e valamilyen speciális igényük. Ezzel összefüggésben a vezeték funkciója is meghatározó, savat, lúgot, vizet vagy gőzt szállít, milyen anyagot vezet el, stb. A biotechnológiában sosem szabad elfeledkezni a tisztíthatóságról sem.</a:t>
            </a:r>
          </a:p>
          <a:p>
            <a:pPr eaLnBrk="1" hangingPunct="1"/>
            <a:r>
              <a:rPr lang="hu-HU" altLang="hu-HU" smtClean="0">
                <a:latin typeface="Arial" charset="0"/>
              </a:rPr>
              <a:t>A csővezetékek kialakításánál meg kel felelni a vonatkozó szabványoknak, amelyek külön foglalkoznak a sterilitás kérdésével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r>
              <a:rPr lang="hu-HU" altLang="hu-HU" smtClean="0">
                <a:latin typeface="Arial" charset="0"/>
              </a:rPr>
              <a:t>A csövek anyaga lehet többféle:</a:t>
            </a:r>
          </a:p>
          <a:p>
            <a:pPr eaLnBrk="1" hangingPunct="1"/>
            <a:r>
              <a:rPr lang="hu-HU" altLang="hu-HU" smtClean="0">
                <a:latin typeface="Arial" charset="0"/>
              </a:rPr>
              <a:t>Rozsdamentes acélcső béléssel, amennyiben steril és pirogén rendszer kialakítása szükséges;</a:t>
            </a:r>
          </a:p>
          <a:p>
            <a:pPr eaLnBrk="1" hangingPunct="1"/>
            <a:r>
              <a:rPr lang="hu-HU" altLang="hu-HU" smtClean="0">
                <a:latin typeface="Arial" charset="0"/>
              </a:rPr>
              <a:t>Rozsdamentes acélcső, amikor a korrózióállóság és a tisztaság együttes megvalósítása az elsődleges;</a:t>
            </a:r>
          </a:p>
          <a:p>
            <a:pPr eaLnBrk="1" hangingPunct="1"/>
            <a:r>
              <a:rPr lang="hu-HU" altLang="hu-HU" smtClean="0">
                <a:latin typeface="Arial" charset="0"/>
              </a:rPr>
              <a:t>Termplasztikus műanyagcsövek alkalmazhatóak különböző vízelvezetéseknél (pl. hűtőrendszer);</a:t>
            </a:r>
          </a:p>
          <a:p>
            <a:pPr eaLnBrk="1" hangingPunct="1"/>
            <a:r>
              <a:rPr lang="hu-HU" altLang="hu-HU" smtClean="0">
                <a:latin typeface="Arial" charset="0"/>
              </a:rPr>
              <a:t>Szénacél cső, víz és gőz továbbító rendszerekhez alkalmazható, minden esetben ez az első választás, kivéve, ha korrózió veszélye jelentős;</a:t>
            </a:r>
          </a:p>
          <a:p>
            <a:pPr eaLnBrk="1" hangingPunct="1"/>
            <a:r>
              <a:rPr lang="hu-HU" altLang="hu-HU" smtClean="0">
                <a:latin typeface="Arial" charset="0"/>
              </a:rPr>
              <a:t>Réz cső gázvezetékekhez kiváló tulajdonságú, gyakran kombinálják műanyagcsövekkel;</a:t>
            </a:r>
          </a:p>
          <a:p>
            <a:pPr eaLnBrk="1" hangingPunct="1"/>
            <a:r>
              <a:rPr lang="hu-HU" altLang="hu-HU" smtClean="0">
                <a:latin typeface="Arial" charset="0"/>
              </a:rPr>
              <a:t>Vas csöveket földalatti vízleeresztő és csatornarendszerekhez alkalmaznak;</a:t>
            </a:r>
          </a:p>
          <a:p>
            <a:pPr eaLnBrk="1" hangingPunct="1"/>
            <a:r>
              <a:rPr lang="hu-HU" altLang="hu-HU" smtClean="0">
                <a:latin typeface="Arial" charset="0"/>
              </a:rPr>
              <a:t>Üveg csöveket olyan helyeken használnak, ahol különösen fontos a korrózióállóság;</a:t>
            </a:r>
          </a:p>
          <a:p>
            <a:pPr eaLnBrk="1" hangingPunct="1"/>
            <a:r>
              <a:rPr lang="hu-HU" altLang="hu-HU" smtClean="0">
                <a:latin typeface="Arial" charset="0"/>
              </a:rPr>
              <a:t>Acélcsöveket üveg vagy műanyag béléssel akkor alkalmaznak, ha a szilárdság és a korrózióállóság is fontos.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r>
              <a:rPr lang="hu-HU" altLang="hu-HU" smtClean="0">
                <a:latin typeface="Arial" charset="0"/>
              </a:rPr>
              <a:t>Egy üzem megtervezésénél mindig figyelembe kell venni a gazdasági szempontokat is, amibe beletartoznak a csővezetékek költségei is.</a:t>
            </a:r>
          </a:p>
          <a:p>
            <a:pPr eaLnBrk="1" hangingPunct="1"/>
            <a:r>
              <a:rPr lang="hu-HU" altLang="hu-HU" smtClean="0">
                <a:latin typeface="Arial" charset="0"/>
              </a:rPr>
              <a:t>Az anyagköltségek csökkentéséhez a legolcsóbb megfelelő anyagot kell kiválasztani. Ehhez iránymutatást ad a tisztasági osztályokba való besorolás, amely megadja, hogy melyik osztályban milyen veszélyeztetettséghez mely anyagok használhatóak. Az anyagok kiválasztása után a rendszer beszerelése is fontos, amely a költségek nagyobb hányadát teszi ki.</a:t>
            </a:r>
          </a:p>
          <a:p>
            <a:pPr eaLnBrk="1" hangingPunct="1"/>
            <a:r>
              <a:rPr lang="hu-HU" altLang="hu-HU" smtClean="0">
                <a:latin typeface="Arial" charset="0"/>
              </a:rPr>
              <a:t>Az anyagok kiválasztásánál és a beszerelésnél is cél a költségek minimalizálása. </a:t>
            </a:r>
          </a:p>
          <a:p>
            <a:pPr eaLnBrk="1" hangingPunct="1"/>
            <a:r>
              <a:rPr lang="hu-HU" altLang="hu-HU" smtClean="0">
                <a:latin typeface="Arial" charset="0"/>
              </a:rPr>
              <a:t>A költségeket tovább növelik a nem várt események, meghibásodások, amk üzemleállást is okozhatnak.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r>
              <a:rPr lang="hu-HU" altLang="hu-HU" smtClean="0">
                <a:latin typeface="Arial" charset="0"/>
              </a:rPr>
              <a:t>Már eddig is hangsúlyoztuk a sterilitás és a tisztíthatóság fontosságát a biotechnológiai iparokban. A csővezetékek úgymond gyenge láncszemei, a problémás területek a csatlakozásoknál, szelepeknél és mérőműszereknél vannak. Ugyanakkor ezeket is tisztítani kell, illetve a csővezetékekről nem válhatnak le veszélyes anyagok.</a:t>
            </a:r>
          </a:p>
          <a:p>
            <a:pPr eaLnBrk="1" hangingPunct="1"/>
            <a:r>
              <a:rPr lang="hu-HU" altLang="hu-HU" smtClean="0">
                <a:latin typeface="Arial" charset="0"/>
              </a:rPr>
              <a:t>A sterilitás és tisztíthatóság biztosításához a legjobb választás a rozsdamentes acél belsővel ellátott cső, amelynek belső felülete polírozva van.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21 w 1000"/>
                <a:gd name="T1" fmla="*/ 834 h 1000"/>
                <a:gd name="T2" fmla="*/ 0 w 1000"/>
                <a:gd name="T3" fmla="*/ 834 h 1000"/>
                <a:gd name="T4" fmla="*/ 0 w 1000"/>
                <a:gd name="T5" fmla="*/ 0 h 1000"/>
                <a:gd name="T6" fmla="*/ 21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9" name="Freeform 11"/>
            <p:cNvSpPr>
              <a:spLocks noChangeArrowheads="1"/>
            </p:cNvSpPr>
            <p:nvPr/>
          </p:nvSpPr>
          <p:spPr bwMode="auto">
            <a:xfrm>
              <a:off x="4944" y="762"/>
              <a:ext cx="165" cy="864"/>
            </a:xfrm>
            <a:custGeom>
              <a:avLst/>
              <a:gdLst>
                <a:gd name="T0" fmla="*/ 0 w 1000"/>
                <a:gd name="T1" fmla="*/ 0 h 1000"/>
                <a:gd name="T2" fmla="*/ 27 w 1000"/>
                <a:gd name="T3" fmla="*/ 0 h 1000"/>
                <a:gd name="T4" fmla="*/ 27 w 1000"/>
                <a:gd name="T5" fmla="*/ 746 h 1000"/>
                <a:gd name="T6" fmla="*/ 0 w 1000"/>
                <a:gd name="T7" fmla="*/ 7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a:p>
          </p:txBody>
        </p:sp>
      </p:grpSp>
      <p:sp>
        <p:nvSpPr>
          <p:cNvPr id="12390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hu-HU" altLang="hu-HU" noProof="0" smtClean="0"/>
              <a:t>Alcím mintájának szerkesztése</a:t>
            </a:r>
          </a:p>
        </p:txBody>
      </p:sp>
      <p:sp>
        <p:nvSpPr>
          <p:cNvPr id="123916" name="Rectangle 12"/>
          <p:cNvSpPr>
            <a:spLocks noGrp="1" noChangeArrowheads="1"/>
          </p:cNvSpPr>
          <p:nvPr>
            <p:ph type="ctrTitle"/>
          </p:nvPr>
        </p:nvSpPr>
        <p:spPr>
          <a:xfrm>
            <a:off x="838200" y="1443038"/>
            <a:ext cx="7086600" cy="1600200"/>
          </a:xfrm>
        </p:spPr>
        <p:txBody>
          <a:bodyPr anchor="ctr"/>
          <a:lstStyle>
            <a:lvl1pPr>
              <a:defRPr/>
            </a:lvl1pPr>
          </a:lstStyle>
          <a:p>
            <a:pPr lvl="0"/>
            <a:r>
              <a:rPr lang="hu-HU" altLang="hu-HU" noProof="0" smtClean="0"/>
              <a:t>Mintacím szerkesztése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hu-HU" altLang="hu-HU"/>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hu-HU" altLang="hu-HU"/>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4C0ECA5C-D320-47C1-AC98-5F7E39E2802E}" type="slidenum">
              <a:rPr lang="hu-HU" altLang="hu-HU"/>
              <a:pPr>
                <a:defRPr/>
              </a:pPr>
              <a:t>‹#›</a:t>
            </a:fld>
            <a:endParaRPr lang="hu-HU" altLang="hu-HU"/>
          </a:p>
        </p:txBody>
      </p:sp>
    </p:spTree>
    <p:extLst>
      <p:ext uri="{BB962C8B-B14F-4D97-AF65-F5344CB8AC3E}">
        <p14:creationId xmlns:p14="http://schemas.microsoft.com/office/powerpoint/2010/main" val="255941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8"/>
          <p:cNvSpPr>
            <a:spLocks noGrp="1" noChangeArrowheads="1"/>
          </p:cNvSpPr>
          <p:nvPr>
            <p:ph type="sldNum" sz="quarter" idx="12"/>
          </p:nvPr>
        </p:nvSpPr>
        <p:spPr>
          <a:ln/>
        </p:spPr>
        <p:txBody>
          <a:bodyPr/>
          <a:lstStyle>
            <a:lvl1pPr>
              <a:defRPr/>
            </a:lvl1pPr>
          </a:lstStyle>
          <a:p>
            <a:pPr>
              <a:defRPr/>
            </a:pPr>
            <a:fld id="{E6140EC9-C73C-417F-8985-9923D906AB6B}" type="slidenum">
              <a:rPr lang="hu-HU" altLang="hu-HU"/>
              <a:pPr>
                <a:defRPr/>
              </a:pPr>
              <a:t>‹#›</a:t>
            </a:fld>
            <a:endParaRPr lang="hu-HU" altLang="hu-HU"/>
          </a:p>
        </p:txBody>
      </p:sp>
    </p:spTree>
    <p:extLst>
      <p:ext uri="{BB962C8B-B14F-4D97-AF65-F5344CB8AC3E}">
        <p14:creationId xmlns:p14="http://schemas.microsoft.com/office/powerpoint/2010/main" val="414244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91313" y="96838"/>
            <a:ext cx="1919287" cy="599916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931863" y="96838"/>
            <a:ext cx="5607050" cy="599916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8"/>
          <p:cNvSpPr>
            <a:spLocks noGrp="1" noChangeArrowheads="1"/>
          </p:cNvSpPr>
          <p:nvPr>
            <p:ph type="sldNum" sz="quarter" idx="12"/>
          </p:nvPr>
        </p:nvSpPr>
        <p:spPr>
          <a:ln/>
        </p:spPr>
        <p:txBody>
          <a:bodyPr/>
          <a:lstStyle>
            <a:lvl1pPr>
              <a:defRPr/>
            </a:lvl1pPr>
          </a:lstStyle>
          <a:p>
            <a:pPr>
              <a:defRPr/>
            </a:pPr>
            <a:fld id="{FD31161A-4B7A-447E-B526-6DF93384E9C3}" type="slidenum">
              <a:rPr lang="hu-HU" altLang="hu-HU"/>
              <a:pPr>
                <a:defRPr/>
              </a:pPr>
              <a:t>‹#›</a:t>
            </a:fld>
            <a:endParaRPr lang="hu-HU" altLang="hu-HU"/>
          </a:p>
        </p:txBody>
      </p:sp>
    </p:spTree>
    <p:extLst>
      <p:ext uri="{BB962C8B-B14F-4D97-AF65-F5344CB8AC3E}">
        <p14:creationId xmlns:p14="http://schemas.microsoft.com/office/powerpoint/2010/main" val="3887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8"/>
          <p:cNvSpPr>
            <a:spLocks noGrp="1" noChangeArrowheads="1"/>
          </p:cNvSpPr>
          <p:nvPr>
            <p:ph type="sldNum" sz="quarter" idx="12"/>
          </p:nvPr>
        </p:nvSpPr>
        <p:spPr>
          <a:ln/>
        </p:spPr>
        <p:txBody>
          <a:bodyPr/>
          <a:lstStyle>
            <a:lvl1pPr>
              <a:defRPr/>
            </a:lvl1pPr>
          </a:lstStyle>
          <a:p>
            <a:pPr>
              <a:defRPr/>
            </a:pPr>
            <a:fld id="{0A9037F2-598A-441F-85D3-CDCC35776347}" type="slidenum">
              <a:rPr lang="hu-HU" altLang="hu-HU"/>
              <a:pPr>
                <a:defRPr/>
              </a:pPr>
              <a:t>‹#›</a:t>
            </a:fld>
            <a:endParaRPr lang="hu-HU" altLang="hu-HU"/>
          </a:p>
        </p:txBody>
      </p:sp>
    </p:spTree>
    <p:extLst>
      <p:ext uri="{BB962C8B-B14F-4D97-AF65-F5344CB8AC3E}">
        <p14:creationId xmlns:p14="http://schemas.microsoft.com/office/powerpoint/2010/main" val="126670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8"/>
          <p:cNvSpPr>
            <a:spLocks noGrp="1" noChangeArrowheads="1"/>
          </p:cNvSpPr>
          <p:nvPr>
            <p:ph type="sldNum" sz="quarter" idx="12"/>
          </p:nvPr>
        </p:nvSpPr>
        <p:spPr>
          <a:ln/>
        </p:spPr>
        <p:txBody>
          <a:bodyPr/>
          <a:lstStyle>
            <a:lvl1pPr>
              <a:defRPr/>
            </a:lvl1pPr>
          </a:lstStyle>
          <a:p>
            <a:pPr>
              <a:defRPr/>
            </a:pPr>
            <a:fld id="{6F3EA803-1A11-4F40-A454-A2E588D06376}" type="slidenum">
              <a:rPr lang="hu-HU" altLang="hu-HU"/>
              <a:pPr>
                <a:defRPr/>
              </a:pPr>
              <a:t>‹#›</a:t>
            </a:fld>
            <a:endParaRPr lang="hu-HU" altLang="hu-HU"/>
          </a:p>
        </p:txBody>
      </p:sp>
    </p:spTree>
    <p:extLst>
      <p:ext uri="{BB962C8B-B14F-4D97-AF65-F5344CB8AC3E}">
        <p14:creationId xmlns:p14="http://schemas.microsoft.com/office/powerpoint/2010/main" val="28903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8"/>
          <p:cNvSpPr>
            <a:spLocks noGrp="1" noChangeArrowheads="1"/>
          </p:cNvSpPr>
          <p:nvPr>
            <p:ph type="sldNum" sz="quarter" idx="12"/>
          </p:nvPr>
        </p:nvSpPr>
        <p:spPr>
          <a:ln/>
        </p:spPr>
        <p:txBody>
          <a:bodyPr/>
          <a:lstStyle>
            <a:lvl1pPr>
              <a:defRPr/>
            </a:lvl1pPr>
          </a:lstStyle>
          <a:p>
            <a:pPr>
              <a:defRPr/>
            </a:pPr>
            <a:fld id="{E0E77E94-9675-4AF6-B5EE-FCBDF652F7AF}" type="slidenum">
              <a:rPr lang="hu-HU" altLang="hu-HU"/>
              <a:pPr>
                <a:defRPr/>
              </a:pPr>
              <a:t>‹#›</a:t>
            </a:fld>
            <a:endParaRPr lang="hu-HU" altLang="hu-HU"/>
          </a:p>
        </p:txBody>
      </p:sp>
    </p:spTree>
    <p:extLst>
      <p:ext uri="{BB962C8B-B14F-4D97-AF65-F5344CB8AC3E}">
        <p14:creationId xmlns:p14="http://schemas.microsoft.com/office/powerpoint/2010/main" val="258084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8"/>
          <p:cNvSpPr>
            <a:spLocks noGrp="1" noChangeArrowheads="1"/>
          </p:cNvSpPr>
          <p:nvPr>
            <p:ph type="sldNum" sz="quarter" idx="12"/>
          </p:nvPr>
        </p:nvSpPr>
        <p:spPr>
          <a:ln/>
        </p:spPr>
        <p:txBody>
          <a:bodyPr/>
          <a:lstStyle>
            <a:lvl1pPr>
              <a:defRPr/>
            </a:lvl1pPr>
          </a:lstStyle>
          <a:p>
            <a:pPr>
              <a:defRPr/>
            </a:pPr>
            <a:fld id="{F748F4A6-B968-47DB-9938-ADDE8AE6A899}" type="slidenum">
              <a:rPr lang="hu-HU" altLang="hu-HU"/>
              <a:pPr>
                <a:defRPr/>
              </a:pPr>
              <a:t>‹#›</a:t>
            </a:fld>
            <a:endParaRPr lang="hu-HU" altLang="hu-HU"/>
          </a:p>
        </p:txBody>
      </p:sp>
    </p:spTree>
    <p:extLst>
      <p:ext uri="{BB962C8B-B14F-4D97-AF65-F5344CB8AC3E}">
        <p14:creationId xmlns:p14="http://schemas.microsoft.com/office/powerpoint/2010/main" val="320953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8"/>
          <p:cNvSpPr>
            <a:spLocks noGrp="1" noChangeArrowheads="1"/>
          </p:cNvSpPr>
          <p:nvPr>
            <p:ph type="sldNum" sz="quarter" idx="12"/>
          </p:nvPr>
        </p:nvSpPr>
        <p:spPr>
          <a:ln/>
        </p:spPr>
        <p:txBody>
          <a:bodyPr/>
          <a:lstStyle>
            <a:lvl1pPr>
              <a:defRPr/>
            </a:lvl1pPr>
          </a:lstStyle>
          <a:p>
            <a:pPr>
              <a:defRPr/>
            </a:pPr>
            <a:fld id="{89EC0ABC-3E92-409D-938D-ECFC364594EF}" type="slidenum">
              <a:rPr lang="hu-HU" altLang="hu-HU"/>
              <a:pPr>
                <a:defRPr/>
              </a:pPr>
              <a:t>‹#›</a:t>
            </a:fld>
            <a:endParaRPr lang="hu-HU" altLang="hu-HU"/>
          </a:p>
        </p:txBody>
      </p:sp>
    </p:spTree>
    <p:extLst>
      <p:ext uri="{BB962C8B-B14F-4D97-AF65-F5344CB8AC3E}">
        <p14:creationId xmlns:p14="http://schemas.microsoft.com/office/powerpoint/2010/main" val="129171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8"/>
          <p:cNvSpPr>
            <a:spLocks noGrp="1" noChangeArrowheads="1"/>
          </p:cNvSpPr>
          <p:nvPr>
            <p:ph type="sldNum" sz="quarter" idx="12"/>
          </p:nvPr>
        </p:nvSpPr>
        <p:spPr>
          <a:ln/>
        </p:spPr>
        <p:txBody>
          <a:bodyPr/>
          <a:lstStyle>
            <a:lvl1pPr>
              <a:defRPr/>
            </a:lvl1pPr>
          </a:lstStyle>
          <a:p>
            <a:pPr>
              <a:defRPr/>
            </a:pPr>
            <a:fld id="{4197C696-8FD9-452D-8A4A-5D9064A457D9}" type="slidenum">
              <a:rPr lang="hu-HU" altLang="hu-HU"/>
              <a:pPr>
                <a:defRPr/>
              </a:pPr>
              <a:t>‹#›</a:t>
            </a:fld>
            <a:endParaRPr lang="hu-HU" altLang="hu-HU"/>
          </a:p>
        </p:txBody>
      </p:sp>
    </p:spTree>
    <p:extLst>
      <p:ext uri="{BB962C8B-B14F-4D97-AF65-F5344CB8AC3E}">
        <p14:creationId xmlns:p14="http://schemas.microsoft.com/office/powerpoint/2010/main" val="382541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8"/>
          <p:cNvSpPr>
            <a:spLocks noGrp="1" noChangeArrowheads="1"/>
          </p:cNvSpPr>
          <p:nvPr>
            <p:ph type="sldNum" sz="quarter" idx="12"/>
          </p:nvPr>
        </p:nvSpPr>
        <p:spPr>
          <a:ln/>
        </p:spPr>
        <p:txBody>
          <a:bodyPr/>
          <a:lstStyle>
            <a:lvl1pPr>
              <a:defRPr/>
            </a:lvl1pPr>
          </a:lstStyle>
          <a:p>
            <a:pPr>
              <a:defRPr/>
            </a:pPr>
            <a:fld id="{E0822DDC-5EB5-4435-9ABB-A5C6F91FB510}" type="slidenum">
              <a:rPr lang="hu-HU" altLang="hu-HU"/>
              <a:pPr>
                <a:defRPr/>
              </a:pPr>
              <a:t>‹#›</a:t>
            </a:fld>
            <a:endParaRPr lang="hu-HU" altLang="hu-HU"/>
          </a:p>
        </p:txBody>
      </p:sp>
    </p:spTree>
    <p:extLst>
      <p:ext uri="{BB962C8B-B14F-4D97-AF65-F5344CB8AC3E}">
        <p14:creationId xmlns:p14="http://schemas.microsoft.com/office/powerpoint/2010/main" val="5278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6"/>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7"/>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8"/>
          <p:cNvSpPr>
            <a:spLocks noGrp="1" noChangeArrowheads="1"/>
          </p:cNvSpPr>
          <p:nvPr>
            <p:ph type="sldNum" sz="quarter" idx="12"/>
          </p:nvPr>
        </p:nvSpPr>
        <p:spPr>
          <a:ln/>
        </p:spPr>
        <p:txBody>
          <a:bodyPr/>
          <a:lstStyle>
            <a:lvl1pPr>
              <a:defRPr/>
            </a:lvl1pPr>
          </a:lstStyle>
          <a:p>
            <a:pPr>
              <a:defRPr/>
            </a:pPr>
            <a:fld id="{B5EABB7F-DFDD-498A-8738-93E9EF838CE0}" type="slidenum">
              <a:rPr lang="hu-HU" altLang="hu-HU"/>
              <a:pPr>
                <a:defRPr/>
              </a:pPr>
              <a:t>‹#›</a:t>
            </a:fld>
            <a:endParaRPr lang="hu-HU" altLang="hu-HU"/>
          </a:p>
        </p:txBody>
      </p:sp>
    </p:spTree>
    <p:extLst>
      <p:ext uri="{BB962C8B-B14F-4D97-AF65-F5344CB8AC3E}">
        <p14:creationId xmlns:p14="http://schemas.microsoft.com/office/powerpoint/2010/main" val="43203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hu-HU" altLang="hu-HU" sz="2400" smtClean="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smtClean="0"/>
              <a:t>Mintacím szerkesztése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22886"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hu-HU" altLang="hu-HU"/>
          </a:p>
        </p:txBody>
      </p:sp>
      <p:sp>
        <p:nvSpPr>
          <p:cNvPr id="122887"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hu-HU" altLang="hu-HU"/>
          </a:p>
        </p:txBody>
      </p:sp>
      <p:sp>
        <p:nvSpPr>
          <p:cNvPr id="122888"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21A56751-65CC-4BC7-904F-372062B47F00}" type="slidenum">
              <a:rPr lang="hu-HU" altLang="hu-HU"/>
              <a:pPr>
                <a:defRPr/>
              </a:pPr>
              <a:t>‹#›</a:t>
            </a:fld>
            <a:endParaRPr lang="hu-HU" altLang="hu-HU"/>
          </a:p>
        </p:txBody>
      </p:sp>
      <p:sp>
        <p:nvSpPr>
          <p:cNvPr id="1033" name="Freeform 9"/>
          <p:cNvSpPr>
            <a:spLocks noChangeArrowheads="1"/>
          </p:cNvSpPr>
          <p:nvPr/>
        </p:nvSpPr>
        <p:spPr bwMode="auto">
          <a:xfrm>
            <a:off x="838200" y="561975"/>
            <a:ext cx="152400" cy="1066800"/>
          </a:xfrm>
          <a:custGeom>
            <a:avLst/>
            <a:gdLst>
              <a:gd name="T0" fmla="*/ 23225760 w 1000"/>
              <a:gd name="T1" fmla="*/ 1138062240 h 1000"/>
              <a:gd name="T2" fmla="*/ 0 w 1000"/>
              <a:gd name="T3" fmla="*/ 1138062240 h 1000"/>
              <a:gd name="T4" fmla="*/ 0 w 1000"/>
              <a:gd name="T5" fmla="*/ 0 h 1000"/>
              <a:gd name="T6" fmla="*/ 2322576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3225760 w 1000"/>
              <a:gd name="T3" fmla="*/ 0 h 1000"/>
              <a:gd name="T4" fmla="*/ 23225760 w 1000"/>
              <a:gd name="T5" fmla="*/ 1151650923 h 1000"/>
              <a:gd name="T6" fmla="*/ 0 w 1000"/>
              <a:gd name="T7" fmla="*/ 1151650923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Tree>
  </p:cSld>
  <p:clrMap bg1="lt1" tx1="dk1" bg2="lt2" tx2="dk2" accent1="accent1" accent2="accent2" accent3="accent3" accent4="accent4" accent5="accent5" accent6="accent6" hlink="hlink" folHlink="folHlink"/>
  <p:sldLayoutIdLst>
    <p:sldLayoutId id="2147483794"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hu-HU" altLang="hu-HU" dirty="0" smtClean="0"/>
              <a:t>Tartályok, csővezetékek és szelepek</a:t>
            </a:r>
          </a:p>
        </p:txBody>
      </p:sp>
      <p:sp>
        <p:nvSpPr>
          <p:cNvPr id="3075" name="Rectangle 3"/>
          <p:cNvSpPr>
            <a:spLocks noGrp="1" noChangeArrowheads="1"/>
          </p:cNvSpPr>
          <p:nvPr>
            <p:ph type="subTitle" idx="1"/>
          </p:nvPr>
        </p:nvSpPr>
        <p:spPr>
          <a:xfrm>
            <a:off x="323850" y="5516563"/>
            <a:ext cx="2087563" cy="1081087"/>
          </a:xfrm>
        </p:spPr>
        <p:txBody>
          <a:bodyPr/>
          <a:lstStyle/>
          <a:p>
            <a:pPr eaLnBrk="1" hangingPunct="1"/>
            <a:r>
              <a:rPr lang="hu-HU" altLang="hu-HU" sz="2000" dirty="0" smtClean="0"/>
              <a:t>Készítette:</a:t>
            </a:r>
          </a:p>
          <a:p>
            <a:pPr eaLnBrk="1" hangingPunct="1">
              <a:lnSpc>
                <a:spcPct val="80000"/>
              </a:lnSpc>
            </a:pPr>
            <a:r>
              <a:rPr lang="hu-HU" altLang="hu-HU" sz="2000" b="1" dirty="0" smtClean="0"/>
              <a:t>Erős Zsófia</a:t>
            </a:r>
          </a:p>
          <a:p>
            <a:pPr eaLnBrk="1" hangingPunct="1">
              <a:lnSpc>
                <a:spcPct val="80000"/>
              </a:lnSpc>
            </a:pPr>
            <a:r>
              <a:rPr lang="hu-HU" altLang="hu-HU" sz="2000" b="1" dirty="0" err="1" smtClean="0"/>
              <a:t>Gurbi</a:t>
            </a:r>
            <a:r>
              <a:rPr lang="hu-HU" altLang="hu-HU" sz="2000" b="1" smtClean="0"/>
              <a:t> Bianka</a:t>
            </a:r>
          </a:p>
        </p:txBody>
      </p:sp>
      <p:pic>
        <p:nvPicPr>
          <p:cNvPr id="3076" name="Picture 5" descr="piping_1"/>
          <p:cNvPicPr>
            <a:picLocks noChangeAspect="1" noChangeArrowheads="1"/>
          </p:cNvPicPr>
          <p:nvPr/>
        </p:nvPicPr>
        <p:blipFill>
          <a:blip r:embed="rId2" cstate="print">
            <a:extLst>
              <a:ext uri="{28A0092B-C50C-407E-A947-70E740481C1C}">
                <a14:useLocalDpi xmlns:a14="http://schemas.microsoft.com/office/drawing/2010/main" val="0"/>
              </a:ext>
            </a:extLst>
          </a:blip>
          <a:srcRect r="2972" b="20625"/>
          <a:stretch>
            <a:fillRect/>
          </a:stretch>
        </p:blipFill>
        <p:spPr bwMode="auto">
          <a:xfrm>
            <a:off x="2555875" y="3213100"/>
            <a:ext cx="55451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2411413" y="2781300"/>
            <a:ext cx="5761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hu-HU" altLang="hu-HU"/>
              <a:t>Bioreaktorok és a mérnöki gyakorlat</a:t>
            </a:r>
          </a:p>
        </p:txBody>
      </p:sp>
      <p:sp>
        <p:nvSpPr>
          <p:cNvPr id="3078" name="Text Box 8"/>
          <p:cNvSpPr txBox="1">
            <a:spLocks noChangeArrowheads="1"/>
          </p:cNvSpPr>
          <p:nvPr/>
        </p:nvSpPr>
        <p:spPr bwMode="auto">
          <a:xfrm>
            <a:off x="6300788" y="6237288"/>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hu-HU" altLang="hu-HU"/>
              <a:t>2015.04.28.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Pictures\PixlrCamera\Pixlr_2015042801135308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1889" t="3453" r="18097"/>
          <a:stretch>
            <a:fillRect/>
          </a:stretch>
        </p:blipFill>
        <p:spPr bwMode="auto">
          <a:xfrm>
            <a:off x="971550" y="-31750"/>
            <a:ext cx="710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p:txBody>
          <a:bodyPr/>
          <a:lstStyle/>
          <a:p>
            <a:pPr eaLnBrk="1" hangingPunct="1"/>
            <a:r>
              <a:rPr lang="hu-HU" altLang="hu-HU" smtClean="0"/>
              <a:t>Króm-acél kristályszerkezete</a:t>
            </a:r>
          </a:p>
        </p:txBody>
      </p:sp>
      <p:sp>
        <p:nvSpPr>
          <p:cNvPr id="4" name="Tartalom helye 3"/>
          <p:cNvSpPr>
            <a:spLocks noGrp="1"/>
          </p:cNvSpPr>
          <p:nvPr>
            <p:ph sz="half" idx="1"/>
          </p:nvPr>
        </p:nvSpPr>
        <p:spPr>
          <a:xfrm>
            <a:off x="611188" y="1989138"/>
            <a:ext cx="3754437" cy="4114800"/>
          </a:xfrm>
        </p:spPr>
        <p:txBody>
          <a:bodyPr/>
          <a:lstStyle/>
          <a:p>
            <a:pPr eaLnBrk="1" hangingPunct="1">
              <a:defRPr/>
            </a:pPr>
            <a:r>
              <a:rPr lang="hu-HU" dirty="0" smtClean="0"/>
              <a:t>Ferrit (alfa)</a:t>
            </a:r>
          </a:p>
          <a:p>
            <a:pPr marL="0" indent="0" eaLnBrk="1" hangingPunct="1">
              <a:buFont typeface="Wingdings" pitchFamily="2" charset="2"/>
              <a:buNone/>
              <a:defRPr/>
            </a:pPr>
            <a:r>
              <a:rPr lang="hu-HU" sz="2000" dirty="0" smtClean="0"/>
              <a:t>Szobahőmérsékleten stabil</a:t>
            </a:r>
          </a:p>
        </p:txBody>
      </p:sp>
      <p:sp>
        <p:nvSpPr>
          <p:cNvPr id="13316" name="Tartalom helye 4"/>
          <p:cNvSpPr>
            <a:spLocks noGrp="1"/>
          </p:cNvSpPr>
          <p:nvPr>
            <p:ph sz="half" idx="2"/>
          </p:nvPr>
        </p:nvSpPr>
        <p:spPr>
          <a:xfrm>
            <a:off x="3995738" y="1989138"/>
            <a:ext cx="4824412" cy="4114800"/>
          </a:xfrm>
        </p:spPr>
        <p:txBody>
          <a:bodyPr/>
          <a:lstStyle/>
          <a:p>
            <a:pPr eaLnBrk="1" hangingPunct="1"/>
            <a:r>
              <a:rPr lang="hu-HU" altLang="hu-HU" smtClean="0"/>
              <a:t>Ausztenit (gamma)</a:t>
            </a:r>
            <a:endParaRPr lang="hu-HU" altLang="hu-HU" sz="2400" smtClean="0"/>
          </a:p>
          <a:p>
            <a:pPr lvl="1" eaLnBrk="1" hangingPunct="1"/>
            <a:r>
              <a:rPr lang="hu-HU" altLang="hu-HU" sz="2000" smtClean="0"/>
              <a:t>Ferrit 910°C-ra való hevítésével</a:t>
            </a:r>
          </a:p>
          <a:p>
            <a:pPr lvl="1" eaLnBrk="1" hangingPunct="1"/>
            <a:r>
              <a:rPr lang="hu-HU" altLang="hu-HU" sz="2000" smtClean="0"/>
              <a:t>Nem mágnesezhető</a:t>
            </a:r>
          </a:p>
          <a:p>
            <a:pPr lvl="1" eaLnBrk="1" hangingPunct="1"/>
            <a:r>
              <a:rPr lang="hu-HU" altLang="hu-HU" sz="2000" smtClean="0"/>
              <a:t>Átalakulás reverzibilis és reprodukálható</a:t>
            </a:r>
          </a:p>
          <a:p>
            <a:pPr lvl="1" eaLnBrk="1" hangingPunct="1"/>
            <a:r>
              <a:rPr lang="hu-HU" altLang="hu-HU" sz="2000" smtClean="0"/>
              <a:t>A szerkezet stabilizálására ausztenit-képzők adagolása: Ni, Mn, C</a:t>
            </a:r>
          </a:p>
          <a:p>
            <a:pPr lvl="1" eaLnBrk="1" hangingPunct="1"/>
            <a:r>
              <a:rPr lang="hu-HU" altLang="hu-HU" sz="2000" smtClean="0"/>
              <a:t>Biotechnológiában használt (korróziónak, hőnek ellenáll, tartós, jó megmunkálhatóság)</a:t>
            </a:r>
          </a:p>
          <a:p>
            <a:pPr lvl="1" eaLnBrk="1" hangingPunct="1"/>
            <a:r>
              <a:rPr lang="hu-HU" altLang="hu-HU" sz="2000" smtClean="0"/>
              <a:t>Csak hideg alakítással, ötvözéssel erősíthető, martensit keletkezhet (mágneses)</a:t>
            </a:r>
          </a:p>
          <a:p>
            <a:pPr lvl="1" eaLnBrk="1" hangingPunct="1"/>
            <a:endParaRPr lang="hu-HU" altLang="hu-HU" sz="2000" smtClean="0"/>
          </a:p>
        </p:txBody>
      </p:sp>
      <p:pic>
        <p:nvPicPr>
          <p:cNvPr id="13317" name="Picture 2" descr="D:\Dokumentumok\Dokumentumok\BME\MSc\2014_15_2\Bioreaktorok és a mérnöki gyakorlat\fig_ferritic_austenitic.gif"/>
          <p:cNvPicPr>
            <a:picLocks noChangeAspect="1" noChangeArrowheads="1"/>
          </p:cNvPicPr>
          <p:nvPr/>
        </p:nvPicPr>
        <p:blipFill>
          <a:blip r:embed="rId2" cstate="print">
            <a:extLst>
              <a:ext uri="{28A0092B-C50C-407E-A947-70E740481C1C}">
                <a14:useLocalDpi xmlns:a14="http://schemas.microsoft.com/office/drawing/2010/main" val="0"/>
              </a:ext>
            </a:extLst>
          </a:blip>
          <a:srcRect l="8220" t="10774" r="7964" b="13627"/>
          <a:stretch>
            <a:fillRect/>
          </a:stretch>
        </p:blipFill>
        <p:spPr bwMode="auto">
          <a:xfrm>
            <a:off x="539552" y="3429000"/>
            <a:ext cx="367240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nvPr>
        </p:nvSpPr>
        <p:spPr/>
        <p:txBody>
          <a:bodyPr/>
          <a:lstStyle/>
          <a:p>
            <a:pPr eaLnBrk="1" hangingPunct="1"/>
            <a:r>
              <a:rPr lang="hu-HU" altLang="hu-HU" smtClean="0"/>
              <a:t>Króm-karbid</a:t>
            </a:r>
          </a:p>
        </p:txBody>
      </p:sp>
      <p:sp>
        <p:nvSpPr>
          <p:cNvPr id="3" name="Tartalom helye 2"/>
          <p:cNvSpPr>
            <a:spLocks noGrp="1"/>
          </p:cNvSpPr>
          <p:nvPr>
            <p:ph sz="half" idx="1"/>
          </p:nvPr>
        </p:nvSpPr>
        <p:spPr>
          <a:xfrm>
            <a:off x="468313" y="1773238"/>
            <a:ext cx="4235450" cy="2311400"/>
          </a:xfrm>
        </p:spPr>
        <p:txBody>
          <a:bodyPr/>
          <a:lstStyle/>
          <a:p>
            <a:pPr algn="just" eaLnBrk="1" hangingPunct="1">
              <a:defRPr/>
            </a:pPr>
            <a:r>
              <a:rPr lang="hu-HU" sz="1900" i="1" dirty="0" smtClean="0"/>
              <a:t>Króm</a:t>
            </a:r>
            <a:r>
              <a:rPr lang="hu-HU" sz="1900" dirty="0" smtClean="0"/>
              <a:t>: korrózió ellen</a:t>
            </a:r>
          </a:p>
          <a:p>
            <a:pPr eaLnBrk="1" hangingPunct="1">
              <a:defRPr/>
            </a:pPr>
            <a:r>
              <a:rPr lang="hu-HU" sz="1900" i="1" dirty="0" smtClean="0"/>
              <a:t>Szén</a:t>
            </a:r>
            <a:r>
              <a:rPr lang="hu-HU" sz="1900" dirty="0" smtClean="0"/>
              <a:t>: az </a:t>
            </a:r>
            <a:r>
              <a:rPr lang="hu-HU" sz="1900" dirty="0" err="1" smtClean="0"/>
              <a:t>ausztenit</a:t>
            </a:r>
            <a:r>
              <a:rPr lang="hu-HU" sz="1900" dirty="0" smtClean="0"/>
              <a:t> stabilizálásához</a:t>
            </a:r>
          </a:p>
          <a:p>
            <a:pPr algn="just" eaLnBrk="1" hangingPunct="1">
              <a:defRPr/>
            </a:pPr>
            <a:r>
              <a:rPr lang="hu-HU" sz="1900" dirty="0" smtClean="0"/>
              <a:t>Hegesztés közben melegítésnél </a:t>
            </a:r>
            <a:r>
              <a:rPr lang="hu-HU" sz="1900" b="1" dirty="0" smtClean="0"/>
              <a:t>króm-karbid</a:t>
            </a:r>
            <a:r>
              <a:rPr lang="hu-HU" sz="1900" dirty="0" smtClean="0"/>
              <a:t> képződhet</a:t>
            </a:r>
          </a:p>
          <a:p>
            <a:pPr marL="0" indent="0" algn="just" eaLnBrk="1" hangingPunct="1">
              <a:buFont typeface="Wingdings" pitchFamily="2" charset="2"/>
              <a:buNone/>
              <a:defRPr/>
            </a:pPr>
            <a:r>
              <a:rPr lang="hu-HU" sz="1900" dirty="0" smtClean="0"/>
              <a:t>→ króm kijön a kristályrácsból és a hegesztési varrat mentén sérül a acél</a:t>
            </a:r>
          </a:p>
        </p:txBody>
      </p:sp>
      <p:sp>
        <p:nvSpPr>
          <p:cNvPr id="4" name="Tartalom helye 3"/>
          <p:cNvSpPr>
            <a:spLocks noGrp="1"/>
          </p:cNvSpPr>
          <p:nvPr>
            <p:ph sz="half" idx="2"/>
          </p:nvPr>
        </p:nvSpPr>
        <p:spPr>
          <a:xfrm>
            <a:off x="4860032" y="1700213"/>
            <a:ext cx="3960118" cy="2312987"/>
          </a:xfrm>
        </p:spPr>
        <p:txBody>
          <a:bodyPr/>
          <a:lstStyle/>
          <a:p>
            <a:pPr marL="0" indent="0" eaLnBrk="1" hangingPunct="1">
              <a:buFont typeface="Wingdings" pitchFamily="2" charset="2"/>
              <a:buNone/>
              <a:defRPr/>
            </a:pPr>
            <a:r>
              <a:rPr lang="hu-HU" sz="1900" dirty="0" smtClean="0"/>
              <a:t>Króm-karbid képződésének kiküszöbölésére 3 lehetőség:</a:t>
            </a:r>
          </a:p>
          <a:p>
            <a:pPr algn="just" eaLnBrk="1" hangingPunct="1">
              <a:defRPr/>
            </a:pPr>
            <a:r>
              <a:rPr lang="hu-HU" sz="1900" dirty="0" smtClean="0"/>
              <a:t>Hegesztés után oldatos kezelés 1050-1080°C-on</a:t>
            </a:r>
          </a:p>
          <a:p>
            <a:pPr algn="just" eaLnBrk="1" hangingPunct="1">
              <a:defRPr/>
            </a:pPr>
            <a:r>
              <a:rPr lang="hu-HU" sz="1900" dirty="0" smtClean="0"/>
              <a:t>C-tartalom csökkentése 0.03% alá → kompenzáció kell!</a:t>
            </a:r>
          </a:p>
          <a:p>
            <a:pPr algn="just" eaLnBrk="1" hangingPunct="1">
              <a:defRPr/>
            </a:pPr>
            <a:r>
              <a:rPr lang="hu-HU" sz="1900" dirty="0" smtClean="0"/>
              <a:t>Ötvözet stabilizálása </a:t>
            </a:r>
            <a:r>
              <a:rPr lang="hu-HU" sz="1900" dirty="0" err="1" smtClean="0"/>
              <a:t>Ti-al</a:t>
            </a:r>
            <a:endParaRPr lang="hu-HU" sz="1900" dirty="0" smtClean="0"/>
          </a:p>
        </p:txBody>
      </p:sp>
      <p:cxnSp>
        <p:nvCxnSpPr>
          <p:cNvPr id="8" name="Egyenes összekötő 7"/>
          <p:cNvCxnSpPr/>
          <p:nvPr/>
        </p:nvCxnSpPr>
        <p:spPr>
          <a:xfrm>
            <a:off x="611188" y="4437063"/>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artalom helye 2"/>
          <p:cNvSpPr txBox="1">
            <a:spLocks/>
          </p:cNvSpPr>
          <p:nvPr/>
        </p:nvSpPr>
        <p:spPr bwMode="auto">
          <a:xfrm>
            <a:off x="620713" y="4437063"/>
            <a:ext cx="78390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algn="l" rtl="0" fontAlgn="base">
              <a:spcBef>
                <a:spcPct val="20000"/>
              </a:spcBef>
              <a:spcAft>
                <a:spcPct val="0"/>
              </a:spcAft>
              <a:buClr>
                <a:schemeClr val="accent1"/>
              </a:buClr>
              <a:buSzPct val="70000"/>
              <a:buFont typeface="Wingdings" pitchFamily="2" charset="2"/>
              <a:buChar char="n"/>
              <a:defRPr sz="28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18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9pPr>
          </a:lstStyle>
          <a:p>
            <a:pPr marL="0" indent="0" algn="just">
              <a:buFont typeface="Wingdings" pitchFamily="2" charset="2"/>
              <a:buNone/>
              <a:defRPr/>
            </a:pPr>
            <a:r>
              <a:rPr lang="hu-HU" sz="1800" kern="0" dirty="0" smtClean="0"/>
              <a:t>A megfelelő minőség kiválasztása a biotechnológiában általában kompromisszum az </a:t>
            </a:r>
            <a:r>
              <a:rPr lang="hu-HU" sz="1800" i="1" kern="0" dirty="0" smtClean="0"/>
              <a:t>anyagköltség</a:t>
            </a:r>
            <a:r>
              <a:rPr lang="hu-HU" sz="1800" kern="0" dirty="0" smtClean="0"/>
              <a:t>, az </a:t>
            </a:r>
            <a:r>
              <a:rPr lang="hu-HU" sz="1800" i="1" kern="0" dirty="0" smtClean="0"/>
              <a:t>elérhetőség</a:t>
            </a:r>
            <a:r>
              <a:rPr lang="hu-HU" sz="1800" kern="0" dirty="0" smtClean="0"/>
              <a:t> és a </a:t>
            </a:r>
            <a:r>
              <a:rPr lang="hu-HU" sz="1800" i="1" kern="0" dirty="0" smtClean="0"/>
              <a:t>folyamat fizikai-kémiai követelménye</a:t>
            </a:r>
            <a:r>
              <a:rPr lang="hu-HU" sz="1800" kern="0" dirty="0" smtClean="0"/>
              <a:t>i között.</a:t>
            </a:r>
          </a:p>
          <a:p>
            <a:pPr marL="0" indent="0" algn="just">
              <a:buFont typeface="Wingdings" pitchFamily="2" charset="2"/>
              <a:buNone/>
              <a:defRPr/>
            </a:pPr>
            <a:r>
              <a:rPr lang="hu-HU" sz="1800" kern="0" dirty="0" smtClean="0"/>
              <a:t>A korróziónak kevésbé ellenálló anyagokat az élelmiszeriparban és tárolótartályoknál használják (hulladéktárolás).</a:t>
            </a:r>
          </a:p>
          <a:p>
            <a:pPr marL="0" indent="0" algn="just">
              <a:buFont typeface="Wingdings" pitchFamily="2" charset="2"/>
              <a:buNone/>
              <a:defRPr/>
            </a:pPr>
            <a:r>
              <a:rPr lang="hu-HU" sz="1800" kern="0" dirty="0" smtClean="0"/>
              <a:t>A készülék termékkel </a:t>
            </a:r>
            <a:r>
              <a:rPr lang="hu-HU" sz="1800" kern="0" dirty="0" smtClean="0"/>
              <a:t>nem érintkező</a:t>
            </a:r>
            <a:r>
              <a:rPr lang="hu-HU" sz="1800" kern="0" dirty="0" smtClean="0"/>
              <a:t> </a:t>
            </a:r>
            <a:r>
              <a:rPr lang="hu-HU" sz="1800" kern="0" dirty="0" smtClean="0"/>
              <a:t>részei (</a:t>
            </a:r>
            <a:r>
              <a:rPr lang="hu-HU" sz="1800" kern="0" dirty="0" err="1" smtClean="0"/>
              <a:t>pl</a:t>
            </a:r>
            <a:r>
              <a:rPr lang="hu-HU" sz="1800" kern="0" dirty="0" smtClean="0"/>
              <a:t> hőcserélő) általában olcsóbb, nem rozsdamentes </a:t>
            </a:r>
            <a:r>
              <a:rPr lang="hu-HU" sz="1800" kern="0" dirty="0" smtClean="0"/>
              <a:t>acélból </a:t>
            </a:r>
            <a:r>
              <a:rPr lang="hu-HU" sz="1800" kern="0" dirty="0" smtClean="0"/>
              <a:t>készülnek.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pPr eaLnBrk="1" hangingPunct="1"/>
            <a:r>
              <a:rPr lang="hu-HU" altLang="hu-HU" smtClean="0"/>
              <a:t>Hegesztés</a:t>
            </a:r>
          </a:p>
        </p:txBody>
      </p:sp>
      <p:sp>
        <p:nvSpPr>
          <p:cNvPr id="15363" name="Tartalom helye 2"/>
          <p:cNvSpPr>
            <a:spLocks noGrp="1"/>
          </p:cNvSpPr>
          <p:nvPr>
            <p:ph idx="1"/>
          </p:nvPr>
        </p:nvSpPr>
        <p:spPr>
          <a:xfrm>
            <a:off x="539750" y="1700213"/>
            <a:ext cx="8208963" cy="4978400"/>
          </a:xfrm>
        </p:spPr>
        <p:txBody>
          <a:bodyPr/>
          <a:lstStyle/>
          <a:p>
            <a:pPr eaLnBrk="1" hangingPunct="1"/>
            <a:r>
              <a:rPr lang="hu-HU" altLang="hu-HU" sz="1800" dirty="0" smtClean="0"/>
              <a:t>Hegesztés: különálló fém alkatrészek összeerősítése oldhatatlan kötéssel. </a:t>
            </a:r>
          </a:p>
          <a:p>
            <a:pPr eaLnBrk="1" hangingPunct="1"/>
            <a:r>
              <a:rPr lang="hu-HU" altLang="hu-HU" sz="1800" dirty="0" smtClean="0"/>
              <a:t>Fém megolvad az ívben →  kristályszerkezet módosulhat (</a:t>
            </a:r>
            <a:r>
              <a:rPr lang="hu-HU" altLang="hu-HU" sz="1800" dirty="0" err="1" smtClean="0"/>
              <a:t>pl</a:t>
            </a:r>
            <a:r>
              <a:rPr lang="hu-HU" altLang="hu-HU" sz="1800" dirty="0" smtClean="0"/>
              <a:t> </a:t>
            </a:r>
            <a:r>
              <a:rPr lang="hu-HU" altLang="hu-HU" sz="1800" dirty="0" err="1" smtClean="0"/>
              <a:t>ausztenit</a:t>
            </a:r>
            <a:r>
              <a:rPr lang="hu-HU" altLang="hu-HU" sz="1800" dirty="0" smtClean="0"/>
              <a:t> egy része ferritté alakul)</a:t>
            </a:r>
          </a:p>
          <a:p>
            <a:pPr eaLnBrk="1" hangingPunct="1"/>
            <a:r>
              <a:rPr lang="hu-HU" altLang="hu-HU" sz="1800" dirty="0" smtClean="0"/>
              <a:t>Meg kell akadályozni az olvadék és oxigén érintkezését.</a:t>
            </a:r>
          </a:p>
          <a:p>
            <a:pPr eaLnBrk="1" hangingPunct="1"/>
            <a:r>
              <a:rPr lang="hu-HU" altLang="hu-HU" sz="1800" dirty="0" smtClean="0"/>
              <a:t>Többféle technika az elektródok fajtája és az oxigénnel való érintkezés elkerülése szerint (SMAW, SAW, GTAW, GMAW)</a:t>
            </a:r>
          </a:p>
          <a:p>
            <a:pPr eaLnBrk="1" hangingPunct="1"/>
            <a:r>
              <a:rPr lang="hu-HU" altLang="hu-HU" sz="1800" dirty="0" smtClean="0"/>
              <a:t>Leggyakrabban: </a:t>
            </a:r>
            <a:r>
              <a:rPr lang="hu-HU" altLang="hu-HU" sz="1800" i="1" dirty="0" smtClean="0"/>
              <a:t>Argon </a:t>
            </a:r>
            <a:r>
              <a:rPr lang="hu-HU" altLang="hu-HU" sz="1800" i="1" dirty="0" err="1" smtClean="0"/>
              <a:t>védőgázas</a:t>
            </a:r>
            <a:r>
              <a:rPr lang="hu-HU" altLang="hu-HU" sz="1800" i="1" dirty="0" smtClean="0"/>
              <a:t> </a:t>
            </a:r>
            <a:r>
              <a:rPr lang="hu-HU" altLang="hu-HU" sz="1800" i="1" dirty="0" err="1" smtClean="0"/>
              <a:t>wolfrám-elektródos</a:t>
            </a:r>
            <a:r>
              <a:rPr lang="hu-HU" altLang="hu-HU" sz="1800" i="1" dirty="0" smtClean="0"/>
              <a:t> ívhegesztés (GTAW = </a:t>
            </a:r>
            <a:r>
              <a:rPr lang="hu-HU" altLang="hu-HU" sz="1800" i="1" dirty="0" err="1" smtClean="0"/>
              <a:t>gas</a:t>
            </a:r>
            <a:r>
              <a:rPr lang="hu-HU" altLang="hu-HU" sz="1800" i="1" dirty="0" smtClean="0"/>
              <a:t> </a:t>
            </a:r>
            <a:r>
              <a:rPr lang="hu-HU" altLang="hu-HU" sz="1800" i="1" dirty="0" err="1" smtClean="0"/>
              <a:t>tungsten-arc</a:t>
            </a:r>
            <a:r>
              <a:rPr lang="hu-HU" altLang="hu-HU" sz="1800" i="1" dirty="0" smtClean="0"/>
              <a:t> </a:t>
            </a:r>
            <a:r>
              <a:rPr lang="hu-HU" altLang="hu-HU" sz="1800" i="1" dirty="0" err="1" smtClean="0"/>
              <a:t>welding</a:t>
            </a:r>
            <a:r>
              <a:rPr lang="hu-HU" altLang="hu-HU" sz="1800" i="1" dirty="0" smtClean="0"/>
              <a:t>)</a:t>
            </a:r>
          </a:p>
          <a:p>
            <a:pPr lvl="1" eaLnBrk="1" hangingPunct="1"/>
            <a:r>
              <a:rPr lang="hu-HU" altLang="hu-HU" sz="1600" i="1" dirty="0" smtClean="0"/>
              <a:t>A wolfram elektród és az alapanyag között húzott ív körül argon gáz áramlik </a:t>
            </a:r>
          </a:p>
          <a:p>
            <a:pPr lvl="1" eaLnBrk="1" hangingPunct="1"/>
            <a:r>
              <a:rPr lang="hu-HU" altLang="hu-HU" sz="1600" i="1" dirty="0" smtClean="0"/>
              <a:t>Az elektród nem fogy közben</a:t>
            </a:r>
          </a:p>
          <a:p>
            <a:pPr lvl="1" eaLnBrk="1" hangingPunct="1"/>
            <a:r>
              <a:rPr lang="hu-HU" altLang="hu-HU" sz="1600" i="1" dirty="0" smtClean="0"/>
              <a:t>Varrat betöltése – rúd a megfelelő </a:t>
            </a:r>
            <a:br>
              <a:rPr lang="hu-HU" altLang="hu-HU" sz="1600" i="1" dirty="0" smtClean="0"/>
            </a:br>
            <a:r>
              <a:rPr lang="hu-HU" altLang="hu-HU" sz="1600" i="1" dirty="0" smtClean="0"/>
              <a:t>ötvözetből</a:t>
            </a:r>
          </a:p>
          <a:p>
            <a:pPr lvl="1" eaLnBrk="1" hangingPunct="1"/>
            <a:r>
              <a:rPr lang="hu-HU" altLang="hu-HU" sz="1600" i="1" dirty="0" smtClean="0"/>
              <a:t>Pulzáló áramlás különböző vastag-</a:t>
            </a:r>
            <a:br>
              <a:rPr lang="hu-HU" altLang="hu-HU" sz="1600" i="1" dirty="0" smtClean="0"/>
            </a:br>
            <a:r>
              <a:rPr lang="hu-HU" altLang="hu-HU" sz="1600" i="1" dirty="0" err="1" smtClean="0"/>
              <a:t>ságú</a:t>
            </a:r>
            <a:r>
              <a:rPr lang="hu-HU" altLang="hu-HU" sz="1600" i="1" dirty="0" smtClean="0"/>
              <a:t> lapok összehegesztésére </a:t>
            </a:r>
          </a:p>
          <a:p>
            <a:pPr lvl="1" eaLnBrk="1" hangingPunct="1"/>
            <a:r>
              <a:rPr lang="hu-HU" altLang="hu-HU" sz="1600" i="1" dirty="0" smtClean="0"/>
              <a:t>Szinte minden fémre alkalmazható</a:t>
            </a:r>
          </a:p>
          <a:p>
            <a:pPr lvl="1" eaLnBrk="1" hangingPunct="1"/>
            <a:r>
              <a:rPr lang="hu-HU" altLang="hu-HU" sz="1600" i="1" dirty="0" smtClean="0"/>
              <a:t>Automatizálható</a:t>
            </a:r>
          </a:p>
          <a:p>
            <a:pPr lvl="1" eaLnBrk="1" hangingPunct="1"/>
            <a:r>
              <a:rPr lang="hu-HU" altLang="hu-HU" sz="1600" i="1" dirty="0" smtClean="0"/>
              <a:t>Jó minőségű hegesztés</a:t>
            </a:r>
          </a:p>
          <a:p>
            <a:pPr lvl="1" eaLnBrk="1" hangingPunct="1"/>
            <a:endParaRPr lang="hu-HU" altLang="hu-HU" sz="1600" i="1" dirty="0" smtClean="0"/>
          </a:p>
        </p:txBody>
      </p:sp>
      <p:pic>
        <p:nvPicPr>
          <p:cNvPr id="15364" name="Picture 2" descr="D:\Dokumentumok\Dokumentumok\BME\MSc\2014_15_2\Bioreaktorok és a mérnöki gyakorlat\TIG-Welding-GTAW__62603-1024x682.jpg"/>
          <p:cNvPicPr>
            <a:picLocks noChangeAspect="1" noChangeArrowheads="1"/>
          </p:cNvPicPr>
          <p:nvPr/>
        </p:nvPicPr>
        <p:blipFill>
          <a:blip r:embed="rId2" cstate="print">
            <a:extLst>
              <a:ext uri="{28A0092B-C50C-407E-A947-70E740481C1C}">
                <a14:useLocalDpi xmlns:a14="http://schemas.microsoft.com/office/drawing/2010/main" val="0"/>
              </a:ext>
            </a:extLst>
          </a:blip>
          <a:srcRect l="6203" t="13548" r="23509" b="28337"/>
          <a:stretch>
            <a:fillRect/>
          </a:stretch>
        </p:blipFill>
        <p:spPr bwMode="auto">
          <a:xfrm>
            <a:off x="5073650" y="4616450"/>
            <a:ext cx="40703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p:cNvSpPr>
            <a:spLocks noGrp="1"/>
          </p:cNvSpPr>
          <p:nvPr>
            <p:ph type="title"/>
          </p:nvPr>
        </p:nvSpPr>
        <p:spPr/>
        <p:txBody>
          <a:bodyPr/>
          <a:lstStyle/>
          <a:p>
            <a:pPr eaLnBrk="1" hangingPunct="1"/>
            <a:r>
              <a:rPr lang="hu-HU" altLang="hu-HU" smtClean="0"/>
              <a:t>Felületkezelés</a:t>
            </a:r>
          </a:p>
        </p:txBody>
      </p:sp>
      <p:sp>
        <p:nvSpPr>
          <p:cNvPr id="16387" name="Tartalom helye 2"/>
          <p:cNvSpPr>
            <a:spLocks noGrp="1"/>
          </p:cNvSpPr>
          <p:nvPr>
            <p:ph idx="1"/>
          </p:nvPr>
        </p:nvSpPr>
        <p:spPr>
          <a:xfrm>
            <a:off x="611188" y="1700213"/>
            <a:ext cx="8021637" cy="4616450"/>
          </a:xfrm>
        </p:spPr>
        <p:txBody>
          <a:bodyPr/>
          <a:lstStyle/>
          <a:p>
            <a:pPr eaLnBrk="1" hangingPunct="1"/>
            <a:r>
              <a:rPr lang="hu-HU" altLang="hu-HU" sz="2400" smtClean="0"/>
              <a:t>Tartály 2 különböző felülete:</a:t>
            </a:r>
          </a:p>
          <a:p>
            <a:pPr lvl="1" eaLnBrk="1" hangingPunct="1"/>
            <a:r>
              <a:rPr lang="hu-HU" altLang="hu-HU" sz="2000" smtClean="0"/>
              <a:t>	Külső: a környezettel érintkezik</a:t>
            </a:r>
          </a:p>
          <a:p>
            <a:pPr lvl="1" eaLnBrk="1" hangingPunct="1"/>
            <a:r>
              <a:rPr lang="hu-HU" altLang="hu-HU" sz="2000" smtClean="0"/>
              <a:t>Belső: a termékkel érintkezik</a:t>
            </a:r>
          </a:p>
          <a:p>
            <a:pPr eaLnBrk="1" hangingPunct="1"/>
            <a:r>
              <a:rPr lang="hu-HU" altLang="hu-HU" sz="2400" smtClean="0"/>
              <a:t>Rozsdamentes acélnál fontos a felületkezelés → gátoljuk a korróziót a működési körülmények között</a:t>
            </a:r>
          </a:p>
          <a:p>
            <a:pPr eaLnBrk="1" hangingPunct="1"/>
            <a:r>
              <a:rPr lang="hu-HU" altLang="hu-HU" sz="2400" smtClean="0"/>
              <a:t>Sima felület </a:t>
            </a:r>
          </a:p>
          <a:p>
            <a:pPr lvl="1" eaLnBrk="1" hangingPunct="1"/>
            <a:r>
              <a:rPr lang="hu-HU" altLang="hu-HU" sz="2000" smtClean="0"/>
              <a:t>megkönnyíti a tisztítást </a:t>
            </a:r>
          </a:p>
          <a:p>
            <a:pPr lvl="1" eaLnBrk="1" hangingPunct="1"/>
            <a:r>
              <a:rPr lang="hu-HU" altLang="hu-HU" sz="2000" smtClean="0"/>
              <a:t>a króm-oxid réteg csak tiszta, polírozott, fémes felületen </a:t>
            </a:r>
          </a:p>
          <a:p>
            <a:pPr lvl="1" eaLnBrk="1" hangingPunct="1"/>
            <a:r>
              <a:rPr lang="hu-HU" altLang="hu-HU" sz="2000" smtClean="0"/>
              <a:t>Acél minőségét meghatározza</a:t>
            </a:r>
            <a:endParaRPr lang="hu-HU" altLang="hu-HU" sz="2400" smtClean="0"/>
          </a:p>
          <a:p>
            <a:pPr eaLnBrk="1" hangingPunct="1"/>
            <a:r>
              <a:rPr lang="hu-HU" altLang="hu-HU" sz="2400" smtClean="0"/>
              <a:t>Lehetőségek:</a:t>
            </a:r>
          </a:p>
          <a:p>
            <a:pPr lvl="1" eaLnBrk="1" hangingPunct="1"/>
            <a:r>
              <a:rPr lang="hu-HU" altLang="hu-HU" sz="2000" smtClean="0"/>
              <a:t>Mechanikai</a:t>
            </a:r>
          </a:p>
          <a:p>
            <a:pPr lvl="1" eaLnBrk="1" hangingPunct="1"/>
            <a:r>
              <a:rPr lang="hu-HU" altLang="hu-HU" sz="2000" smtClean="0"/>
              <a:t>Kémiai</a:t>
            </a:r>
          </a:p>
          <a:p>
            <a:pPr lvl="1" eaLnBrk="1" hangingPunct="1"/>
            <a:r>
              <a:rPr lang="hu-HU" altLang="hu-HU" sz="2000" smtClean="0"/>
              <a:t>Elektrokémiai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a:xfrm>
            <a:off x="905980" y="332656"/>
            <a:ext cx="8229600" cy="1143000"/>
          </a:xfrm>
        </p:spPr>
        <p:txBody>
          <a:bodyPr/>
          <a:lstStyle/>
          <a:p>
            <a:pPr eaLnBrk="1" hangingPunct="1"/>
            <a:r>
              <a:rPr lang="hu-HU" altLang="hu-HU" dirty="0" smtClean="0"/>
              <a:t>Mechanikai felületkezelés</a:t>
            </a:r>
          </a:p>
        </p:txBody>
      </p:sp>
      <p:sp>
        <p:nvSpPr>
          <p:cNvPr id="17411" name="Szöveg helye 5"/>
          <p:cNvSpPr>
            <a:spLocks noGrp="1"/>
          </p:cNvSpPr>
          <p:nvPr>
            <p:ph type="body" idx="1"/>
          </p:nvPr>
        </p:nvSpPr>
        <p:spPr/>
        <p:txBody>
          <a:bodyPr/>
          <a:lstStyle/>
          <a:p>
            <a:pPr eaLnBrk="1" hangingPunct="1"/>
            <a:r>
              <a:rPr lang="hu-HU" altLang="hu-HU" smtClean="0"/>
              <a:t>Polírozás</a:t>
            </a:r>
          </a:p>
        </p:txBody>
      </p:sp>
      <p:sp>
        <p:nvSpPr>
          <p:cNvPr id="17412" name="Tartalom helye 3"/>
          <p:cNvSpPr>
            <a:spLocks noGrp="1"/>
          </p:cNvSpPr>
          <p:nvPr>
            <p:ph sz="half" idx="2"/>
          </p:nvPr>
        </p:nvSpPr>
        <p:spPr/>
        <p:txBody>
          <a:bodyPr/>
          <a:lstStyle/>
          <a:p>
            <a:pPr marL="250825" algn="just" eaLnBrk="1" hangingPunct="1"/>
            <a:r>
              <a:rPr lang="hu-HU" altLang="hu-HU" sz="1800" dirty="0" smtClean="0"/>
              <a:t>A kezelt felületek simaságát és minőségét </a:t>
            </a:r>
            <a:r>
              <a:rPr lang="hu-HU" altLang="hu-HU" sz="1800" i="1" dirty="0" err="1" smtClean="0"/>
              <a:t>Ra</a:t>
            </a:r>
            <a:r>
              <a:rPr lang="hu-HU" altLang="hu-HU" sz="1800" i="1" dirty="0" smtClean="0"/>
              <a:t> </a:t>
            </a:r>
            <a:r>
              <a:rPr lang="hu-HU" altLang="hu-HU" sz="1800" i="1" dirty="0" smtClean="0"/>
              <a:t>(átlagos érdesség)</a:t>
            </a:r>
            <a:r>
              <a:rPr lang="hu-HU" altLang="hu-HU" sz="1800" dirty="0" smtClean="0"/>
              <a:t>, </a:t>
            </a:r>
            <a:r>
              <a:rPr lang="hu-HU" altLang="hu-HU" sz="1800" i="1" dirty="0" smtClean="0"/>
              <a:t>Rt (maximális érdesség)</a:t>
            </a:r>
            <a:r>
              <a:rPr lang="hu-HU" altLang="hu-HU" sz="1800" dirty="0" smtClean="0"/>
              <a:t> </a:t>
            </a:r>
            <a:r>
              <a:rPr lang="hu-HU" altLang="hu-HU" sz="1800" dirty="0" smtClean="0"/>
              <a:t>vagy </a:t>
            </a:r>
            <a:r>
              <a:rPr lang="hu-HU" altLang="hu-HU" sz="1800" i="1" dirty="0" smtClean="0"/>
              <a:t>RMS (</a:t>
            </a:r>
            <a:r>
              <a:rPr lang="hu-HU" altLang="hu-HU" sz="1800" i="1" dirty="0" err="1" smtClean="0"/>
              <a:t>root</a:t>
            </a:r>
            <a:r>
              <a:rPr lang="hu-HU" altLang="hu-HU" sz="1800" i="1" dirty="0" smtClean="0"/>
              <a:t> </a:t>
            </a:r>
            <a:r>
              <a:rPr lang="hu-HU" altLang="hu-HU" sz="1800" i="1" dirty="0" err="1" smtClean="0"/>
              <a:t>mean</a:t>
            </a:r>
            <a:r>
              <a:rPr lang="hu-HU" altLang="hu-HU" sz="1800" i="1" dirty="0" smtClean="0"/>
              <a:t> </a:t>
            </a:r>
            <a:r>
              <a:rPr lang="hu-HU" altLang="hu-HU" sz="1800" i="1" dirty="0" err="1" smtClean="0"/>
              <a:t>square</a:t>
            </a:r>
            <a:r>
              <a:rPr lang="hu-HU" altLang="hu-HU" sz="1800" i="1" dirty="0" smtClean="0"/>
              <a:t> </a:t>
            </a:r>
            <a:r>
              <a:rPr lang="hu-HU" altLang="hu-HU" sz="1800" i="1" dirty="0" err="1" smtClean="0"/>
              <a:t>roughness</a:t>
            </a:r>
            <a:r>
              <a:rPr lang="hu-HU" altLang="hu-HU" sz="1800" i="1" dirty="0" smtClean="0"/>
              <a:t>)</a:t>
            </a:r>
            <a:r>
              <a:rPr lang="hu-HU" altLang="hu-HU" sz="1800" dirty="0" smtClean="0"/>
              <a:t> értékkel definiálják.</a:t>
            </a:r>
          </a:p>
          <a:p>
            <a:pPr marL="250825" algn="just" eaLnBrk="1" hangingPunct="1"/>
            <a:r>
              <a:rPr lang="hu-HU" altLang="hu-HU" sz="1800" dirty="0" smtClean="0"/>
              <a:t>Alapkövetelmény a 0.6</a:t>
            </a:r>
            <a:r>
              <a:rPr lang="el-GR" altLang="hu-HU" sz="1800" dirty="0" smtClean="0"/>
              <a:t>μ</a:t>
            </a:r>
            <a:r>
              <a:rPr lang="hu-HU" altLang="hu-HU" sz="1800" dirty="0" smtClean="0"/>
              <a:t>m-es </a:t>
            </a:r>
            <a:r>
              <a:rPr lang="hu-HU" altLang="hu-HU" sz="1800" i="1" dirty="0" err="1" smtClean="0"/>
              <a:t>Ra</a:t>
            </a:r>
            <a:r>
              <a:rPr lang="hu-HU" altLang="hu-HU" sz="1800" dirty="0" smtClean="0"/>
              <a:t> érték. A legfinomabb polírozó- szalaggal ~0.3</a:t>
            </a:r>
            <a:r>
              <a:rPr lang="el-GR" altLang="hu-HU" sz="1800" dirty="0" smtClean="0"/>
              <a:t>μ</a:t>
            </a:r>
            <a:r>
              <a:rPr lang="hu-HU" altLang="hu-HU" sz="1800" dirty="0" smtClean="0"/>
              <a:t>m érhető el.</a:t>
            </a:r>
          </a:p>
          <a:p>
            <a:pPr marL="250825" algn="just" eaLnBrk="1" hangingPunct="1"/>
            <a:r>
              <a:rPr lang="hu-HU" altLang="hu-HU" sz="1800" dirty="0" smtClean="0"/>
              <a:t>A felület elérhető minőségét meghatározza és korlátozza az acél minősége</a:t>
            </a:r>
          </a:p>
          <a:p>
            <a:pPr marL="692150" lvl="1" algn="just" eaLnBrk="1" hangingPunct="1"/>
            <a:r>
              <a:rPr lang="hu-HU" altLang="hu-HU" sz="1400" dirty="0" err="1" smtClean="0"/>
              <a:t>Pl</a:t>
            </a:r>
            <a:r>
              <a:rPr lang="hu-HU" altLang="hu-HU" sz="1400" dirty="0" smtClean="0"/>
              <a:t> Ti-stabilizált </a:t>
            </a:r>
            <a:r>
              <a:rPr lang="hu-HU" altLang="hu-HU" sz="1400" dirty="0" err="1" smtClean="0"/>
              <a:t>Cr-Ni</a:t>
            </a:r>
            <a:r>
              <a:rPr lang="hu-HU" altLang="hu-HU" sz="1400" dirty="0" smtClean="0"/>
              <a:t>(</a:t>
            </a:r>
            <a:r>
              <a:rPr lang="hu-HU" altLang="hu-HU" sz="1400" dirty="0" err="1" smtClean="0"/>
              <a:t>Mo</a:t>
            </a:r>
            <a:r>
              <a:rPr lang="hu-HU" altLang="hu-HU" sz="1400" dirty="0" smtClean="0"/>
              <a:t>) acéllal nem érhető el nagyon jó felületi minőség. </a:t>
            </a:r>
          </a:p>
          <a:p>
            <a:pPr marL="692150" lvl="1" algn="just" eaLnBrk="1" hangingPunct="1"/>
            <a:r>
              <a:rPr lang="hu-HU" altLang="hu-HU" sz="1400" dirty="0" smtClean="0"/>
              <a:t>Későbbi tükörpolírozáshoz egy </a:t>
            </a:r>
            <a:r>
              <a:rPr lang="hu-HU" altLang="hu-HU" sz="1400" i="1" dirty="0" err="1" smtClean="0"/>
              <a:t>Ra</a:t>
            </a:r>
            <a:r>
              <a:rPr lang="hu-HU" altLang="hu-HU" sz="1400" dirty="0" smtClean="0"/>
              <a:t>=0.6</a:t>
            </a:r>
            <a:r>
              <a:rPr lang="el-GR" altLang="hu-HU" sz="1400" dirty="0" smtClean="0"/>
              <a:t>μ</a:t>
            </a:r>
            <a:r>
              <a:rPr lang="hu-HU" altLang="hu-HU" sz="1400" dirty="0" err="1" smtClean="0"/>
              <a:t>m-os</a:t>
            </a:r>
            <a:r>
              <a:rPr lang="hu-HU" altLang="hu-HU" sz="1400" dirty="0" smtClean="0"/>
              <a:t> előpolírozás </a:t>
            </a:r>
            <a:r>
              <a:rPr lang="hu-HU" altLang="hu-HU" sz="1400" dirty="0" smtClean="0"/>
              <a:t>elegendő</a:t>
            </a:r>
          </a:p>
          <a:p>
            <a:pPr marL="692150" lvl="1" algn="just" eaLnBrk="1" hangingPunct="1"/>
            <a:r>
              <a:rPr lang="hu-HU" altLang="hu-HU" sz="1400" dirty="0" smtClean="0"/>
              <a:t>Hidegen hengerelt acél</a:t>
            </a:r>
            <a:endParaRPr lang="hu-HU" altLang="hu-HU" sz="1400" dirty="0" smtClean="0"/>
          </a:p>
        </p:txBody>
      </p:sp>
      <p:sp>
        <p:nvSpPr>
          <p:cNvPr id="17413" name="Szöveg helye 6"/>
          <p:cNvSpPr>
            <a:spLocks noGrp="1"/>
          </p:cNvSpPr>
          <p:nvPr>
            <p:ph type="body" sz="quarter" idx="3"/>
          </p:nvPr>
        </p:nvSpPr>
        <p:spPr/>
        <p:txBody>
          <a:bodyPr/>
          <a:lstStyle/>
          <a:p>
            <a:pPr eaLnBrk="1" hangingPunct="1"/>
            <a:r>
              <a:rPr lang="hu-HU" altLang="hu-HU" dirty="0" smtClean="0"/>
              <a:t>Homokfúvás</a:t>
            </a:r>
          </a:p>
        </p:txBody>
      </p:sp>
      <p:sp>
        <p:nvSpPr>
          <p:cNvPr id="17414" name="Tartalom helye 4"/>
          <p:cNvSpPr>
            <a:spLocks noGrp="1"/>
          </p:cNvSpPr>
          <p:nvPr>
            <p:ph sz="quarter" idx="4"/>
          </p:nvPr>
        </p:nvSpPr>
        <p:spPr/>
        <p:txBody>
          <a:bodyPr/>
          <a:lstStyle/>
          <a:p>
            <a:pPr eaLnBrk="1" hangingPunct="1"/>
            <a:r>
              <a:rPr lang="hu-HU" altLang="hu-HU" sz="1800" dirty="0" smtClean="0"/>
              <a:t>Különleges felületi simasághoz</a:t>
            </a:r>
          </a:p>
          <a:p>
            <a:pPr eaLnBrk="1" hangingPunct="1"/>
            <a:r>
              <a:rPr lang="hu-HU" altLang="hu-HU" sz="1800" dirty="0" smtClean="0"/>
              <a:t>Lehetőség optikai effektekre</a:t>
            </a:r>
          </a:p>
          <a:p>
            <a:pPr eaLnBrk="1" hangingPunct="1"/>
            <a:r>
              <a:rPr lang="hu-HU" altLang="hu-HU" sz="1800" dirty="0" smtClean="0"/>
              <a:t>Feszültségből eredő </a:t>
            </a:r>
            <a:r>
              <a:rPr lang="hu-HU" altLang="hu-HU" sz="1800" dirty="0" smtClean="0"/>
              <a:t>törések </a:t>
            </a:r>
            <a:r>
              <a:rPr lang="hu-HU" altLang="hu-HU" sz="1800" dirty="0" smtClean="0"/>
              <a:t>és korrózió esélyét csökkenti</a:t>
            </a:r>
          </a:p>
          <a:p>
            <a:pPr eaLnBrk="1" hangingPunct="1"/>
            <a:r>
              <a:rPr lang="hu-HU" altLang="hu-HU" sz="1800" dirty="0" smtClean="0"/>
              <a:t>Főleg a külső részre</a:t>
            </a:r>
          </a:p>
        </p:txBody>
      </p:sp>
      <p:pic>
        <p:nvPicPr>
          <p:cNvPr id="17415" name="Picture 2" descr="G:\Pictures\PixlrCamera\Pixlr_2015042803063301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526" t="4253" r="14377" b="12250"/>
          <a:stretch>
            <a:fillRect/>
          </a:stretch>
        </p:blipFill>
        <p:spPr bwMode="auto">
          <a:xfrm>
            <a:off x="4932363" y="3889375"/>
            <a:ext cx="42116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p:nvPr>
        </p:nvSpPr>
        <p:spPr>
          <a:xfrm>
            <a:off x="914400" y="332656"/>
            <a:ext cx="8229600" cy="1143000"/>
          </a:xfrm>
        </p:spPr>
        <p:txBody>
          <a:bodyPr/>
          <a:lstStyle/>
          <a:p>
            <a:pPr eaLnBrk="1" hangingPunct="1"/>
            <a:r>
              <a:rPr lang="hu-HU" altLang="hu-HU" dirty="0" smtClean="0"/>
              <a:t>Kémiai felületkezelés</a:t>
            </a:r>
          </a:p>
        </p:txBody>
      </p:sp>
      <p:sp>
        <p:nvSpPr>
          <p:cNvPr id="18435" name="Szöveg helye 3"/>
          <p:cNvSpPr>
            <a:spLocks noGrp="1"/>
          </p:cNvSpPr>
          <p:nvPr>
            <p:ph type="body" idx="1"/>
          </p:nvPr>
        </p:nvSpPr>
        <p:spPr/>
        <p:txBody>
          <a:bodyPr/>
          <a:lstStyle/>
          <a:p>
            <a:pPr eaLnBrk="1" hangingPunct="1"/>
            <a:r>
              <a:rPr lang="hu-HU" altLang="hu-HU" smtClean="0"/>
              <a:t>Kauterizálás</a:t>
            </a:r>
          </a:p>
        </p:txBody>
      </p:sp>
      <p:sp>
        <p:nvSpPr>
          <p:cNvPr id="18436" name="Tartalom helye 4"/>
          <p:cNvSpPr>
            <a:spLocks noGrp="1"/>
          </p:cNvSpPr>
          <p:nvPr>
            <p:ph sz="half" idx="2"/>
          </p:nvPr>
        </p:nvSpPr>
        <p:spPr/>
        <p:txBody>
          <a:bodyPr/>
          <a:lstStyle/>
          <a:p>
            <a:pPr eaLnBrk="1" hangingPunct="1"/>
            <a:r>
              <a:rPr lang="hu-HU" altLang="hu-HU" sz="2000" smtClean="0"/>
              <a:t>Szennyeződések, felületi hibák gátolják a passzív réteg képződését</a:t>
            </a:r>
          </a:p>
          <a:p>
            <a:pPr eaLnBrk="1" hangingPunct="1"/>
            <a:r>
              <a:rPr lang="hu-HU" altLang="hu-HU" sz="2000" smtClean="0"/>
              <a:t>Megfelelő savkeverékekkel feloldhatók a hibák </a:t>
            </a:r>
            <a:br>
              <a:rPr lang="hu-HU" altLang="hu-HU" sz="2000" smtClean="0"/>
            </a:br>
            <a:r>
              <a:rPr lang="hu-HU" altLang="hu-HU" sz="2000" smtClean="0"/>
              <a:t>(15-25% HNO3, 1-8% HF)</a:t>
            </a:r>
          </a:p>
          <a:p>
            <a:pPr eaLnBrk="1" hangingPunct="1"/>
            <a:r>
              <a:rPr lang="hu-HU" altLang="hu-HU" sz="2000" smtClean="0"/>
              <a:t>Pl: oxidációs foltok, hegesztési salakmaradék, gyártási hibák</a:t>
            </a:r>
          </a:p>
        </p:txBody>
      </p:sp>
      <p:sp>
        <p:nvSpPr>
          <p:cNvPr id="18437" name="Szöveg helye 5"/>
          <p:cNvSpPr>
            <a:spLocks noGrp="1"/>
          </p:cNvSpPr>
          <p:nvPr>
            <p:ph type="body" sz="quarter" idx="3"/>
          </p:nvPr>
        </p:nvSpPr>
        <p:spPr/>
        <p:txBody>
          <a:bodyPr/>
          <a:lstStyle/>
          <a:p>
            <a:pPr eaLnBrk="1" hangingPunct="1"/>
            <a:r>
              <a:rPr lang="hu-HU" altLang="hu-HU" smtClean="0"/>
              <a:t>Passziválás</a:t>
            </a:r>
          </a:p>
        </p:txBody>
      </p:sp>
      <p:sp>
        <p:nvSpPr>
          <p:cNvPr id="18438" name="Tartalom helye 6"/>
          <p:cNvSpPr>
            <a:spLocks noGrp="1"/>
          </p:cNvSpPr>
          <p:nvPr>
            <p:ph sz="quarter" idx="4"/>
          </p:nvPr>
        </p:nvSpPr>
        <p:spPr/>
        <p:txBody>
          <a:bodyPr/>
          <a:lstStyle/>
          <a:p>
            <a:pPr eaLnBrk="1" hangingPunct="1"/>
            <a:r>
              <a:rPr lang="hu-HU" altLang="hu-HU" sz="2000" smtClean="0"/>
              <a:t>Természetes passzív réteg levegővel érintkezve</a:t>
            </a:r>
          </a:p>
          <a:p>
            <a:pPr marL="447675" lvl="1" indent="-447675" eaLnBrk="1" hangingPunct="1">
              <a:buClr>
                <a:schemeClr val="accent1"/>
              </a:buClr>
              <a:buSzPct val="70000"/>
              <a:buFont typeface="Wingdings" pitchFamily="2" charset="2"/>
              <a:buChar char="n"/>
            </a:pPr>
            <a:r>
              <a:rPr lang="hu-HU" altLang="hu-HU" smtClean="0"/>
              <a:t>Mesterséges passziválás salétromsavval – kritikus körülmények</a:t>
            </a:r>
          </a:p>
          <a:p>
            <a:pPr marL="852488" lvl="2" indent="-447675" eaLnBrk="1" hangingPunct="1"/>
            <a:r>
              <a:rPr lang="hu-HU" altLang="hu-HU" sz="1600" smtClean="0"/>
              <a:t>Oxidáló hatás meggyorsítja a passzív réteg képződését</a:t>
            </a:r>
            <a:endParaRPr lang="hu-HU" altLang="hu-HU" sz="2000" smtClean="0"/>
          </a:p>
          <a:p>
            <a:pPr eaLnBrk="1" hangingPunct="1"/>
            <a:r>
              <a:rPr lang="hu-HU" altLang="hu-HU" sz="2000" smtClean="0"/>
              <a:t>Kauterizálás után vagy végső kezelés a speciális felületi struktúráknál</a:t>
            </a:r>
          </a:p>
          <a:p>
            <a:pPr eaLnBrk="1" hangingPunct="1"/>
            <a:r>
              <a:rPr lang="hu-HU" altLang="hu-HU" sz="2000" smtClean="0"/>
              <a:t>Kelátképzők: tartósabb passzív réteg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p:cNvSpPr>
            <a:spLocks noGrp="1"/>
          </p:cNvSpPr>
          <p:nvPr>
            <p:ph type="title"/>
          </p:nvPr>
        </p:nvSpPr>
        <p:spPr>
          <a:xfrm>
            <a:off x="914400" y="332656"/>
            <a:ext cx="8229600" cy="1143000"/>
          </a:xfrm>
        </p:spPr>
        <p:txBody>
          <a:bodyPr/>
          <a:lstStyle/>
          <a:p>
            <a:pPr eaLnBrk="1" hangingPunct="1"/>
            <a:r>
              <a:rPr lang="hu-HU" altLang="hu-HU" dirty="0" smtClean="0"/>
              <a:t>Elektrokémiai felületkezelés</a:t>
            </a:r>
          </a:p>
        </p:txBody>
      </p:sp>
      <p:sp>
        <p:nvSpPr>
          <p:cNvPr id="19459" name="Szöveg helye 3"/>
          <p:cNvSpPr>
            <a:spLocks noGrp="1"/>
          </p:cNvSpPr>
          <p:nvPr>
            <p:ph type="body" idx="1"/>
          </p:nvPr>
        </p:nvSpPr>
        <p:spPr>
          <a:xfrm>
            <a:off x="468313" y="3860800"/>
            <a:ext cx="4040187" cy="639763"/>
          </a:xfrm>
        </p:spPr>
        <p:txBody>
          <a:bodyPr/>
          <a:lstStyle/>
          <a:p>
            <a:pPr eaLnBrk="1" hangingPunct="1"/>
            <a:r>
              <a:rPr lang="hu-HU" altLang="hu-HU" smtClean="0"/>
              <a:t>Előnyök</a:t>
            </a:r>
          </a:p>
        </p:txBody>
      </p:sp>
      <p:sp>
        <p:nvSpPr>
          <p:cNvPr id="19460" name="Tartalom helye 2"/>
          <p:cNvSpPr>
            <a:spLocks noGrp="1"/>
          </p:cNvSpPr>
          <p:nvPr>
            <p:ph sz="half" idx="2"/>
          </p:nvPr>
        </p:nvSpPr>
        <p:spPr>
          <a:xfrm>
            <a:off x="539750" y="1700213"/>
            <a:ext cx="5832475" cy="2732087"/>
          </a:xfrm>
        </p:spPr>
        <p:txBody>
          <a:bodyPr/>
          <a:lstStyle/>
          <a:p>
            <a:pPr marL="0" indent="0" eaLnBrk="1" hangingPunct="1">
              <a:buFont typeface="Wingdings" pitchFamily="2" charset="2"/>
              <a:buNone/>
            </a:pPr>
            <a:r>
              <a:rPr lang="hu-HU" altLang="hu-HU" sz="2000" smtClean="0"/>
              <a:t>Tükörpolírozás: elektrokémiai kezelés durva felületek simítására és polírozására.</a:t>
            </a:r>
          </a:p>
          <a:p>
            <a:pPr marL="0" indent="0" eaLnBrk="1" hangingPunct="1">
              <a:buFont typeface="Wingdings" pitchFamily="2" charset="2"/>
              <a:buNone/>
            </a:pPr>
            <a:r>
              <a:rPr lang="hu-HU" altLang="hu-HU" sz="2000" smtClean="0"/>
              <a:t>A munkadarabot elektrolitba merítik és anódnak kapcsolják.</a:t>
            </a:r>
          </a:p>
          <a:p>
            <a:pPr marL="0" indent="0" eaLnBrk="1" hangingPunct="1">
              <a:buFont typeface="Wingdings" pitchFamily="2" charset="2"/>
              <a:buNone/>
            </a:pPr>
            <a:r>
              <a:rPr lang="hu-HU" altLang="hu-HU" sz="2000" smtClean="0"/>
              <a:t>Hatásfok függ az anyag minőségétől és a mechanikai előkezelések jóságától.</a:t>
            </a:r>
          </a:p>
          <a:p>
            <a:pPr marL="0" indent="0" eaLnBrk="1" hangingPunct="1">
              <a:buFont typeface="Wingdings" pitchFamily="2" charset="2"/>
              <a:buNone/>
            </a:pPr>
            <a:endParaRPr lang="hu-HU" altLang="hu-HU" sz="2000" smtClean="0"/>
          </a:p>
        </p:txBody>
      </p:sp>
      <p:sp>
        <p:nvSpPr>
          <p:cNvPr id="19461" name="Szöveg helye 4"/>
          <p:cNvSpPr>
            <a:spLocks noGrp="1"/>
          </p:cNvSpPr>
          <p:nvPr>
            <p:ph type="body" sz="quarter" idx="3"/>
          </p:nvPr>
        </p:nvSpPr>
        <p:spPr>
          <a:xfrm>
            <a:off x="4787900" y="3833813"/>
            <a:ext cx="4041775" cy="639762"/>
          </a:xfrm>
        </p:spPr>
        <p:txBody>
          <a:bodyPr/>
          <a:lstStyle/>
          <a:p>
            <a:pPr eaLnBrk="1" hangingPunct="1"/>
            <a:r>
              <a:rPr lang="hu-HU" altLang="hu-HU" smtClean="0"/>
              <a:t>Hátrányok</a:t>
            </a:r>
          </a:p>
        </p:txBody>
      </p:sp>
      <p:sp>
        <p:nvSpPr>
          <p:cNvPr id="19462" name="Tartalom helye 5"/>
          <p:cNvSpPr>
            <a:spLocks noGrp="1"/>
          </p:cNvSpPr>
          <p:nvPr>
            <p:ph sz="quarter" idx="4"/>
          </p:nvPr>
        </p:nvSpPr>
        <p:spPr>
          <a:xfrm>
            <a:off x="539750" y="4581525"/>
            <a:ext cx="4041775" cy="2006600"/>
          </a:xfrm>
        </p:spPr>
        <p:txBody>
          <a:bodyPr/>
          <a:lstStyle/>
          <a:p>
            <a:pPr eaLnBrk="1" hangingPunct="1"/>
            <a:r>
              <a:rPr lang="hu-HU" altLang="hu-HU" sz="2000" smtClean="0"/>
              <a:t>Mikroszkópikus egyenetlenségek is elsimíthatók</a:t>
            </a:r>
          </a:p>
          <a:p>
            <a:pPr eaLnBrk="1" hangingPunct="1"/>
            <a:r>
              <a:rPr lang="hu-HU" altLang="hu-HU" sz="2000" smtClean="0"/>
              <a:t>Nagy oxigén-konc. → vastagabb króm-oxid réteg → korróziónak jobban ellenáll</a:t>
            </a:r>
          </a:p>
        </p:txBody>
      </p:sp>
      <p:pic>
        <p:nvPicPr>
          <p:cNvPr id="19463" name="Picture 2" descr="D:\Dokumentumok\Dokumentumok\BME\MSc\2014_15_2\Bioreaktorok és a mérnöki gyakorlat\biotechtank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1773238"/>
            <a:ext cx="23383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artalom helye 5"/>
          <p:cNvSpPr txBox="1">
            <a:spLocks/>
          </p:cNvSpPr>
          <p:nvPr/>
        </p:nvSpPr>
        <p:spPr bwMode="auto">
          <a:xfrm>
            <a:off x="4733925" y="4716463"/>
            <a:ext cx="4041775"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algn="l" rtl="0" fontAlgn="base">
              <a:spcBef>
                <a:spcPct val="20000"/>
              </a:spcBef>
              <a:spcAft>
                <a:spcPct val="0"/>
              </a:spcAft>
              <a:buClr>
                <a:schemeClr val="accent1"/>
              </a:buClr>
              <a:buSzPct val="70000"/>
              <a:buFont typeface="Wingdings" pitchFamily="2" charset="2"/>
              <a:buChar char="n"/>
              <a:defRPr sz="2400">
                <a:solidFill>
                  <a:schemeClr val="tx1"/>
                </a:solidFill>
                <a:latin typeface="+mn-lt"/>
                <a:ea typeface="+mn-ea"/>
                <a:cs typeface="+mn-cs"/>
              </a:defRPr>
            </a:lvl1pPr>
            <a:lvl2pPr marL="889000" indent="-439738" algn="l" rtl="0" fontAlgn="base">
              <a:spcBef>
                <a:spcPct val="20000"/>
              </a:spcBef>
              <a:spcAft>
                <a:spcPct val="0"/>
              </a:spcAft>
              <a:buClr>
                <a:schemeClr val="hlink"/>
              </a:buClr>
              <a:buSzPct val="65000"/>
              <a:buFont typeface="Wingdings" pitchFamily="2" charset="2"/>
              <a:buChar char="¡"/>
              <a:defRPr sz="2000">
                <a:solidFill>
                  <a:schemeClr val="tx1"/>
                </a:solidFill>
                <a:latin typeface="+mn-lt"/>
              </a:defRPr>
            </a:lvl2pPr>
            <a:lvl3pPr marL="1293813" indent="-403225" algn="l" rtl="0" fontAlgn="base">
              <a:spcBef>
                <a:spcPct val="20000"/>
              </a:spcBef>
              <a:spcAft>
                <a:spcPct val="0"/>
              </a:spcAft>
              <a:buClr>
                <a:schemeClr val="accent1"/>
              </a:buClr>
              <a:buSzPct val="70000"/>
              <a:buFont typeface="Wingdings" pitchFamily="2" charset="2"/>
              <a:buChar char="n"/>
              <a:defRPr sz="1800">
                <a:solidFill>
                  <a:schemeClr val="tx1"/>
                </a:solidFill>
                <a:latin typeface="+mn-lt"/>
              </a:defRPr>
            </a:lvl3pPr>
            <a:lvl4pPr marL="1681163" indent="-385763" algn="l" rtl="0" fontAlgn="base">
              <a:spcBef>
                <a:spcPct val="20000"/>
              </a:spcBef>
              <a:spcAft>
                <a:spcPct val="0"/>
              </a:spcAft>
              <a:buClr>
                <a:schemeClr val="hlink"/>
              </a:buClr>
              <a:buSzPct val="75000"/>
              <a:buFont typeface="Wingdings" pitchFamily="2" charset="2"/>
              <a:buChar char="¡"/>
              <a:defRPr sz="1600">
                <a:solidFill>
                  <a:schemeClr val="tx1"/>
                </a:solidFill>
                <a:latin typeface="+mn-lt"/>
              </a:defRPr>
            </a:lvl4pPr>
            <a:lvl5pPr marL="20701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defRPr>
            </a:lvl9pPr>
          </a:lstStyle>
          <a:p>
            <a:pPr>
              <a:defRPr/>
            </a:pPr>
            <a:r>
              <a:rPr lang="hu-HU" sz="2000" kern="0" dirty="0" smtClean="0"/>
              <a:t>Eredeti tökéletlenségek kihangsúlyozása</a:t>
            </a:r>
          </a:p>
          <a:p>
            <a:pPr>
              <a:defRPr/>
            </a:pPr>
            <a:r>
              <a:rPr lang="hu-HU" sz="2000" kern="0" dirty="0" smtClean="0"/>
              <a:t>Hengerelt acéllemezekkel nehéz dolgozni, </a:t>
            </a:r>
            <a:r>
              <a:rPr lang="hu-HU" sz="2000" kern="0" dirty="0" err="1" smtClean="0"/>
              <a:t>titániummal</a:t>
            </a:r>
            <a:r>
              <a:rPr lang="hu-HU" sz="2000" kern="0" dirty="0" smtClean="0"/>
              <a:t> stabilizáltakra egyáltalán nem használható</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p:txBody>
          <a:bodyPr/>
          <a:lstStyle/>
          <a:p>
            <a:pPr eaLnBrk="1" hangingPunct="1"/>
            <a:r>
              <a:rPr lang="hu-HU" altLang="hu-HU" smtClean="0"/>
              <a:t>Felületkezelés ellenőrzése</a:t>
            </a:r>
          </a:p>
        </p:txBody>
      </p:sp>
      <p:sp>
        <p:nvSpPr>
          <p:cNvPr id="20483" name="Tartalom helye 2"/>
          <p:cNvSpPr>
            <a:spLocks noGrp="1"/>
          </p:cNvSpPr>
          <p:nvPr>
            <p:ph idx="1"/>
          </p:nvPr>
        </p:nvSpPr>
        <p:spPr>
          <a:xfrm>
            <a:off x="468313" y="1773238"/>
            <a:ext cx="8316912" cy="3024187"/>
          </a:xfrm>
        </p:spPr>
        <p:txBody>
          <a:bodyPr/>
          <a:lstStyle/>
          <a:p>
            <a:pPr eaLnBrk="1" hangingPunct="1"/>
            <a:r>
              <a:rPr lang="hu-HU" altLang="hu-HU" sz="2000" smtClean="0"/>
              <a:t>A felületminőség és a hegesztések ellenőrzése</a:t>
            </a:r>
          </a:p>
          <a:p>
            <a:pPr lvl="1"/>
            <a:r>
              <a:rPr lang="hu-HU" altLang="hu-HU" sz="1800" smtClean="0"/>
              <a:t>Szemrevételezéssel</a:t>
            </a:r>
          </a:p>
          <a:p>
            <a:pPr lvl="1"/>
            <a:r>
              <a:rPr lang="hu-HU" altLang="hu-HU" sz="1800" smtClean="0"/>
              <a:t>Ferrites szennyezettség vizsgálata: ferroxyl teszt (kauterizált ausztenites króm-nikkel acélnál)</a:t>
            </a:r>
          </a:p>
          <a:p>
            <a:pPr lvl="1"/>
            <a:r>
              <a:rPr lang="hu-HU" altLang="hu-HU" sz="1800" smtClean="0"/>
              <a:t>A felület passzivitásának ellenőrzése (palládium teszt)</a:t>
            </a:r>
          </a:p>
          <a:p>
            <a:pPr lvl="1"/>
            <a:r>
              <a:rPr lang="hu-HU" altLang="hu-HU" sz="1800" smtClean="0"/>
              <a:t>Detergens maradványok mérése</a:t>
            </a:r>
          </a:p>
          <a:p>
            <a:pPr lvl="1"/>
            <a:r>
              <a:rPr lang="hu-HU" altLang="hu-HU" sz="1800" smtClean="0"/>
              <a:t>Klorid és szulfid szennyezők mérése</a:t>
            </a:r>
          </a:p>
          <a:p>
            <a:pPr lvl="1"/>
            <a:r>
              <a:rPr lang="hu-HU" altLang="hu-HU" sz="1800" smtClean="0"/>
              <a:t>A maratás által okozott hibáktól mentes-e a felület</a:t>
            </a:r>
          </a:p>
          <a:p>
            <a:pPr lvl="1"/>
            <a:r>
              <a:rPr lang="hu-HU" altLang="hu-HU" sz="1800" smtClean="0"/>
              <a:t>Elektromos felületmérés </a:t>
            </a:r>
          </a:p>
          <a:p>
            <a:pPr lvl="1" eaLnBrk="1" hangingPunct="1"/>
            <a:endParaRPr lang="hu-HU" altLang="hu-HU" sz="1800" smtClean="0"/>
          </a:p>
        </p:txBody>
      </p:sp>
      <p:sp>
        <p:nvSpPr>
          <p:cNvPr id="5" name="Tartalom helye 2"/>
          <p:cNvSpPr txBox="1">
            <a:spLocks/>
          </p:cNvSpPr>
          <p:nvPr/>
        </p:nvSpPr>
        <p:spPr bwMode="auto">
          <a:xfrm>
            <a:off x="620713" y="4797425"/>
            <a:ext cx="81645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defRPr/>
            </a:pPr>
            <a:r>
              <a:rPr lang="hu-HU" altLang="hu-HU" sz="2000" kern="0" dirty="0" smtClean="0"/>
              <a:t>Felületkezelt berendezések tárolása</a:t>
            </a:r>
          </a:p>
          <a:p>
            <a:pPr lvl="1">
              <a:defRPr/>
            </a:pPr>
            <a:r>
              <a:rPr lang="hu-HU" sz="1800" dirty="0" smtClean="0"/>
              <a:t>Nem érheti por vagy vízpermet</a:t>
            </a:r>
          </a:p>
          <a:p>
            <a:pPr lvl="1">
              <a:defRPr/>
            </a:pPr>
            <a:r>
              <a:rPr lang="hu-HU" sz="1800" dirty="0" smtClean="0"/>
              <a:t>Ne legyen a közelben vasút vagy villamos út, mivel a fékezésnél vaspor keletkezik.</a:t>
            </a:r>
          </a:p>
          <a:p>
            <a:pPr lvl="1">
              <a:defRPr/>
            </a:pPr>
            <a:r>
              <a:rPr lang="hu-HU" sz="1800" dirty="0" smtClean="0"/>
              <a:t>A legjobb megoldás a hosszú távú raktározásra, ha az előkezelt részeket befóliázzák.</a:t>
            </a:r>
          </a:p>
          <a:p>
            <a:pPr lvl="1" eaLnBrk="1" hangingPunct="1">
              <a:defRPr/>
            </a:pPr>
            <a:endParaRPr lang="hu-HU" altLang="hu-HU" sz="1800" kern="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p:txBody>
          <a:bodyPr/>
          <a:lstStyle/>
          <a:p>
            <a:pPr eaLnBrk="1" hangingPunct="1"/>
            <a:r>
              <a:rPr lang="hu-HU" altLang="hu-HU" smtClean="0"/>
              <a:t>Holtterek és hézagok</a:t>
            </a:r>
          </a:p>
        </p:txBody>
      </p:sp>
      <p:sp>
        <p:nvSpPr>
          <p:cNvPr id="21507" name="Tartalom helye 2"/>
          <p:cNvSpPr>
            <a:spLocks noGrp="1"/>
          </p:cNvSpPr>
          <p:nvPr>
            <p:ph idx="1"/>
          </p:nvPr>
        </p:nvSpPr>
        <p:spPr>
          <a:xfrm>
            <a:off x="323850" y="1773238"/>
            <a:ext cx="8496300" cy="4114800"/>
          </a:xfrm>
        </p:spPr>
        <p:txBody>
          <a:bodyPr/>
          <a:lstStyle/>
          <a:p>
            <a:pPr eaLnBrk="1" hangingPunct="1"/>
            <a:r>
              <a:rPr lang="hu-HU" altLang="hu-HU" sz="1800" dirty="0" smtClean="0"/>
              <a:t>Biotechnológiai extrakövetelmény: </a:t>
            </a:r>
            <a:r>
              <a:rPr lang="hu-HU" altLang="hu-HU" sz="1800" b="1" dirty="0" smtClean="0"/>
              <a:t>sterilitás</a:t>
            </a:r>
            <a:r>
              <a:rPr lang="hu-HU" altLang="hu-HU" sz="1800" dirty="0" smtClean="0"/>
              <a:t>!</a:t>
            </a:r>
          </a:p>
          <a:p>
            <a:pPr eaLnBrk="1" hangingPunct="1"/>
            <a:r>
              <a:rPr lang="hu-HU" altLang="hu-HU" sz="1800" dirty="0" smtClean="0"/>
              <a:t>Szennyeződés és sterilitás elérhetetlensége:</a:t>
            </a:r>
          </a:p>
          <a:p>
            <a:pPr lvl="1" eaLnBrk="1" hangingPunct="1"/>
            <a:r>
              <a:rPr lang="hu-HU" altLang="hu-HU" sz="1600" dirty="0" smtClean="0"/>
              <a:t>Holtterek</a:t>
            </a:r>
          </a:p>
          <a:p>
            <a:pPr lvl="1" eaLnBrk="1" hangingPunct="1"/>
            <a:r>
              <a:rPr lang="hu-HU" altLang="hu-HU" sz="1600" dirty="0" smtClean="0"/>
              <a:t>szivárgások</a:t>
            </a:r>
          </a:p>
          <a:p>
            <a:pPr eaLnBrk="1" hangingPunct="1"/>
            <a:r>
              <a:rPr lang="hu-HU" altLang="hu-HU" sz="1800" dirty="0" smtClean="0"/>
              <a:t>Járulékos berendezések és helytelen kialakítás hézagokat és holttereket eredményez.</a:t>
            </a:r>
          </a:p>
          <a:p>
            <a:pPr eaLnBrk="1" hangingPunct="1"/>
            <a:r>
              <a:rPr lang="hu-HU" altLang="hu-HU" sz="1800" dirty="0" smtClean="0"/>
              <a:t>Holtterekben mikrobák </a:t>
            </a:r>
            <a:br>
              <a:rPr lang="hu-HU" altLang="hu-HU" sz="1800" dirty="0" smtClean="0"/>
            </a:br>
            <a:r>
              <a:rPr lang="hu-HU" altLang="hu-HU" sz="1800" dirty="0" smtClean="0"/>
              <a:t>vagy tápközeg </a:t>
            </a:r>
            <a:br>
              <a:rPr lang="hu-HU" altLang="hu-HU" sz="1800" dirty="0" smtClean="0"/>
            </a:br>
            <a:r>
              <a:rPr lang="hu-HU" altLang="hu-HU" sz="1800" dirty="0" smtClean="0"/>
              <a:t>→ befertőződés</a:t>
            </a:r>
          </a:p>
          <a:p>
            <a:pPr eaLnBrk="1" hangingPunct="1"/>
            <a:r>
              <a:rPr lang="hu-HU" altLang="hu-HU" sz="1800" dirty="0" smtClean="0"/>
              <a:t>Levegővel töltött hézagok </a:t>
            </a:r>
            <a:br>
              <a:rPr lang="hu-HU" altLang="hu-HU" sz="1800" dirty="0" smtClean="0"/>
            </a:br>
            <a:r>
              <a:rPr lang="hu-HU" altLang="hu-HU" sz="1800" dirty="0" smtClean="0"/>
              <a:t>nem érik el a sterilezési </a:t>
            </a:r>
            <a:br>
              <a:rPr lang="hu-HU" altLang="hu-HU" sz="1800" dirty="0" smtClean="0"/>
            </a:br>
            <a:r>
              <a:rPr lang="hu-HU" altLang="hu-HU" sz="1800" dirty="0" smtClean="0"/>
              <a:t>hőmérsékletet </a:t>
            </a:r>
            <a:br>
              <a:rPr lang="hu-HU" altLang="hu-HU" sz="1800" dirty="0" smtClean="0"/>
            </a:br>
            <a:r>
              <a:rPr lang="hu-HU" altLang="hu-HU" sz="1800" dirty="0" smtClean="0"/>
              <a:t>→ mikrobák maradnak</a:t>
            </a:r>
          </a:p>
          <a:p>
            <a:pPr eaLnBrk="1" hangingPunct="1"/>
            <a:r>
              <a:rPr lang="hu-HU" altLang="hu-HU" sz="1800" dirty="0" smtClean="0"/>
              <a:t>Hőmérők elhelyezése </a:t>
            </a:r>
            <a:br>
              <a:rPr lang="hu-HU" altLang="hu-HU" sz="1800" dirty="0" smtClean="0"/>
            </a:br>
            <a:r>
              <a:rPr lang="hu-HU" altLang="hu-HU" sz="1800" dirty="0" smtClean="0"/>
              <a:t>a kritikus pontokba </a:t>
            </a:r>
            <a:br>
              <a:rPr lang="hu-HU" altLang="hu-HU" sz="1800" dirty="0" smtClean="0"/>
            </a:br>
            <a:r>
              <a:rPr lang="hu-HU" altLang="hu-HU" sz="1800" dirty="0" smtClean="0"/>
              <a:t>→ monitorozás</a:t>
            </a:r>
          </a:p>
          <a:p>
            <a:pPr lvl="1" eaLnBrk="1" hangingPunct="1"/>
            <a:endParaRPr lang="hu-HU" altLang="hu-HU" sz="1600" dirty="0" smtClean="0"/>
          </a:p>
        </p:txBody>
      </p:sp>
      <p:pic>
        <p:nvPicPr>
          <p:cNvPr id="21508" name="Picture 5" descr="G:\Pictures\PixlrCamera\Pixlr_20150428030723476.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0977" t="4948" r="12057" b="17659"/>
          <a:stretch>
            <a:fillRect/>
          </a:stretch>
        </p:blipFill>
        <p:spPr bwMode="auto">
          <a:xfrm>
            <a:off x="3563938" y="3429000"/>
            <a:ext cx="53784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p:cNvSpPr>
            <a:spLocks noGrp="1"/>
          </p:cNvSpPr>
          <p:nvPr>
            <p:ph type="title"/>
          </p:nvPr>
        </p:nvSpPr>
        <p:spPr>
          <a:xfrm>
            <a:off x="539552" y="908720"/>
            <a:ext cx="7239000" cy="588963"/>
          </a:xfrm>
        </p:spPr>
        <p:txBody>
          <a:bodyPr/>
          <a:lstStyle/>
          <a:p>
            <a:pPr algn="ctr" eaLnBrk="1" hangingPunct="1"/>
            <a:r>
              <a:rPr lang="hu-HU" altLang="hu-HU" dirty="0" smtClean="0">
                <a:solidFill>
                  <a:schemeClr val="tx1"/>
                </a:solidFill>
              </a:rPr>
              <a:t>Tartályok alkalmazhatósága</a:t>
            </a:r>
          </a:p>
        </p:txBody>
      </p:sp>
      <p:pic>
        <p:nvPicPr>
          <p:cNvPr id="4099" name="Tartalom helye 9"/>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932363" y="4760913"/>
            <a:ext cx="2025650" cy="1309687"/>
          </a:xfrm>
        </p:spPr>
      </p:pic>
      <p:pic>
        <p:nvPicPr>
          <p:cNvPr id="4100" name="Kép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837523"/>
            <a:ext cx="273526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Kép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100" y="4330700"/>
            <a:ext cx="12509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Kép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963" y="1837523"/>
            <a:ext cx="27606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Szövegdoboz 6"/>
          <p:cNvSpPr txBox="1">
            <a:spLocks noChangeArrowheads="1"/>
          </p:cNvSpPr>
          <p:nvPr/>
        </p:nvSpPr>
        <p:spPr bwMode="auto">
          <a:xfrm>
            <a:off x="1257300" y="6230938"/>
            <a:ext cx="218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hu-HU" altLang="hu-HU" sz="1800"/>
              <a:t>Tárolás (pl: siló)</a:t>
            </a:r>
          </a:p>
        </p:txBody>
      </p:sp>
      <p:sp>
        <p:nvSpPr>
          <p:cNvPr id="4104" name="Szövegdoboz 7"/>
          <p:cNvSpPr txBox="1">
            <a:spLocks noChangeArrowheads="1"/>
          </p:cNvSpPr>
          <p:nvPr/>
        </p:nvSpPr>
        <p:spPr bwMode="auto">
          <a:xfrm>
            <a:off x="969963" y="3611797"/>
            <a:ext cx="2687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hu-HU" altLang="hu-HU" sz="1800" dirty="0"/>
              <a:t>Szállítás (</a:t>
            </a:r>
            <a:r>
              <a:rPr lang="hu-HU" altLang="hu-HU" sz="1800" dirty="0" err="1"/>
              <a:t>pl</a:t>
            </a:r>
            <a:r>
              <a:rPr lang="hu-HU" altLang="hu-HU" sz="1800" dirty="0"/>
              <a:t>: szennyvíz)</a:t>
            </a:r>
          </a:p>
        </p:txBody>
      </p:sp>
      <p:sp>
        <p:nvSpPr>
          <p:cNvPr id="4105" name="Szövegdoboz 8"/>
          <p:cNvSpPr txBox="1">
            <a:spLocks noChangeArrowheads="1"/>
          </p:cNvSpPr>
          <p:nvPr/>
        </p:nvSpPr>
        <p:spPr bwMode="auto">
          <a:xfrm>
            <a:off x="4522557" y="3615523"/>
            <a:ext cx="2586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hu-HU" altLang="hu-HU" sz="1800" dirty="0"/>
              <a:t>Kémiai és biológiai folyamatok színtere (termelés, tárolás)</a:t>
            </a:r>
          </a:p>
        </p:txBody>
      </p:sp>
      <p:sp>
        <p:nvSpPr>
          <p:cNvPr id="4106" name="Szövegdoboz 10"/>
          <p:cNvSpPr txBox="1">
            <a:spLocks noChangeArrowheads="1"/>
          </p:cNvSpPr>
          <p:nvPr/>
        </p:nvSpPr>
        <p:spPr bwMode="auto">
          <a:xfrm>
            <a:off x="4932363" y="6230938"/>
            <a:ext cx="215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hu-HU" altLang="hu-HU" sz="1800"/>
              <a:t>Tárolás (pl: víz)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a:xfrm>
            <a:off x="-252536" y="908720"/>
            <a:ext cx="5002213" cy="588962"/>
          </a:xfrm>
        </p:spPr>
        <p:txBody>
          <a:bodyPr/>
          <a:lstStyle/>
          <a:p>
            <a:pPr algn="ctr"/>
            <a:r>
              <a:rPr lang="hu-HU" altLang="hu-HU" dirty="0" smtClean="0">
                <a:solidFill>
                  <a:schemeClr val="tx1"/>
                </a:solidFill>
              </a:rPr>
              <a:t>Tömítések</a:t>
            </a:r>
          </a:p>
        </p:txBody>
      </p:sp>
      <p:sp>
        <p:nvSpPr>
          <p:cNvPr id="22531" name="Szövegdoboz 3"/>
          <p:cNvSpPr txBox="1">
            <a:spLocks noChangeArrowheads="1"/>
          </p:cNvSpPr>
          <p:nvPr/>
        </p:nvSpPr>
        <p:spPr bwMode="auto">
          <a:xfrm>
            <a:off x="719138" y="3810000"/>
            <a:ext cx="651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altLang="hu-HU" sz="2000" dirty="0"/>
              <a:t>→  A tartály </a:t>
            </a:r>
            <a:r>
              <a:rPr lang="hu-HU" altLang="hu-HU" sz="2000" b="1" dirty="0"/>
              <a:t>nem hermetikusan zárt rendszer</a:t>
            </a:r>
            <a:r>
              <a:rPr lang="hu-HU" altLang="hu-HU" sz="2000" dirty="0"/>
              <a:t>. </a:t>
            </a:r>
          </a:p>
        </p:txBody>
      </p:sp>
      <p:sp>
        <p:nvSpPr>
          <p:cNvPr id="5" name="Szövegdoboz 4"/>
          <p:cNvSpPr txBox="1"/>
          <p:nvPr/>
        </p:nvSpPr>
        <p:spPr>
          <a:xfrm>
            <a:off x="719138" y="1916113"/>
            <a:ext cx="7669212" cy="1938992"/>
          </a:xfrm>
          <a:prstGeom prst="rect">
            <a:avLst/>
          </a:prstGeom>
          <a:noFill/>
        </p:spPr>
        <p:txBody>
          <a:bodyPr>
            <a:spAutoFit/>
          </a:bodyPr>
          <a:lstStyle/>
          <a:p>
            <a:pPr>
              <a:defRPr/>
            </a:pPr>
            <a:r>
              <a:rPr lang="hu-HU" sz="2000" b="1" dirty="0"/>
              <a:t>Tartály különböző darabok</a:t>
            </a:r>
            <a:r>
              <a:rPr lang="hu-HU" sz="2000" dirty="0"/>
              <a:t>ból tevődik össze: </a:t>
            </a:r>
          </a:p>
          <a:p>
            <a:pPr marL="285750" indent="-285750">
              <a:buFont typeface="Arial" panose="020B0604020202020204" pitchFamily="34" charset="0"/>
              <a:buChar char="•"/>
              <a:defRPr/>
            </a:pPr>
            <a:r>
              <a:rPr lang="hu-HU" sz="2000" dirty="0" smtClean="0"/>
              <a:t>Fedél</a:t>
            </a:r>
          </a:p>
          <a:p>
            <a:pPr marL="285750" indent="-285750">
              <a:buFont typeface="Arial" panose="020B0604020202020204" pitchFamily="34" charset="0"/>
              <a:buChar char="•"/>
              <a:defRPr/>
            </a:pPr>
            <a:r>
              <a:rPr lang="hu-HU" sz="2000" dirty="0" smtClean="0"/>
              <a:t>nyílások</a:t>
            </a:r>
            <a:endParaRPr lang="hu-HU" sz="2000" dirty="0"/>
          </a:p>
          <a:p>
            <a:pPr marL="285750" indent="-285750">
              <a:buFont typeface="Arial" panose="020B0604020202020204" pitchFamily="34" charset="0"/>
              <a:buChar char="•"/>
              <a:defRPr/>
            </a:pPr>
            <a:r>
              <a:rPr lang="hu-HU" sz="2000" dirty="0"/>
              <a:t>bemenetek</a:t>
            </a:r>
          </a:p>
          <a:p>
            <a:pPr marL="285750" indent="-285750">
              <a:buFont typeface="Arial" panose="020B0604020202020204" pitchFamily="34" charset="0"/>
              <a:buChar char="•"/>
              <a:defRPr/>
            </a:pPr>
            <a:r>
              <a:rPr lang="hu-HU" sz="2000" dirty="0"/>
              <a:t>forgó elemek</a:t>
            </a:r>
          </a:p>
          <a:p>
            <a:pPr marL="285750" indent="-285750">
              <a:buFont typeface="Arial" panose="020B0604020202020204" pitchFamily="34" charset="0"/>
              <a:buChar char="•"/>
              <a:defRPr/>
            </a:pPr>
            <a:r>
              <a:rPr lang="hu-HU" sz="2000" dirty="0"/>
              <a:t>szondák</a:t>
            </a:r>
          </a:p>
        </p:txBody>
      </p:sp>
      <p:sp>
        <p:nvSpPr>
          <p:cNvPr id="22533" name="Szövegdoboz 10"/>
          <p:cNvSpPr txBox="1">
            <a:spLocks noChangeArrowheads="1"/>
          </p:cNvSpPr>
          <p:nvPr/>
        </p:nvSpPr>
        <p:spPr bwMode="auto">
          <a:xfrm>
            <a:off x="719138" y="4373563"/>
            <a:ext cx="76692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altLang="hu-HU" dirty="0"/>
              <a:t>→  Fontos, hogy ezeknek a daraboknak az </a:t>
            </a:r>
            <a:r>
              <a:rPr lang="hu-HU" altLang="hu-HU" b="1" dirty="0"/>
              <a:t>illesztése rendkívül pontos </a:t>
            </a:r>
            <a:r>
              <a:rPr lang="hu-HU" altLang="hu-HU" dirty="0"/>
              <a:t>legyen. </a:t>
            </a:r>
          </a:p>
          <a:p>
            <a:pPr eaLnBrk="1" hangingPunct="1"/>
            <a:r>
              <a:rPr lang="hu-HU" altLang="hu-HU" dirty="0"/>
              <a:t>A dolgozók, környezet védelme és a sterilitás érdekében.</a:t>
            </a:r>
          </a:p>
        </p:txBody>
      </p:sp>
      <p:sp>
        <p:nvSpPr>
          <p:cNvPr id="22534" name="Szövegdoboz 13"/>
          <p:cNvSpPr txBox="1">
            <a:spLocks noChangeArrowheads="1"/>
          </p:cNvSpPr>
          <p:nvPr/>
        </p:nvSpPr>
        <p:spPr bwMode="auto">
          <a:xfrm>
            <a:off x="688975" y="5453063"/>
            <a:ext cx="76993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u-HU" altLang="hu-HU" dirty="0"/>
              <a:t>Az illeszkedés kísérletes meghatározása adott körülmények között a </a:t>
            </a:r>
            <a:r>
              <a:rPr lang="hu-HU" altLang="hu-HU" b="1" dirty="0"/>
              <a:t>maximum szivárgási </a:t>
            </a:r>
            <a:r>
              <a:rPr lang="hu-HU" altLang="hu-HU" b="1" dirty="0" smtClean="0"/>
              <a:t>sebesség </a:t>
            </a:r>
            <a:r>
              <a:rPr lang="hu-HU" altLang="hu-HU" dirty="0" smtClean="0"/>
              <a:t>meghatározásával </a:t>
            </a:r>
            <a:r>
              <a:rPr lang="hu-HU" altLang="hu-HU" dirty="0"/>
              <a:t>történik (zárt tartály esetében).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p:cNvSpPr>
            <a:spLocks noGrp="1"/>
          </p:cNvSpPr>
          <p:nvPr>
            <p:ph type="title"/>
          </p:nvPr>
        </p:nvSpPr>
        <p:spPr>
          <a:xfrm>
            <a:off x="-1043548" y="872472"/>
            <a:ext cx="7242176" cy="588962"/>
          </a:xfrm>
        </p:spPr>
        <p:txBody>
          <a:bodyPr/>
          <a:lstStyle/>
          <a:p>
            <a:pPr algn="ctr"/>
            <a:r>
              <a:rPr lang="hu-HU" altLang="hu-HU" dirty="0" smtClean="0">
                <a:solidFill>
                  <a:schemeClr val="tx1"/>
                </a:solidFill>
              </a:rPr>
              <a:t>Szivárgási fok</a:t>
            </a:r>
          </a:p>
        </p:txBody>
      </p:sp>
      <p:sp>
        <p:nvSpPr>
          <p:cNvPr id="3" name="Szövegdoboz 2"/>
          <p:cNvSpPr txBox="1"/>
          <p:nvPr/>
        </p:nvSpPr>
        <p:spPr>
          <a:xfrm>
            <a:off x="492125" y="2636838"/>
            <a:ext cx="7242175" cy="3694112"/>
          </a:xfrm>
          <a:prstGeom prst="rect">
            <a:avLst/>
          </a:prstGeom>
          <a:noFill/>
        </p:spPr>
        <p:txBody>
          <a:bodyPr>
            <a:spAutoFit/>
          </a:bodyPr>
          <a:lstStyle/>
          <a:p>
            <a:pPr>
              <a:defRPr/>
            </a:pPr>
            <a:endParaRPr lang="hu-HU" dirty="0"/>
          </a:p>
          <a:p>
            <a:pPr>
              <a:defRPr/>
            </a:pPr>
            <a:r>
              <a:rPr lang="hu-HU" dirty="0"/>
              <a:t>Ahol:		Q: szivárgási </a:t>
            </a:r>
            <a:r>
              <a:rPr lang="hu-HU" dirty="0" smtClean="0"/>
              <a:t>sebesség (m</a:t>
            </a:r>
            <a:r>
              <a:rPr lang="hu-HU" baseline="30000" dirty="0" smtClean="0"/>
              <a:t>3</a:t>
            </a:r>
            <a:r>
              <a:rPr lang="hu-HU" dirty="0" smtClean="0"/>
              <a:t>bar/s</a:t>
            </a:r>
            <a:r>
              <a:rPr lang="hu-HU" dirty="0"/>
              <a:t>)</a:t>
            </a:r>
          </a:p>
          <a:p>
            <a:pPr>
              <a:defRPr/>
            </a:pPr>
            <a:r>
              <a:rPr lang="hu-HU" dirty="0"/>
              <a:t>		</a:t>
            </a:r>
            <a:r>
              <a:rPr lang="el-GR" dirty="0"/>
              <a:t> Δ </a:t>
            </a:r>
            <a:r>
              <a:rPr lang="hu-HU" dirty="0"/>
              <a:t>P = nyomásveszteség 	</a:t>
            </a:r>
          </a:p>
          <a:p>
            <a:pPr>
              <a:defRPr/>
            </a:pPr>
            <a:r>
              <a:rPr lang="hu-HU" dirty="0"/>
              <a:t>		</a:t>
            </a:r>
            <a:r>
              <a:rPr lang="hu-HU" dirty="0" err="1"/>
              <a:t>P</a:t>
            </a:r>
            <a:r>
              <a:rPr lang="hu-HU" baseline="-25000" dirty="0" err="1"/>
              <a:t>kezdeti</a:t>
            </a:r>
            <a:r>
              <a:rPr lang="hu-HU" dirty="0" err="1"/>
              <a:t>-P</a:t>
            </a:r>
            <a:r>
              <a:rPr lang="hu-HU" baseline="-25000" dirty="0" err="1"/>
              <a:t>vegső</a:t>
            </a:r>
            <a:r>
              <a:rPr lang="hu-HU" dirty="0"/>
              <a:t>(bar)</a:t>
            </a:r>
          </a:p>
          <a:p>
            <a:pPr>
              <a:defRPr/>
            </a:pPr>
            <a:r>
              <a:rPr lang="hu-HU" dirty="0"/>
              <a:t>		V: tartály térfogat (m</a:t>
            </a:r>
            <a:r>
              <a:rPr lang="hu-HU" baseline="30000" dirty="0"/>
              <a:t>3</a:t>
            </a:r>
            <a:r>
              <a:rPr lang="hu-HU" dirty="0"/>
              <a:t>)</a:t>
            </a:r>
          </a:p>
          <a:p>
            <a:pPr>
              <a:defRPr/>
            </a:pPr>
            <a:r>
              <a:rPr lang="hu-HU" dirty="0"/>
              <a:t>		</a:t>
            </a:r>
            <a:r>
              <a:rPr lang="el-GR" dirty="0"/>
              <a:t>Δ</a:t>
            </a:r>
            <a:r>
              <a:rPr lang="hu-HU" dirty="0"/>
              <a:t>t: idő (s)</a:t>
            </a:r>
          </a:p>
          <a:p>
            <a:pPr>
              <a:defRPr/>
            </a:pPr>
            <a:r>
              <a:rPr lang="hu-HU" dirty="0"/>
              <a:t>		</a:t>
            </a:r>
            <a:r>
              <a:rPr lang="hu-HU" dirty="0" err="1"/>
              <a:t>P</a:t>
            </a:r>
            <a:r>
              <a:rPr lang="hu-HU" baseline="-25000" dirty="0" err="1"/>
              <a:t>std</a:t>
            </a:r>
            <a:r>
              <a:rPr lang="hu-HU" dirty="0"/>
              <a:t>: standard nyomás (bar)</a:t>
            </a:r>
          </a:p>
          <a:p>
            <a:pPr>
              <a:defRPr/>
            </a:pPr>
            <a:r>
              <a:rPr lang="hu-HU" dirty="0"/>
              <a:t>		</a:t>
            </a:r>
            <a:r>
              <a:rPr lang="hu-HU" dirty="0" err="1"/>
              <a:t>V</a:t>
            </a:r>
            <a:r>
              <a:rPr lang="hu-HU" baseline="-25000" dirty="0" err="1"/>
              <a:t>o</a:t>
            </a:r>
            <a:r>
              <a:rPr lang="hu-HU" dirty="0"/>
              <a:t>: standard </a:t>
            </a:r>
            <a:r>
              <a:rPr lang="hu-HU" dirty="0" err="1"/>
              <a:t>fermentor</a:t>
            </a:r>
            <a:r>
              <a:rPr lang="hu-HU" dirty="0"/>
              <a:t> térfogat(m</a:t>
            </a:r>
            <a:r>
              <a:rPr lang="hu-HU" baseline="30000" dirty="0"/>
              <a:t>3</a:t>
            </a:r>
            <a:r>
              <a:rPr lang="hu-HU" dirty="0"/>
              <a:t>)</a:t>
            </a:r>
          </a:p>
          <a:p>
            <a:pPr>
              <a:defRPr/>
            </a:pPr>
            <a:r>
              <a:rPr lang="hu-HU" dirty="0"/>
              <a:t>	</a:t>
            </a:r>
          </a:p>
          <a:p>
            <a:pPr>
              <a:defRPr/>
            </a:pPr>
            <a:r>
              <a:rPr lang="hu-HU" u="sng" dirty="0"/>
              <a:t>A szivárgási </a:t>
            </a:r>
            <a:r>
              <a:rPr lang="hu-HU" u="sng" dirty="0" smtClean="0"/>
              <a:t>sebesség függ</a:t>
            </a:r>
            <a:r>
              <a:rPr lang="hu-HU" u="sng" dirty="0"/>
              <a:t>:</a:t>
            </a:r>
          </a:p>
          <a:p>
            <a:pPr marL="285750" indent="-285750">
              <a:buFont typeface="Arial" panose="020B0604020202020204" pitchFamily="34" charset="0"/>
              <a:buChar char="•"/>
              <a:defRPr/>
            </a:pPr>
            <a:r>
              <a:rPr lang="hu-HU" dirty="0"/>
              <a:t>rés alakja</a:t>
            </a:r>
          </a:p>
          <a:p>
            <a:pPr marL="285750" indent="-285750">
              <a:buFont typeface="Arial" panose="020B0604020202020204" pitchFamily="34" charset="0"/>
              <a:buChar char="•"/>
              <a:defRPr/>
            </a:pPr>
            <a:r>
              <a:rPr lang="hu-HU" dirty="0" smtClean="0"/>
              <a:t>Közeg összetétele</a:t>
            </a:r>
            <a:endParaRPr lang="hu-HU" dirty="0"/>
          </a:p>
          <a:p>
            <a:pPr marL="285750" indent="-285750">
              <a:buFont typeface="Arial" panose="020B0604020202020204" pitchFamily="34" charset="0"/>
              <a:buChar char="•"/>
              <a:defRPr/>
            </a:pPr>
            <a:r>
              <a:rPr lang="hu-HU" dirty="0"/>
              <a:t>vizsgálati módszertől</a:t>
            </a:r>
          </a:p>
        </p:txBody>
      </p:sp>
      <p:sp>
        <p:nvSpPr>
          <p:cNvPr id="4" name="Téglalap 3"/>
          <p:cNvSpPr>
            <a:spLocks noRot="1" noChangeAspect="1" noMove="1" noResize="1" noEditPoints="1" noAdjustHandles="1" noChangeArrowheads="1" noChangeShapeType="1" noTextEdit="1"/>
          </p:cNvSpPr>
          <p:nvPr/>
        </p:nvSpPr>
        <p:spPr>
          <a:xfrm>
            <a:off x="2828087" y="1947874"/>
            <a:ext cx="2731710" cy="658578"/>
          </a:xfrm>
          <a:prstGeom prst="rect">
            <a:avLst/>
          </a:prstGeom>
          <a:blipFill rotWithShape="1">
            <a:blip r:embed="rId3" cstate="print"/>
            <a:stretch>
              <a:fillRect/>
            </a:stretch>
          </a:blipFill>
        </p:spPr>
        <p:txBody>
          <a:bodyPr/>
          <a:lstStyle/>
          <a:p>
            <a:r>
              <a:rPr lang="hu-HU">
                <a:no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836712"/>
            <a:ext cx="6480175" cy="660400"/>
          </a:xfrm>
        </p:spPr>
        <p:txBody>
          <a:bodyPr>
            <a:normAutofit fontScale="90000"/>
          </a:bodyPr>
          <a:lstStyle/>
          <a:p>
            <a:pPr algn="ctr">
              <a:defRPr/>
            </a:pPr>
            <a:r>
              <a:rPr lang="hu-HU" dirty="0" smtClean="0">
                <a:solidFill>
                  <a:schemeClr val="tx1"/>
                </a:solidFill>
              </a:rPr>
              <a:t>Tömítések ellenőrzése </a:t>
            </a:r>
            <a:endParaRPr lang="hu-HU" dirty="0">
              <a:solidFill>
                <a:schemeClr val="tx1"/>
              </a:solidFill>
            </a:endParaRPr>
          </a:p>
        </p:txBody>
      </p:sp>
      <p:sp>
        <p:nvSpPr>
          <p:cNvPr id="3" name="Tartalom helye 2"/>
          <p:cNvSpPr>
            <a:spLocks noGrp="1"/>
          </p:cNvSpPr>
          <p:nvPr>
            <p:ph idx="1"/>
          </p:nvPr>
        </p:nvSpPr>
        <p:spPr/>
        <p:txBody>
          <a:bodyPr>
            <a:normAutofit/>
          </a:bodyPr>
          <a:lstStyle/>
          <a:p>
            <a:pPr marL="0" indent="0">
              <a:buFont typeface="Wingdings" pitchFamily="2" charset="2"/>
              <a:buNone/>
              <a:defRPr/>
            </a:pPr>
            <a:r>
              <a:rPr lang="hu-HU" sz="2000" b="1" dirty="0" smtClean="0"/>
              <a:t>Nyomás-teszt:</a:t>
            </a:r>
          </a:p>
          <a:p>
            <a:pPr>
              <a:defRPr/>
            </a:pPr>
            <a:r>
              <a:rPr lang="hu-HU" sz="2000" dirty="0" smtClean="0"/>
              <a:t>A tartályt 2/3 térfogatig vízzel töltik, kevertetik</a:t>
            </a:r>
          </a:p>
          <a:p>
            <a:pPr>
              <a:defRPr/>
            </a:pPr>
            <a:r>
              <a:rPr lang="hu-HU" sz="2000" dirty="0" smtClean="0"/>
              <a:t>1,5 bar túlnyomás (levegő, N)</a:t>
            </a:r>
          </a:p>
          <a:p>
            <a:pPr>
              <a:defRPr/>
            </a:pPr>
            <a:r>
              <a:rPr lang="hu-HU" sz="2000" dirty="0" smtClean="0"/>
              <a:t>Nyomás monitorozása nyomásmérővel, szivárgás figyelése</a:t>
            </a:r>
          </a:p>
          <a:p>
            <a:pPr marL="0" indent="0">
              <a:buFont typeface="Wingdings" pitchFamily="2" charset="2"/>
              <a:buNone/>
              <a:defRPr/>
            </a:pPr>
            <a:endParaRPr lang="hu-HU" sz="2000" dirty="0"/>
          </a:p>
          <a:p>
            <a:pPr marL="0" indent="0">
              <a:buFont typeface="Wingdings" pitchFamily="2" charset="2"/>
              <a:buNone/>
              <a:defRPr/>
            </a:pPr>
            <a:r>
              <a:rPr lang="hu-HU" sz="2000" b="1" dirty="0" smtClean="0"/>
              <a:t>Tömítés-teszt</a:t>
            </a:r>
          </a:p>
          <a:p>
            <a:pPr>
              <a:defRPr/>
            </a:pPr>
            <a:r>
              <a:rPr lang="hu-HU" sz="2000" dirty="0" smtClean="0"/>
              <a:t>Reaktor feltöltése vízzel, addig míg el nem fedi a tömítéseket</a:t>
            </a:r>
          </a:p>
          <a:p>
            <a:pPr>
              <a:defRPr/>
            </a:pPr>
            <a:r>
              <a:rPr lang="hu-HU" sz="2000" dirty="0" smtClean="0"/>
              <a:t>1,5 bar túlnyomás</a:t>
            </a:r>
          </a:p>
          <a:p>
            <a:pPr>
              <a:defRPr/>
            </a:pPr>
            <a:r>
              <a:rPr lang="hu-HU" sz="2000" dirty="0" smtClean="0"/>
              <a:t>10 perc múlva P</a:t>
            </a:r>
            <a:r>
              <a:rPr lang="hu-HU" sz="2000" baseline="-25000" dirty="0" smtClean="0"/>
              <a:t>0</a:t>
            </a:r>
            <a:r>
              <a:rPr lang="hu-HU" sz="2000" dirty="0" smtClean="0"/>
              <a:t> és T</a:t>
            </a:r>
            <a:r>
              <a:rPr lang="hu-HU" sz="2000" baseline="-25000" dirty="0" smtClean="0"/>
              <a:t>0</a:t>
            </a:r>
            <a:r>
              <a:rPr lang="hu-HU" sz="2000" dirty="0" smtClean="0"/>
              <a:t> leolvasása</a:t>
            </a:r>
          </a:p>
          <a:p>
            <a:pPr>
              <a:defRPr/>
            </a:pPr>
            <a:r>
              <a:rPr lang="hu-HU" sz="2000" dirty="0" smtClean="0"/>
              <a:t>15 óra múlva P</a:t>
            </a:r>
            <a:r>
              <a:rPr lang="hu-HU" sz="2000" baseline="-25000" dirty="0" smtClean="0"/>
              <a:t>1</a:t>
            </a:r>
            <a:r>
              <a:rPr lang="hu-HU" sz="2000" dirty="0" smtClean="0"/>
              <a:t> és T</a:t>
            </a:r>
            <a:r>
              <a:rPr lang="hu-HU" sz="2000" baseline="-25000" dirty="0" smtClean="0"/>
              <a:t>1</a:t>
            </a:r>
            <a:r>
              <a:rPr lang="hu-HU" sz="2000" dirty="0" smtClean="0"/>
              <a:t> leolvasása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1116013" y="895350"/>
            <a:ext cx="7242176" cy="588963"/>
          </a:xfrm>
        </p:spPr>
        <p:txBody>
          <a:bodyPr/>
          <a:lstStyle/>
          <a:p>
            <a:pPr algn="ctr"/>
            <a:r>
              <a:rPr lang="hu-HU" altLang="hu-HU" smtClean="0">
                <a:solidFill>
                  <a:schemeClr val="tx1"/>
                </a:solidFill>
              </a:rPr>
              <a:t>Tömítés-teszt</a:t>
            </a:r>
          </a:p>
        </p:txBody>
      </p:sp>
      <p:sp>
        <p:nvSpPr>
          <p:cNvPr id="3" name="Szövegdoboz 2"/>
          <p:cNvSpPr txBox="1">
            <a:spLocks noRot="1" noChangeAspect="1" noMove="1" noResize="1" noEditPoints="1" noAdjustHandles="1" noChangeArrowheads="1" noChangeShapeType="1" noTextEdit="1"/>
          </p:cNvSpPr>
          <p:nvPr/>
        </p:nvSpPr>
        <p:spPr>
          <a:xfrm>
            <a:off x="683568" y="2060848"/>
            <a:ext cx="7272808" cy="4369722"/>
          </a:xfrm>
          <a:prstGeom prst="rect">
            <a:avLst/>
          </a:prstGeom>
          <a:blipFill rotWithShape="1">
            <a:blip r:embed="rId2" cstate="print"/>
            <a:stretch>
              <a:fillRect l="-838" t="-558" b="-1534"/>
            </a:stretch>
          </a:blipFill>
        </p:spPr>
        <p:txBody>
          <a:bodyPr/>
          <a:lstStyle/>
          <a:p>
            <a:r>
              <a:rPr lang="hu-HU">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a:xfrm>
            <a:off x="827584" y="836712"/>
            <a:ext cx="7239000" cy="661988"/>
          </a:xfrm>
        </p:spPr>
        <p:txBody>
          <a:bodyPr/>
          <a:lstStyle/>
          <a:p>
            <a:r>
              <a:rPr lang="hu-HU" altLang="hu-HU" dirty="0" smtClean="0">
                <a:solidFill>
                  <a:schemeClr val="tx1"/>
                </a:solidFill>
              </a:rPr>
              <a:t>Tömítések fajtái- forgó részek</a:t>
            </a:r>
          </a:p>
        </p:txBody>
      </p:sp>
      <p:sp>
        <p:nvSpPr>
          <p:cNvPr id="3" name="Tartalom helye 2"/>
          <p:cNvSpPr>
            <a:spLocks noGrp="1"/>
          </p:cNvSpPr>
          <p:nvPr>
            <p:ph idx="1"/>
          </p:nvPr>
        </p:nvSpPr>
        <p:spPr>
          <a:xfrm>
            <a:off x="468313" y="1938338"/>
            <a:ext cx="8352159" cy="4899025"/>
          </a:xfrm>
        </p:spPr>
        <p:txBody>
          <a:bodyPr>
            <a:noAutofit/>
          </a:bodyPr>
          <a:lstStyle/>
          <a:p>
            <a:pPr marL="288000" lvl="2">
              <a:defRPr/>
            </a:pPr>
            <a:r>
              <a:rPr lang="hu-HU" sz="1800" b="1" dirty="0" smtClean="0"/>
              <a:t>Mechanikai</a:t>
            </a:r>
            <a:r>
              <a:rPr lang="hu-HU" sz="1800" dirty="0" smtClean="0"/>
              <a:t>- </a:t>
            </a:r>
            <a:r>
              <a:rPr lang="hu-HU" sz="1800" dirty="0"/>
              <a:t>tömítést a rugó és a médium </a:t>
            </a:r>
            <a:r>
              <a:rPr lang="hu-HU" sz="1800" dirty="0" smtClean="0"/>
              <a:t> súlya (alsó keverő-</a:t>
            </a:r>
            <a:br>
              <a:rPr lang="hu-HU" sz="1800" dirty="0" smtClean="0"/>
            </a:br>
            <a:r>
              <a:rPr lang="hu-HU" sz="1800" dirty="0" smtClean="0"/>
              <a:t>bevezetésnél) generálja </a:t>
            </a:r>
            <a:r>
              <a:rPr lang="hu-HU" sz="1800" dirty="0"/>
              <a:t>(forgó </a:t>
            </a:r>
            <a:r>
              <a:rPr lang="hu-HU" sz="1800" dirty="0" smtClean="0"/>
              <a:t>rész szén</a:t>
            </a:r>
            <a:r>
              <a:rPr lang="hu-HU" sz="1800" dirty="0"/>
              <a:t>, álló rész </a:t>
            </a:r>
            <a:r>
              <a:rPr lang="hu-HU" sz="1800" dirty="0" smtClean="0"/>
              <a:t>kerámia,</a:t>
            </a:r>
            <a:br>
              <a:rPr lang="hu-HU" sz="1800" dirty="0" smtClean="0"/>
            </a:br>
            <a:r>
              <a:rPr lang="hu-HU" sz="1800" dirty="0" smtClean="0"/>
              <a:t>koptató közeg esetén szilikon- vagy volfrám-karbid)</a:t>
            </a:r>
            <a:endParaRPr lang="hu-HU" sz="1800" b="1" dirty="0" smtClean="0"/>
          </a:p>
          <a:p>
            <a:pPr marL="288000" lvl="2">
              <a:defRPr/>
            </a:pPr>
            <a:endParaRPr lang="hu-HU" sz="1800" b="1" dirty="0" smtClean="0"/>
          </a:p>
          <a:p>
            <a:pPr marL="288000" lvl="2">
              <a:defRPr/>
            </a:pPr>
            <a:r>
              <a:rPr lang="hu-HU" sz="1800" b="1" dirty="0" err="1" smtClean="0"/>
              <a:t>Tömszelence</a:t>
            </a:r>
            <a:endParaRPr lang="hu-HU" sz="1800" b="1" dirty="0" smtClean="0"/>
          </a:p>
          <a:p>
            <a:pPr marL="288000" lvl="2" indent="0">
              <a:buFont typeface="Wingdings" pitchFamily="2" charset="2"/>
              <a:buNone/>
              <a:defRPr/>
            </a:pPr>
            <a:r>
              <a:rPr lang="hu-HU" sz="1800" dirty="0"/>
              <a:t>A tömítőgyűrűkre először axiális, majd radiális nyomás hat</a:t>
            </a:r>
          </a:p>
          <a:p>
            <a:pPr marL="288000" lvl="2" indent="0">
              <a:buFont typeface="Wingdings" pitchFamily="2" charset="2"/>
              <a:buNone/>
              <a:defRPr/>
            </a:pPr>
            <a:r>
              <a:rPr lang="hu-HU" sz="1800" dirty="0"/>
              <a:t>A deformáció hatására a furatba ill. orsóhoz nyomódnak</a:t>
            </a:r>
          </a:p>
          <a:p>
            <a:pPr marL="288000" lvl="2" indent="0">
              <a:buFont typeface="Wingdings" pitchFamily="2" charset="2"/>
              <a:buNone/>
              <a:defRPr/>
            </a:pPr>
            <a:r>
              <a:rPr lang="hu-HU" sz="1800" dirty="0"/>
              <a:t>A jó tömítettség eléréséhez </a:t>
            </a:r>
            <a:r>
              <a:rPr lang="hu-HU" sz="1800" dirty="0" smtClean="0"/>
              <a:t>→</a:t>
            </a:r>
            <a:r>
              <a:rPr lang="hu-HU" sz="1800" dirty="0"/>
              <a:t>deformálódni kell </a:t>
            </a:r>
          </a:p>
          <a:p>
            <a:pPr marL="288000" lvl="2" indent="0">
              <a:buFont typeface="Wingdings" pitchFamily="2" charset="2"/>
              <a:buNone/>
              <a:defRPr/>
            </a:pPr>
            <a:endParaRPr lang="hu-HU" sz="1800" dirty="0" smtClean="0"/>
          </a:p>
          <a:p>
            <a:pPr marL="288000" lvl="2">
              <a:defRPr/>
            </a:pPr>
            <a:r>
              <a:rPr lang="hu-HU" sz="1800" b="1" dirty="0" smtClean="0"/>
              <a:t>Mágneses kapcsolás</a:t>
            </a:r>
          </a:p>
          <a:p>
            <a:pPr marL="288000" lvl="2" indent="0">
              <a:buFont typeface="Wingdings" pitchFamily="2" charset="2"/>
              <a:buNone/>
              <a:defRPr/>
            </a:pPr>
            <a:r>
              <a:rPr lang="hu-HU" sz="1800" dirty="0" smtClean="0"/>
              <a:t> Védve </a:t>
            </a:r>
            <a:r>
              <a:rPr lang="hu-HU" sz="1800" dirty="0"/>
              <a:t>van a  túlterheléstől</a:t>
            </a:r>
          </a:p>
          <a:p>
            <a:pPr marL="288000" lvl="2" indent="0">
              <a:buFont typeface="Wingdings" pitchFamily="2" charset="2"/>
              <a:buNone/>
              <a:defRPr/>
            </a:pPr>
            <a:r>
              <a:rPr lang="hu-HU" sz="1800" dirty="0"/>
              <a:t> Nem kell külső csapágyazás</a:t>
            </a:r>
          </a:p>
          <a:p>
            <a:pPr marL="288000" lvl="2" indent="0">
              <a:buFont typeface="Wingdings" pitchFamily="2" charset="2"/>
              <a:buNone/>
              <a:defRPr/>
            </a:pPr>
            <a:r>
              <a:rPr lang="hu-HU" sz="1800" dirty="0"/>
              <a:t> </a:t>
            </a:r>
            <a:r>
              <a:rPr lang="hu-HU" sz="1800" dirty="0" smtClean="0"/>
              <a:t>Ny</a:t>
            </a:r>
            <a:r>
              <a:rPr lang="hu-HU" sz="1800" dirty="0" smtClean="0"/>
              <a:t>omaték-átvitel </a:t>
            </a:r>
            <a:r>
              <a:rPr lang="hu-HU" sz="1800" dirty="0"/>
              <a:t>közvetlen érintkezés </a:t>
            </a:r>
            <a:r>
              <a:rPr lang="hu-HU" sz="1800" dirty="0" smtClean="0"/>
              <a:t>nélkül</a:t>
            </a:r>
            <a:endParaRPr lang="hu-HU" sz="1800" dirty="0"/>
          </a:p>
          <a:p>
            <a:pPr marL="288000" lvl="2" indent="0">
              <a:buFont typeface="Wingdings" pitchFamily="2" charset="2"/>
              <a:buNone/>
              <a:defRPr/>
            </a:pPr>
            <a:r>
              <a:rPr lang="hu-HU" sz="1800" dirty="0"/>
              <a:t> Ha fontos a sterilitás,ezt alkalmazzák</a:t>
            </a:r>
          </a:p>
          <a:p>
            <a:pPr marL="530352" lvl="2" indent="0">
              <a:buFont typeface="Wingdings" pitchFamily="2" charset="2"/>
              <a:buNone/>
              <a:defRPr/>
            </a:pPr>
            <a:endParaRPr lang="hu-HU" sz="1800" dirty="0" smtClean="0"/>
          </a:p>
          <a:p>
            <a:pPr lvl="1">
              <a:defRPr/>
            </a:pPr>
            <a:endParaRPr lang="hu-HU" sz="2000" dirty="0"/>
          </a:p>
        </p:txBody>
      </p:sp>
      <p:pic>
        <p:nvPicPr>
          <p:cNvPr id="4" name="Kép 3"/>
          <p:cNvPicPr>
            <a:picLocks noChangeAspect="1"/>
          </p:cNvPicPr>
          <p:nvPr/>
        </p:nvPicPr>
        <p:blipFill>
          <a:blip r:embed="rId2">
            <a:extLst>
              <a:ext uri="{BEBA8EAE-BF5A-486C-A8C5-ECC9F3942E4B}">
                <a14:imgProps xmlns:a14="http://schemas.microsoft.com/office/drawing/2010/main">
                  <a14:imgLayer r:embed="rId3">
                    <a14:imgEffect>
                      <a14:backgroundRemoval t="7333" b="90000" l="0" r="94333"/>
                    </a14:imgEffect>
                  </a14:imgLayer>
                </a14:imgProps>
              </a:ext>
              <a:ext uri="{28A0092B-C50C-407E-A947-70E740481C1C}">
                <a14:useLocalDpi xmlns:a14="http://schemas.microsoft.com/office/drawing/2010/main" val="0"/>
              </a:ext>
            </a:extLst>
          </a:blip>
          <a:stretch>
            <a:fillRect/>
          </a:stretch>
        </p:blipFill>
        <p:spPr>
          <a:xfrm>
            <a:off x="6804248" y="1700808"/>
            <a:ext cx="2477793" cy="2477793"/>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867" y="4622387"/>
            <a:ext cx="3507971" cy="223561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ím 1"/>
          <p:cNvSpPr>
            <a:spLocks noGrp="1"/>
          </p:cNvSpPr>
          <p:nvPr>
            <p:ph type="title"/>
          </p:nvPr>
        </p:nvSpPr>
        <p:spPr>
          <a:xfrm>
            <a:off x="899592" y="908720"/>
            <a:ext cx="7239000" cy="588962"/>
          </a:xfrm>
        </p:spPr>
        <p:txBody>
          <a:bodyPr/>
          <a:lstStyle/>
          <a:p>
            <a:r>
              <a:rPr lang="hu-HU" altLang="hu-HU" dirty="0" smtClean="0">
                <a:solidFill>
                  <a:schemeClr val="tx1"/>
                </a:solidFill>
              </a:rPr>
              <a:t>Tömítések fajtái – álló részek</a:t>
            </a:r>
          </a:p>
        </p:txBody>
      </p:sp>
      <p:sp>
        <p:nvSpPr>
          <p:cNvPr id="3" name="Tartalom helye 2"/>
          <p:cNvSpPr>
            <a:spLocks noGrp="1"/>
          </p:cNvSpPr>
          <p:nvPr>
            <p:ph idx="1"/>
          </p:nvPr>
        </p:nvSpPr>
        <p:spPr>
          <a:xfrm>
            <a:off x="457200" y="1844675"/>
            <a:ext cx="8002588" cy="4611688"/>
          </a:xfrm>
        </p:spPr>
        <p:txBody>
          <a:bodyPr/>
          <a:lstStyle/>
          <a:p>
            <a:pPr marL="0" indent="0">
              <a:buFont typeface="Wingdings" pitchFamily="2" charset="2"/>
              <a:buNone/>
              <a:defRPr/>
            </a:pPr>
            <a:r>
              <a:rPr lang="hu-HU" sz="2000" dirty="0" smtClean="0"/>
              <a:t>Mérőszondák, figyelőablak, nyílások tömítése</a:t>
            </a:r>
          </a:p>
          <a:p>
            <a:pPr>
              <a:defRPr/>
            </a:pPr>
            <a:r>
              <a:rPr lang="hu-HU" sz="2000" dirty="0" smtClean="0"/>
              <a:t>Lapos tömítés</a:t>
            </a:r>
          </a:p>
          <a:p>
            <a:pPr lvl="1">
              <a:defRPr/>
            </a:pPr>
            <a:r>
              <a:rPr lang="hu-HU" sz="1800" dirty="0" smtClean="0"/>
              <a:t>Főleg a vegyipari készülékeknél</a:t>
            </a:r>
          </a:p>
          <a:p>
            <a:pPr lvl="1">
              <a:defRPr/>
            </a:pPr>
            <a:r>
              <a:rPr lang="hu-HU" sz="1800" dirty="0" smtClean="0"/>
              <a:t>A tömítő teljes rányomása a felületre a nyílás körül</a:t>
            </a:r>
          </a:p>
          <a:p>
            <a:pPr lvl="1">
              <a:defRPr/>
            </a:pPr>
            <a:r>
              <a:rPr lang="hu-HU" sz="1800" dirty="0" smtClean="0"/>
              <a:t>Tömítés állandó nyomással, 20%ra összenyomva</a:t>
            </a:r>
          </a:p>
          <a:p>
            <a:pPr lvl="1">
              <a:defRPr/>
            </a:pPr>
            <a:r>
              <a:rPr lang="hu-HU" sz="1800" dirty="0" smtClean="0"/>
              <a:t>Felületi egyenetlenségek kompenzálása</a:t>
            </a:r>
          </a:p>
          <a:p>
            <a:pPr>
              <a:defRPr/>
            </a:pPr>
            <a:r>
              <a:rPr lang="hu-HU" sz="2000" dirty="0" err="1" smtClean="0"/>
              <a:t>O-gyűrű</a:t>
            </a:r>
            <a:endParaRPr lang="hu-HU" sz="2000" dirty="0" smtClean="0"/>
          </a:p>
          <a:p>
            <a:pPr lvl="1">
              <a:defRPr/>
            </a:pPr>
            <a:r>
              <a:rPr lang="hu-HU" sz="1800" dirty="0" smtClean="0"/>
              <a:t>Biotechnológiában általános</a:t>
            </a:r>
          </a:p>
          <a:p>
            <a:pPr lvl="1">
              <a:defRPr/>
            </a:pPr>
            <a:r>
              <a:rPr lang="hu-HU" sz="1800" dirty="0" smtClean="0"/>
              <a:t>Kör alakú keresztmetszet</a:t>
            </a:r>
          </a:p>
          <a:p>
            <a:pPr lvl="1">
              <a:defRPr/>
            </a:pPr>
            <a:r>
              <a:rPr lang="hu-HU" sz="1800" dirty="0" smtClean="0"/>
              <a:t>Előny: higiénikus zárás extra nyomás nélkül</a:t>
            </a:r>
          </a:p>
          <a:p>
            <a:pPr lvl="1">
              <a:defRPr/>
            </a:pPr>
            <a:r>
              <a:rPr lang="hu-HU" sz="1800" dirty="0" smtClean="0"/>
              <a:t>Hátrány: pontos behelyezés</a:t>
            </a:r>
          </a:p>
          <a:p>
            <a:pPr lvl="1">
              <a:defRPr/>
            </a:pPr>
            <a:r>
              <a:rPr lang="hu-HU" sz="1800" dirty="0" smtClean="0"/>
              <a:t>Különböző alapanyag</a:t>
            </a:r>
          </a:p>
          <a:p>
            <a:pPr lvl="2">
              <a:defRPr/>
            </a:pPr>
            <a:r>
              <a:rPr lang="hu-HU" sz="1400" dirty="0" smtClean="0"/>
              <a:t>EP: -40 és 160°C között, ellenálló vízzel, gőzzel, </a:t>
            </a:r>
            <a:br>
              <a:rPr lang="hu-HU" sz="1400" dirty="0" smtClean="0"/>
            </a:br>
            <a:r>
              <a:rPr lang="hu-HU" sz="1400" dirty="0" smtClean="0"/>
              <a:t>öregedéssel szemben,  ásványolajok jelenlétében instabil</a:t>
            </a:r>
          </a:p>
          <a:p>
            <a:pPr lvl="2">
              <a:defRPr/>
            </a:pPr>
            <a:r>
              <a:rPr lang="hu-HU" sz="1400" dirty="0" smtClean="0"/>
              <a:t>szilikon</a:t>
            </a:r>
            <a:endParaRPr lang="hu-HU" sz="14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966" y="4221088"/>
            <a:ext cx="2407608" cy="2432557"/>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1844824"/>
            <a:ext cx="2143125" cy="21431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p:txBody>
          <a:bodyPr/>
          <a:lstStyle/>
          <a:p>
            <a:r>
              <a:rPr lang="hu-HU" altLang="hu-HU" dirty="0" smtClean="0">
                <a:solidFill>
                  <a:schemeClr val="tx1"/>
                </a:solidFill>
              </a:rPr>
              <a:t>Egyéb alkatrészek</a:t>
            </a:r>
          </a:p>
        </p:txBody>
      </p:sp>
      <p:sp>
        <p:nvSpPr>
          <p:cNvPr id="28675" name="Tartalom helye 3"/>
          <p:cNvSpPr>
            <a:spLocks noGrp="1"/>
          </p:cNvSpPr>
          <p:nvPr>
            <p:ph idx="1"/>
          </p:nvPr>
        </p:nvSpPr>
        <p:spPr>
          <a:xfrm>
            <a:off x="611188" y="1916113"/>
            <a:ext cx="8064500" cy="4537075"/>
          </a:xfrm>
        </p:spPr>
        <p:txBody>
          <a:bodyPr/>
          <a:lstStyle/>
          <a:p>
            <a:pPr>
              <a:buSzPct val="100000"/>
              <a:buFont typeface="Wingdings" pitchFamily="2" charset="2"/>
              <a:buChar char="§"/>
            </a:pPr>
            <a:r>
              <a:rPr lang="hu-HU" altLang="hu-HU" sz="2400" dirty="0" smtClean="0"/>
              <a:t>Csonkok		 →  szondák, ki- és </a:t>
            </a:r>
            <a:r>
              <a:rPr lang="hu-HU" altLang="hu-HU" sz="2400" dirty="0" smtClean="0"/>
              <a:t>bemenetek</a:t>
            </a:r>
            <a:br>
              <a:rPr lang="hu-HU" altLang="hu-HU" sz="2400" dirty="0" smtClean="0"/>
            </a:br>
            <a:r>
              <a:rPr lang="hu-HU" altLang="hu-HU" sz="2400" dirty="0" smtClean="0"/>
              <a:t>				szabványméret</a:t>
            </a:r>
            <a:endParaRPr lang="hu-HU" altLang="hu-HU" sz="2400" dirty="0" smtClean="0"/>
          </a:p>
          <a:p>
            <a:pPr>
              <a:buSzPct val="100000"/>
              <a:buFont typeface="Wingdings" pitchFamily="2" charset="2"/>
              <a:buChar char="§"/>
            </a:pPr>
            <a:r>
              <a:rPr lang="hu-HU" altLang="hu-HU" sz="2400" dirty="0" err="1" smtClean="0"/>
              <a:t>Kémlelőablakok</a:t>
            </a:r>
            <a:r>
              <a:rPr lang="hu-HU" altLang="hu-HU" sz="2400" dirty="0" smtClean="0"/>
              <a:t>	 →  résmentes </a:t>
            </a:r>
            <a:r>
              <a:rPr lang="hu-HU" altLang="hu-HU" sz="2400" dirty="0" smtClean="0"/>
              <a:t>illesztés</a:t>
            </a:r>
            <a:br>
              <a:rPr lang="hu-HU" altLang="hu-HU" sz="2400" dirty="0" smtClean="0"/>
            </a:br>
            <a:r>
              <a:rPr lang="hu-HU" altLang="hu-HU" sz="2400" dirty="0" smtClean="0"/>
              <a:t>				</a:t>
            </a:r>
            <a:r>
              <a:rPr lang="hu-HU" altLang="hu-HU" sz="2400" smtClean="0"/>
              <a:t>lapos tömítés</a:t>
            </a:r>
            <a:endParaRPr lang="hu-HU" altLang="hu-HU" sz="1200" dirty="0" smtClean="0"/>
          </a:p>
          <a:p>
            <a:pPr>
              <a:buSzPct val="100000"/>
              <a:buFont typeface="Wingdings" pitchFamily="2" charset="2"/>
              <a:buChar char="§"/>
            </a:pPr>
            <a:r>
              <a:rPr lang="hu-HU" altLang="hu-HU" sz="2400" dirty="0" smtClean="0"/>
              <a:t>Szerelő nyílások  →  tisztítás, karbantartás 						(fémfedél, </a:t>
            </a:r>
            <a:r>
              <a:rPr lang="hu-HU" altLang="hu-HU" sz="2400" dirty="0" err="1" smtClean="0"/>
              <a:t>O-gyűrűs</a:t>
            </a:r>
            <a:r>
              <a:rPr lang="hu-HU" altLang="hu-HU" sz="2400" dirty="0" smtClean="0"/>
              <a:t> tömítés)</a:t>
            </a:r>
          </a:p>
          <a:p>
            <a:pPr>
              <a:buSzPct val="100000"/>
              <a:buFont typeface="Wingdings" pitchFamily="2" charset="2"/>
              <a:buChar char="§"/>
            </a:pPr>
            <a:r>
              <a:rPr lang="hu-HU" altLang="hu-HU" sz="2400" dirty="0" smtClean="0"/>
              <a:t>Terelőlemezek	 →  hegesztve v. cserélhető</a:t>
            </a:r>
          </a:p>
          <a:p>
            <a:pPr>
              <a:buSzPct val="100000"/>
              <a:buFont typeface="Wingdings" pitchFamily="2" charset="2"/>
              <a:buChar char="§"/>
            </a:pPr>
            <a:r>
              <a:rPr lang="hu-HU" altLang="hu-HU" sz="2400" dirty="0" smtClean="0"/>
              <a:t>Fűtőköpeny	 →  hűt, fűt, sterilezés</a:t>
            </a:r>
          </a:p>
          <a:p>
            <a:endParaRPr lang="hu-HU" altLang="hu-HU"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hu-HU" altLang="hu-HU" smtClean="0"/>
              <a:t>Csővezetékek tervezése</a:t>
            </a:r>
          </a:p>
        </p:txBody>
      </p:sp>
      <p:sp>
        <p:nvSpPr>
          <p:cNvPr id="29699" name="Rectangle 3"/>
          <p:cNvSpPr>
            <a:spLocks noGrp="1" noChangeArrowheads="1"/>
          </p:cNvSpPr>
          <p:nvPr>
            <p:ph type="body" idx="1"/>
          </p:nvPr>
        </p:nvSpPr>
        <p:spPr/>
        <p:txBody>
          <a:bodyPr/>
          <a:lstStyle/>
          <a:p>
            <a:pPr eaLnBrk="1" hangingPunct="1">
              <a:lnSpc>
                <a:spcPct val="80000"/>
              </a:lnSpc>
            </a:pPr>
            <a:r>
              <a:rPr lang="hu-HU" altLang="hu-HU" sz="2800" smtClean="0"/>
              <a:t>Fázisai:</a:t>
            </a:r>
          </a:p>
          <a:p>
            <a:pPr lvl="1" eaLnBrk="1" hangingPunct="1">
              <a:lnSpc>
                <a:spcPct val="80000"/>
              </a:lnSpc>
            </a:pPr>
            <a:r>
              <a:rPr lang="hu-HU" altLang="hu-HU" sz="2400" smtClean="0"/>
              <a:t>Beosztás 	</a:t>
            </a:r>
            <a:r>
              <a:rPr lang="hu-HU" altLang="hu-HU" sz="2400" smtClean="0">
                <a:sym typeface="Symbol" pitchFamily="18" charset="2"/>
              </a:rPr>
              <a:t> berendezések elhelyezése</a:t>
            </a:r>
          </a:p>
          <a:p>
            <a:pPr lvl="1" eaLnBrk="1" hangingPunct="1">
              <a:lnSpc>
                <a:spcPct val="80000"/>
              </a:lnSpc>
            </a:pPr>
            <a:r>
              <a:rPr lang="hu-HU" altLang="hu-HU" sz="2400" smtClean="0"/>
              <a:t>Tervezés 	</a:t>
            </a:r>
            <a:r>
              <a:rPr lang="hu-HU" altLang="hu-HU" sz="2400" smtClean="0">
                <a:sym typeface="Symbol" pitchFamily="18" charset="2"/>
              </a:rPr>
              <a:t> csővezetékek elhelyezkedése</a:t>
            </a:r>
            <a:endParaRPr lang="hu-HU" altLang="hu-HU" sz="2400" smtClean="0"/>
          </a:p>
          <a:p>
            <a:pPr lvl="1" eaLnBrk="1" hangingPunct="1">
              <a:lnSpc>
                <a:spcPct val="80000"/>
              </a:lnSpc>
            </a:pPr>
            <a:r>
              <a:rPr lang="hu-HU" altLang="hu-HU" sz="2400" smtClean="0"/>
              <a:t>Részletezés 	</a:t>
            </a:r>
            <a:r>
              <a:rPr lang="hu-HU" altLang="hu-HU" sz="2400" smtClean="0">
                <a:sym typeface="Symbol" pitchFamily="18" charset="2"/>
              </a:rPr>
              <a:t> pontos paraméterek 						meghatározása</a:t>
            </a:r>
            <a:endParaRPr lang="hu-HU" altLang="hu-HU" sz="2400" smtClean="0"/>
          </a:p>
          <a:p>
            <a:pPr eaLnBrk="1" hangingPunct="1">
              <a:lnSpc>
                <a:spcPct val="110000"/>
              </a:lnSpc>
            </a:pPr>
            <a:r>
              <a:rPr lang="hu-HU" altLang="hu-HU" sz="2800" smtClean="0"/>
              <a:t>Általános tervezési irányelvek érvényesek</a:t>
            </a:r>
          </a:p>
          <a:p>
            <a:pPr lvl="1" eaLnBrk="1" hangingPunct="1">
              <a:lnSpc>
                <a:spcPct val="80000"/>
              </a:lnSpc>
            </a:pPr>
            <a:r>
              <a:rPr lang="hu-HU" altLang="hu-HU" sz="2400" smtClean="0"/>
              <a:t>Hozzáférhetőség!</a:t>
            </a:r>
          </a:p>
          <a:p>
            <a:pPr eaLnBrk="1" hangingPunct="1">
              <a:lnSpc>
                <a:spcPct val="130000"/>
              </a:lnSpc>
            </a:pPr>
            <a:r>
              <a:rPr lang="hu-HU" altLang="hu-HU" sz="2800" smtClean="0"/>
              <a:t>Biotechnológia speciális elvárásai</a:t>
            </a:r>
          </a:p>
          <a:p>
            <a:pPr lvl="1" eaLnBrk="1" hangingPunct="1">
              <a:lnSpc>
                <a:spcPct val="80000"/>
              </a:lnSpc>
            </a:pPr>
            <a:r>
              <a:rPr lang="hu-HU" altLang="hu-HU" sz="2400" smtClean="0"/>
              <a:t>Tisztítás és tisztíthatóság</a:t>
            </a:r>
          </a:p>
          <a:p>
            <a:pPr lvl="1" eaLnBrk="1" hangingPunct="1">
              <a:lnSpc>
                <a:spcPct val="80000"/>
              </a:lnSpc>
            </a:pPr>
            <a:r>
              <a:rPr lang="hu-HU" altLang="hu-HU" sz="2400" smtClean="0"/>
              <a:t>Sterilitás kialakítása és fenntartása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u-HU" altLang="hu-HU" smtClean="0"/>
              <a:t>Tervezési irányelvek</a:t>
            </a:r>
          </a:p>
        </p:txBody>
      </p:sp>
      <p:sp>
        <p:nvSpPr>
          <p:cNvPr id="30723" name="Rectangle 3"/>
          <p:cNvSpPr>
            <a:spLocks noGrp="1" noChangeArrowheads="1"/>
          </p:cNvSpPr>
          <p:nvPr>
            <p:ph type="body" idx="1"/>
          </p:nvPr>
        </p:nvSpPr>
        <p:spPr/>
        <p:txBody>
          <a:bodyPr/>
          <a:lstStyle/>
          <a:p>
            <a:pPr eaLnBrk="1" hangingPunct="1">
              <a:lnSpc>
                <a:spcPct val="80000"/>
              </a:lnSpc>
            </a:pPr>
            <a:r>
              <a:rPr lang="hu-HU" altLang="hu-HU" sz="2800" smtClean="0"/>
              <a:t>Csőhosszúság minimalizálása</a:t>
            </a:r>
          </a:p>
          <a:p>
            <a:pPr eaLnBrk="1" hangingPunct="1">
              <a:lnSpc>
                <a:spcPct val="90000"/>
              </a:lnSpc>
            </a:pPr>
            <a:r>
              <a:rPr lang="hu-HU" altLang="hu-HU" sz="2800" smtClean="0"/>
              <a:t>Csőelrendezés ne akadályozza, 	veszélyeztesse a kezelőt</a:t>
            </a:r>
          </a:p>
          <a:p>
            <a:pPr eaLnBrk="1" hangingPunct="1">
              <a:lnSpc>
                <a:spcPct val="90000"/>
              </a:lnSpc>
            </a:pPr>
            <a:r>
              <a:rPr lang="hu-HU" altLang="hu-HU" sz="2800" smtClean="0"/>
              <a:t>Szelepek és szerelvények könnyű 	működtetése, kezelhetősége</a:t>
            </a:r>
          </a:p>
          <a:p>
            <a:pPr eaLnBrk="1" hangingPunct="1">
              <a:lnSpc>
                <a:spcPct val="80000"/>
              </a:lnSpc>
            </a:pPr>
            <a:r>
              <a:rPr lang="hu-HU" altLang="hu-HU" sz="2800" smtClean="0"/>
              <a:t>Csövek megfelelő rögzítése</a:t>
            </a:r>
          </a:p>
          <a:p>
            <a:pPr eaLnBrk="1" hangingPunct="1">
              <a:lnSpc>
                <a:spcPct val="80000"/>
              </a:lnSpc>
            </a:pPr>
            <a:r>
              <a:rPr lang="hu-HU" altLang="hu-HU" sz="2800" smtClean="0"/>
              <a:t>A rendszer minden eleme szelepekkel 	leereszthető legyen</a:t>
            </a:r>
          </a:p>
          <a:p>
            <a:pPr eaLnBrk="1" hangingPunct="1">
              <a:lnSpc>
                <a:spcPct val="80000"/>
              </a:lnSpc>
            </a:pPr>
            <a:r>
              <a:rPr lang="hu-HU" altLang="hu-HU" sz="2800" smtClean="0"/>
              <a:t>Alkalmazkodás a hőmérséklet 	ingadozásokhoz</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hu-HU" altLang="hu-HU" smtClean="0"/>
              <a:t>Csövek elrejtése</a:t>
            </a:r>
          </a:p>
        </p:txBody>
      </p:sp>
      <p:sp>
        <p:nvSpPr>
          <p:cNvPr id="31747" name="Rectangle 3"/>
          <p:cNvSpPr>
            <a:spLocks noGrp="1" noChangeArrowheads="1"/>
          </p:cNvSpPr>
          <p:nvPr>
            <p:ph type="body" idx="1"/>
          </p:nvPr>
        </p:nvSpPr>
        <p:spPr/>
        <p:txBody>
          <a:bodyPr/>
          <a:lstStyle/>
          <a:p>
            <a:pPr eaLnBrk="1" hangingPunct="1"/>
            <a:r>
              <a:rPr lang="hu-HU" altLang="hu-HU" sz="2800" smtClean="0"/>
              <a:t>Szükséges, mert</a:t>
            </a:r>
          </a:p>
          <a:p>
            <a:pPr lvl="1" eaLnBrk="1" hangingPunct="1"/>
            <a:r>
              <a:rPr lang="hu-HU" altLang="hu-HU" sz="2400" smtClean="0"/>
              <a:t>Nagyobb hely </a:t>
            </a:r>
            <a:r>
              <a:rPr lang="hu-HU" altLang="hu-HU" sz="2400" smtClean="0">
                <a:sym typeface="Symbol" pitchFamily="18" charset="2"/>
              </a:rPr>
              <a:t> nagyobb biztonság</a:t>
            </a:r>
          </a:p>
          <a:p>
            <a:pPr lvl="1" eaLnBrk="1" hangingPunct="1"/>
            <a:r>
              <a:rPr lang="hu-HU" altLang="hu-HU" sz="2400" smtClean="0">
                <a:sym typeface="Symbol" pitchFamily="18" charset="2"/>
              </a:rPr>
              <a:t>Üzem területét könnyebb tisztán tartani</a:t>
            </a:r>
          </a:p>
          <a:p>
            <a:pPr lvl="1" eaLnBrk="1" hangingPunct="1"/>
            <a:r>
              <a:rPr lang="hu-HU" altLang="hu-HU" sz="2400" smtClean="0">
                <a:sym typeface="Symbol" pitchFamily="18" charset="2"/>
              </a:rPr>
              <a:t>Sterilitás könnyebb biztosítása</a:t>
            </a:r>
          </a:p>
          <a:p>
            <a:pPr eaLnBrk="1" hangingPunct="1"/>
            <a:r>
              <a:rPr lang="hu-HU" altLang="hu-HU" sz="2800" smtClean="0"/>
              <a:t>Lehetséges konstrukciók:</a:t>
            </a:r>
          </a:p>
          <a:p>
            <a:pPr lvl="1" eaLnBrk="1" hangingPunct="1"/>
            <a:r>
              <a:rPr lang="hu-HU" altLang="hu-HU" sz="2400" smtClean="0"/>
              <a:t>Külön terem (mechanical room)</a:t>
            </a:r>
          </a:p>
          <a:p>
            <a:pPr lvl="1" eaLnBrk="1" hangingPunct="1"/>
            <a:r>
              <a:rPr lang="hu-HU" altLang="hu-HU" sz="2400" smtClean="0"/>
              <a:t>Külön tér (mechanical void)</a:t>
            </a:r>
          </a:p>
          <a:p>
            <a:pPr lvl="1" eaLnBrk="1" hangingPunct="1"/>
            <a:r>
              <a:rPr lang="hu-HU" altLang="hu-HU" sz="2400" smtClean="0"/>
              <a:t>Piping cabinet</a:t>
            </a:r>
          </a:p>
          <a:p>
            <a:pPr lvl="1" eaLnBrk="1" hangingPunct="1"/>
            <a:r>
              <a:rPr lang="hu-HU" altLang="hu-HU" sz="2400" smtClean="0"/>
              <a:t>Üreges fal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nvPr>
        </p:nvSpPr>
        <p:spPr/>
        <p:txBody>
          <a:bodyPr/>
          <a:lstStyle/>
          <a:p>
            <a:pPr eaLnBrk="1" hangingPunct="1"/>
            <a:r>
              <a:rPr lang="hu-HU" altLang="hu-HU" smtClean="0"/>
              <a:t>Tartályok kialakítása</a:t>
            </a:r>
          </a:p>
        </p:txBody>
      </p:sp>
      <p:sp>
        <p:nvSpPr>
          <p:cNvPr id="5123" name="Tartalom helye 2"/>
          <p:cNvSpPr>
            <a:spLocks noGrp="1"/>
          </p:cNvSpPr>
          <p:nvPr>
            <p:ph idx="1"/>
          </p:nvPr>
        </p:nvSpPr>
        <p:spPr>
          <a:xfrm>
            <a:off x="949325" y="1981200"/>
            <a:ext cx="7654925" cy="2095500"/>
          </a:xfrm>
        </p:spPr>
        <p:txBody>
          <a:bodyPr/>
          <a:lstStyle/>
          <a:p>
            <a:pPr eaLnBrk="1" hangingPunct="1"/>
            <a:r>
              <a:rPr lang="hu-HU" altLang="hu-HU" sz="2800" b="1" smtClean="0"/>
              <a:t>Hengeres tartály domború fenékkel</a:t>
            </a:r>
          </a:p>
          <a:p>
            <a:pPr eaLnBrk="1" hangingPunct="1"/>
            <a:r>
              <a:rPr lang="hu-HU" altLang="hu-HU" sz="2800" smtClean="0"/>
              <a:t>Gömbölyű tartály</a:t>
            </a:r>
          </a:p>
          <a:p>
            <a:pPr eaLnBrk="1" hangingPunct="1"/>
            <a:r>
              <a:rPr lang="hu-HU" altLang="hu-HU" sz="2800" smtClean="0"/>
              <a:t>Kúp alakú</a:t>
            </a:r>
          </a:p>
          <a:p>
            <a:pPr eaLnBrk="1" hangingPunct="1"/>
            <a:r>
              <a:rPr lang="hu-HU" altLang="hu-HU" sz="2800" smtClean="0"/>
              <a:t>Kocka alakú</a:t>
            </a:r>
          </a:p>
        </p:txBody>
      </p:sp>
      <p:pic>
        <p:nvPicPr>
          <p:cNvPr id="5124" name="Kép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775" y="5157788"/>
            <a:ext cx="2393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Kép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4168775"/>
            <a:ext cx="29686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Kép 5"/>
          <p:cNvPicPr>
            <a:picLocks noChangeAspect="1"/>
          </p:cNvPicPr>
          <p:nvPr/>
        </p:nvPicPr>
        <p:blipFill>
          <a:blip r:embed="rId4" cstate="print">
            <a:extLst>
              <a:ext uri="{28A0092B-C50C-407E-A947-70E740481C1C}">
                <a14:useLocalDpi xmlns:a14="http://schemas.microsoft.com/office/drawing/2010/main" val="0"/>
              </a:ext>
            </a:extLst>
          </a:blip>
          <a:srcRect l="12526" t="15086" r="9564" b="14693"/>
          <a:stretch>
            <a:fillRect/>
          </a:stretch>
        </p:blipFill>
        <p:spPr bwMode="auto">
          <a:xfrm>
            <a:off x="4697413" y="2492375"/>
            <a:ext cx="17383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Kép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2492375"/>
            <a:ext cx="213995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u-HU" altLang="hu-HU" smtClean="0"/>
              <a:t>Csövek anyaga 1</a:t>
            </a:r>
          </a:p>
        </p:txBody>
      </p:sp>
      <p:sp>
        <p:nvSpPr>
          <p:cNvPr id="32771" name="Rectangle 3"/>
          <p:cNvSpPr>
            <a:spLocks noGrp="1" noChangeArrowheads="1"/>
          </p:cNvSpPr>
          <p:nvPr>
            <p:ph type="body" idx="1"/>
          </p:nvPr>
        </p:nvSpPr>
        <p:spPr/>
        <p:txBody>
          <a:bodyPr/>
          <a:lstStyle/>
          <a:p>
            <a:pPr eaLnBrk="1" hangingPunct="1"/>
            <a:r>
              <a:rPr lang="hu-HU" altLang="hu-HU" sz="2800" smtClean="0"/>
              <a:t>Szempontok az anyagválasztáskor:</a:t>
            </a:r>
          </a:p>
          <a:p>
            <a:pPr lvl="1" eaLnBrk="1" hangingPunct="1"/>
            <a:r>
              <a:rPr lang="hu-HU" altLang="hu-HU" sz="2400" smtClean="0"/>
              <a:t>Beszerelt alkatrészek (mérőműszerek, peremes kötések, szelepek)</a:t>
            </a:r>
          </a:p>
          <a:p>
            <a:pPr lvl="1" eaLnBrk="1" hangingPunct="1"/>
            <a:r>
              <a:rPr lang="hu-HU" altLang="hu-HU" sz="2400" smtClean="0"/>
              <a:t>Vezeték funkciója (összekötés, elvétel, szállítás) </a:t>
            </a:r>
          </a:p>
          <a:p>
            <a:pPr lvl="1" eaLnBrk="1" hangingPunct="1"/>
            <a:r>
              <a:rPr lang="hu-HU" altLang="hu-HU" sz="2400" smtClean="0"/>
              <a:t>Tisztíthatóság</a:t>
            </a:r>
          </a:p>
          <a:p>
            <a:pPr eaLnBrk="1" hangingPunct="1"/>
            <a:r>
              <a:rPr lang="hu-HU" altLang="hu-HU" sz="2800" smtClean="0"/>
              <a:t>Szabványok:</a:t>
            </a:r>
          </a:p>
          <a:p>
            <a:pPr lvl="1" eaLnBrk="1" hangingPunct="1"/>
            <a:r>
              <a:rPr lang="hu-HU" altLang="hu-HU" sz="2400" smtClean="0"/>
              <a:t>FDA (Food and Drug Administration) - Current Good Manufacturing Practices (cGMP)</a:t>
            </a:r>
          </a:p>
          <a:p>
            <a:pPr lvl="1" eaLnBrk="1" hangingPunct="1"/>
            <a:r>
              <a:rPr lang="hu-HU" altLang="hu-HU" sz="2400" smtClean="0"/>
              <a:t>WFI (Water For Injection)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hu-HU" altLang="hu-HU" smtClean="0"/>
              <a:t>Csövek anyaga 2</a:t>
            </a:r>
          </a:p>
        </p:txBody>
      </p:sp>
      <p:sp>
        <p:nvSpPr>
          <p:cNvPr id="33795" name="Rectangle 3"/>
          <p:cNvSpPr>
            <a:spLocks noGrp="1" noChangeArrowheads="1"/>
          </p:cNvSpPr>
          <p:nvPr>
            <p:ph type="body" idx="1"/>
          </p:nvPr>
        </p:nvSpPr>
        <p:spPr/>
        <p:txBody>
          <a:bodyPr/>
          <a:lstStyle/>
          <a:p>
            <a:pPr eaLnBrk="1" hangingPunct="1">
              <a:lnSpc>
                <a:spcPct val="90000"/>
              </a:lnSpc>
            </a:pPr>
            <a:r>
              <a:rPr lang="hu-HU" altLang="hu-HU" sz="2200" smtClean="0"/>
              <a:t>Rozsdamentes acélcső belső polírozással – steril és 	pirogénmentes rendszer</a:t>
            </a:r>
          </a:p>
          <a:p>
            <a:pPr eaLnBrk="1" hangingPunct="1">
              <a:lnSpc>
                <a:spcPct val="90000"/>
              </a:lnSpc>
            </a:pPr>
            <a:r>
              <a:rPr lang="hu-HU" altLang="hu-HU" sz="2200" smtClean="0"/>
              <a:t>Rozsdamentes acélcső – korrózióállóság és tisztaság</a:t>
            </a:r>
          </a:p>
          <a:p>
            <a:pPr eaLnBrk="1" hangingPunct="1">
              <a:lnSpc>
                <a:spcPct val="90000"/>
              </a:lnSpc>
            </a:pPr>
            <a:r>
              <a:rPr lang="hu-HU" altLang="hu-HU" sz="2200" smtClean="0"/>
              <a:t>Termoplasztikus műanyagok (PP, PVDF, PE) – hűtő-, 	vízelosztó-, vízelvezető-rendszerek</a:t>
            </a:r>
          </a:p>
          <a:p>
            <a:pPr eaLnBrk="1" hangingPunct="1">
              <a:lnSpc>
                <a:spcPct val="90000"/>
              </a:lnSpc>
            </a:pPr>
            <a:r>
              <a:rPr lang="hu-HU" altLang="hu-HU" sz="2200" smtClean="0"/>
              <a:t>Szénacél cső – víz és gőz továbbító rendszerek</a:t>
            </a:r>
          </a:p>
          <a:p>
            <a:pPr eaLnBrk="1" hangingPunct="1">
              <a:lnSpc>
                <a:spcPct val="90000"/>
              </a:lnSpc>
            </a:pPr>
            <a:r>
              <a:rPr lang="hu-HU" altLang="hu-HU" sz="2200" smtClean="0"/>
              <a:t>Réz cső - gázvezetékek</a:t>
            </a:r>
          </a:p>
          <a:p>
            <a:pPr eaLnBrk="1" hangingPunct="1">
              <a:lnSpc>
                <a:spcPct val="90000"/>
              </a:lnSpc>
            </a:pPr>
            <a:r>
              <a:rPr lang="hu-HU" altLang="hu-HU" sz="2200" smtClean="0"/>
              <a:t>Vas cső – földalatti vízleeresztő és csatornarendszerek</a:t>
            </a:r>
          </a:p>
          <a:p>
            <a:pPr eaLnBrk="1" hangingPunct="1">
              <a:lnSpc>
                <a:spcPct val="90000"/>
              </a:lnSpc>
            </a:pPr>
            <a:r>
              <a:rPr lang="hu-HU" altLang="hu-HU" sz="2200" smtClean="0"/>
              <a:t>Üveg cső – magas korrózióállóság</a:t>
            </a:r>
          </a:p>
          <a:p>
            <a:pPr eaLnBrk="1" hangingPunct="1">
              <a:lnSpc>
                <a:spcPct val="90000"/>
              </a:lnSpc>
            </a:pPr>
            <a:r>
              <a:rPr lang="hu-HU" altLang="hu-HU" sz="2200" smtClean="0"/>
              <a:t>Acélcső üveg vagy műanyag béléssel – szilárdság és 	korrózióállóság</a:t>
            </a:r>
          </a:p>
        </p:txBody>
      </p:sp>
      <p:pic>
        <p:nvPicPr>
          <p:cNvPr id="33796" name="Picture 6" descr="header-lp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5791200"/>
            <a:ext cx="12588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image0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30888"/>
            <a:ext cx="17637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ajandek-otletek-c829363e22a1f95606d10e6b8cbb00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57785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descr="file_30_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338" y="5940425"/>
            <a:ext cx="12239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AutoShape 14"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33801" name="AutoShape 16"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33802" name="AutoShape 18"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33803" name="AutoShape 20"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33804" name="AutoShape 22"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pic>
        <p:nvPicPr>
          <p:cNvPr id="33805" name="Picture 24" descr="sanco-dn22x1-mm-vorosrez-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4300" y="5707063"/>
            <a:ext cx="11509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6" descr="ANd9GcQdCTltm_3b7BXpPEL6igs0jEhe0OISj_LYvgan9CO7XNGJzfX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825" y="5902325"/>
            <a:ext cx="14684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28" descr="tube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688" y="5840413"/>
            <a:ext cx="1295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hu-HU" altLang="hu-HU" smtClean="0"/>
              <a:t>Gazdasági szempontok</a:t>
            </a:r>
          </a:p>
        </p:txBody>
      </p:sp>
      <p:sp>
        <p:nvSpPr>
          <p:cNvPr id="34819" name="Rectangle 3"/>
          <p:cNvSpPr>
            <a:spLocks noGrp="1" noChangeArrowheads="1"/>
          </p:cNvSpPr>
          <p:nvPr>
            <p:ph type="body" idx="1"/>
          </p:nvPr>
        </p:nvSpPr>
        <p:spPr/>
        <p:txBody>
          <a:bodyPr/>
          <a:lstStyle/>
          <a:p>
            <a:pPr eaLnBrk="1" hangingPunct="1"/>
            <a:r>
              <a:rPr lang="hu-HU" altLang="hu-HU" sz="2800" smtClean="0"/>
              <a:t>Anyag- és beszerelési költségek</a:t>
            </a:r>
          </a:p>
          <a:p>
            <a:pPr lvl="1" eaLnBrk="1" hangingPunct="1">
              <a:lnSpc>
                <a:spcPct val="90000"/>
              </a:lnSpc>
            </a:pPr>
            <a:r>
              <a:rPr lang="hu-HU" altLang="hu-HU" sz="2400" smtClean="0"/>
              <a:t>Anyagköltség: melyik a legolcsóbb megfelelő anyag </a:t>
            </a:r>
          </a:p>
          <a:p>
            <a:pPr lvl="2" eaLnBrk="1" hangingPunct="1">
              <a:lnSpc>
                <a:spcPct val="90000"/>
              </a:lnSpc>
            </a:pPr>
            <a:r>
              <a:rPr lang="hu-HU" altLang="hu-HU" sz="2000" smtClean="0"/>
              <a:t>Tisztasági osztályok </a:t>
            </a:r>
            <a:r>
              <a:rPr lang="hu-HU" altLang="hu-HU" sz="2000" smtClean="0">
                <a:cs typeface="Arial" charset="0"/>
              </a:rPr>
              <a:t>a fermentációs folyamatban való érintettségük és fertőzésveszély alapján (3 osztály)</a:t>
            </a:r>
          </a:p>
          <a:p>
            <a:pPr lvl="1" eaLnBrk="1" hangingPunct="1">
              <a:lnSpc>
                <a:spcPct val="90000"/>
              </a:lnSpc>
            </a:pPr>
            <a:r>
              <a:rPr lang="hu-HU" altLang="hu-HU" sz="2400" smtClean="0">
                <a:cs typeface="Arial" charset="0"/>
              </a:rPr>
              <a:t>Beszerelési költség: költségek nagy részét ez teszi ki</a:t>
            </a:r>
          </a:p>
          <a:p>
            <a:pPr eaLnBrk="1" hangingPunct="1"/>
            <a:r>
              <a:rPr lang="hu-HU" altLang="hu-HU" sz="2800" smtClean="0"/>
              <a:t>Cél: a költségek minimalizálása</a:t>
            </a:r>
          </a:p>
          <a:p>
            <a:pPr eaLnBrk="1" hangingPunct="1"/>
            <a:r>
              <a:rPr lang="hu-HU" altLang="hu-HU" sz="2800" smtClean="0"/>
              <a:t>A meghibásodás esélye újabb költségeket eredményez (pl. üzemleállás)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hu-HU" altLang="hu-HU" smtClean="0"/>
              <a:t>Sterilitás és tisztíthatóság</a:t>
            </a:r>
          </a:p>
        </p:txBody>
      </p:sp>
      <p:sp>
        <p:nvSpPr>
          <p:cNvPr id="35843" name="Rectangle 3"/>
          <p:cNvSpPr>
            <a:spLocks noGrp="1" noChangeArrowheads="1"/>
          </p:cNvSpPr>
          <p:nvPr>
            <p:ph type="body" idx="1"/>
          </p:nvPr>
        </p:nvSpPr>
        <p:spPr/>
        <p:txBody>
          <a:bodyPr/>
          <a:lstStyle/>
          <a:p>
            <a:pPr eaLnBrk="1" hangingPunct="1">
              <a:lnSpc>
                <a:spcPct val="90000"/>
              </a:lnSpc>
            </a:pPr>
            <a:r>
              <a:rPr lang="hu-HU" altLang="hu-HU" sz="2400" smtClean="0"/>
              <a:t>Tisztíthatóság és sterilitás a fő követelmények a biotechnológiában</a:t>
            </a:r>
          </a:p>
          <a:p>
            <a:pPr eaLnBrk="1" hangingPunct="1">
              <a:lnSpc>
                <a:spcPct val="90000"/>
              </a:lnSpc>
            </a:pPr>
            <a:r>
              <a:rPr lang="hu-HU" altLang="hu-HU" sz="2400" smtClean="0"/>
              <a:t>A gyenge „láncszemek” a csatlakozásoknál (hegesztések vagy peremes csőkötések), becsatlakozó szelepeknél és mérőműszereknél vannak</a:t>
            </a:r>
          </a:p>
          <a:p>
            <a:pPr eaLnBrk="1" hangingPunct="1">
              <a:lnSpc>
                <a:spcPct val="80000"/>
              </a:lnSpc>
            </a:pPr>
            <a:r>
              <a:rPr lang="hu-HU" altLang="hu-HU" sz="2400" smtClean="0"/>
              <a:t>Nem lehetnek tisztítatlan helyek</a:t>
            </a:r>
          </a:p>
          <a:p>
            <a:pPr eaLnBrk="1" hangingPunct="1">
              <a:lnSpc>
                <a:spcPct val="80000"/>
              </a:lnSpc>
            </a:pPr>
            <a:r>
              <a:rPr lang="hu-HU" altLang="hu-HU" sz="2400" smtClean="0"/>
              <a:t>Potenciálisan toxikus anyag nem válhat le a csőről vagy a csőkötésekről</a:t>
            </a:r>
          </a:p>
          <a:p>
            <a:pPr eaLnBrk="1" hangingPunct="1">
              <a:lnSpc>
                <a:spcPct val="80000"/>
              </a:lnSpc>
            </a:pPr>
            <a:r>
              <a:rPr lang="hu-HU" altLang="hu-HU" sz="2400" smtClean="0"/>
              <a:t>Rozsdamentes  acél belsővel ellátott cső alkalmazható (316L rozsdamentes acél belső polírozással)</a:t>
            </a:r>
            <a:endParaRPr lang="hu-HU" altLang="hu-HU"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u-HU" altLang="hu-HU" smtClean="0"/>
              <a:t>Felületkezelés</a:t>
            </a:r>
          </a:p>
        </p:txBody>
      </p:sp>
      <p:sp>
        <p:nvSpPr>
          <p:cNvPr id="36867" name="Rectangle 3"/>
          <p:cNvSpPr>
            <a:spLocks noGrp="1" noChangeArrowheads="1"/>
          </p:cNvSpPr>
          <p:nvPr>
            <p:ph type="body" idx="1"/>
          </p:nvPr>
        </p:nvSpPr>
        <p:spPr/>
        <p:txBody>
          <a:bodyPr/>
          <a:lstStyle/>
          <a:p>
            <a:pPr eaLnBrk="1" hangingPunct="1"/>
            <a:r>
              <a:rPr lang="hu-HU" altLang="hu-HU" smtClean="0"/>
              <a:t>Mechanikai felületkezelés</a:t>
            </a:r>
          </a:p>
          <a:p>
            <a:pPr lvl="1" eaLnBrk="1" hangingPunct="1"/>
            <a:r>
              <a:rPr lang="hu-HU" altLang="hu-HU" smtClean="0"/>
              <a:t>Cél: érdesség csökkentése eltérő szemcseméretű csiszolóanyagokkal</a:t>
            </a:r>
          </a:p>
          <a:p>
            <a:pPr eaLnBrk="1" hangingPunct="1">
              <a:lnSpc>
                <a:spcPct val="120000"/>
              </a:lnSpc>
            </a:pPr>
            <a:r>
              <a:rPr lang="hu-HU" altLang="hu-HU" smtClean="0"/>
              <a:t>Elektropolírozás</a:t>
            </a:r>
          </a:p>
          <a:p>
            <a:pPr lvl="1" eaLnBrk="1" hangingPunct="1"/>
            <a:r>
              <a:rPr lang="hu-HU" altLang="hu-HU" smtClean="0"/>
              <a:t>Anódos oldás, ami egyben passziválás is</a:t>
            </a:r>
          </a:p>
          <a:p>
            <a:pPr lvl="1" eaLnBrk="1" hangingPunct="1"/>
            <a:r>
              <a:rPr lang="hu-HU" altLang="hu-HU" smtClean="0"/>
              <a:t>Gyakran végzik mechanikai 		felületkezeléssel kombinálva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hu-HU" altLang="hu-HU" smtClean="0"/>
              <a:t>Passziválás</a:t>
            </a:r>
          </a:p>
        </p:txBody>
      </p:sp>
      <p:sp>
        <p:nvSpPr>
          <p:cNvPr id="37891" name="Rectangle 3"/>
          <p:cNvSpPr>
            <a:spLocks noGrp="1" noChangeArrowheads="1"/>
          </p:cNvSpPr>
          <p:nvPr>
            <p:ph type="body" idx="1"/>
          </p:nvPr>
        </p:nvSpPr>
        <p:spPr/>
        <p:txBody>
          <a:bodyPr/>
          <a:lstStyle/>
          <a:p>
            <a:pPr eaLnBrk="1" hangingPunct="1"/>
            <a:r>
              <a:rPr lang="hu-HU" altLang="hu-HU" sz="2400" smtClean="0">
                <a:sym typeface="Wingdings" pitchFamily="2" charset="2"/>
              </a:rPr>
              <a:t>Célja: korróziót megelőző felületi védőréteg létrehozása</a:t>
            </a:r>
          </a:p>
          <a:p>
            <a:pPr eaLnBrk="1" hangingPunct="1">
              <a:lnSpc>
                <a:spcPct val="90000"/>
              </a:lnSpc>
            </a:pPr>
            <a:r>
              <a:rPr lang="hu-HU" altLang="hu-HU" sz="2400" smtClean="0">
                <a:sym typeface="Wingdings" pitchFamily="2" charset="2"/>
              </a:rPr>
              <a:t>35 - 45 %-os salétromsavas kezelés majd levegőn 	oxidáció</a:t>
            </a:r>
          </a:p>
          <a:p>
            <a:pPr lvl="1" eaLnBrk="1" hangingPunct="1">
              <a:lnSpc>
                <a:spcPct val="90000"/>
              </a:lnSpc>
            </a:pPr>
            <a:r>
              <a:rPr lang="hu-HU" altLang="hu-HU" sz="2000" smtClean="0">
                <a:sym typeface="Wingdings" pitchFamily="2" charset="2"/>
              </a:rPr>
              <a:t>De: veszélyes anyag képződés (kromát)</a:t>
            </a:r>
          </a:p>
          <a:p>
            <a:pPr eaLnBrk="1" hangingPunct="1">
              <a:lnSpc>
                <a:spcPct val="110000"/>
              </a:lnSpc>
            </a:pPr>
            <a:r>
              <a:rPr lang="hu-HU" altLang="hu-HU" sz="2400" smtClean="0">
                <a:sym typeface="Wingdings" pitchFamily="2" charset="2"/>
              </a:rPr>
              <a:t>Helyette: Ammóniás citromsav </a:t>
            </a:r>
          </a:p>
          <a:p>
            <a:pPr lvl="1" eaLnBrk="1" hangingPunct="1">
              <a:lnSpc>
                <a:spcPct val="90000"/>
              </a:lnSpc>
            </a:pPr>
            <a:r>
              <a:rPr lang="hu-HU" altLang="hu-HU" sz="2000" smtClean="0">
                <a:sym typeface="Wingdings" pitchFamily="2" charset="2"/>
              </a:rPr>
              <a:t>Biztonságosabb</a:t>
            </a:r>
          </a:p>
          <a:p>
            <a:pPr lvl="1" eaLnBrk="1" hangingPunct="1">
              <a:lnSpc>
                <a:spcPct val="90000"/>
              </a:lnSpc>
            </a:pPr>
            <a:r>
              <a:rPr lang="hu-HU" altLang="hu-HU" sz="2000" smtClean="0">
                <a:sym typeface="Wingdings" pitchFamily="2" charset="2"/>
              </a:rPr>
              <a:t>Könnyen eltávolítható</a:t>
            </a:r>
          </a:p>
          <a:p>
            <a:pPr lvl="1" eaLnBrk="1" hangingPunct="1">
              <a:lnSpc>
                <a:spcPct val="90000"/>
              </a:lnSpc>
            </a:pPr>
            <a:r>
              <a:rPr lang="hu-HU" altLang="hu-HU" sz="2000" smtClean="0">
                <a:sym typeface="Wingdings" pitchFamily="2" charset="2"/>
              </a:rPr>
              <a:t>Megakadályozza az oldhatatlan oxidok és hidroxidok keletkezését</a:t>
            </a:r>
          </a:p>
          <a:p>
            <a:pPr lvl="1" eaLnBrk="1" hangingPunct="1">
              <a:lnSpc>
                <a:spcPct val="90000"/>
              </a:lnSpc>
            </a:pPr>
            <a:r>
              <a:rPr lang="hu-HU" altLang="hu-HU" sz="2000" smtClean="0">
                <a:sym typeface="Wingdings" pitchFamily="2" charset="2"/>
              </a:rPr>
              <a:t>De: kevésbé hatásos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hu-HU" altLang="hu-HU" smtClean="0"/>
              <a:t>Méretezés</a:t>
            </a:r>
          </a:p>
        </p:txBody>
      </p:sp>
      <p:sp>
        <p:nvSpPr>
          <p:cNvPr id="38915" name="Rectangle 3"/>
          <p:cNvSpPr>
            <a:spLocks noGrp="1" noChangeArrowheads="1"/>
          </p:cNvSpPr>
          <p:nvPr>
            <p:ph type="body" idx="1"/>
          </p:nvPr>
        </p:nvSpPr>
        <p:spPr>
          <a:xfrm>
            <a:off x="539750" y="1989138"/>
            <a:ext cx="4968875" cy="4114800"/>
          </a:xfrm>
        </p:spPr>
        <p:txBody>
          <a:bodyPr/>
          <a:lstStyle/>
          <a:p>
            <a:pPr eaLnBrk="1" hangingPunct="1">
              <a:lnSpc>
                <a:spcPct val="80000"/>
              </a:lnSpc>
            </a:pPr>
            <a:r>
              <a:rPr lang="hu-HU" altLang="hu-HU" sz="2800" smtClean="0"/>
              <a:t>Figyelembe kell venni a cső belső és külső átmérőjét </a:t>
            </a:r>
            <a:r>
              <a:rPr lang="hu-HU" altLang="hu-HU" sz="2800" smtClean="0">
                <a:sym typeface="Symbol" pitchFamily="18" charset="2"/>
              </a:rPr>
              <a:t> ellenkező esetben túl- vagy alulméretezést okozhat</a:t>
            </a:r>
          </a:p>
          <a:p>
            <a:pPr eaLnBrk="1" hangingPunct="1">
              <a:lnSpc>
                <a:spcPct val="80000"/>
              </a:lnSpc>
            </a:pPr>
            <a:r>
              <a:rPr lang="hu-HU" altLang="hu-HU" sz="2800" smtClean="0">
                <a:sym typeface="Symbol" pitchFamily="18" charset="2"/>
              </a:rPr>
              <a:t>Túlméretezés: növeli a nyomásesést, emiatt a szivattyúzási költségek nőnek </a:t>
            </a:r>
          </a:p>
          <a:p>
            <a:pPr eaLnBrk="1" hangingPunct="1">
              <a:lnSpc>
                <a:spcPct val="80000"/>
              </a:lnSpc>
            </a:pPr>
            <a:r>
              <a:rPr lang="hu-HU" altLang="hu-HU" sz="2800" smtClean="0">
                <a:sym typeface="Symbol" pitchFamily="18" charset="2"/>
              </a:rPr>
              <a:t>Alulméretezés: növeli a költségeket</a:t>
            </a:r>
          </a:p>
        </p:txBody>
      </p:sp>
      <p:pic>
        <p:nvPicPr>
          <p:cNvPr id="38916" name="Picture 4" descr="Stainless_Steel_Pipe_634556491176401981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133600"/>
            <a:ext cx="3392487"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hu-HU" altLang="hu-HU" smtClean="0"/>
              <a:t>Méretezési paraméterek 1</a:t>
            </a:r>
          </a:p>
        </p:txBody>
      </p:sp>
      <p:sp>
        <p:nvSpPr>
          <p:cNvPr id="39939" name="Rectangle 3"/>
          <p:cNvSpPr>
            <a:spLocks noGrp="1" noChangeArrowheads="1"/>
          </p:cNvSpPr>
          <p:nvPr>
            <p:ph type="body" idx="1"/>
          </p:nvPr>
        </p:nvSpPr>
        <p:spPr/>
        <p:txBody>
          <a:bodyPr/>
          <a:lstStyle/>
          <a:p>
            <a:pPr eaLnBrk="1" hangingPunct="1">
              <a:lnSpc>
                <a:spcPct val="80000"/>
              </a:lnSpc>
            </a:pPr>
            <a:r>
              <a:rPr lang="hu-HU" altLang="hu-HU" sz="2800" smtClean="0"/>
              <a:t>Térfogatáram: </a:t>
            </a:r>
          </a:p>
          <a:p>
            <a:pPr lvl="1" eaLnBrk="1" hangingPunct="1">
              <a:lnSpc>
                <a:spcPct val="80000"/>
              </a:lnSpc>
            </a:pPr>
            <a:r>
              <a:rPr lang="hu-HU" altLang="hu-HU" sz="2400" smtClean="0"/>
              <a:t>turbulens áramlás alkalmazása</a:t>
            </a:r>
          </a:p>
          <a:p>
            <a:pPr lvl="1" eaLnBrk="1" hangingPunct="1">
              <a:lnSpc>
                <a:spcPct val="80000"/>
              </a:lnSpc>
            </a:pPr>
            <a:r>
              <a:rPr lang="hu-HU" altLang="hu-HU" sz="2200" smtClean="0">
                <a:sym typeface="Wingdings" pitchFamily="2" charset="2"/>
              </a:rPr>
              <a:t>Előnye: </a:t>
            </a:r>
          </a:p>
          <a:p>
            <a:pPr lvl="2" eaLnBrk="1" hangingPunct="1">
              <a:lnSpc>
                <a:spcPct val="80000"/>
              </a:lnSpc>
            </a:pPr>
            <a:r>
              <a:rPr lang="hu-HU" altLang="hu-HU" sz="2000" smtClean="0">
                <a:sym typeface="Wingdings" pitchFamily="2" charset="2"/>
              </a:rPr>
              <a:t>hatékony hőátadás a folyadékrészecskék között</a:t>
            </a:r>
          </a:p>
          <a:p>
            <a:pPr lvl="2" eaLnBrk="1" hangingPunct="1">
              <a:lnSpc>
                <a:spcPct val="80000"/>
              </a:lnSpc>
            </a:pPr>
            <a:r>
              <a:rPr lang="hu-HU" altLang="hu-HU" sz="2000" smtClean="0">
                <a:sym typeface="Wingdings" pitchFamily="2" charset="2"/>
              </a:rPr>
              <a:t>Megelőzi a folyékony és szilárd fázisok elkülönülését</a:t>
            </a:r>
          </a:p>
          <a:p>
            <a:pPr eaLnBrk="1" hangingPunct="1">
              <a:lnSpc>
                <a:spcPct val="80000"/>
              </a:lnSpc>
              <a:buFont typeface="Wingdings" pitchFamily="2" charset="2"/>
              <a:buNone/>
            </a:pPr>
            <a:endParaRPr lang="hu-HU" altLang="hu-HU" sz="2000" smtClean="0"/>
          </a:p>
          <a:p>
            <a:pPr lvl="1" eaLnBrk="1" hangingPunct="1">
              <a:lnSpc>
                <a:spcPct val="80000"/>
              </a:lnSpc>
            </a:pPr>
            <a:r>
              <a:rPr lang="hu-HU" altLang="hu-HU" sz="2400" smtClean="0"/>
              <a:t>Reynolds szám: </a:t>
            </a:r>
            <a:endParaRPr lang="hu-HU" altLang="hu-HU" sz="2200" smtClean="0">
              <a:cs typeface="Arial" charset="0"/>
            </a:endParaRPr>
          </a:p>
          <a:p>
            <a:pPr lvl="1" eaLnBrk="1" hangingPunct="1">
              <a:lnSpc>
                <a:spcPct val="80000"/>
              </a:lnSpc>
              <a:buFont typeface="Wingdings" pitchFamily="2" charset="2"/>
              <a:buNone/>
            </a:pPr>
            <a:r>
              <a:rPr lang="hu-HU" altLang="hu-HU" sz="2200" smtClean="0">
                <a:cs typeface="Arial" charset="0"/>
              </a:rPr>
              <a:t>	</a:t>
            </a:r>
            <a:br>
              <a:rPr lang="hu-HU" altLang="hu-HU" sz="2200" smtClean="0">
                <a:cs typeface="Arial" charset="0"/>
              </a:rPr>
            </a:br>
            <a:r>
              <a:rPr lang="hu-HU" altLang="hu-HU" sz="2200" smtClean="0">
                <a:cs typeface="Arial" charset="0"/>
              </a:rPr>
              <a:t>Ahol :		de – csőátmérő</a:t>
            </a:r>
            <a:br>
              <a:rPr lang="hu-HU" altLang="hu-HU" sz="2200" smtClean="0">
                <a:cs typeface="Arial" charset="0"/>
              </a:rPr>
            </a:br>
            <a:r>
              <a:rPr lang="hu-HU" altLang="hu-HU" sz="2200" smtClean="0">
                <a:cs typeface="Arial" charset="0"/>
              </a:rPr>
              <a:t>			v – áramlási sebesség</a:t>
            </a:r>
            <a:br>
              <a:rPr lang="hu-HU" altLang="hu-HU" sz="2200" smtClean="0">
                <a:cs typeface="Arial" charset="0"/>
              </a:rPr>
            </a:br>
            <a:r>
              <a:rPr lang="hu-HU" altLang="hu-HU" sz="2200" smtClean="0">
                <a:cs typeface="Arial" charset="0"/>
              </a:rPr>
              <a:t>			</a:t>
            </a:r>
            <a:r>
              <a:rPr lang="el-GR" altLang="hu-HU" sz="2200" smtClean="0">
                <a:cs typeface="Arial" charset="0"/>
              </a:rPr>
              <a:t>ρ</a:t>
            </a:r>
            <a:r>
              <a:rPr lang="hu-HU" altLang="hu-HU" sz="2200" smtClean="0">
                <a:cs typeface="Arial" charset="0"/>
              </a:rPr>
              <a:t> – folyadéksűrűség</a:t>
            </a:r>
            <a:br>
              <a:rPr lang="hu-HU" altLang="hu-HU" sz="2200" smtClean="0">
                <a:cs typeface="Arial" charset="0"/>
              </a:rPr>
            </a:br>
            <a:r>
              <a:rPr lang="hu-HU" altLang="hu-HU" sz="2200" smtClean="0">
                <a:cs typeface="Arial" charset="0"/>
              </a:rPr>
              <a:t>			</a:t>
            </a:r>
            <a:r>
              <a:rPr lang="el-GR" altLang="hu-HU" sz="2200" smtClean="0">
                <a:cs typeface="Arial" charset="0"/>
              </a:rPr>
              <a:t>μ</a:t>
            </a:r>
            <a:r>
              <a:rPr lang="hu-HU" altLang="hu-HU" sz="2200" smtClean="0">
                <a:cs typeface="Arial" charset="0"/>
              </a:rPr>
              <a:t> – dinamikai viszkozitás</a:t>
            </a:r>
            <a:br>
              <a:rPr lang="hu-HU" altLang="hu-HU" sz="2200" smtClean="0">
                <a:cs typeface="Arial" charset="0"/>
              </a:rPr>
            </a:br>
            <a:r>
              <a:rPr lang="hu-HU" altLang="hu-HU" sz="2200" smtClean="0">
                <a:cs typeface="Arial" charset="0"/>
              </a:rPr>
              <a:t>			</a:t>
            </a:r>
            <a:r>
              <a:rPr lang="hu-HU" altLang="hu-HU" sz="2200" smtClean="0">
                <a:cs typeface="Arial" charset="0"/>
                <a:sym typeface="Symbol" pitchFamily="18" charset="2"/>
              </a:rPr>
              <a:t> - kinematikai viszkozitás</a:t>
            </a:r>
            <a:endParaRPr lang="hu-HU" altLang="hu-HU" sz="2400" smtClean="0">
              <a:sym typeface="Symbol" pitchFamily="18" charset="2"/>
            </a:endParaRPr>
          </a:p>
        </p:txBody>
      </p:sp>
      <p:pic>
        <p:nvPicPr>
          <p:cNvPr id="39940" name="Picture 5" descr="59505c6ca0eacb7d9f0201e2282a2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3860800"/>
            <a:ext cx="29511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250px-Laminar_and_turbulent_flows"/>
          <p:cNvPicPr>
            <a:picLocks noChangeAspect="1" noChangeArrowheads="1"/>
          </p:cNvPicPr>
          <p:nvPr/>
        </p:nvPicPr>
        <p:blipFill>
          <a:blip r:embed="rId4" cstate="print">
            <a:extLst>
              <a:ext uri="{28A0092B-C50C-407E-A947-70E740481C1C}">
                <a14:useLocalDpi xmlns:a14="http://schemas.microsoft.com/office/drawing/2010/main" val="0"/>
              </a:ext>
            </a:extLst>
          </a:blip>
          <a:srcRect l="12067" t="54358"/>
          <a:stretch>
            <a:fillRect/>
          </a:stretch>
        </p:blipFill>
        <p:spPr bwMode="auto">
          <a:xfrm>
            <a:off x="6156325" y="2349500"/>
            <a:ext cx="20939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hu-HU" altLang="hu-HU" smtClean="0"/>
              <a:t> Méretezési paraméterek 2</a:t>
            </a:r>
          </a:p>
        </p:txBody>
      </p:sp>
      <p:sp>
        <p:nvSpPr>
          <p:cNvPr id="40963" name="Rectangle 3"/>
          <p:cNvSpPr>
            <a:spLocks noGrp="1" noChangeArrowheads="1"/>
          </p:cNvSpPr>
          <p:nvPr>
            <p:ph type="body" idx="1"/>
          </p:nvPr>
        </p:nvSpPr>
        <p:spPr>
          <a:xfrm>
            <a:off x="949325" y="1981200"/>
            <a:ext cx="7661275" cy="4471988"/>
          </a:xfrm>
        </p:spPr>
        <p:txBody>
          <a:bodyPr/>
          <a:lstStyle/>
          <a:p>
            <a:pPr eaLnBrk="1" hangingPunct="1">
              <a:lnSpc>
                <a:spcPct val="90000"/>
              </a:lnSpc>
            </a:pPr>
            <a:r>
              <a:rPr lang="hu-HU" altLang="hu-HU" sz="2800" smtClean="0"/>
              <a:t>Nyomásesés</a:t>
            </a:r>
          </a:p>
          <a:p>
            <a:pPr lvl="1" eaLnBrk="1" hangingPunct="1">
              <a:lnSpc>
                <a:spcPct val="90000"/>
              </a:lnSpc>
            </a:pPr>
            <a:r>
              <a:rPr lang="hu-HU" altLang="hu-HU" sz="2400" smtClean="0"/>
              <a:t>A folyadékrészecskéknek a cső falával történő ütközése (súrlódás) az áramlás irányában  nyomásesést okoz</a:t>
            </a:r>
          </a:p>
          <a:p>
            <a:pPr lvl="1" eaLnBrk="1" hangingPunct="1">
              <a:lnSpc>
                <a:spcPct val="90000"/>
              </a:lnSpc>
            </a:pPr>
            <a:r>
              <a:rPr lang="hu-HU" altLang="hu-HU" sz="2400" smtClean="0"/>
              <a:t>Számítása Darcy-egyenlettel történik</a:t>
            </a:r>
          </a:p>
          <a:p>
            <a:pPr lvl="1" algn="ctr" eaLnBrk="1" hangingPunct="1">
              <a:lnSpc>
                <a:spcPct val="130000"/>
              </a:lnSpc>
              <a:buFont typeface="Wingdings" pitchFamily="2" charset="2"/>
              <a:buNone/>
            </a:pPr>
            <a:r>
              <a:rPr lang="hu-HU" altLang="hu-HU" sz="2200" b="1" smtClean="0">
                <a:cs typeface="Arial" charset="0"/>
                <a:sym typeface="Symbol" pitchFamily="18" charset="2"/>
              </a:rPr>
              <a:t></a:t>
            </a:r>
            <a:r>
              <a:rPr lang="hu-HU" altLang="hu-HU" sz="2200" b="1" smtClean="0">
                <a:cs typeface="Arial" charset="0"/>
              </a:rPr>
              <a:t>P = f*L/d*</a:t>
            </a:r>
            <a:r>
              <a:rPr lang="el-GR" altLang="hu-HU" sz="2200" b="1" smtClean="0">
                <a:latin typeface="Arial Unicode MS" pitchFamily="34" charset="-128"/>
                <a:ea typeface="Arial Unicode MS" pitchFamily="34" charset="-128"/>
                <a:cs typeface="Arial Unicode MS" pitchFamily="34" charset="-128"/>
              </a:rPr>
              <a:t>ρ</a:t>
            </a:r>
            <a:r>
              <a:rPr lang="hu-HU" altLang="hu-HU" sz="2200" b="1" smtClean="0">
                <a:ea typeface="Arial Unicode MS" pitchFamily="34" charset="-128"/>
                <a:cs typeface="Arial Unicode MS" pitchFamily="34" charset="-128"/>
              </a:rPr>
              <a:t>/2*w</a:t>
            </a:r>
            <a:r>
              <a:rPr lang="hu-HU" altLang="hu-HU" sz="2200" b="1" baseline="30000" smtClean="0">
                <a:ea typeface="Arial Unicode MS" pitchFamily="34" charset="-128"/>
                <a:cs typeface="Arial Unicode MS" pitchFamily="34" charset="-128"/>
              </a:rPr>
              <a:t>2</a:t>
            </a:r>
            <a:endParaRPr lang="hu-HU" altLang="hu-HU" sz="2200" b="1" baseline="30000" smtClean="0">
              <a:cs typeface="Arial" charset="0"/>
            </a:endParaRPr>
          </a:p>
          <a:p>
            <a:pPr lvl="1" eaLnBrk="1" hangingPunct="1">
              <a:lnSpc>
                <a:spcPct val="80000"/>
              </a:lnSpc>
              <a:buFont typeface="Wingdings" pitchFamily="2" charset="2"/>
              <a:buNone/>
            </a:pPr>
            <a:r>
              <a:rPr lang="hu-HU" altLang="hu-HU" sz="2200" smtClean="0">
                <a:cs typeface="Arial" charset="0"/>
              </a:rPr>
              <a:t>Ahol :		</a:t>
            </a:r>
            <a:r>
              <a:rPr lang="hu-HU" altLang="hu-HU" sz="2200" smtClean="0">
                <a:cs typeface="Arial" charset="0"/>
                <a:sym typeface="Symbol" pitchFamily="18" charset="2"/>
              </a:rPr>
              <a:t></a:t>
            </a:r>
            <a:r>
              <a:rPr lang="hu-HU" altLang="hu-HU" sz="2200" smtClean="0">
                <a:cs typeface="Arial" charset="0"/>
              </a:rPr>
              <a:t>P – nyomásesés</a:t>
            </a:r>
            <a:br>
              <a:rPr lang="hu-HU" altLang="hu-HU" sz="2200" smtClean="0">
                <a:cs typeface="Arial" charset="0"/>
              </a:rPr>
            </a:br>
            <a:r>
              <a:rPr lang="hu-HU" altLang="hu-HU" sz="2200" smtClean="0">
                <a:cs typeface="Arial" charset="0"/>
              </a:rPr>
              <a:t>			f – súrlódási tényező</a:t>
            </a:r>
            <a:br>
              <a:rPr lang="hu-HU" altLang="hu-HU" sz="2200" smtClean="0">
                <a:cs typeface="Arial" charset="0"/>
              </a:rPr>
            </a:br>
            <a:r>
              <a:rPr lang="hu-HU" altLang="hu-HU" sz="2200" smtClean="0">
                <a:cs typeface="Arial" charset="0"/>
              </a:rPr>
              <a:t>			L – csőhossz</a:t>
            </a:r>
            <a:br>
              <a:rPr lang="hu-HU" altLang="hu-HU" sz="2200" smtClean="0">
                <a:cs typeface="Arial" charset="0"/>
              </a:rPr>
            </a:br>
            <a:r>
              <a:rPr lang="hu-HU" altLang="hu-HU" sz="2200" smtClean="0">
                <a:cs typeface="Arial" charset="0"/>
              </a:rPr>
              <a:t>			d – csőátmérő</a:t>
            </a:r>
          </a:p>
          <a:p>
            <a:pPr lvl="1" eaLnBrk="1" hangingPunct="1">
              <a:lnSpc>
                <a:spcPct val="80000"/>
              </a:lnSpc>
              <a:buFont typeface="Wingdings" pitchFamily="2" charset="2"/>
              <a:buNone/>
            </a:pPr>
            <a:r>
              <a:rPr lang="hu-HU" altLang="hu-HU" sz="2200" smtClean="0">
                <a:cs typeface="Arial" charset="0"/>
              </a:rPr>
              <a:t>	</a:t>
            </a:r>
            <a:r>
              <a:rPr lang="hu-HU" altLang="hu-HU" sz="2400" smtClean="0">
                <a:cs typeface="Arial" charset="0"/>
              </a:rPr>
              <a:t>			</a:t>
            </a:r>
            <a:r>
              <a:rPr lang="el-GR" altLang="hu-HU" sz="2200" smtClean="0">
                <a:latin typeface="Arial Unicode MS" pitchFamily="34" charset="-128"/>
                <a:ea typeface="Arial Unicode MS" pitchFamily="34" charset="-128"/>
                <a:cs typeface="Arial Unicode MS" pitchFamily="34" charset="-128"/>
              </a:rPr>
              <a:t>ρ</a:t>
            </a:r>
            <a:r>
              <a:rPr lang="hu-HU" altLang="hu-HU" sz="2200" smtClean="0">
                <a:cs typeface="Arial" charset="0"/>
                <a:sym typeface="Symbol" pitchFamily="18" charset="2"/>
              </a:rPr>
              <a:t> – folyadék sűrűsége</a:t>
            </a:r>
          </a:p>
          <a:p>
            <a:pPr lvl="1" eaLnBrk="1" hangingPunct="1">
              <a:lnSpc>
                <a:spcPct val="80000"/>
              </a:lnSpc>
              <a:buFont typeface="Wingdings" pitchFamily="2" charset="2"/>
              <a:buNone/>
            </a:pPr>
            <a:r>
              <a:rPr lang="hu-HU" altLang="hu-HU" sz="2400" smtClean="0"/>
              <a:t>				w – sebesség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hu-HU" altLang="hu-HU" smtClean="0"/>
              <a:t>Szivattyúk</a:t>
            </a:r>
          </a:p>
        </p:txBody>
      </p:sp>
      <p:sp>
        <p:nvSpPr>
          <p:cNvPr id="41987" name="Rectangle 3"/>
          <p:cNvSpPr>
            <a:spLocks noGrp="1" noChangeArrowheads="1"/>
          </p:cNvSpPr>
          <p:nvPr>
            <p:ph type="body" idx="1"/>
          </p:nvPr>
        </p:nvSpPr>
        <p:spPr>
          <a:xfrm>
            <a:off x="949325" y="1981200"/>
            <a:ext cx="7661275" cy="3824288"/>
          </a:xfrm>
        </p:spPr>
        <p:txBody>
          <a:bodyPr/>
          <a:lstStyle/>
          <a:p>
            <a:pPr eaLnBrk="1" hangingPunct="1">
              <a:lnSpc>
                <a:spcPct val="80000"/>
              </a:lnSpc>
            </a:pPr>
            <a:r>
              <a:rPr lang="hu-HU" altLang="hu-HU" sz="2800" smtClean="0"/>
              <a:t>A szivattyúnak önmagában sterilezhetőnek kell lennie</a:t>
            </a:r>
          </a:p>
          <a:p>
            <a:pPr eaLnBrk="1" hangingPunct="1">
              <a:lnSpc>
                <a:spcPct val="80000"/>
              </a:lnSpc>
            </a:pPr>
            <a:r>
              <a:rPr lang="hu-HU" altLang="hu-HU" sz="2800" smtClean="0"/>
              <a:t>Hatékony működéshez:</a:t>
            </a:r>
          </a:p>
          <a:p>
            <a:pPr lvl="1" eaLnBrk="1" hangingPunct="1">
              <a:lnSpc>
                <a:spcPct val="80000"/>
              </a:lnSpc>
            </a:pPr>
            <a:r>
              <a:rPr lang="hu-HU" altLang="hu-HU" sz="2400" smtClean="0"/>
              <a:t>Szívóoldali vezetékek legyenek rövidek, kanyar- és holttérmentesek</a:t>
            </a:r>
          </a:p>
          <a:p>
            <a:pPr eaLnBrk="1" hangingPunct="1">
              <a:lnSpc>
                <a:spcPct val="80000"/>
              </a:lnSpc>
            </a:pPr>
            <a:r>
              <a:rPr lang="hu-HU" altLang="hu-HU" sz="2800" smtClean="0"/>
              <a:t>Kavitáció elkerülésére – nyomásszabályozók beépítése</a:t>
            </a:r>
          </a:p>
          <a:p>
            <a:pPr eaLnBrk="1" hangingPunct="1">
              <a:lnSpc>
                <a:spcPct val="80000"/>
              </a:lnSpc>
            </a:pPr>
            <a:r>
              <a:rPr lang="hu-HU" altLang="hu-HU" sz="2800" smtClean="0"/>
              <a:t>Használaton kívüli szivattyúk a baktériumok melegágya, rendszerbe építésük kerülendő</a:t>
            </a:r>
          </a:p>
          <a:p>
            <a:pPr eaLnBrk="1" hangingPunct="1">
              <a:lnSpc>
                <a:spcPct val="80000"/>
              </a:lnSpc>
            </a:pPr>
            <a:r>
              <a:rPr lang="hu-HU" altLang="hu-HU" sz="2800" smtClean="0"/>
              <a:t>Élettartam növelése: folyamatos működés</a:t>
            </a:r>
          </a:p>
        </p:txBody>
      </p:sp>
      <p:pic>
        <p:nvPicPr>
          <p:cNvPr id="41988" name="Picture 6" descr="mhi_2500_ss"/>
          <p:cNvPicPr>
            <a:picLocks noChangeAspect="1" noChangeArrowheads="1"/>
          </p:cNvPicPr>
          <p:nvPr/>
        </p:nvPicPr>
        <p:blipFill>
          <a:blip r:embed="rId3" cstate="print">
            <a:extLst>
              <a:ext uri="{28A0092B-C50C-407E-A947-70E740481C1C}">
                <a14:useLocalDpi xmlns:a14="http://schemas.microsoft.com/office/drawing/2010/main" val="0"/>
              </a:ext>
            </a:extLst>
          </a:blip>
          <a:srcRect t="24844" b="20131"/>
          <a:stretch>
            <a:fillRect/>
          </a:stretch>
        </p:blipFill>
        <p:spPr bwMode="auto">
          <a:xfrm>
            <a:off x="6372225" y="5713413"/>
            <a:ext cx="27717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8" descr="8d8f8b80"/>
          <p:cNvPicPr>
            <a:picLocks noChangeAspect="1" noChangeArrowheads="1"/>
          </p:cNvPicPr>
          <p:nvPr/>
        </p:nvPicPr>
        <p:blipFill>
          <a:blip r:embed="rId4" cstate="print">
            <a:extLst>
              <a:ext uri="{28A0092B-C50C-407E-A947-70E740481C1C}">
                <a14:useLocalDpi xmlns:a14="http://schemas.microsoft.com/office/drawing/2010/main" val="0"/>
              </a:ext>
            </a:extLst>
          </a:blip>
          <a:srcRect t="12206" b="12206"/>
          <a:stretch>
            <a:fillRect/>
          </a:stretch>
        </p:blipFill>
        <p:spPr bwMode="auto">
          <a:xfrm>
            <a:off x="0" y="5688013"/>
            <a:ext cx="1547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p:txBody>
          <a:bodyPr/>
          <a:lstStyle/>
          <a:p>
            <a:pPr eaLnBrk="1" hangingPunct="1"/>
            <a:r>
              <a:rPr lang="hu-HU" altLang="hu-HU" sz="3600" smtClean="0"/>
              <a:t>A kialakítást befolyásoló tényezők</a:t>
            </a:r>
          </a:p>
        </p:txBody>
      </p:sp>
      <p:sp>
        <p:nvSpPr>
          <p:cNvPr id="6147" name="Tartalom helye 2"/>
          <p:cNvSpPr>
            <a:spLocks noGrp="1"/>
          </p:cNvSpPr>
          <p:nvPr>
            <p:ph sz="half" idx="1"/>
          </p:nvPr>
        </p:nvSpPr>
        <p:spPr>
          <a:xfrm>
            <a:off x="468313" y="1628775"/>
            <a:ext cx="4186237" cy="4679950"/>
          </a:xfrm>
        </p:spPr>
        <p:txBody>
          <a:bodyPr/>
          <a:lstStyle/>
          <a:p>
            <a:pPr eaLnBrk="1" hangingPunct="1"/>
            <a:r>
              <a:rPr lang="hu-HU" altLang="hu-HU" sz="2400" smtClean="0"/>
              <a:t>Elrendezés </a:t>
            </a:r>
          </a:p>
          <a:p>
            <a:pPr lvl="1" eaLnBrk="1" hangingPunct="1"/>
            <a:r>
              <a:rPr lang="hu-HU" altLang="hu-HU" sz="2000" smtClean="0"/>
              <a:t>Álló</a:t>
            </a:r>
            <a:endParaRPr lang="hu-HU" altLang="hu-HU" sz="1600" smtClean="0"/>
          </a:p>
          <a:p>
            <a:pPr lvl="1" eaLnBrk="1" hangingPunct="1"/>
            <a:r>
              <a:rPr lang="hu-HU" altLang="hu-HU" sz="2000" smtClean="0"/>
              <a:t>Fekvő</a:t>
            </a:r>
          </a:p>
          <a:p>
            <a:pPr eaLnBrk="1" hangingPunct="1"/>
            <a:r>
              <a:rPr lang="hu-HU" altLang="hu-HU" sz="2400" smtClean="0"/>
              <a:t>Telepítés</a:t>
            </a:r>
          </a:p>
          <a:p>
            <a:pPr lvl="1" eaLnBrk="1" hangingPunct="1"/>
            <a:r>
              <a:rPr lang="hu-HU" altLang="hu-HU" sz="2000" smtClean="0"/>
              <a:t>Fix</a:t>
            </a:r>
          </a:p>
          <a:p>
            <a:pPr lvl="1" eaLnBrk="1" hangingPunct="1"/>
            <a:r>
              <a:rPr lang="hu-HU" altLang="hu-HU" sz="2000" smtClean="0"/>
              <a:t>Mobilis</a:t>
            </a:r>
          </a:p>
          <a:p>
            <a:pPr eaLnBrk="1" hangingPunct="1"/>
            <a:r>
              <a:rPr lang="hu-HU" altLang="hu-HU" sz="2400" smtClean="0"/>
              <a:t>Nyomástartomány</a:t>
            </a:r>
          </a:p>
          <a:p>
            <a:pPr lvl="1" eaLnBrk="1" hangingPunct="1"/>
            <a:r>
              <a:rPr lang="hu-HU" altLang="hu-HU" sz="2000" smtClean="0"/>
              <a:t>Vákuum</a:t>
            </a:r>
          </a:p>
          <a:p>
            <a:pPr lvl="1" eaLnBrk="1" hangingPunct="1"/>
            <a:r>
              <a:rPr lang="hu-HU" altLang="hu-HU" sz="2000" smtClean="0"/>
              <a:t>Atmoszférikus</a:t>
            </a:r>
          </a:p>
          <a:p>
            <a:pPr lvl="1" eaLnBrk="1" hangingPunct="1"/>
            <a:r>
              <a:rPr lang="hu-HU" altLang="hu-HU" sz="2000" smtClean="0"/>
              <a:t>Nyomás alatt</a:t>
            </a:r>
          </a:p>
          <a:p>
            <a:pPr eaLnBrk="1" hangingPunct="1"/>
            <a:r>
              <a:rPr lang="hu-HU" altLang="hu-HU" sz="2400" smtClean="0"/>
              <a:t>Összeszerelés</a:t>
            </a:r>
          </a:p>
          <a:p>
            <a:pPr lvl="1" eaLnBrk="1" hangingPunct="1"/>
            <a:r>
              <a:rPr lang="hu-HU" altLang="hu-HU" sz="2000" smtClean="0"/>
              <a:t>Helyszínen </a:t>
            </a:r>
          </a:p>
          <a:p>
            <a:pPr lvl="1" eaLnBrk="1" hangingPunct="1"/>
            <a:r>
              <a:rPr lang="hu-HU" altLang="hu-HU" sz="2000" smtClean="0"/>
              <a:t>Műhelyben</a:t>
            </a:r>
          </a:p>
          <a:p>
            <a:pPr eaLnBrk="1" hangingPunct="1">
              <a:buFont typeface="Wingdings" pitchFamily="2" charset="2"/>
              <a:buNone/>
            </a:pPr>
            <a:endParaRPr lang="hu-HU" altLang="hu-HU" sz="2400" smtClean="0"/>
          </a:p>
        </p:txBody>
      </p:sp>
      <p:sp>
        <p:nvSpPr>
          <p:cNvPr id="6148" name="Tartalom helye 3"/>
          <p:cNvSpPr>
            <a:spLocks noGrp="1"/>
          </p:cNvSpPr>
          <p:nvPr>
            <p:ph sz="half" idx="2"/>
          </p:nvPr>
        </p:nvSpPr>
        <p:spPr>
          <a:xfrm>
            <a:off x="4859338" y="1628775"/>
            <a:ext cx="3754437" cy="4824413"/>
          </a:xfrm>
        </p:spPr>
        <p:txBody>
          <a:bodyPr/>
          <a:lstStyle/>
          <a:p>
            <a:pPr eaLnBrk="1" hangingPunct="1"/>
            <a:r>
              <a:rPr lang="hu-HU" altLang="hu-HU" sz="2400" smtClean="0"/>
              <a:t>Anyag</a:t>
            </a:r>
          </a:p>
          <a:p>
            <a:pPr lvl="1" eaLnBrk="1" hangingPunct="1"/>
            <a:r>
              <a:rPr lang="hu-HU" altLang="hu-HU" sz="2000" smtClean="0"/>
              <a:t>Acél</a:t>
            </a:r>
          </a:p>
          <a:p>
            <a:pPr lvl="1" eaLnBrk="1" hangingPunct="1"/>
            <a:r>
              <a:rPr lang="hu-HU" altLang="hu-HU" sz="2000" smtClean="0"/>
              <a:t>Rozsdamentes acél</a:t>
            </a:r>
          </a:p>
          <a:p>
            <a:pPr lvl="1" eaLnBrk="1" hangingPunct="1"/>
            <a:r>
              <a:rPr lang="hu-HU" altLang="hu-HU" sz="2000" smtClean="0"/>
              <a:t>Könnyű fém</a:t>
            </a:r>
          </a:p>
          <a:p>
            <a:pPr lvl="1" eaLnBrk="1" hangingPunct="1"/>
            <a:r>
              <a:rPr lang="hu-HU" altLang="hu-HU" sz="2000" smtClean="0"/>
              <a:t>Bevonatos/bélelt acél</a:t>
            </a:r>
          </a:p>
          <a:p>
            <a:pPr lvl="1" eaLnBrk="1" hangingPunct="1"/>
            <a:r>
              <a:rPr lang="hu-HU" altLang="hu-HU" sz="2000" smtClean="0"/>
              <a:t>Műanyag/nemfém</a:t>
            </a:r>
          </a:p>
          <a:p>
            <a:pPr lvl="1" eaLnBrk="1" hangingPunct="1"/>
            <a:r>
              <a:rPr lang="hu-HU" altLang="hu-HU" sz="2000" smtClean="0"/>
              <a:t>Egzotikus fém</a:t>
            </a:r>
          </a:p>
          <a:p>
            <a:pPr eaLnBrk="1" hangingPunct="1"/>
            <a:r>
              <a:rPr lang="hu-HU" altLang="hu-HU" sz="2400" smtClean="0"/>
              <a:t>Felhasználás</a:t>
            </a:r>
          </a:p>
          <a:p>
            <a:pPr lvl="1" eaLnBrk="1" hangingPunct="1"/>
            <a:r>
              <a:rPr lang="hu-HU" altLang="hu-HU" sz="2000" smtClean="0"/>
              <a:t>Folyadék</a:t>
            </a:r>
          </a:p>
          <a:p>
            <a:pPr lvl="1" eaLnBrk="1" hangingPunct="1"/>
            <a:r>
              <a:rPr lang="hu-HU" altLang="hu-HU" sz="2000" smtClean="0"/>
              <a:t>Szilárd</a:t>
            </a:r>
          </a:p>
          <a:p>
            <a:pPr lvl="1" eaLnBrk="1" hangingPunct="1"/>
            <a:r>
              <a:rPr lang="hu-HU" altLang="hu-HU" sz="2000" smtClean="0"/>
              <a:t>Gáz</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hu-HU" altLang="hu-HU" smtClean="0"/>
              <a:t>Cső alkalmazások</a:t>
            </a:r>
          </a:p>
        </p:txBody>
      </p:sp>
      <p:sp>
        <p:nvSpPr>
          <p:cNvPr id="43011" name="Rectangle 3"/>
          <p:cNvSpPr>
            <a:spLocks noGrp="1" noChangeArrowheads="1"/>
          </p:cNvSpPr>
          <p:nvPr>
            <p:ph type="body" idx="1"/>
          </p:nvPr>
        </p:nvSpPr>
        <p:spPr/>
        <p:txBody>
          <a:bodyPr/>
          <a:lstStyle/>
          <a:p>
            <a:pPr eaLnBrk="1" hangingPunct="1">
              <a:lnSpc>
                <a:spcPct val="80000"/>
              </a:lnSpc>
            </a:pPr>
            <a:r>
              <a:rPr lang="hu-HU" altLang="hu-HU" sz="2000" smtClean="0"/>
              <a:t>6d szabály</a:t>
            </a:r>
          </a:p>
          <a:p>
            <a:pPr lvl="1" eaLnBrk="1" hangingPunct="1">
              <a:lnSpc>
                <a:spcPct val="80000"/>
              </a:lnSpc>
            </a:pPr>
            <a:r>
              <a:rPr lang="hu-HU" altLang="hu-HU" sz="1800" smtClean="0"/>
              <a:t>A fővonalakról leágazó  6 csőátmérőnyinél hosszabb mellékágakban holttér alakul ki, itt lévő folyadék izolálva van a főárambeli turbulens áramlástól.</a:t>
            </a:r>
          </a:p>
          <a:p>
            <a:pPr lvl="1" eaLnBrk="1" hangingPunct="1">
              <a:lnSpc>
                <a:spcPct val="80000"/>
              </a:lnSpc>
            </a:pPr>
            <a:r>
              <a:rPr lang="hu-HU" altLang="hu-HU" sz="1800" smtClean="0"/>
              <a:t>A tervezésnél figyelembe kell venni, hogy ne legyenek a csőátmérő 6-szorosánál hosszabb mellékágak!</a:t>
            </a:r>
          </a:p>
          <a:p>
            <a:pPr eaLnBrk="1" hangingPunct="1">
              <a:lnSpc>
                <a:spcPct val="80000"/>
              </a:lnSpc>
            </a:pPr>
            <a:r>
              <a:rPr lang="hu-HU" altLang="hu-HU" sz="2000" smtClean="0"/>
              <a:t>Gőzzárak, steril gátak</a:t>
            </a:r>
          </a:p>
          <a:p>
            <a:pPr lvl="1" eaLnBrk="1" hangingPunct="1">
              <a:lnSpc>
                <a:spcPct val="80000"/>
              </a:lnSpc>
            </a:pPr>
            <a:r>
              <a:rPr lang="hu-HU" altLang="hu-HU" sz="1800" smtClean="0"/>
              <a:t>Fermentorok tökéletes izolációjára, sterilitására szolgál – mikrobák még a zárt szelepeken is képesek átnőni</a:t>
            </a:r>
          </a:p>
          <a:p>
            <a:pPr eaLnBrk="1" hangingPunct="1">
              <a:lnSpc>
                <a:spcPct val="80000"/>
              </a:lnSpc>
            </a:pPr>
            <a:r>
              <a:rPr lang="hu-HU" altLang="hu-HU" sz="2000" smtClean="0"/>
              <a:t>Csövek lejtése</a:t>
            </a:r>
          </a:p>
          <a:p>
            <a:pPr lvl="1" eaLnBrk="1" hangingPunct="1">
              <a:lnSpc>
                <a:spcPct val="80000"/>
              </a:lnSpc>
            </a:pPr>
            <a:r>
              <a:rPr lang="hu-HU" altLang="hu-HU" sz="1800" smtClean="0"/>
              <a:t>0,3-0,5 % lejtés szükséges ahhoz, hogy a tisztítás után a maradék nedvesség könnyebben távozhasson</a:t>
            </a:r>
          </a:p>
          <a:p>
            <a:pPr eaLnBrk="1" hangingPunct="1">
              <a:lnSpc>
                <a:spcPct val="80000"/>
              </a:lnSpc>
            </a:pPr>
            <a:r>
              <a:rPr lang="hu-HU" altLang="hu-HU" sz="2000" smtClean="0"/>
              <a:t>Dupla falú csővezetékek</a:t>
            </a:r>
          </a:p>
          <a:p>
            <a:pPr lvl="1" eaLnBrk="1" hangingPunct="1">
              <a:lnSpc>
                <a:spcPct val="80000"/>
              </a:lnSpc>
            </a:pPr>
            <a:r>
              <a:rPr lang="hu-HU" altLang="hu-HU" sz="1800" smtClean="0"/>
              <a:t>Veszélyes anyagok szállítása esetén</a:t>
            </a:r>
          </a:p>
          <a:p>
            <a:pPr lvl="1" eaLnBrk="1" hangingPunct="1">
              <a:lnSpc>
                <a:spcPct val="80000"/>
              </a:lnSpc>
            </a:pPr>
            <a:r>
              <a:rPr lang="hu-HU" altLang="hu-HU" sz="1800" smtClean="0"/>
              <a:t> Szivárgások detektálása és elszivárgott anyag összegyűjtése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hu-HU" altLang="hu-HU" smtClean="0"/>
              <a:t>Alátámasztás, szigetelés</a:t>
            </a:r>
          </a:p>
        </p:txBody>
      </p:sp>
      <p:sp>
        <p:nvSpPr>
          <p:cNvPr id="44035" name="Rectangle 3"/>
          <p:cNvSpPr>
            <a:spLocks noGrp="1" noChangeArrowheads="1"/>
          </p:cNvSpPr>
          <p:nvPr>
            <p:ph type="body" idx="1"/>
          </p:nvPr>
        </p:nvSpPr>
        <p:spPr/>
        <p:txBody>
          <a:bodyPr/>
          <a:lstStyle/>
          <a:p>
            <a:pPr eaLnBrk="1" hangingPunct="1">
              <a:lnSpc>
                <a:spcPct val="110000"/>
              </a:lnSpc>
            </a:pPr>
            <a:r>
              <a:rPr lang="hu-HU" altLang="hu-HU" sz="2400" smtClean="0"/>
              <a:t>Rozsdamentes acél felfüggesztések és alátámasztások alkalmazása (korrózió és galvanikus jelenségek elkerülésére) </a:t>
            </a:r>
          </a:p>
          <a:p>
            <a:pPr eaLnBrk="1" hangingPunct="1">
              <a:lnSpc>
                <a:spcPct val="110000"/>
              </a:lnSpc>
            </a:pPr>
            <a:r>
              <a:rPr lang="hu-HU" altLang="hu-HU" sz="2400" smtClean="0">
                <a:sym typeface="Wingdings" pitchFamily="2" charset="2"/>
              </a:rPr>
              <a:t>Az alátámasztás kötelező a szelepek mindkét végén és az irányváltoztatási helyeken.</a:t>
            </a:r>
            <a:endParaRPr lang="hu-HU" altLang="hu-HU" sz="2400" smtClean="0"/>
          </a:p>
          <a:p>
            <a:pPr eaLnBrk="1" hangingPunct="1">
              <a:lnSpc>
                <a:spcPct val="90000"/>
              </a:lnSpc>
            </a:pPr>
            <a:r>
              <a:rPr lang="hu-HU" altLang="hu-HU" sz="2400" smtClean="0"/>
              <a:t>Rázkódás elleni védelem: </a:t>
            </a:r>
            <a:r>
              <a:rPr lang="hu-HU" altLang="hu-HU" sz="2400" smtClean="0">
                <a:sym typeface="Wingdings" pitchFamily="2" charset="2"/>
              </a:rPr>
              <a:t>gumialátét</a:t>
            </a:r>
          </a:p>
          <a:p>
            <a:pPr eaLnBrk="1" hangingPunct="1">
              <a:lnSpc>
                <a:spcPct val="90000"/>
              </a:lnSpc>
            </a:pPr>
            <a:r>
              <a:rPr lang="hu-HU" altLang="hu-HU" sz="2400" smtClean="0">
                <a:sym typeface="Wingdings" pitchFamily="2" charset="2"/>
              </a:rPr>
              <a:t>Hőtágulás elleni védelem: görgős alátámasztással</a:t>
            </a:r>
          </a:p>
          <a:p>
            <a:pPr eaLnBrk="1" hangingPunct="1">
              <a:lnSpc>
                <a:spcPct val="90000"/>
              </a:lnSpc>
            </a:pPr>
            <a:r>
              <a:rPr lang="hu-HU" altLang="hu-HU" sz="2400" smtClean="0"/>
              <a:t>Csövek szigetelése: PVC borítással ellátott üveggyapot réteggel</a:t>
            </a:r>
          </a:p>
        </p:txBody>
      </p:sp>
      <p:pic>
        <p:nvPicPr>
          <p:cNvPr id="44036" name="Picture 6" descr="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403850"/>
            <a:ext cx="3276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8" descr="0904025_ocap_allito_csavar__grand_cherokee_ocap---090402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44038" name="AutoShape 10" descr="0904025_ocap_allito_csavar__grand_cherokee_ocap---090402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44039" name="AutoShape 12" descr="0904025_ocap_allito_csavar__grand_cherokee_ocap---090402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44040" name="AutoShape 14" descr="0904025_ocap_allito_csavar__grand_cherokee_ocap---090402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sp>
        <p:nvSpPr>
          <p:cNvPr id="44041" name="AutoShape 16" descr="0904025_ocap_allito_csavar__grand_cherokee_ocap---090402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u-HU" altLang="hu-HU"/>
          </a:p>
        </p:txBody>
      </p:sp>
      <p:pic>
        <p:nvPicPr>
          <p:cNvPr id="44042" name="Picture 17" descr="0904025_ocap_allito_csavar__grand_cherokee_ocap---0904025"/>
          <p:cNvPicPr>
            <a:picLocks noChangeAspect="1" noChangeArrowheads="1"/>
          </p:cNvPicPr>
          <p:nvPr/>
        </p:nvPicPr>
        <p:blipFill>
          <a:blip r:embed="rId4" cstate="print">
            <a:extLst>
              <a:ext uri="{28A0092B-C50C-407E-A947-70E740481C1C}">
                <a14:useLocalDpi xmlns:a14="http://schemas.microsoft.com/office/drawing/2010/main" val="0"/>
              </a:ext>
            </a:extLst>
          </a:blip>
          <a:srcRect l="9694" t="34875" r="9666" b="40541"/>
          <a:stretch>
            <a:fillRect/>
          </a:stretch>
        </p:blipFill>
        <p:spPr bwMode="auto">
          <a:xfrm>
            <a:off x="539750" y="5734050"/>
            <a:ext cx="46085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hu-HU" altLang="hu-HU" smtClean="0"/>
              <a:t>Tömlők</a:t>
            </a:r>
          </a:p>
        </p:txBody>
      </p:sp>
      <p:sp>
        <p:nvSpPr>
          <p:cNvPr id="45059" name="Rectangle 3"/>
          <p:cNvSpPr>
            <a:spLocks noGrp="1" noChangeArrowheads="1"/>
          </p:cNvSpPr>
          <p:nvPr>
            <p:ph type="body" idx="1"/>
          </p:nvPr>
        </p:nvSpPr>
        <p:spPr/>
        <p:txBody>
          <a:bodyPr/>
          <a:lstStyle/>
          <a:p>
            <a:pPr eaLnBrk="1" hangingPunct="1">
              <a:lnSpc>
                <a:spcPct val="150000"/>
              </a:lnSpc>
            </a:pPr>
            <a:r>
              <a:rPr lang="hu-HU" altLang="hu-HU" sz="2200" smtClean="0"/>
              <a:t>gumi, teflon, bordázott acéllemez tömlők </a:t>
            </a:r>
            <a:endParaRPr lang="hu-HU" altLang="hu-HU" sz="2200" smtClean="0">
              <a:sym typeface="Wingdings" pitchFamily="2" charset="2"/>
            </a:endParaRPr>
          </a:p>
          <a:p>
            <a:pPr lvl="1" eaLnBrk="1" hangingPunct="1">
              <a:lnSpc>
                <a:spcPct val="150000"/>
              </a:lnSpc>
            </a:pPr>
            <a:r>
              <a:rPr lang="hu-HU" altLang="hu-HU" sz="1600" smtClean="0"/>
              <a:t> csak kiszolgáló rendszerekben (nem steril rész)</a:t>
            </a:r>
          </a:p>
          <a:p>
            <a:pPr eaLnBrk="1" hangingPunct="1">
              <a:lnSpc>
                <a:spcPct val="150000"/>
              </a:lnSpc>
            </a:pPr>
            <a:r>
              <a:rPr lang="hu-HU" altLang="hu-HU" sz="2200" smtClean="0"/>
              <a:t>szilikon csövek:</a:t>
            </a:r>
          </a:p>
          <a:p>
            <a:pPr lvl="1" eaLnBrk="1" hangingPunct="1">
              <a:lnSpc>
                <a:spcPct val="150000"/>
              </a:lnSpc>
            </a:pPr>
            <a:r>
              <a:rPr lang="hu-HU" altLang="hu-HU" sz="1600" smtClean="0"/>
              <a:t>jó gőz- és nyomásállósággal rendelkeznek</a:t>
            </a:r>
          </a:p>
          <a:p>
            <a:pPr lvl="1" eaLnBrk="1" hangingPunct="1">
              <a:lnSpc>
                <a:spcPct val="150000"/>
              </a:lnSpc>
            </a:pPr>
            <a:r>
              <a:rPr lang="hu-HU" altLang="hu-HU" sz="1600" smtClean="0"/>
              <a:t>megfelelő végződés védelmet nyújt befertőződés ellen</a:t>
            </a:r>
          </a:p>
          <a:p>
            <a:pPr lvl="1" eaLnBrk="1" hangingPunct="1">
              <a:lnSpc>
                <a:spcPct val="150000"/>
              </a:lnSpc>
            </a:pPr>
            <a:r>
              <a:rPr lang="hu-HU" altLang="hu-HU" sz="1600" smtClean="0"/>
              <a:t>Hátrány: korlátos élettartam</a:t>
            </a:r>
          </a:p>
          <a:p>
            <a:pPr eaLnBrk="1" hangingPunct="1">
              <a:lnSpc>
                <a:spcPct val="120000"/>
              </a:lnSpc>
            </a:pPr>
            <a:r>
              <a:rPr lang="hu-HU" altLang="hu-HU" sz="2200" smtClean="0"/>
              <a:t>Gyakran használatos még: acélszálakkal megerősített,  sima belsővel rendelkező tiszta teflon tömlő</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hu-HU" altLang="hu-HU" smtClean="0"/>
              <a:t>Szelepek</a:t>
            </a:r>
          </a:p>
        </p:txBody>
      </p:sp>
      <p:sp>
        <p:nvSpPr>
          <p:cNvPr id="46083" name="Rectangle 3"/>
          <p:cNvSpPr>
            <a:spLocks noGrp="1" noChangeArrowheads="1"/>
          </p:cNvSpPr>
          <p:nvPr>
            <p:ph type="body" idx="1"/>
          </p:nvPr>
        </p:nvSpPr>
        <p:spPr/>
        <p:txBody>
          <a:bodyPr/>
          <a:lstStyle/>
          <a:p>
            <a:pPr eaLnBrk="1" hangingPunct="1">
              <a:lnSpc>
                <a:spcPct val="90000"/>
              </a:lnSpc>
            </a:pPr>
            <a:r>
              <a:rPr lang="hu-HU" altLang="hu-HU" sz="2400" smtClean="0"/>
              <a:t>A szelep folyadékok és gázok áramlásának szabályozására, irányának megváltoztatására és elzárására szolgáló gépelem.</a:t>
            </a:r>
          </a:p>
          <a:p>
            <a:pPr eaLnBrk="1" hangingPunct="1">
              <a:lnSpc>
                <a:spcPct val="80000"/>
              </a:lnSpc>
            </a:pPr>
            <a:r>
              <a:rPr lang="hu-HU" altLang="hu-HU" sz="2800" smtClean="0"/>
              <a:t>Anyaguk: </a:t>
            </a:r>
          </a:p>
          <a:p>
            <a:pPr lvl="1" eaLnBrk="1" hangingPunct="1">
              <a:lnSpc>
                <a:spcPct val="80000"/>
              </a:lnSpc>
            </a:pPr>
            <a:r>
              <a:rPr lang="hu-HU" altLang="hu-HU" sz="2100" smtClean="0"/>
              <a:t> bronz, PVC, PP, stb. </a:t>
            </a:r>
          </a:p>
          <a:p>
            <a:pPr eaLnBrk="1" hangingPunct="1">
              <a:lnSpc>
                <a:spcPct val="80000"/>
              </a:lnSpc>
            </a:pPr>
            <a:r>
              <a:rPr lang="hu-HU" altLang="hu-HU" sz="2800" smtClean="0"/>
              <a:t>Fajták:</a:t>
            </a:r>
          </a:p>
          <a:p>
            <a:pPr lvl="1" eaLnBrk="1" hangingPunct="1">
              <a:lnSpc>
                <a:spcPct val="80000"/>
              </a:lnSpc>
            </a:pPr>
            <a:r>
              <a:rPr lang="hu-HU" altLang="hu-HU" sz="2400" smtClean="0"/>
              <a:t>Pillangó-, membrán-, visszacsapó-, golyós-, tűszelep</a:t>
            </a:r>
          </a:p>
          <a:p>
            <a:pPr lvl="1" eaLnBrk="1" hangingPunct="1">
              <a:lnSpc>
                <a:spcPct val="80000"/>
              </a:lnSpc>
            </a:pPr>
            <a:r>
              <a:rPr lang="hu-HU" altLang="hu-HU" sz="2400" smtClean="0"/>
              <a:t>Biztonsági szelepek</a:t>
            </a:r>
          </a:p>
          <a:p>
            <a:pPr lvl="1" eaLnBrk="1" hangingPunct="1">
              <a:lnSpc>
                <a:spcPct val="80000"/>
              </a:lnSpc>
            </a:pPr>
            <a:r>
              <a:rPr lang="hu-HU" altLang="hu-HU" sz="2400" smtClean="0"/>
              <a:t>Gömbcsap, kúposcsap</a:t>
            </a:r>
          </a:p>
          <a:p>
            <a:pPr lvl="1" eaLnBrk="1" hangingPunct="1">
              <a:lnSpc>
                <a:spcPct val="80000"/>
              </a:lnSpc>
            </a:pPr>
            <a:r>
              <a:rPr lang="hu-HU" altLang="hu-HU" sz="2400" smtClean="0"/>
              <a:t>Tolózár</a:t>
            </a:r>
          </a:p>
          <a:p>
            <a:pPr lvl="1" eaLnBrk="1" hangingPunct="1">
              <a:lnSpc>
                <a:spcPct val="80000"/>
              </a:lnSpc>
            </a:pPr>
            <a:endParaRPr lang="hu-HU" altLang="hu-HU"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hu-HU" altLang="hu-HU" smtClean="0"/>
              <a:t>Szelepek csoportosítása</a:t>
            </a:r>
          </a:p>
        </p:txBody>
      </p:sp>
      <p:sp>
        <p:nvSpPr>
          <p:cNvPr id="47107" name="Rectangle 3"/>
          <p:cNvSpPr>
            <a:spLocks noGrp="1" noChangeArrowheads="1"/>
          </p:cNvSpPr>
          <p:nvPr>
            <p:ph type="body" idx="1"/>
          </p:nvPr>
        </p:nvSpPr>
        <p:spPr/>
        <p:txBody>
          <a:bodyPr/>
          <a:lstStyle/>
          <a:p>
            <a:pPr eaLnBrk="1" hangingPunct="1">
              <a:lnSpc>
                <a:spcPct val="80000"/>
              </a:lnSpc>
            </a:pPr>
            <a:r>
              <a:rPr lang="hu-HU" altLang="hu-HU" sz="2000" smtClean="0"/>
              <a:t>Elzárószelep:</a:t>
            </a:r>
          </a:p>
          <a:p>
            <a:pPr lvl="1" eaLnBrk="1" hangingPunct="1">
              <a:lnSpc>
                <a:spcPct val="140000"/>
              </a:lnSpc>
            </a:pPr>
            <a:r>
              <a:rPr lang="hu-HU" altLang="hu-HU" sz="1700" smtClean="0"/>
              <a:t>Szabályozásra nem alkalmas</a:t>
            </a:r>
          </a:p>
          <a:p>
            <a:pPr lvl="1" eaLnBrk="1" hangingPunct="1">
              <a:lnSpc>
                <a:spcPct val="140000"/>
              </a:lnSpc>
            </a:pPr>
            <a:r>
              <a:rPr lang="hu-HU" altLang="hu-HU" sz="1700" smtClean="0"/>
              <a:t>nyitva   </a:t>
            </a:r>
            <a:r>
              <a:rPr lang="hu-HU" altLang="hu-HU" sz="1700" smtClean="0">
                <a:cs typeface="Arial" charset="0"/>
              </a:rPr>
              <a:t>→</a:t>
            </a:r>
            <a:r>
              <a:rPr lang="hu-HU" altLang="hu-HU" sz="1700" smtClean="0"/>
              <a:t>  szabad áramlás</a:t>
            </a:r>
          </a:p>
          <a:p>
            <a:pPr lvl="1" eaLnBrk="1" hangingPunct="1">
              <a:lnSpc>
                <a:spcPct val="140000"/>
              </a:lnSpc>
            </a:pPr>
            <a:r>
              <a:rPr lang="hu-HU" altLang="hu-HU" sz="1700" smtClean="0"/>
              <a:t>zárva   </a:t>
            </a:r>
            <a:r>
              <a:rPr lang="hu-HU" altLang="hu-HU" sz="1700" smtClean="0">
                <a:cs typeface="Arial" charset="0"/>
              </a:rPr>
              <a:t>→</a:t>
            </a:r>
            <a:r>
              <a:rPr lang="hu-HU" altLang="hu-HU" sz="1700" smtClean="0"/>
              <a:t>   teljesen zár</a:t>
            </a:r>
            <a:endParaRPr lang="hu-HU" altLang="hu-HU" sz="1800" smtClean="0"/>
          </a:p>
          <a:p>
            <a:pPr eaLnBrk="1" hangingPunct="1">
              <a:lnSpc>
                <a:spcPct val="80000"/>
              </a:lnSpc>
            </a:pPr>
            <a:r>
              <a:rPr lang="hu-HU" altLang="hu-HU" sz="2000" smtClean="0"/>
              <a:t>Fojtószelep:</a:t>
            </a:r>
          </a:p>
          <a:p>
            <a:pPr lvl="1" eaLnBrk="1" hangingPunct="1">
              <a:lnSpc>
                <a:spcPct val="140000"/>
              </a:lnSpc>
            </a:pPr>
            <a:r>
              <a:rPr lang="hu-HU" altLang="hu-HU" sz="1700" smtClean="0"/>
              <a:t>Szabályozható vele a térfogatáram vagy nyomás</a:t>
            </a:r>
          </a:p>
          <a:p>
            <a:pPr lvl="1" eaLnBrk="1" hangingPunct="1">
              <a:lnSpc>
                <a:spcPct val="140000"/>
              </a:lnSpc>
            </a:pPr>
            <a:r>
              <a:rPr lang="hu-HU" altLang="hu-HU" sz="1700" smtClean="0"/>
              <a:t>Jellemzi: </a:t>
            </a:r>
            <a:r>
              <a:rPr lang="hu-HU" altLang="hu-HU" sz="1700" u="sng" smtClean="0"/>
              <a:t>átfolyási koefficiens </a:t>
            </a:r>
            <a:r>
              <a:rPr lang="hu-HU" altLang="hu-HU" sz="1700" smtClean="0"/>
              <a:t>(szelep áteresztőképessége) a szelepen egy perc alatt átfolyó víz térfogata gallonban (US), ha a nyomásesés 6895 Pa.</a:t>
            </a:r>
          </a:p>
          <a:p>
            <a:pPr lvl="1" eaLnBrk="1" hangingPunct="1">
              <a:lnSpc>
                <a:spcPct val="140000"/>
              </a:lnSpc>
            </a:pPr>
            <a:r>
              <a:rPr lang="hu-HU" altLang="hu-HU" sz="1500" smtClean="0"/>
              <a:t>1 gallon (US) =3,785 liter</a:t>
            </a:r>
            <a:endParaRPr lang="hu-HU" altLang="hu-HU" sz="1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hu-HU" altLang="hu-HU" smtClean="0"/>
              <a:t>Biotechnológiai felhasználás</a:t>
            </a:r>
          </a:p>
        </p:txBody>
      </p:sp>
      <p:sp>
        <p:nvSpPr>
          <p:cNvPr id="48131"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hu-HU" altLang="hu-HU" sz="2200" smtClean="0"/>
              <a:t>Speciális követelmények:</a:t>
            </a:r>
          </a:p>
          <a:p>
            <a:pPr lvl="1" eaLnBrk="1" hangingPunct="1">
              <a:lnSpc>
                <a:spcPct val="80000"/>
              </a:lnSpc>
            </a:pPr>
            <a:r>
              <a:rPr lang="hu-HU" altLang="hu-HU" sz="1600" smtClean="0"/>
              <a:t>Sterilezhetőség</a:t>
            </a:r>
          </a:p>
          <a:p>
            <a:pPr lvl="1" eaLnBrk="1" hangingPunct="1">
              <a:lnSpc>
                <a:spcPct val="80000"/>
              </a:lnSpc>
            </a:pPr>
            <a:r>
              <a:rPr lang="hu-HU" altLang="hu-HU" sz="1600" smtClean="0"/>
              <a:t>Tisztíthatóság</a:t>
            </a:r>
          </a:p>
          <a:p>
            <a:pPr lvl="1" eaLnBrk="1" hangingPunct="1">
              <a:lnSpc>
                <a:spcPct val="80000"/>
              </a:lnSpc>
            </a:pPr>
            <a:r>
              <a:rPr lang="hu-HU" altLang="hu-HU" sz="1600" smtClean="0"/>
              <a:t>Ne legyenek olyan holt terek, ahol megtelepednek a baktériumok</a:t>
            </a:r>
          </a:p>
          <a:p>
            <a:pPr eaLnBrk="1" hangingPunct="1">
              <a:lnSpc>
                <a:spcPct val="80000"/>
              </a:lnSpc>
            </a:pPr>
            <a:r>
              <a:rPr lang="hu-HU" altLang="hu-HU" sz="2200" smtClean="0"/>
              <a:t>Biotechnológiában alkalmazható, tisztíthatóságnak megfelel:</a:t>
            </a:r>
            <a:endParaRPr lang="hu-HU" altLang="hu-HU" sz="2200" b="1" smtClean="0">
              <a:solidFill>
                <a:srgbClr val="00843C"/>
              </a:solidFill>
            </a:endParaRPr>
          </a:p>
          <a:p>
            <a:pPr lvl="1" eaLnBrk="1" hangingPunct="1">
              <a:lnSpc>
                <a:spcPct val="80000"/>
              </a:lnSpc>
            </a:pPr>
            <a:r>
              <a:rPr lang="hu-HU" altLang="hu-HU" sz="1600" smtClean="0"/>
              <a:t>Membránszelep</a:t>
            </a:r>
          </a:p>
          <a:p>
            <a:pPr lvl="1" eaLnBrk="1" hangingPunct="1">
              <a:lnSpc>
                <a:spcPct val="80000"/>
              </a:lnSpc>
            </a:pPr>
            <a:r>
              <a:rPr lang="hu-HU" altLang="hu-HU" sz="1600" smtClean="0"/>
              <a:t>Pillangószelep</a:t>
            </a:r>
          </a:p>
          <a:p>
            <a:pPr lvl="1" eaLnBrk="1" hangingPunct="1">
              <a:lnSpc>
                <a:spcPct val="80000"/>
              </a:lnSpc>
            </a:pPr>
            <a:r>
              <a:rPr lang="hu-HU" altLang="hu-HU" sz="1600" smtClean="0"/>
              <a:t>Gömbcsap</a:t>
            </a:r>
          </a:p>
          <a:p>
            <a:pPr lvl="1" eaLnBrk="1" hangingPunct="1">
              <a:lnSpc>
                <a:spcPct val="80000"/>
              </a:lnSpc>
            </a:pPr>
            <a:r>
              <a:rPr lang="hu-HU" altLang="hu-HU" sz="1600" smtClean="0"/>
              <a:t>Kúpos csap</a:t>
            </a:r>
          </a:p>
          <a:p>
            <a:pPr eaLnBrk="1" hangingPunct="1">
              <a:lnSpc>
                <a:spcPct val="80000"/>
              </a:lnSpc>
            </a:pPr>
            <a:r>
              <a:rPr lang="hu-HU" altLang="hu-HU" sz="2200" smtClean="0"/>
              <a:t>Szelepek kiválasztásának szempontjai:</a:t>
            </a:r>
          </a:p>
          <a:p>
            <a:pPr lvl="1" eaLnBrk="1" hangingPunct="1">
              <a:lnSpc>
                <a:spcPct val="80000"/>
              </a:lnSpc>
            </a:pPr>
            <a:r>
              <a:rPr lang="hu-HU" altLang="hu-HU" sz="1600" smtClean="0"/>
              <a:t>Szelep feladata</a:t>
            </a:r>
          </a:p>
          <a:p>
            <a:pPr lvl="1" eaLnBrk="1" hangingPunct="1">
              <a:lnSpc>
                <a:spcPct val="80000"/>
              </a:lnSpc>
            </a:pPr>
            <a:r>
              <a:rPr lang="hu-HU" altLang="hu-HU" sz="1600" smtClean="0"/>
              <a:t>Az átfolyó fluidum tulajdonságai</a:t>
            </a:r>
          </a:p>
          <a:p>
            <a:pPr lvl="1" eaLnBrk="1" hangingPunct="1">
              <a:lnSpc>
                <a:spcPct val="80000"/>
              </a:lnSpc>
            </a:pPr>
            <a:r>
              <a:rPr lang="hu-HU" altLang="hu-HU" sz="1600" smtClean="0"/>
              <a:t>A kapcsolódó csővezetékek tulajdonságai</a:t>
            </a:r>
          </a:p>
          <a:p>
            <a:pPr lvl="1" eaLnBrk="1" hangingPunct="1">
              <a:lnSpc>
                <a:spcPct val="80000"/>
              </a:lnSpc>
            </a:pPr>
            <a:r>
              <a:rPr lang="hu-HU" altLang="hu-HU" sz="1600" smtClean="0"/>
              <a:t>Ár ( pl. a technológia adott pontján tényleg szükséges-e a drága, jól tisztítható szelep )</a:t>
            </a:r>
          </a:p>
          <a:p>
            <a:pPr eaLnBrk="1" hangingPunct="1">
              <a:lnSpc>
                <a:spcPct val="90000"/>
              </a:lnSpc>
            </a:pPr>
            <a:endParaRPr lang="hu-HU" altLang="hu-HU"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hu-HU" altLang="hu-HU" smtClean="0"/>
              <a:t>Alkalmazott szelepek 1</a:t>
            </a:r>
          </a:p>
        </p:txBody>
      </p:sp>
      <p:sp>
        <p:nvSpPr>
          <p:cNvPr id="49155" name="Rectangle 3"/>
          <p:cNvSpPr>
            <a:spLocks noGrp="1" noChangeArrowheads="1"/>
          </p:cNvSpPr>
          <p:nvPr>
            <p:ph type="body" idx="1"/>
          </p:nvPr>
        </p:nvSpPr>
        <p:spPr>
          <a:xfrm>
            <a:off x="395288" y="1628775"/>
            <a:ext cx="5184775" cy="4467225"/>
          </a:xfrm>
        </p:spPr>
        <p:txBody>
          <a:bodyPr/>
          <a:lstStyle/>
          <a:p>
            <a:pPr eaLnBrk="1" hangingPunct="1"/>
            <a:r>
              <a:rPr lang="hu-HU" altLang="hu-HU" sz="2800" smtClean="0"/>
              <a:t>Membránszelep</a:t>
            </a:r>
          </a:p>
          <a:p>
            <a:pPr lvl="1" eaLnBrk="1" hangingPunct="1"/>
            <a:r>
              <a:rPr lang="hu-HU" altLang="hu-HU" sz="2000" smtClean="0"/>
              <a:t>A külső teret a közegtől rugalmas membrán választja el</a:t>
            </a:r>
          </a:p>
          <a:p>
            <a:pPr lvl="1" eaLnBrk="1" hangingPunct="1">
              <a:buFont typeface="Wingdings" pitchFamily="2" charset="2"/>
              <a:buNone/>
            </a:pPr>
            <a:endParaRPr lang="hu-HU" altLang="hu-HU" sz="1800" smtClean="0"/>
          </a:p>
          <a:p>
            <a:pPr eaLnBrk="1" hangingPunct="1">
              <a:lnSpc>
                <a:spcPct val="90000"/>
              </a:lnSpc>
            </a:pPr>
            <a:r>
              <a:rPr lang="hu-HU" altLang="hu-HU" sz="2800" smtClean="0"/>
              <a:t>Lefejtő és mintavevő szelepek</a:t>
            </a:r>
          </a:p>
        </p:txBody>
      </p:sp>
      <p:pic>
        <p:nvPicPr>
          <p:cNvPr id="49156" name="Picture 7" descr="ttv_pillangoszel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363" y="3429000"/>
            <a:ext cx="2651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p:cNvSpPr txBox="1">
            <a:spLocks noChangeArrowheads="1"/>
          </p:cNvSpPr>
          <p:nvPr/>
        </p:nvSpPr>
        <p:spPr bwMode="auto">
          <a:xfrm>
            <a:off x="5364163" y="1844675"/>
            <a:ext cx="3455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hu-HU" altLang="hu-HU"/>
          </a:p>
        </p:txBody>
      </p:sp>
      <p:sp>
        <p:nvSpPr>
          <p:cNvPr id="49158" name="Text Box 10"/>
          <p:cNvSpPr txBox="1">
            <a:spLocks noChangeArrowheads="1"/>
          </p:cNvSpPr>
          <p:nvPr/>
        </p:nvSpPr>
        <p:spPr bwMode="auto">
          <a:xfrm>
            <a:off x="5364163" y="1557338"/>
            <a:ext cx="377983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accent1"/>
              </a:buClr>
              <a:buSzPct val="70000"/>
              <a:buFont typeface="Wingdings" pitchFamily="2" charset="2"/>
              <a:buChar char="n"/>
            </a:pPr>
            <a:r>
              <a:rPr lang="hu-HU" altLang="hu-HU" sz="3200"/>
              <a:t>  </a:t>
            </a:r>
            <a:r>
              <a:rPr lang="hu-HU" altLang="hu-HU" sz="2800"/>
              <a:t>Pillangószelep</a:t>
            </a:r>
          </a:p>
          <a:p>
            <a:pPr lvl="1" eaLnBrk="1" hangingPunct="1">
              <a:lnSpc>
                <a:spcPct val="80000"/>
              </a:lnSpc>
              <a:spcBef>
                <a:spcPct val="50000"/>
              </a:spcBef>
              <a:buClr>
                <a:schemeClr val="hlink"/>
              </a:buClr>
              <a:buSzPct val="65000"/>
              <a:buFont typeface="Wingdings" pitchFamily="2" charset="2"/>
              <a:buChar char="¡"/>
            </a:pPr>
            <a:r>
              <a:rPr lang="hu-HU" altLang="hu-HU" sz="2000"/>
              <a:t>  Záróeleme általában kör- vagy ellipszis alakú lemez, ami a csőben egyik átmérője körül elforgatható </a:t>
            </a:r>
          </a:p>
        </p:txBody>
      </p:sp>
      <p:pic>
        <p:nvPicPr>
          <p:cNvPr id="49159" name="Kép 3" descr="mintavevő.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838" y="3644900"/>
            <a:ext cx="21066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Kép 3" descr="metszet.JPG"/>
          <p:cNvPicPr>
            <a:picLocks noChangeAspect="1"/>
          </p:cNvPicPr>
          <p:nvPr/>
        </p:nvPicPr>
        <p:blipFill>
          <a:blip r:embed="rId5" cstate="print">
            <a:extLst>
              <a:ext uri="{28A0092B-C50C-407E-A947-70E740481C1C}">
                <a14:useLocalDpi xmlns:a14="http://schemas.microsoft.com/office/drawing/2010/main" val="0"/>
              </a:ext>
            </a:extLst>
          </a:blip>
          <a:srcRect t="9628"/>
          <a:stretch>
            <a:fillRect/>
          </a:stretch>
        </p:blipFill>
        <p:spPr bwMode="auto">
          <a:xfrm>
            <a:off x="755650" y="4191000"/>
            <a:ext cx="27241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hu-HU" altLang="hu-HU" smtClean="0"/>
              <a:t>Alkalmazott szelepek 2</a:t>
            </a:r>
          </a:p>
        </p:txBody>
      </p:sp>
      <p:sp>
        <p:nvSpPr>
          <p:cNvPr id="50179" name="Rectangle 3"/>
          <p:cNvSpPr>
            <a:spLocks noGrp="1" noChangeArrowheads="1"/>
          </p:cNvSpPr>
          <p:nvPr>
            <p:ph type="body" idx="1"/>
          </p:nvPr>
        </p:nvSpPr>
        <p:spPr>
          <a:xfrm>
            <a:off x="250825" y="1981200"/>
            <a:ext cx="4249738" cy="4114800"/>
          </a:xfrm>
        </p:spPr>
        <p:txBody>
          <a:bodyPr/>
          <a:lstStyle/>
          <a:p>
            <a:pPr eaLnBrk="1" hangingPunct="1"/>
            <a:r>
              <a:rPr lang="hu-HU" altLang="hu-HU" sz="2800" smtClean="0"/>
              <a:t>Kúpos csap</a:t>
            </a:r>
          </a:p>
          <a:p>
            <a:pPr lvl="1" eaLnBrk="1" hangingPunct="1"/>
            <a:r>
              <a:rPr lang="hu-HU" altLang="hu-HU" sz="2000" smtClean="0"/>
              <a:t>A csap záróeleme kúpos alakú alkatrész, melynek 90°-os elfordításával nyitható és zárható. </a:t>
            </a:r>
          </a:p>
          <a:p>
            <a:pPr algn="r" eaLnBrk="1" hangingPunct="1">
              <a:lnSpc>
                <a:spcPct val="70000"/>
              </a:lnSpc>
            </a:pPr>
            <a:endParaRPr lang="hu-HU" altLang="hu-HU" sz="2000" smtClean="0"/>
          </a:p>
        </p:txBody>
      </p:sp>
      <p:pic>
        <p:nvPicPr>
          <p:cNvPr id="50180" name="Picture 4" descr="2010-0019_Vizgep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3933825"/>
            <a:ext cx="18494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UNIBAL-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3500438"/>
            <a:ext cx="2944813"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7"/>
          <p:cNvSpPr txBox="1">
            <a:spLocks noChangeArrowheads="1"/>
          </p:cNvSpPr>
          <p:nvPr/>
        </p:nvSpPr>
        <p:spPr bwMode="auto">
          <a:xfrm>
            <a:off x="4643438" y="1844675"/>
            <a:ext cx="3744912"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accent1"/>
              </a:buClr>
              <a:buSzPct val="70000"/>
              <a:buFont typeface="Wingdings" pitchFamily="2" charset="2"/>
              <a:buChar char="n"/>
            </a:pPr>
            <a:r>
              <a:rPr lang="hu-HU" altLang="hu-HU" sz="3200"/>
              <a:t>  Gömbcsap</a:t>
            </a:r>
          </a:p>
          <a:p>
            <a:pPr eaLnBrk="1" hangingPunct="1">
              <a:spcBef>
                <a:spcPct val="50000"/>
              </a:spcBef>
              <a:buClr>
                <a:schemeClr val="hlink"/>
              </a:buClr>
              <a:buSzPct val="65000"/>
              <a:buFont typeface="Wingdings" pitchFamily="2" charset="2"/>
              <a:buChar char="¡"/>
            </a:pPr>
            <a:r>
              <a:rPr lang="hu-HU" altLang="hu-HU"/>
              <a:t>    A csap záróeleme gömb alakú alkatrész, melynek 90°-os elfordításával nyitható és zárható.</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hu-HU" altLang="hu-HU" smtClean="0"/>
              <a:t>Köszönjük a figyelmet!</a:t>
            </a:r>
          </a:p>
        </p:txBody>
      </p:sp>
      <p:sp>
        <p:nvSpPr>
          <p:cNvPr id="51203" name="Rectangle 3"/>
          <p:cNvSpPr>
            <a:spLocks noGrp="1" noChangeArrowheads="1"/>
          </p:cNvSpPr>
          <p:nvPr>
            <p:ph type="body" idx="1"/>
          </p:nvPr>
        </p:nvSpPr>
        <p:spPr/>
        <p:txBody>
          <a:bodyPr/>
          <a:lstStyle/>
          <a:p>
            <a:pPr eaLnBrk="1" hangingPunct="1"/>
            <a:endParaRPr lang="hu-HU" altLang="hu-HU" smtClean="0"/>
          </a:p>
        </p:txBody>
      </p:sp>
      <p:pic>
        <p:nvPicPr>
          <p:cNvPr id="51204" name="Picture 6" descr="4e700b32be6ca467065a1eec14e3b4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773238"/>
            <a:ext cx="70802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hu-HU" altLang="hu-HU" smtClean="0"/>
              <a:t>Kérdések</a:t>
            </a:r>
          </a:p>
        </p:txBody>
      </p:sp>
      <p:sp>
        <p:nvSpPr>
          <p:cNvPr id="52227" name="Rectangle 3"/>
          <p:cNvSpPr>
            <a:spLocks noGrp="1" noChangeArrowheads="1"/>
          </p:cNvSpPr>
          <p:nvPr>
            <p:ph type="body" idx="1"/>
          </p:nvPr>
        </p:nvSpPr>
        <p:spPr/>
        <p:txBody>
          <a:bodyPr/>
          <a:lstStyle/>
          <a:p>
            <a:pPr marL="609600" indent="-609600" eaLnBrk="1" hangingPunct="1">
              <a:lnSpc>
                <a:spcPct val="80000"/>
              </a:lnSpc>
              <a:buSzTx/>
              <a:buFont typeface="Wingdings" pitchFamily="2" charset="2"/>
              <a:buAutoNum type="arabicPeriod"/>
            </a:pPr>
            <a:r>
              <a:rPr lang="hu-HU" altLang="hu-HU" sz="2000" dirty="0" smtClean="0"/>
              <a:t>A tartályok kialakítását befolyásoló tényezők felsorolása</a:t>
            </a:r>
          </a:p>
          <a:p>
            <a:pPr marL="609600" indent="-609600" eaLnBrk="1" hangingPunct="1">
              <a:lnSpc>
                <a:spcPct val="80000"/>
              </a:lnSpc>
              <a:buSzTx/>
              <a:buFont typeface="Wingdings" pitchFamily="2" charset="2"/>
              <a:buAutoNum type="arabicPeriod"/>
            </a:pPr>
            <a:r>
              <a:rPr lang="hu-HU" altLang="hu-HU" sz="2000" dirty="0" smtClean="0"/>
              <a:t>A rozsdamentes acél szerkezete,jellemzői</a:t>
            </a:r>
          </a:p>
          <a:p>
            <a:pPr marL="609600" indent="-609600" eaLnBrk="1" hangingPunct="1">
              <a:lnSpc>
                <a:spcPct val="80000"/>
              </a:lnSpc>
              <a:buSzTx/>
              <a:buFont typeface="Wingdings" pitchFamily="2" charset="2"/>
              <a:buAutoNum type="arabicPeriod"/>
            </a:pPr>
            <a:r>
              <a:rPr lang="hu-HU" altLang="hu-HU" sz="2000" dirty="0" smtClean="0"/>
              <a:t>A felületi kezelés lehetőségeinek csoportosítása, egy tetszőleges módszer ismertetése</a:t>
            </a:r>
          </a:p>
          <a:p>
            <a:pPr marL="609600" indent="-609600" eaLnBrk="1" hangingPunct="1">
              <a:lnSpc>
                <a:spcPct val="80000"/>
              </a:lnSpc>
              <a:buSzTx/>
              <a:buFont typeface="Wingdings" pitchFamily="2" charset="2"/>
              <a:buAutoNum type="arabicPeriod"/>
            </a:pPr>
            <a:r>
              <a:rPr lang="hu-HU" altLang="hu-HU" sz="2000" dirty="0" smtClean="0"/>
              <a:t>Az álló részek tömítésének milyen fajtái vannak és ezekre mi jellemző?</a:t>
            </a:r>
          </a:p>
          <a:p>
            <a:pPr marL="609600" indent="-609600" eaLnBrk="1" hangingPunct="1">
              <a:lnSpc>
                <a:spcPct val="80000"/>
              </a:lnSpc>
              <a:buSzTx/>
              <a:buFont typeface="Wingdings" pitchFamily="2" charset="2"/>
              <a:buAutoNum type="arabicPeriod"/>
            </a:pPr>
            <a:r>
              <a:rPr lang="hu-HU" altLang="hu-HU" sz="2000" dirty="0" smtClean="0"/>
              <a:t>Sorold fel a csövek tervezésénél alkalmazott irányelveket a biotechnológiában érvényes speciális igényekkel!</a:t>
            </a:r>
          </a:p>
          <a:p>
            <a:pPr marL="609600" indent="-609600" eaLnBrk="1" hangingPunct="1">
              <a:lnSpc>
                <a:spcPct val="80000"/>
              </a:lnSpc>
              <a:buSzTx/>
              <a:buFont typeface="Wingdings" pitchFamily="2" charset="2"/>
              <a:buAutoNum type="arabicPeriod"/>
            </a:pPr>
            <a:r>
              <a:rPr lang="hu-HU" altLang="hu-HU" sz="2000" dirty="0" smtClean="0"/>
              <a:t>Sorold fel a csövek alapanyagait és azok felhasználási területét!</a:t>
            </a:r>
          </a:p>
          <a:p>
            <a:pPr marL="609600" indent="-609600" eaLnBrk="1" hangingPunct="1">
              <a:lnSpc>
                <a:spcPct val="80000"/>
              </a:lnSpc>
              <a:buSzTx/>
              <a:buFont typeface="Wingdings" pitchFamily="2" charset="2"/>
              <a:buAutoNum type="arabicPeriod"/>
            </a:pPr>
            <a:r>
              <a:rPr lang="hu-HU" altLang="hu-HU" sz="2000" dirty="0" smtClean="0"/>
              <a:t>Csövek méretezésénél milyen paramétereket kell figyelembe venni?</a:t>
            </a:r>
          </a:p>
          <a:p>
            <a:pPr marL="609600" indent="-609600" eaLnBrk="1" hangingPunct="1">
              <a:lnSpc>
                <a:spcPct val="80000"/>
              </a:lnSpc>
              <a:buSzTx/>
              <a:buFont typeface="Wingdings" pitchFamily="2" charset="2"/>
              <a:buAutoNum type="arabicPeriod"/>
            </a:pPr>
            <a:r>
              <a:rPr lang="hu-HU" altLang="hu-HU" sz="2000" dirty="0" smtClean="0"/>
              <a:t>Milyen szelepeket alkalmaznak biotechnológiai üzemekben? Mik a fontosabb jellemzőik?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a:xfrm>
            <a:off x="755576" y="908720"/>
            <a:ext cx="7239000" cy="588963"/>
          </a:xfrm>
        </p:spPr>
        <p:txBody>
          <a:bodyPr/>
          <a:lstStyle/>
          <a:p>
            <a:pPr algn="ctr" eaLnBrk="1" hangingPunct="1"/>
            <a:r>
              <a:rPr lang="hu-HU" altLang="hu-HU" dirty="0" smtClean="0">
                <a:solidFill>
                  <a:schemeClr val="tx1"/>
                </a:solidFill>
              </a:rPr>
              <a:t>Tartályok a biotechnológiában</a:t>
            </a:r>
            <a:endParaRPr lang="hu-HU" altLang="hu-HU" dirty="0" smtClean="0"/>
          </a:p>
        </p:txBody>
      </p:sp>
      <p:sp>
        <p:nvSpPr>
          <p:cNvPr id="7171" name="Tartalom helye 2"/>
          <p:cNvSpPr>
            <a:spLocks noGrp="1"/>
          </p:cNvSpPr>
          <p:nvPr>
            <p:ph idx="1"/>
          </p:nvPr>
        </p:nvSpPr>
        <p:spPr>
          <a:xfrm>
            <a:off x="827088" y="1989138"/>
            <a:ext cx="7239000" cy="5041900"/>
          </a:xfrm>
        </p:spPr>
        <p:txBody>
          <a:bodyPr/>
          <a:lstStyle/>
          <a:p>
            <a:pPr eaLnBrk="1" hangingPunct="1"/>
            <a:r>
              <a:rPr lang="hu-HU" altLang="hu-HU" sz="2800" smtClean="0"/>
              <a:t>Steril körülmények között üzemeltetik</a:t>
            </a:r>
          </a:p>
          <a:p>
            <a:pPr eaLnBrk="1" hangingPunct="1"/>
            <a:r>
              <a:rPr lang="hu-HU" altLang="hu-HU" sz="2800" smtClean="0"/>
              <a:t>Sterilezés történhet:</a:t>
            </a:r>
          </a:p>
          <a:p>
            <a:pPr lvl="1" eaLnBrk="1" hangingPunct="1">
              <a:buClr>
                <a:srgbClr val="00B050"/>
              </a:buClr>
            </a:pPr>
            <a:r>
              <a:rPr lang="hu-HU" altLang="hu-HU" sz="2400" smtClean="0"/>
              <a:t>Autokláv (technikailag könnyebben megoldható, de költeni kell a megfelelő autoklávra)</a:t>
            </a:r>
          </a:p>
          <a:p>
            <a:pPr lvl="1" eaLnBrk="1" hangingPunct="1"/>
            <a:r>
              <a:rPr lang="hu-HU" altLang="hu-HU" sz="2400" smtClean="0"/>
              <a:t>In situ sterilezés</a:t>
            </a:r>
          </a:p>
          <a:p>
            <a:pPr eaLnBrk="1" hangingPunct="1"/>
            <a:r>
              <a:rPr lang="hu-HU" altLang="hu-HU" sz="2800" smtClean="0"/>
              <a:t>Nyomástartó edénynek is felfogható</a:t>
            </a:r>
          </a:p>
          <a:p>
            <a:pPr eaLnBrk="1" hangingPunct="1"/>
            <a:r>
              <a:rPr lang="hu-HU" altLang="hu-HU" sz="2800" smtClean="0"/>
              <a:t>Kibírja a magas nyomást és a magas hőmérsékletet a sterilezés során (130°C, 2.5bar)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p:txBody>
          <a:bodyPr/>
          <a:lstStyle/>
          <a:p>
            <a:pPr eaLnBrk="1" hangingPunct="1"/>
            <a:r>
              <a:rPr lang="hu-HU" altLang="hu-HU" smtClean="0"/>
              <a:t>Nemzeti irányelvek</a:t>
            </a:r>
          </a:p>
        </p:txBody>
      </p:sp>
      <p:sp>
        <p:nvSpPr>
          <p:cNvPr id="8195" name="Tartalom helye 2"/>
          <p:cNvSpPr>
            <a:spLocks noGrp="1"/>
          </p:cNvSpPr>
          <p:nvPr>
            <p:ph idx="1"/>
          </p:nvPr>
        </p:nvSpPr>
        <p:spPr>
          <a:xfrm>
            <a:off x="971600" y="1700808"/>
            <a:ext cx="7661275" cy="4876800"/>
          </a:xfrm>
        </p:spPr>
        <p:txBody>
          <a:bodyPr/>
          <a:lstStyle/>
          <a:p>
            <a:pPr eaLnBrk="1" hangingPunct="1"/>
            <a:r>
              <a:rPr lang="hu-HU" altLang="hu-HU" sz="2400" dirty="0" smtClean="0"/>
              <a:t>Minden országban egyéni törvényi szabályozás, de a cél közös:</a:t>
            </a:r>
          </a:p>
          <a:p>
            <a:pPr lvl="1" eaLnBrk="1" hangingPunct="1"/>
            <a:r>
              <a:rPr lang="hu-HU" altLang="hu-HU" sz="2000" dirty="0" smtClean="0"/>
              <a:t>Biztonság</a:t>
            </a:r>
          </a:p>
          <a:p>
            <a:pPr lvl="1" eaLnBrk="1" hangingPunct="1"/>
            <a:r>
              <a:rPr lang="hu-HU" altLang="hu-HU" sz="2000" dirty="0" smtClean="0"/>
              <a:t>Minőségellenőrzés</a:t>
            </a:r>
          </a:p>
          <a:p>
            <a:pPr lvl="1" eaLnBrk="1" hangingPunct="1"/>
            <a:r>
              <a:rPr lang="hu-HU" altLang="hu-HU" sz="2000" dirty="0" smtClean="0"/>
              <a:t>Védelem</a:t>
            </a:r>
          </a:p>
          <a:p>
            <a:pPr lvl="2" eaLnBrk="1" hangingPunct="1"/>
            <a:r>
              <a:rPr lang="hu-HU" altLang="hu-HU" sz="1800" dirty="0" smtClean="0"/>
              <a:t>Dolgozók</a:t>
            </a:r>
          </a:p>
          <a:p>
            <a:pPr lvl="2" eaLnBrk="1" hangingPunct="1"/>
            <a:r>
              <a:rPr lang="hu-HU" altLang="hu-HU" sz="1800" dirty="0" smtClean="0"/>
              <a:t>Lakosság</a:t>
            </a:r>
            <a:endParaRPr lang="hu-HU" altLang="hu-HU" sz="1800" dirty="0" smtClean="0"/>
          </a:p>
          <a:p>
            <a:pPr lvl="2" eaLnBrk="1" hangingPunct="1"/>
            <a:r>
              <a:rPr lang="hu-HU" altLang="hu-HU" sz="1800" dirty="0" smtClean="0"/>
              <a:t>Környezet</a:t>
            </a:r>
          </a:p>
          <a:p>
            <a:pPr eaLnBrk="1" hangingPunct="1"/>
            <a:r>
              <a:rPr lang="hu-HU" altLang="hu-HU" sz="2400" dirty="0" smtClean="0"/>
              <a:t>Egyéni irányelvek oka:</a:t>
            </a:r>
          </a:p>
          <a:p>
            <a:pPr lvl="1" eaLnBrk="1" hangingPunct="1"/>
            <a:r>
              <a:rPr lang="hu-HU" altLang="hu-HU" sz="2000" dirty="0" smtClean="0"/>
              <a:t>Történelmi különbségek az iparosodás folyamatában</a:t>
            </a:r>
          </a:p>
          <a:p>
            <a:pPr lvl="1" eaLnBrk="1" hangingPunct="1"/>
            <a:r>
              <a:rPr lang="hu-HU" altLang="hu-HU" sz="2000" dirty="0" smtClean="0"/>
              <a:t>Jogi szabályozás mértéke különböző</a:t>
            </a:r>
          </a:p>
          <a:p>
            <a:pPr eaLnBrk="1" hangingPunct="1"/>
            <a:r>
              <a:rPr lang="hu-HU" altLang="hu-HU" sz="2400" dirty="0" smtClean="0"/>
              <a:t>Magyarország: 9/2001. (IV.5.) GM rendelet</a:t>
            </a:r>
            <a:br>
              <a:rPr lang="hu-HU" altLang="hu-HU" sz="2400" dirty="0" smtClean="0"/>
            </a:br>
            <a:r>
              <a:rPr lang="hu-HU" altLang="hu-HU" sz="2400" dirty="0" smtClean="0"/>
              <a:t>29/1960. (IV.7.) Korm. Rend. </a:t>
            </a:r>
            <a:r>
              <a:rPr lang="hu-HU" altLang="hu-HU" sz="2800" dirty="0" smtClean="0">
                <a:latin typeface="Times New Roman"/>
                <a:cs typeface="Times New Roman"/>
              </a:rPr>
              <a:t>§</a:t>
            </a:r>
            <a:r>
              <a:rPr lang="hu-HU" altLang="hu-HU" sz="2400" dirty="0" smtClean="0">
                <a:latin typeface="+mj-lt"/>
                <a:cs typeface="Shonar Bangla" pitchFamily="34" charset="0"/>
              </a:rPr>
              <a:t>3 (1) bekezdés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p:txBody>
          <a:bodyPr/>
          <a:lstStyle/>
          <a:p>
            <a:pPr eaLnBrk="1" hangingPunct="1"/>
            <a:r>
              <a:rPr lang="hu-HU" altLang="hu-HU" smtClean="0"/>
              <a:t>Biotechnológiai irányelvek</a:t>
            </a:r>
          </a:p>
        </p:txBody>
      </p:sp>
      <p:sp>
        <p:nvSpPr>
          <p:cNvPr id="9219" name="Tartalom helye 2"/>
          <p:cNvSpPr>
            <a:spLocks noGrp="1"/>
          </p:cNvSpPr>
          <p:nvPr>
            <p:ph idx="1"/>
          </p:nvPr>
        </p:nvSpPr>
        <p:spPr>
          <a:xfrm>
            <a:off x="899592" y="1844675"/>
            <a:ext cx="7849121" cy="4752975"/>
          </a:xfrm>
        </p:spPr>
        <p:txBody>
          <a:bodyPr/>
          <a:lstStyle/>
          <a:p>
            <a:pPr marL="0" indent="0" eaLnBrk="1" hangingPunct="1">
              <a:buFont typeface="Wingdings" pitchFamily="2" charset="2"/>
              <a:buNone/>
            </a:pPr>
            <a:r>
              <a:rPr lang="hu-HU" altLang="hu-HU" sz="2000" dirty="0" smtClean="0"/>
              <a:t>Nyomástartó edényekként kezelendők, emellett gyártásuknál extra szabályozás, melynek alapja:</a:t>
            </a:r>
          </a:p>
          <a:p>
            <a:pPr marL="0" indent="0" eaLnBrk="1" hangingPunct="1"/>
            <a:r>
              <a:rPr lang="hu-HU" altLang="hu-HU" sz="2000" dirty="0" smtClean="0"/>
              <a:t>Biológiai folyamat, termék jellege </a:t>
            </a:r>
          </a:p>
          <a:p>
            <a:pPr lvl="1" eaLnBrk="1" hangingPunct="1"/>
            <a:r>
              <a:rPr lang="hu-HU" altLang="hu-HU" sz="1800" dirty="0" smtClean="0"/>
              <a:t>toxikus </a:t>
            </a:r>
          </a:p>
          <a:p>
            <a:pPr lvl="1" eaLnBrk="1" hangingPunct="1"/>
            <a:r>
              <a:rPr lang="hu-HU" altLang="hu-HU" sz="1800" dirty="0" smtClean="0"/>
              <a:t>patogén </a:t>
            </a:r>
          </a:p>
          <a:p>
            <a:pPr lvl="1" eaLnBrk="1" hangingPunct="1"/>
            <a:r>
              <a:rPr lang="hu-HU" altLang="hu-HU" sz="1800" dirty="0" smtClean="0"/>
              <a:t>nem toxikus</a:t>
            </a:r>
          </a:p>
          <a:p>
            <a:pPr marL="0" indent="0" eaLnBrk="1" hangingPunct="1"/>
            <a:r>
              <a:rPr lang="hu-HU" altLang="hu-HU" sz="2000" dirty="0" smtClean="0"/>
              <a:t>Felhasználási terület </a:t>
            </a:r>
          </a:p>
          <a:p>
            <a:pPr lvl="1" eaLnBrk="1" hangingPunct="1"/>
            <a:r>
              <a:rPr lang="hu-HU" altLang="hu-HU" sz="1800" dirty="0" smtClean="0"/>
              <a:t>élelmiszeripar</a:t>
            </a:r>
          </a:p>
          <a:p>
            <a:pPr lvl="1" eaLnBrk="1" hangingPunct="1"/>
            <a:r>
              <a:rPr lang="hu-HU" altLang="hu-HU" sz="1800" dirty="0" smtClean="0"/>
              <a:t>gyógyszeripar</a:t>
            </a:r>
          </a:p>
          <a:p>
            <a:pPr lvl="1" eaLnBrk="1" hangingPunct="1"/>
            <a:r>
              <a:rPr lang="hu-HU" altLang="hu-HU" sz="1800" dirty="0" smtClean="0"/>
              <a:t>mezőgazdaság</a:t>
            </a:r>
          </a:p>
          <a:p>
            <a:pPr marL="0" indent="0" eaLnBrk="1" hangingPunct="1"/>
            <a:r>
              <a:rPr lang="hu-HU" altLang="hu-HU" sz="2000" dirty="0" smtClean="0"/>
              <a:t>Folyamat természete</a:t>
            </a:r>
          </a:p>
          <a:p>
            <a:pPr lvl="1" eaLnBrk="1" hangingPunct="1"/>
            <a:r>
              <a:rPr lang="hu-HU" altLang="hu-HU" sz="1800" dirty="0" smtClean="0"/>
              <a:t>Természetes</a:t>
            </a:r>
          </a:p>
          <a:p>
            <a:pPr lvl="1" eaLnBrk="1" hangingPunct="1"/>
            <a:r>
              <a:rPr lang="hu-HU" altLang="hu-HU" sz="1800" dirty="0" smtClean="0"/>
              <a:t>Genetikailag manipulált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nvPr>
        </p:nvSpPr>
        <p:spPr/>
        <p:txBody>
          <a:bodyPr/>
          <a:lstStyle/>
          <a:p>
            <a:pPr eaLnBrk="1" hangingPunct="1"/>
            <a:r>
              <a:rPr lang="hu-HU" altLang="hu-HU" smtClean="0"/>
              <a:t>Vásárlói elvárások</a:t>
            </a:r>
          </a:p>
        </p:txBody>
      </p:sp>
      <p:sp>
        <p:nvSpPr>
          <p:cNvPr id="3" name="Tartalom helye 2"/>
          <p:cNvSpPr>
            <a:spLocks noGrp="1"/>
          </p:cNvSpPr>
          <p:nvPr>
            <p:ph idx="1"/>
          </p:nvPr>
        </p:nvSpPr>
        <p:spPr>
          <a:xfrm>
            <a:off x="899592" y="1981200"/>
            <a:ext cx="7993583" cy="4471988"/>
          </a:xfrm>
        </p:spPr>
        <p:txBody>
          <a:bodyPr/>
          <a:lstStyle/>
          <a:p>
            <a:pPr eaLnBrk="1" hangingPunct="1">
              <a:defRPr/>
            </a:pPr>
            <a:r>
              <a:rPr lang="hu-HU" sz="2200" dirty="0" smtClean="0"/>
              <a:t>Állami szabályozás a szerkezeti követelményekre a megfelelő biztonsághoz és a minőséghez.</a:t>
            </a:r>
          </a:p>
          <a:p>
            <a:pPr eaLnBrk="1" hangingPunct="1">
              <a:defRPr/>
            </a:pPr>
            <a:r>
              <a:rPr lang="hu-HU" sz="2200" dirty="0" smtClean="0"/>
              <a:t>Ezzel össze kell egyeztetni a fellépő vásárlói igényeket is.</a:t>
            </a:r>
          </a:p>
          <a:p>
            <a:pPr eaLnBrk="1" hangingPunct="1">
              <a:defRPr/>
            </a:pPr>
            <a:r>
              <a:rPr lang="hu-HU" sz="2200" dirty="0" smtClean="0"/>
              <a:t>A megrendelő gyártási standardjai és a folyamat igényei (specifikus komponensek) jól definiálják a kialakítást és a konstrukciót. </a:t>
            </a:r>
          </a:p>
          <a:p>
            <a:pPr marL="0" indent="0" eaLnBrk="1" hangingPunct="1">
              <a:buFont typeface="Wingdings" pitchFamily="2" charset="2"/>
              <a:buNone/>
              <a:defRPr/>
            </a:pPr>
            <a:r>
              <a:rPr lang="hu-HU" sz="2200" dirty="0" smtClean="0"/>
              <a:t>→ állandó minőségű és szerkezetű berendezések</a:t>
            </a:r>
          </a:p>
          <a:p>
            <a:pPr eaLnBrk="1" hangingPunct="1">
              <a:defRPr/>
            </a:pPr>
            <a:r>
              <a:rPr lang="hu-HU" sz="2200" dirty="0" smtClean="0"/>
              <a:t>Minden szabályozás/irányelv/specifikáció a közös célért!</a:t>
            </a:r>
          </a:p>
          <a:p>
            <a:pPr eaLnBrk="1" hangingPunct="1">
              <a:defRPr/>
            </a:pPr>
            <a:r>
              <a:rPr lang="hu-HU" sz="2200" dirty="0" smtClean="0"/>
              <a:t>Kihívás: az állami, gyártói és fogyasztói elvárások összehangolása a biztonságos, költséghatékony és jól működő tartály előállítása érdekében.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nvPr>
        </p:nvSpPr>
        <p:spPr/>
        <p:txBody>
          <a:bodyPr/>
          <a:lstStyle/>
          <a:p>
            <a:pPr eaLnBrk="1" hangingPunct="1"/>
            <a:r>
              <a:rPr lang="hu-HU" altLang="hu-HU" sz="3200" smtClean="0"/>
              <a:t>Tartály anyaga: rozsdamentes acél</a:t>
            </a:r>
          </a:p>
        </p:txBody>
      </p:sp>
      <p:sp>
        <p:nvSpPr>
          <p:cNvPr id="11267" name="Tartalom helye 2"/>
          <p:cNvSpPr>
            <a:spLocks noGrp="1"/>
          </p:cNvSpPr>
          <p:nvPr>
            <p:ph idx="1"/>
          </p:nvPr>
        </p:nvSpPr>
        <p:spPr/>
        <p:txBody>
          <a:bodyPr/>
          <a:lstStyle/>
          <a:p>
            <a:pPr eaLnBrk="1" hangingPunct="1"/>
            <a:r>
              <a:rPr lang="hu-HU" altLang="hu-HU" sz="2400" smtClean="0"/>
              <a:t>Fő tömegét vas alkotja → korrózióra hajlamos → Rozsdaképződés ellen 12.5% króm adagolása</a:t>
            </a:r>
          </a:p>
          <a:p>
            <a:pPr eaLnBrk="1" hangingPunct="1"/>
            <a:r>
              <a:rPr lang="hu-HU" altLang="hu-HU" sz="2400" smtClean="0"/>
              <a:t>Króm az oxigénnel reagál → passzív króm-oxid réteg a felületen → védelem</a:t>
            </a:r>
          </a:p>
          <a:p>
            <a:pPr eaLnBrk="1" hangingPunct="1"/>
            <a:r>
              <a:rPr lang="hu-HU" altLang="hu-HU" sz="2400" smtClean="0"/>
              <a:t>Maximum 0.1mm korróziós veszteség évente</a:t>
            </a:r>
          </a:p>
          <a:p>
            <a:pPr eaLnBrk="1" hangingPunct="1"/>
            <a:r>
              <a:rPr lang="hu-HU" altLang="hu-HU" sz="2400" smtClean="0"/>
              <a:t>Összetétel szerint különböző változatok</a:t>
            </a:r>
          </a:p>
          <a:p>
            <a:pPr lvl="1" eaLnBrk="1" hangingPunct="1"/>
            <a:r>
              <a:rPr lang="hu-HU" altLang="hu-HU" sz="2000" smtClean="0"/>
              <a:t>Króm-acél</a:t>
            </a:r>
          </a:p>
          <a:p>
            <a:pPr lvl="1" eaLnBrk="1" hangingPunct="1"/>
            <a:r>
              <a:rPr lang="hu-HU" altLang="hu-HU" sz="2000" smtClean="0"/>
              <a:t>Króm-nikkel acél</a:t>
            </a:r>
          </a:p>
          <a:p>
            <a:pPr lvl="1" eaLnBrk="1" hangingPunct="1"/>
            <a:r>
              <a:rPr lang="hu-HU" altLang="hu-HU" sz="2000" smtClean="0"/>
              <a:t>Króm-nikkel-mangán</a:t>
            </a:r>
          </a:p>
          <a:p>
            <a:pPr lvl="1" eaLnBrk="1" hangingPunct="1"/>
            <a:r>
              <a:rPr lang="hu-HU" altLang="hu-HU" sz="2000" smtClean="0"/>
              <a:t>Króm-nikkel-molibdén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ngelyes">
  <a:themeElements>
    <a:clrScheme name="Tengelye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Tengely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ngelye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Tengelye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Tengelye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Tengelye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Tengelye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Tengelye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Tengelye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Tengelye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3479</Words>
  <Application>Microsoft Office PowerPoint</Application>
  <PresentationFormat>Diavetítés a képernyőre (4:3 oldalarány)</PresentationFormat>
  <Paragraphs>499</Paragraphs>
  <Slides>49</Slides>
  <Notes>23</Notes>
  <HiddenSlides>0</HiddenSlides>
  <MMClips>0</MMClips>
  <ScaleCrop>false</ScaleCrop>
  <HeadingPairs>
    <vt:vector size="4" baseType="variant">
      <vt:variant>
        <vt:lpstr>Téma</vt:lpstr>
      </vt:variant>
      <vt:variant>
        <vt:i4>1</vt:i4>
      </vt:variant>
      <vt:variant>
        <vt:lpstr>Diacímek</vt:lpstr>
      </vt:variant>
      <vt:variant>
        <vt:i4>49</vt:i4>
      </vt:variant>
    </vt:vector>
  </HeadingPairs>
  <TitlesOfParts>
    <vt:vector size="50" baseType="lpstr">
      <vt:lpstr>Tengelyes</vt:lpstr>
      <vt:lpstr>Tartályok, csővezetékek és szelepek</vt:lpstr>
      <vt:lpstr>Tartályok alkalmazhatósága</vt:lpstr>
      <vt:lpstr>Tartályok kialakítása</vt:lpstr>
      <vt:lpstr>A kialakítást befolyásoló tényezők</vt:lpstr>
      <vt:lpstr>Tartályok a biotechnológiában</vt:lpstr>
      <vt:lpstr>Nemzeti irányelvek</vt:lpstr>
      <vt:lpstr>Biotechnológiai irányelvek</vt:lpstr>
      <vt:lpstr>Vásárlói elvárások</vt:lpstr>
      <vt:lpstr>Tartály anyaga: rozsdamentes acél</vt:lpstr>
      <vt:lpstr>PowerPoint bemutató</vt:lpstr>
      <vt:lpstr>Króm-acél kristályszerkezete</vt:lpstr>
      <vt:lpstr>Króm-karbid</vt:lpstr>
      <vt:lpstr>Hegesztés</vt:lpstr>
      <vt:lpstr>Felületkezelés</vt:lpstr>
      <vt:lpstr>Mechanikai felületkezelés</vt:lpstr>
      <vt:lpstr>Kémiai felületkezelés</vt:lpstr>
      <vt:lpstr>Elektrokémiai felületkezelés</vt:lpstr>
      <vt:lpstr>Felületkezelés ellenőrzése</vt:lpstr>
      <vt:lpstr>Holtterek és hézagok</vt:lpstr>
      <vt:lpstr>Tömítések</vt:lpstr>
      <vt:lpstr>Szivárgási fok</vt:lpstr>
      <vt:lpstr>Tömítések ellenőrzése </vt:lpstr>
      <vt:lpstr>Tömítés-teszt</vt:lpstr>
      <vt:lpstr>Tömítések fajtái- forgó részek</vt:lpstr>
      <vt:lpstr>Tömítések fajtái – álló részek</vt:lpstr>
      <vt:lpstr>Egyéb alkatrészek</vt:lpstr>
      <vt:lpstr>Csővezetékek tervezése</vt:lpstr>
      <vt:lpstr>Tervezési irányelvek</vt:lpstr>
      <vt:lpstr>Csövek elrejtése</vt:lpstr>
      <vt:lpstr>Csövek anyaga 1</vt:lpstr>
      <vt:lpstr>Csövek anyaga 2</vt:lpstr>
      <vt:lpstr>Gazdasági szempontok</vt:lpstr>
      <vt:lpstr>Sterilitás és tisztíthatóság</vt:lpstr>
      <vt:lpstr>Felületkezelés</vt:lpstr>
      <vt:lpstr>Passziválás</vt:lpstr>
      <vt:lpstr>Méretezés</vt:lpstr>
      <vt:lpstr>Méretezési paraméterek 1</vt:lpstr>
      <vt:lpstr> Méretezési paraméterek 2</vt:lpstr>
      <vt:lpstr>Szivattyúk</vt:lpstr>
      <vt:lpstr>Cső alkalmazások</vt:lpstr>
      <vt:lpstr>Alátámasztás, szigetelés</vt:lpstr>
      <vt:lpstr>Tömlők</vt:lpstr>
      <vt:lpstr>Szelepek</vt:lpstr>
      <vt:lpstr>Szelepek csoportosítása</vt:lpstr>
      <vt:lpstr>Biotechnológiai felhasználás</vt:lpstr>
      <vt:lpstr>Alkalmazott szelepek 1</vt:lpstr>
      <vt:lpstr>Alkalmazott szelepek 2</vt:lpstr>
      <vt:lpstr>Köszönjük a figyelmet!</vt:lpstr>
      <vt:lpstr>Kérdések</vt:lpstr>
    </vt:vector>
  </TitlesOfParts>
  <Company>Vagyok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Csővezetékek és szelepek</dc:title>
  <dc:creator>En</dc:creator>
  <cp:lastModifiedBy>Erős Zsófia</cp:lastModifiedBy>
  <cp:revision>108</cp:revision>
  <dcterms:created xsi:type="dcterms:W3CDTF">2015-04-27T17:59:43Z</dcterms:created>
  <dcterms:modified xsi:type="dcterms:W3CDTF">2015-05-05T11:16:49Z</dcterms:modified>
</cp:coreProperties>
</file>