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.jpeg" ContentType="image/jpeg"/>
  <Override PartName="/ppt/media/image7.jpeg" ContentType="image/jpeg"/>
  <Override PartName="/ppt/media/image10.jpeg" ContentType="image/jpeg"/>
  <Override PartName="/ppt/media/image5.png" ContentType="image/png"/>
  <Override PartName="/ppt/media/image4.png" ContentType="image/png"/>
  <Override PartName="/ppt/media/image9.jpeg" ContentType="image/jpeg"/>
  <Override PartName="/ppt/media/image6.jpeg" ContentType="image/jpeg"/>
  <Override PartName="/ppt/media/image3.png" ContentType="image/pn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20000" y="411408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77044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2000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2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2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620000" y="1823760"/>
            <a:ext cx="810000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620000" y="288000"/>
            <a:ext cx="8100000" cy="578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62000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20000" y="1823760"/>
            <a:ext cx="810000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77044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620000" y="411408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620000" y="411408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77044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62000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2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2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20000" y="288000"/>
            <a:ext cx="8100000" cy="578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2000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770440" y="411408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770440" y="1823760"/>
            <a:ext cx="39524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20000" y="4114080"/>
            <a:ext cx="8100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hu-HU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hu-HU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hu-HU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B403F78-6C7E-43C8-B4D1-0DC29299E183}" type="slidenum">
              <a:rPr lang="hu-HU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5760" cy="7560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2790"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2400"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2000"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2000"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2000">
                <a:latin typeface="Arial"/>
              </a:rPr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1584000" y="6886440"/>
            <a:ext cx="2348280" cy="520920"/>
          </a:xfrm>
          <a:prstGeom prst="rect">
            <a:avLst/>
          </a:prstGeom>
        </p:spPr>
        <p:txBody>
          <a:bodyPr lIns="0" rIns="0" tIns="0" bIns="0"/>
          <a:p>
            <a:r>
              <a:rPr lang="hu-HU" sz="1400">
                <a:latin typeface="Arial"/>
              </a:rPr>
              <a:t>&lt;date/time&gt;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987000" y="6886440"/>
            <a:ext cx="3195000" cy="52092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hu-HU" sz="1400">
                <a:latin typeface="Arial"/>
              </a:rPr>
              <a:t>&lt;footer&gt;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rIns="0" tIns="0" bIns="0"/>
          <a:p>
            <a:pPr algn="r"/>
            <a:fld id="{662AADCF-246D-4C44-AAB1-1E84249611E5}" type="slidenum">
              <a:rPr lang="hu-HU" sz="1400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620000" y="549000"/>
            <a:ext cx="8100000" cy="5787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3200">
                <a:solidFill>
                  <a:srgbClr val="000000"/>
                </a:solidFill>
                <a:latin typeface="Times New Roman"/>
              </a:rPr>
              <a:t>Az izocitrát-dehidrogenáz (ICDH) és az izocitrát-liáz (ICL) hatása a </a:t>
            </a:r>
            <a:r>
              <a:rPr i="1" lang="hu-HU" sz="3200">
                <a:solidFill>
                  <a:srgbClr val="000000"/>
                </a:solidFill>
                <a:latin typeface="Times New Roman"/>
              </a:rPr>
              <a:t>carbon fluxus</a:t>
            </a:r>
            <a:r>
              <a:rPr lang="hu-HU" sz="3200">
                <a:solidFill>
                  <a:srgbClr val="000000"/>
                </a:solidFill>
                <a:latin typeface="Times New Roman"/>
              </a:rPr>
              <a:t> szétválasztására az izocitrát csomópontnál E. coli acetáton történő növekedése esetén</a:t>
            </a:r>
            <a:r>
              <a:rPr lang="hu-HU" sz="3200">
                <a:solidFill>
                  <a:srgbClr val="000000"/>
                </a:solidFill>
                <a:latin typeface="Times New Roman"/>
              </a:rPr>
              <a:t>
</a:t>
            </a:r>
            <a:r>
              <a:rPr lang="hu-HU" sz="3200">
                <a:solidFill>
                  <a:srgbClr val="000000"/>
                </a:solidFill>
                <a:latin typeface="Times New Roman"/>
              </a:rPr>
              <a:t>(esettanulmány)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Kezdeti érték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Az ICDH reverzibilis inaktiválása a fluxus 1/3-nak az ICL-on keresztüli áramlását eredményezi (</a:t>
            </a:r>
            <a:r>
              <a:rPr lang="en-US" sz="2000">
                <a:latin typeface="Arial"/>
              </a:rPr>
              <a:t>Walsh és Koshland (1984)</a:t>
            </a:r>
            <a:r>
              <a:rPr lang="en-US" sz="3200">
                <a:latin typeface="Arial"/>
              </a:rPr>
              <a:t>)</a:t>
            </a:r>
            <a:endParaRPr/>
          </a:p>
          <a:p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Tehát: 0,388 a modellben az ICL (E6) koncentráció, míg a többi enzimé 1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Kezdeti érték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r>
              <a:rPr i="1" lang="en-US" sz="3200">
                <a:latin typeface="Arial"/>
              </a:rPr>
              <a:t>Acetil-KoA: </a:t>
            </a:r>
            <a:r>
              <a:rPr i="1" lang="en-US" sz="3200">
                <a:latin typeface="Arial"/>
              </a:rPr>
              <a:t>56 mM</a:t>
            </a:r>
            <a:endParaRPr/>
          </a:p>
          <a:p>
            <a:r>
              <a:rPr i="1" lang="en-US" sz="3200">
                <a:latin typeface="Arial"/>
              </a:rPr>
              <a:t>Glutamát: </a:t>
            </a:r>
            <a:r>
              <a:rPr i="1" lang="en-US" sz="3200">
                <a:latin typeface="Arial"/>
              </a:rPr>
              <a:t>1,06 mM</a:t>
            </a:r>
            <a:endParaRPr/>
          </a:p>
          <a:p>
            <a:r>
              <a:rPr i="1" lang="en-US" sz="3200">
                <a:latin typeface="Arial"/>
              </a:rPr>
              <a:t>PEP: </a:t>
            </a:r>
            <a:r>
              <a:rPr i="1" lang="en-US" sz="3200">
                <a:latin typeface="Arial"/>
              </a:rPr>
              <a:t>1,69 mM</a:t>
            </a:r>
            <a:endParaRPr/>
          </a:p>
          <a:p>
            <a:endParaRPr/>
          </a:p>
          <a:p>
            <a:r>
              <a:rPr lang="en-US" sz="2200">
                <a:latin typeface="Arial"/>
              </a:rPr>
              <a:t>E. coli 1 gramm  biomassza szárazanyag bioszintéziséhez ilyen bemeneti acetil-KoA és ilyen kimeneti glutmát és oxálacetát mennyiség szükséges (El-Mansi et al 1994).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graphicFrame>
        <p:nvGraphicFramePr>
          <p:cNvPr id="102" name="Table 3"/>
          <p:cNvGraphicFramePr/>
          <p:nvPr/>
        </p:nvGraphicFramePr>
        <p:xfrm>
          <a:off x="1582920" y="835200"/>
          <a:ext cx="8359200" cy="5994360"/>
        </p:xfrm>
        <a:graphic>
          <a:graphicData uri="http://schemas.openxmlformats.org/drawingml/2006/table">
            <a:tbl>
              <a:tblPr/>
              <a:tblGrid>
                <a:gridCol w="2090520"/>
                <a:gridCol w="1367640"/>
                <a:gridCol w="3027600"/>
                <a:gridCol w="1873440"/>
              </a:tblGrid>
              <a:tr h="351360"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ffffff"/>
                          </a:solidFill>
                          <a:latin typeface="Arial"/>
                        </a:rPr>
                        <a:t>Enzim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ffffff"/>
                          </a:solidFill>
                          <a:latin typeface="Arial"/>
                        </a:rPr>
                        <a:t>Sebesség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ffffff"/>
                          </a:solidFill>
                          <a:latin typeface="Arial"/>
                        </a:rPr>
                        <a:t>Metabolitok (mM)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ffffff"/>
                          </a:solidFill>
                          <a:latin typeface="Arial"/>
                        </a:rPr>
                        <a:t>Sebesség</a:t>
                      </a:r>
                      <a:endParaRPr/>
                    </a:p>
                  </a:txBody>
                  <a:tcPr/>
                </a:tc>
              </a:tr>
              <a:tr h="61488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]=1,0000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1,1117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[x]=56,0000 (Ac-KoA input)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000000"/>
                          </a:solidFill>
                          <a:latin typeface="Arial"/>
                        </a:rPr>
                        <a:t>rögzített</a:t>
                      </a:r>
                      <a:endParaRPr/>
                    </a:p>
                  </a:txBody>
                  <a:tcPr/>
                </a:tc>
              </a:tr>
              <a:tr h="89604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 (ICDH)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0,8008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[OAA]=0,2236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változó</a:t>
                      </a:r>
                      <a:endParaRPr/>
                    </a:p>
                  </a:txBody>
                  <a:tcPr/>
                </a:tc>
              </a:tr>
              <a:tr h="65052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0,0468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[ISO]=0,1174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változó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  <a:tr h="65052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0,7540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[KET]=0,1551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változó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  <a:tr h="87804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1,0469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[Y]=1,0600 (GLU output)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000000"/>
                          </a:solidFill>
                          <a:latin typeface="Arial"/>
                        </a:rPr>
                        <a:t>rögzített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  <a:tr h="65052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]=0,3880 (ICL)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0,3109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[SUC]=0,3880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változó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  <a:tr h="65052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0,3109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[GLY]=0,0322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változó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  <a:tr h="651960"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[E</a:t>
                      </a:r>
                      <a:r>
                        <a:rPr lang="en-US" baseline="-2500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] =1,0000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0,2642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[Z]=1,6900 (PEP output)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/>
                      <a:r>
                        <a:rPr b="1" lang="en-US">
                          <a:solidFill>
                            <a:srgbClr val="000000"/>
                          </a:solidFill>
                          <a:latin typeface="Arial"/>
                        </a:rPr>
                        <a:t>rögzített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5" name="Picture 3" descr="20140509_185324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000" y="144000"/>
            <a:ext cx="8208000" cy="708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Csökkenés az </a:t>
            </a:r>
            <a:r>
              <a:rPr i="1" lang="en-US" sz="3200">
                <a:latin typeface="Arial"/>
              </a:rPr>
              <a:t>ICDH</a:t>
            </a:r>
            <a:r>
              <a:rPr lang="en-US" sz="3200">
                <a:latin typeface="Arial"/>
              </a:rPr>
              <a:t> koncentrációjában a carbon fluxus </a:t>
            </a:r>
            <a:r>
              <a:rPr i="1" lang="en-US" sz="3200">
                <a:latin typeface="Arial"/>
              </a:rPr>
              <a:t>ICL-en (és MS-en) </a:t>
            </a:r>
            <a:r>
              <a:rPr lang="en-US" sz="3200">
                <a:latin typeface="Arial"/>
              </a:rPr>
              <a:t>keresztüli megnövekedését eredményezi.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Ez feltölti </a:t>
            </a:r>
            <a:r>
              <a:rPr i="1" lang="en-US" sz="3200">
                <a:latin typeface="Arial"/>
              </a:rPr>
              <a:t>elsődleges köztitermékekkel </a:t>
            </a:r>
            <a:r>
              <a:rPr lang="en-US" sz="3200">
                <a:latin typeface="Arial"/>
              </a:rPr>
              <a:t>és </a:t>
            </a:r>
            <a:r>
              <a:rPr i="1" lang="en-US" sz="3200">
                <a:latin typeface="Arial"/>
              </a:rPr>
              <a:t>bioszintetikus prekurzorokkal</a:t>
            </a:r>
            <a:r>
              <a:rPr lang="en-US" sz="3200">
                <a:latin typeface="Arial"/>
              </a:rPr>
              <a:t> a központi anyagcsereutat.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Az ICDH-n keresztüli fluxus hatással van a központi anyagcsere út többi enzimjére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Ismétlés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b="1" lang="en-US" sz="3200" u="sng">
                <a:latin typeface="Arial"/>
              </a:rPr>
              <a:t>fluxus kontroll koefficiens:</a:t>
            </a:r>
            <a:r>
              <a:rPr lang="en-US" sz="3200">
                <a:latin typeface="Arial"/>
              </a:rPr>
              <a:t> adott anyagcsereút adott enzimén keresztüli fluxus relatív változásának mértéke válaszul az </a:t>
            </a:r>
            <a:r>
              <a:rPr i="1" lang="en-US" sz="3200">
                <a:latin typeface="Arial"/>
              </a:rPr>
              <a:t>enzim (saját)koncentrációjának </a:t>
            </a:r>
            <a:r>
              <a:rPr lang="en-US" sz="3200">
                <a:latin typeface="Arial"/>
              </a:rPr>
              <a:t>kis mértékű változására.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Picture 3" descr="20140509_185459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728000" y="386280"/>
            <a:ext cx="8007480" cy="659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Az </a:t>
            </a:r>
            <a:r>
              <a:rPr b="1" lang="en-US" sz="3200" u="sng">
                <a:latin typeface="Arial"/>
              </a:rPr>
              <a:t>ICDH koncentrációjának 1 fölötti növekedése </a:t>
            </a:r>
            <a:r>
              <a:rPr lang="en-US" sz="3200">
                <a:latin typeface="Arial"/>
              </a:rPr>
              <a:t>már sem az enzimen keresztüli </a:t>
            </a:r>
            <a:r>
              <a:rPr lang="en-US" sz="3200" u="sng">
                <a:latin typeface="Arial"/>
              </a:rPr>
              <a:t>fluxust, sem az enzim fluxus kontroll koefficiensét </a:t>
            </a:r>
            <a:r>
              <a:rPr lang="en-US" sz="3200">
                <a:latin typeface="Arial"/>
              </a:rPr>
              <a:t>nem növeli.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 u="sng">
                <a:latin typeface="Arial"/>
              </a:rPr>
              <a:t>Bármilyen csökkenés a ICDH intracelluláris aktivitásában</a:t>
            </a:r>
            <a:r>
              <a:rPr lang="en-US" sz="3200">
                <a:latin typeface="Arial"/>
              </a:rPr>
              <a:t> jelentős hatással van az enzim carbon fluxusára és fluxus kontroll koefficiensére. 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b="1" lang="en-US" sz="3200">
                <a:latin typeface="Arial"/>
              </a:rPr>
              <a:t>ICDH aktivitását 20%-ra, vagy annál kisebbre csökkentjük</a:t>
            </a:r>
            <a:r>
              <a:rPr lang="en-US" sz="3200">
                <a:latin typeface="Arial"/>
              </a:rPr>
              <a:t>, az </a:t>
            </a:r>
            <a:r>
              <a:rPr lang="en-US" sz="3200" u="sng">
                <a:latin typeface="Arial"/>
              </a:rPr>
              <a:t>ICDH fluxus kontroll koefficiense növekszik </a:t>
            </a:r>
            <a:r>
              <a:rPr lang="en-US" sz="3200">
                <a:latin typeface="Arial"/>
              </a:rPr>
              <a:t>(és ez az enzim carbon fluxusában is látszódik).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ICDH-n keresztüli fluxus acetáton való növekedéskor meghaladja a celluláris igényeket, így nem lehet sebesség-meghatározó.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Picture 5" descr="20140509_185518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944000" y="72000"/>
            <a:ext cx="7920720" cy="732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b="1" lang="en-US" sz="3200">
                <a:latin typeface="Arial"/>
              </a:rPr>
              <a:t>Küszöbértéket</a:t>
            </a:r>
            <a:r>
              <a:rPr lang="en-US" sz="3200">
                <a:latin typeface="Arial"/>
              </a:rPr>
              <a:t> elérve a 2 ciklus összehangoltan működik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b="1" lang="en-US" sz="3200">
                <a:latin typeface="Arial"/>
              </a:rPr>
              <a:t>Ha növeljük ICL koncentrációját:</a:t>
            </a:r>
            <a:r>
              <a:rPr lang="en-US" sz="3200">
                <a:latin typeface="Arial"/>
              </a:rPr>
              <a:t> az ICDH-n és az ICL-n keresztüli fluxus is nőni kezd az intracelluláris izocitrát koncentráció rovására (ami csak 0,271 mM-ig emelkedik).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Metabolikus útvonal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Acetáton való növekedés, E. coli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Glioxalát ciklus kiegészítőként bioszintetikus prekurzorok előállítására. 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Közvetlen verseny a glioxalát-ciklus izocitrát enzime (ICL) és a Krebs-ciklus izocitrát dehidrogenáz enzime (ICDH) között.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affinitás</a:t>
            </a:r>
            <a:r>
              <a:rPr lang="hu-HU" sz="3200" baseline="-25000">
                <a:latin typeface="Arial"/>
              </a:rPr>
              <a:t>ICDH</a:t>
            </a:r>
            <a:r>
              <a:rPr lang="hu-HU" sz="3200">
                <a:latin typeface="Arial"/>
              </a:rPr>
              <a:t> &gt; affinitás</a:t>
            </a:r>
            <a:r>
              <a:rPr lang="hu-HU" sz="3200" baseline="-25000">
                <a:latin typeface="Arial"/>
              </a:rPr>
              <a:t>ICL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Összefoglalás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Az ICDH koncentráció növelése egy küszöbérték felett nem jár fluxus növekedéssel sem önmagában, sem az egész központi anyagcsereút esetén 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Egyetlenegy enzim aktivitásának növelése nem megfelelő arra, hogy egy adott anyagcsereutat felerősítsünk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en-US" sz="3200">
                <a:latin typeface="Arial"/>
              </a:rPr>
              <a:t>Anyagcsereútban minden enzimet aktiváló </a:t>
            </a:r>
            <a:r>
              <a:rPr b="1" lang="en-US" sz="3200">
                <a:latin typeface="Arial"/>
              </a:rPr>
              <a:t>effektor koncentrációjának növelése </a:t>
            </a:r>
            <a:r>
              <a:rPr lang="en-US" sz="3200">
                <a:latin typeface="Arial"/>
              </a:rPr>
              <a:t>észlelhető növekedés okoz a fluxusban (és a produktivitásban)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b="1" lang="en-US" sz="3200">
                <a:latin typeface="Arial"/>
              </a:rPr>
              <a:t>Küszöbérték felett </a:t>
            </a:r>
            <a:r>
              <a:rPr lang="en-US" sz="3200">
                <a:latin typeface="Arial"/>
              </a:rPr>
              <a:t>a Krebs ciklus és a glioxalát mellékút összehangoltan működik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Kérdések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1620000" y="194400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80000"/>
              </a:lnSpc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Mi a ICDH és az ICL? Milyen kapcsolat áll fent az ICDH és az ICL között?</a:t>
            </a:r>
            <a:endParaRPr/>
          </a:p>
          <a:p>
            <a:pPr>
              <a:lnSpc>
                <a:spcPct val="80000"/>
              </a:lnSpc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Mi a következménye az ICDH koncentráció emelésének?</a:t>
            </a:r>
            <a:endParaRPr/>
          </a:p>
          <a:p>
            <a:pPr>
              <a:lnSpc>
                <a:spcPct val="80000"/>
              </a:lnSpc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Hogyan hat egy effektor a hozamra?</a:t>
            </a:r>
            <a:endParaRPr/>
          </a:p>
          <a:p>
            <a:pPr>
              <a:lnSpc>
                <a:spcPct val="80000"/>
              </a:lnSpc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Milyen típusú a reakciók felírásához használt egyenlet?</a:t>
            </a:r>
            <a:endParaRPr/>
          </a:p>
          <a:p>
            <a:pPr>
              <a:lnSpc>
                <a:spcPct val="80000"/>
              </a:lnSpc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Mi az a MetaModel?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Kép 3" descr=""/>
          <p:cNvPicPr/>
          <p:nvPr/>
        </p:nvPicPr>
        <p:blipFill>
          <a:blip r:embed="rId1"/>
          <a:srcRect l="8468" t="8005" r="8999" b="9468"/>
          <a:stretch>
            <a:fillRect/>
          </a:stretch>
        </p:blipFill>
        <p:spPr>
          <a:xfrm>
            <a:off x="1961640" y="0"/>
            <a:ext cx="7113600" cy="74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Cél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Enzimek relatív hozzájárulásának meghatározása a </a:t>
            </a:r>
            <a:r>
              <a:rPr i="1" lang="hu-HU" sz="3200">
                <a:latin typeface="Arial"/>
              </a:rPr>
              <a:t>carbon fluxus</a:t>
            </a:r>
            <a:r>
              <a:rPr lang="hu-HU" sz="3200">
                <a:latin typeface="Arial"/>
              </a:rPr>
              <a:t> átlagos elosztáshoz a központi metabolizmus enzimei között.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MetaModell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Steady-state </a:t>
            </a:r>
            <a:r>
              <a:rPr lang="hu-HU" sz="3200" u="sng">
                <a:latin typeface="Arial"/>
              </a:rPr>
              <a:t>fluxusokat</a:t>
            </a:r>
            <a:r>
              <a:rPr lang="hu-HU" sz="3200">
                <a:latin typeface="Arial"/>
              </a:rPr>
              <a:t> és a különböző metabolitok </a:t>
            </a:r>
            <a:r>
              <a:rPr lang="hu-HU" sz="3200" u="sng">
                <a:latin typeface="Arial"/>
              </a:rPr>
              <a:t>koncentrációit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Elasztikus koefficiensek mátrixát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Kontroll és </a:t>
            </a:r>
            <a:r>
              <a:rPr lang="hu-HU" sz="3200" u="sng">
                <a:latin typeface="Arial"/>
              </a:rPr>
              <a:t>válasz koefficiensek</a:t>
            </a:r>
            <a:r>
              <a:rPr lang="hu-HU" sz="3200">
                <a:latin typeface="Arial"/>
              </a:rPr>
              <a:t> különböző steady-state-ek alatt 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Változást képes mérni és szimulálni; és ennek alapján kalkulálni a fluxus, metabolit koncentráció és koefficiens változásokat.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lang="hu-HU" sz="4400">
                <a:latin typeface="Times New Roman"/>
              </a:rPr>
              <a:t>Differenciál egyenletek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 u="sng">
                <a:latin typeface="Arial"/>
              </a:rPr>
              <a:t>8 különböző reakció: </a:t>
            </a:r>
            <a:r>
              <a:rPr lang="hu-HU" sz="3200">
                <a:latin typeface="Arial"/>
              </a:rPr>
              <a:t>ezek közül néhány lineáris.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 u="sng">
                <a:latin typeface="Arial"/>
              </a:rPr>
              <a:t>Steady-state állapotban </a:t>
            </a:r>
            <a:r>
              <a:rPr lang="hu-HU" sz="3200">
                <a:latin typeface="Arial"/>
              </a:rPr>
              <a:t>a változás mértéke minden metabolitnál 0, azaz a képződési sebesség nettó értéke megegyezik a fogyasztás ütemével.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hu-HU" sz="3200">
                <a:latin typeface="Arial"/>
              </a:rPr>
              <a:t>A ciklusban vannak ún. </a:t>
            </a:r>
            <a:r>
              <a:rPr lang="en-US" sz="3200" u="sng">
                <a:latin typeface="Arial"/>
              </a:rPr>
              <a:t>m</a:t>
            </a:r>
            <a:r>
              <a:rPr lang="hu-HU" sz="3200" u="sng">
                <a:latin typeface="Arial"/>
              </a:rPr>
              <a:t>etabolit-poolok: </a:t>
            </a:r>
            <a:r>
              <a:rPr lang="hu-HU" sz="3200">
                <a:latin typeface="Arial"/>
              </a:rPr>
              <a:t>melyek több különböző reakcióban is részt vehetnek.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Kép 3" descr=""/>
          <p:cNvPicPr/>
          <p:nvPr/>
        </p:nvPicPr>
        <p:blipFill>
          <a:blip r:embed="rId1"/>
          <a:srcRect l="8468" t="8005" r="8999" b="9468"/>
          <a:stretch>
            <a:fillRect/>
          </a:stretch>
        </p:blipFill>
        <p:spPr>
          <a:xfrm>
            <a:off x="1961640" y="0"/>
            <a:ext cx="7113600" cy="74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Egyensúlyi egyenletek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graphicFrame>
        <p:nvGraphicFramePr>
          <p:cNvPr id="92" name="Table 3"/>
          <p:cNvGraphicFramePr/>
          <p:nvPr/>
        </p:nvGraphicFramePr>
        <p:xfrm>
          <a:off x="1960200" y="1572480"/>
          <a:ext cx="7704000" cy="4751640"/>
        </p:xfrm>
        <a:graphic>
          <a:graphicData uri="http://schemas.openxmlformats.org/drawingml/2006/table">
            <a:tbl>
              <a:tblPr/>
              <a:tblGrid>
                <a:gridCol w="2568600"/>
                <a:gridCol w="2566800"/>
                <a:gridCol w="2568600"/>
              </a:tblGrid>
              <a:tr h="616680">
                <a:tc>
                  <a:txBody>
                    <a:bodyPr tIns="46800" bIns="46800"/>
                    <a:p>
                      <a:pPr/>
                      <a:r>
                        <a:rPr b="1" lang="hu-HU">
                          <a:solidFill>
                            <a:srgbClr val="ffffff"/>
                          </a:solidFill>
                          <a:latin typeface="Arial"/>
                        </a:rPr>
                        <a:t>Egyensúlyi egyenlet</a:t>
                      </a:r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b="1" lang="hu-HU">
                          <a:solidFill>
                            <a:srgbClr val="ffffff"/>
                          </a:solidFill>
                          <a:latin typeface="Arial"/>
                        </a:rPr>
                        <a:t>Flux kapcsolatok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879840"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0=V1-V2-V6 (izocitrát)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V1=V2+V6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879840"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0= V2-V4-V3 (L-ketoglutarát)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V2=V3+V4</a:t>
                      </a:r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V3=V2-V4</a:t>
                      </a:r>
                      <a:endParaRPr/>
                    </a:p>
                  </a:txBody>
                  <a:tcPr/>
                </a:tc>
              </a:tr>
              <a:tr h="879840"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0= V4+V6-V5 (szukcinát)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V5=V4+V6</a:t>
                      </a:r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V4=V5-V6</a:t>
                      </a:r>
                      <a:endParaRPr/>
                    </a:p>
                  </a:txBody>
                  <a:tcPr/>
                </a:tc>
              </a:tr>
              <a:tr h="616680"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0=V6-V7 (glioxalát)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V6=V7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878760"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0=V5+V7-V8-V1 (oxál acetát)</a:t>
                      </a:r>
                      <a:endParaRPr/>
                    </a:p>
                    <a:p>
                      <a:pPr/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V1+V8=V5+V7</a:t>
                      </a:r>
                      <a:endParaRPr/>
                    </a:p>
                  </a:txBody>
                  <a:tcPr/>
                </a:tc>
                <a:tc>
                  <a:txBody>
                    <a:bodyPr tIns="46800" bIns="46800"/>
                    <a:p>
                      <a:pPr/>
                      <a:r>
                        <a:rPr lang="hu-HU">
                          <a:solidFill>
                            <a:srgbClr val="000000"/>
                          </a:solidFill>
                          <a:latin typeface="Arial"/>
                        </a:rPr>
                        <a:t>V8=V5-V2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" name="TextShape 4"/>
          <p:cNvSpPr txBox="1"/>
          <p:nvPr/>
        </p:nvSpPr>
        <p:spPr>
          <a:xfrm>
            <a:off x="5832000" y="6696000"/>
            <a:ext cx="403200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hu-HU">
                <a:latin typeface="Arial"/>
              </a:rPr>
              <a:t>Walsh és Koshland (1984)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620000" y="288000"/>
            <a:ext cx="8100000" cy="124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hu-HU" sz="4400">
                <a:latin typeface="Times New Roman"/>
              </a:rPr>
              <a:t>Enzimatikus reakciók sebességi egyenlete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1620000" y="1823760"/>
            <a:ext cx="8100000" cy="43844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1" lang="en-US" sz="3200">
                <a:latin typeface="Arial"/>
              </a:rPr>
              <a:t>v=(V</a:t>
            </a:r>
            <a:r>
              <a:rPr b="1" lang="en-US" sz="3200" baseline="-25000">
                <a:latin typeface="Arial"/>
              </a:rPr>
              <a:t>f</a:t>
            </a:r>
            <a:r>
              <a:rPr b="1" lang="en-US" sz="3200">
                <a:latin typeface="Arial"/>
              </a:rPr>
              <a:t>S/K</a:t>
            </a:r>
            <a:r>
              <a:rPr b="1" lang="en-US" sz="3200" baseline="-25000">
                <a:latin typeface="Arial"/>
              </a:rPr>
              <a:t>s</a:t>
            </a:r>
            <a:r>
              <a:rPr b="1" lang="en-US" sz="3200">
                <a:latin typeface="Arial"/>
              </a:rPr>
              <a:t>-V</a:t>
            </a:r>
            <a:r>
              <a:rPr b="1" lang="en-US" sz="3200" baseline="-25000">
                <a:latin typeface="Arial"/>
              </a:rPr>
              <a:t>r</a:t>
            </a:r>
            <a:r>
              <a:rPr b="1" lang="en-US" sz="3200">
                <a:latin typeface="Arial"/>
              </a:rPr>
              <a:t>P/K</a:t>
            </a:r>
            <a:r>
              <a:rPr b="1" lang="en-US" sz="3200" baseline="-25000">
                <a:latin typeface="Arial"/>
              </a:rPr>
              <a:t>p</a:t>
            </a:r>
            <a:r>
              <a:rPr b="1" lang="en-US" sz="3200">
                <a:latin typeface="Arial"/>
              </a:rPr>
              <a:t>)/(1+S/K</a:t>
            </a:r>
            <a:r>
              <a:rPr b="1" lang="en-US" sz="3200" baseline="-25000">
                <a:latin typeface="Arial"/>
              </a:rPr>
              <a:t>s</a:t>
            </a:r>
            <a:r>
              <a:rPr b="1" lang="en-US" sz="3200">
                <a:latin typeface="Arial"/>
              </a:rPr>
              <a:t>+P/K</a:t>
            </a:r>
            <a:r>
              <a:rPr b="1" lang="en-US" sz="3200" baseline="-25000">
                <a:latin typeface="Arial"/>
              </a:rPr>
              <a:t>p</a:t>
            </a:r>
            <a:r>
              <a:rPr b="1" lang="en-US" sz="3200">
                <a:latin typeface="Arial"/>
              </a:rPr>
              <a:t>)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V</a:t>
            </a:r>
            <a:r>
              <a:rPr lang="en-US" sz="2200" baseline="-25000">
                <a:latin typeface="Arial"/>
              </a:rPr>
              <a:t>f </a:t>
            </a:r>
            <a:r>
              <a:rPr lang="en-US" sz="2200">
                <a:latin typeface="Arial"/>
              </a:rPr>
              <a:t> és V</a:t>
            </a:r>
            <a:r>
              <a:rPr lang="en-US" sz="2200" baseline="-25000">
                <a:latin typeface="Arial"/>
              </a:rPr>
              <a:t>r </a:t>
            </a:r>
            <a:r>
              <a:rPr lang="en-US" sz="2200">
                <a:latin typeface="Arial"/>
              </a:rPr>
              <a:t>: V</a:t>
            </a:r>
            <a:r>
              <a:rPr lang="en-US" sz="2200" baseline="-25000">
                <a:latin typeface="Arial"/>
              </a:rPr>
              <a:t>max</a:t>
            </a:r>
            <a:r>
              <a:rPr lang="en-US" sz="2200">
                <a:latin typeface="Arial"/>
              </a:rPr>
              <a:t> értékek az oda- és visszafelé játszódó reakciókban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S: szubsztrát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P: termék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en-US" sz="2200">
                <a:latin typeface="Arial"/>
              </a:rPr>
              <a:t>K</a:t>
            </a:r>
            <a:r>
              <a:rPr lang="en-US" sz="2200" baseline="-25000">
                <a:latin typeface="Arial"/>
              </a:rPr>
              <a:t>s</a:t>
            </a:r>
            <a:r>
              <a:rPr lang="en-US" sz="2200">
                <a:latin typeface="Arial"/>
              </a:rPr>
              <a:t>, K</a:t>
            </a:r>
            <a:r>
              <a:rPr lang="en-US" sz="2200" baseline="-25000">
                <a:latin typeface="Arial"/>
              </a:rPr>
              <a:t>p</a:t>
            </a:r>
            <a:r>
              <a:rPr lang="en-US" sz="2200">
                <a:latin typeface="Arial"/>
              </a:rPr>
              <a:t>: Michaelis-Menten konstansok (vagyis adott metabolitra vett K</a:t>
            </a:r>
            <a:r>
              <a:rPr lang="en-US" sz="2200" baseline="-25000">
                <a:latin typeface="Arial"/>
              </a:rPr>
              <a:t>m</a:t>
            </a:r>
            <a:r>
              <a:rPr lang="en-US" sz="2200">
                <a:latin typeface="Arial"/>
              </a:rPr>
              <a:t> értékek)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