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73" r:id="rId6"/>
    <p:sldId id="259" r:id="rId7"/>
    <p:sldId id="274" r:id="rId8"/>
    <p:sldId id="275" r:id="rId9"/>
    <p:sldId id="276" r:id="rId10"/>
    <p:sldId id="277" r:id="rId11"/>
    <p:sldId id="278" r:id="rId12"/>
    <p:sldId id="260" r:id="rId13"/>
    <p:sldId id="262" r:id="rId14"/>
    <p:sldId id="279" r:id="rId15"/>
    <p:sldId id="280" r:id="rId16"/>
    <p:sldId id="281" r:id="rId17"/>
    <p:sldId id="263" r:id="rId18"/>
    <p:sldId id="282" r:id="rId19"/>
    <p:sldId id="266" r:id="rId20"/>
    <p:sldId id="268" r:id="rId21"/>
    <p:sldId id="283" r:id="rId22"/>
    <p:sldId id="269" r:id="rId23"/>
    <p:sldId id="270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284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8F9EA55-229C-4223-A96D-ABFA6BF7C811}" type="datetimeFigureOut">
              <a:rPr lang="hu-HU" smtClean="0"/>
              <a:t>2015.04.21.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635414A-DC74-437A-BE99-BAC034D844E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020272" y="2060848"/>
            <a:ext cx="1981200" cy="21809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 smtClean="0"/>
              <a:t>Készítette:</a:t>
            </a:r>
          </a:p>
          <a:p>
            <a:r>
              <a:rPr lang="hu-HU" dirty="0" err="1" smtClean="0"/>
              <a:t>Hamusics</a:t>
            </a:r>
            <a:r>
              <a:rPr lang="hu-HU" dirty="0" smtClean="0"/>
              <a:t> Orsolya</a:t>
            </a:r>
          </a:p>
          <a:p>
            <a:r>
              <a:rPr lang="hu-HU" dirty="0" smtClean="0"/>
              <a:t>Bánszki Zsuzsanna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fermentáció Folyamatirányítása</a:t>
            </a:r>
            <a:br>
              <a:rPr lang="hu-HU" dirty="0" smtClean="0"/>
            </a:br>
            <a:r>
              <a:rPr lang="hu-HU" dirty="0" err="1" smtClean="0"/>
              <a:t>IPari</a:t>
            </a:r>
            <a:r>
              <a:rPr lang="hu-HU" dirty="0" smtClean="0"/>
              <a:t> perspektívából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936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6. Oldott oxigén</a:t>
            </a:r>
          </a:p>
          <a:p>
            <a:r>
              <a:rPr lang="hu-HU" dirty="0" smtClean="0"/>
              <a:t>Szabályozása a következő paraméterekkel lehetséges egyenként vagy kombinációban: levegő áramlási sebesség, keverő sebessége, tartálybeli túlnyomás</a:t>
            </a:r>
          </a:p>
          <a:p>
            <a:pPr marL="45720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Szabályozás eszközei V.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76" b="10306"/>
          <a:stretch/>
        </p:blipFill>
        <p:spPr>
          <a:xfrm>
            <a:off x="827584" y="3067720"/>
            <a:ext cx="7524175" cy="36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u-HU" b="1" dirty="0" smtClean="0"/>
              <a:t>7. Betáplálás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Különböző aszeptikus megoldások a </a:t>
            </a:r>
            <a:r>
              <a:rPr lang="hu-HU" dirty="0" err="1" smtClean="0"/>
              <a:t>fermentor</a:t>
            </a:r>
            <a:r>
              <a:rPr lang="hu-HU" dirty="0" smtClean="0"/>
              <a:t> méretétől és felépítésétől függően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Kisebb tartályoknál aszeptikus töltés perisztaltikus pumpával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Nagyobb tartályok (&gt;10-20 liter) külön sterilezhetők, jellemzően szakaszos adagolás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 marL="45720" indent="0">
              <a:buNone/>
            </a:pPr>
            <a:r>
              <a:rPr lang="hu-HU" b="1" dirty="0" smtClean="0"/>
              <a:t>8. Habképződés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Habzás csökkentése</a:t>
            </a:r>
          </a:p>
          <a:p>
            <a:pPr marL="749300" indent="-342900">
              <a:buFont typeface="Arial" panose="020B0604020202020204" pitchFamily="34" charset="0"/>
              <a:buChar char="•"/>
            </a:pPr>
            <a:r>
              <a:rPr lang="hu-HU" dirty="0" smtClean="0"/>
              <a:t>Habzásgátló szerekkel (túladagolás ellen késleltetés pár másodpercig)</a:t>
            </a:r>
          </a:p>
          <a:p>
            <a:pPr marL="749300" indent="-342900">
              <a:buFont typeface="Arial" panose="020B0604020202020204" pitchFamily="34" charset="0"/>
              <a:buChar char="•"/>
            </a:pPr>
            <a:r>
              <a:rPr lang="hu-HU" dirty="0" smtClean="0"/>
              <a:t>Mérsékelt levegőztetés, keverés</a:t>
            </a:r>
          </a:p>
          <a:p>
            <a:pPr marL="45720" indent="0"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szabályozás eszközei VI.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97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3" r="20178"/>
          <a:stretch/>
        </p:blipFill>
        <p:spPr>
          <a:xfrm>
            <a:off x="1691680" y="1628800"/>
            <a:ext cx="5832648" cy="5047637"/>
          </a:xfr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Fermentáció szabályozási elemei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45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Alapszabályozás: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Alapvető inkubációs funkciók szabályozása: levegő áramlási sebesség, keverési fordulatszám, hőmérséklet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Egyszerű hurokszabályozás</a:t>
            </a:r>
          </a:p>
          <a:p>
            <a:pPr marL="501650" indent="0">
              <a:buNone/>
            </a:pPr>
            <a:endParaRPr lang="hu-HU" dirty="0" smtClean="0"/>
          </a:p>
          <a:p>
            <a:r>
              <a:rPr lang="hu-HU" dirty="0" smtClean="0"/>
              <a:t>Inkubáció szabályozása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Automatikus szabályozás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Egyedül a sterilizáció szabályozása történik manuálisan 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Bonyolultabb hurokszabályozások</a:t>
            </a:r>
          </a:p>
          <a:p>
            <a:pPr marL="730250">
              <a:buFont typeface="Arial" panose="020B0604020202020204" pitchFamily="34" charset="0"/>
              <a:buChar char="•"/>
            </a:pPr>
            <a:endParaRPr lang="hu-HU" dirty="0" smtClean="0"/>
          </a:p>
          <a:p>
            <a:r>
              <a:rPr lang="hu-HU" dirty="0" smtClean="0"/>
              <a:t>Teljes inkubációs és sterilizációs szabályozás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Inkubáció és szelepek működésének szabályozása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PLC=</a:t>
            </a:r>
            <a:r>
              <a:rPr lang="hu-HU" dirty="0" err="1" smtClean="0"/>
              <a:t>Programmable</a:t>
            </a:r>
            <a:r>
              <a:rPr lang="hu-HU" dirty="0" smtClean="0"/>
              <a:t> </a:t>
            </a:r>
            <a:r>
              <a:rPr lang="hu-HU" dirty="0" err="1" smtClean="0"/>
              <a:t>Logic</a:t>
            </a:r>
            <a:r>
              <a:rPr lang="hu-HU" dirty="0" smtClean="0"/>
              <a:t> </a:t>
            </a:r>
            <a:r>
              <a:rPr lang="hu-HU" dirty="0" err="1" smtClean="0"/>
              <a:t>Controllers</a:t>
            </a:r>
            <a:r>
              <a:rPr lang="hu-HU" dirty="0" smtClean="0"/>
              <a:t> vagy saját szoftver segítségével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Saját szoftver: alapprogram vagy specifikus program </a:t>
            </a:r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20 liternél nagyobb </a:t>
            </a:r>
            <a:r>
              <a:rPr lang="hu-HU" dirty="0" err="1" smtClean="0"/>
              <a:t>fermentorokra</a:t>
            </a:r>
            <a:endParaRPr lang="hu-HU" dirty="0" smtClean="0"/>
          </a:p>
          <a:p>
            <a:pPr marL="730250">
              <a:buFont typeface="Arial" panose="020B0604020202020204" pitchFamily="34" charset="0"/>
              <a:buChar char="•"/>
            </a:pPr>
            <a:r>
              <a:rPr lang="hu-HU" dirty="0" smtClean="0"/>
              <a:t>Több azonos nagyságú tartálynál</a:t>
            </a:r>
          </a:p>
          <a:p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Szabályozások automatizálása 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86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Fejlettebb </a:t>
            </a:r>
            <a:r>
              <a:rPr lang="hu-HU" dirty="0"/>
              <a:t>inkubációs </a:t>
            </a:r>
            <a:r>
              <a:rPr lang="hu-HU" dirty="0" smtClean="0"/>
              <a:t>kontroll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hu-HU" dirty="0" smtClean="0"/>
              <a:t>Komplex fermentációs sémák esetén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hu-HU" dirty="0" smtClean="0"/>
              <a:t>A specifikációk iránti igény magas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hu-HU" dirty="0" smtClean="0"/>
              <a:t>Beleértve az eseménykövető szabályozásokat (</a:t>
            </a:r>
            <a:r>
              <a:rPr lang="hu-HU" dirty="0" err="1" smtClean="0"/>
              <a:t>lsd</a:t>
            </a:r>
            <a:r>
              <a:rPr lang="hu-HU" dirty="0" smtClean="0"/>
              <a:t>. később)</a:t>
            </a:r>
          </a:p>
          <a:p>
            <a:pPr marL="808038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sz="1600" i="1" dirty="0" smtClean="0"/>
          </a:p>
          <a:p>
            <a:pPr marL="173038" indent="0">
              <a:buNone/>
            </a:pPr>
            <a:r>
              <a:rPr lang="hu-HU" sz="1600" dirty="0" err="1"/>
              <a:t>Fermentor</a:t>
            </a:r>
            <a:r>
              <a:rPr lang="hu-HU" sz="1600" dirty="0"/>
              <a:t> kaszkádok</a:t>
            </a:r>
          </a:p>
          <a:p>
            <a:pPr marL="173038" indent="0">
              <a:buNone/>
            </a:pPr>
            <a:r>
              <a:rPr lang="hu-HU" sz="1600" dirty="0"/>
              <a:t>esetén előnyös</a:t>
            </a:r>
          </a:p>
          <a:p>
            <a:pPr marL="173038" indent="0">
              <a:buNone/>
            </a:pPr>
            <a:r>
              <a:rPr lang="hu-HU" sz="1600" dirty="0"/>
              <a:t>az osztott szabályozás,</a:t>
            </a:r>
          </a:p>
          <a:p>
            <a:pPr marL="173038" indent="0">
              <a:buNone/>
            </a:pPr>
            <a:r>
              <a:rPr lang="hu-HU" sz="1600" dirty="0"/>
              <a:t>m</a:t>
            </a:r>
            <a:r>
              <a:rPr lang="hu-HU" sz="1600" dirty="0" smtClean="0"/>
              <a:t>ert </a:t>
            </a:r>
            <a:r>
              <a:rPr lang="hu-HU" sz="1600" dirty="0"/>
              <a:t>hiba esetén nincs</a:t>
            </a:r>
          </a:p>
          <a:p>
            <a:pPr marL="173038" indent="0">
              <a:buNone/>
            </a:pPr>
            <a:r>
              <a:rPr lang="hu-HU" sz="1600" dirty="0"/>
              <a:t>t</a:t>
            </a:r>
            <a:r>
              <a:rPr lang="hu-HU" sz="1600" dirty="0" smtClean="0"/>
              <a:t>eljes </a:t>
            </a:r>
            <a:r>
              <a:rPr lang="hu-HU" sz="1600" dirty="0"/>
              <a:t>leállás, viszont</a:t>
            </a:r>
          </a:p>
          <a:p>
            <a:pPr marL="173038" indent="0">
              <a:buNone/>
            </a:pPr>
            <a:r>
              <a:rPr lang="hu-HU" sz="1600" dirty="0"/>
              <a:t>költséges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Szabályozások Automatizálása II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0" t="9080" b="11149"/>
          <a:stretch/>
        </p:blipFill>
        <p:spPr>
          <a:xfrm rot="16200000">
            <a:off x="4752034" y="2386865"/>
            <a:ext cx="3382377" cy="50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916832"/>
            <a:ext cx="8407893" cy="4407408"/>
          </a:xfrm>
        </p:spPr>
        <p:txBody>
          <a:bodyPr>
            <a:normAutofit/>
          </a:bodyPr>
          <a:lstStyle/>
          <a:p>
            <a:r>
              <a:rPr lang="hu-HU" dirty="0" smtClean="0"/>
              <a:t>Fejlettebb </a:t>
            </a:r>
            <a:r>
              <a:rPr lang="hu-HU" dirty="0"/>
              <a:t>számítógépes </a:t>
            </a:r>
            <a:r>
              <a:rPr lang="hu-HU" dirty="0" smtClean="0"/>
              <a:t>módszerek</a:t>
            </a:r>
          </a:p>
          <a:p>
            <a:pPr marL="844550" indent="-342900" defTabSz="803275">
              <a:buFont typeface="Arial" panose="020B0604020202020204" pitchFamily="34" charset="0"/>
              <a:buChar char="•"/>
            </a:pPr>
            <a:r>
              <a:rPr lang="hu-HU" dirty="0" smtClean="0"/>
              <a:t>Az analitikai rendszerek nem alkalmasak a fermentáció optimalizálásra</a:t>
            </a:r>
          </a:p>
          <a:p>
            <a:pPr marL="844550" indent="-342900" defTabSz="803275">
              <a:buFont typeface="Arial" panose="020B0604020202020204" pitchFamily="34" charset="0"/>
              <a:buChar char="•"/>
            </a:pPr>
            <a:r>
              <a:rPr lang="hu-HU" dirty="0" smtClean="0"/>
              <a:t>Döntéshozó, önfejlesztő rendszerek</a:t>
            </a:r>
          </a:p>
          <a:p>
            <a:pPr marL="844550" indent="-342900" defTabSz="803275">
              <a:buFont typeface="Arial" panose="020B0604020202020204" pitchFamily="34" charset="0"/>
              <a:buChar char="•"/>
            </a:pPr>
            <a:r>
              <a:rPr lang="hu-HU" dirty="0" smtClean="0"/>
              <a:t>Tudás alapú rendszerek, mesterséges ideghálózatok, genetikai algoritmusok (</a:t>
            </a:r>
            <a:r>
              <a:rPr lang="hu-HU" dirty="0" err="1" smtClean="0"/>
              <a:t>lsd</a:t>
            </a:r>
            <a:r>
              <a:rPr lang="hu-HU" dirty="0" smtClean="0"/>
              <a:t>. később)</a:t>
            </a:r>
          </a:p>
          <a:p>
            <a:pPr marL="844550" indent="-342900" defTabSz="803275">
              <a:buFont typeface="Arial" panose="020B0604020202020204" pitchFamily="34" charset="0"/>
              <a:buChar char="•"/>
            </a:pPr>
            <a:r>
              <a:rPr lang="hu-HU" dirty="0" smtClean="0"/>
              <a:t>Fermentációs mintázatok felismerése, és olyan régiók azonosítása a mintázatban, melyek jobban vagy kevésbé érzékenyek a zavarásra</a:t>
            </a:r>
          </a:p>
          <a:p>
            <a:pPr marL="844550" indent="-342900" defTabSz="803275">
              <a:buFont typeface="Arial" panose="020B0604020202020204" pitchFamily="34" charset="0"/>
              <a:buChar char="•"/>
            </a:pPr>
            <a:r>
              <a:rPr lang="hu-HU" dirty="0" smtClean="0"/>
              <a:t>Cél: a folyamatos fejlesztése, költségcsökkentés és katasztrófa megelőzés</a:t>
            </a:r>
          </a:p>
          <a:p>
            <a:pPr marL="844550" indent="-342900" defTabSz="803275">
              <a:buFont typeface="Arial" panose="020B0604020202020204" pitchFamily="34" charset="0"/>
              <a:buChar char="•"/>
            </a:pPr>
            <a:r>
              <a:rPr lang="hu-HU" dirty="0" smtClean="0"/>
              <a:t>A termékek magas ára miatt megéri befektetni</a:t>
            </a:r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Szabályozások automatizálása III.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12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szenzor által mért paraméter a jelerősítő és átalakító készülékeken keresztül a szabályozóba jut </a:t>
            </a:r>
          </a:p>
          <a:p>
            <a:pPr marL="502920" indent="-4572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szabályozó 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kapott jelet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összehasonlítja az alapjellel és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„eredményt” továbbítja a beavatkozónak </a:t>
            </a:r>
          </a:p>
          <a:p>
            <a:pPr marL="502920" indent="-4572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beavatkozó fogadja a jelet és végrehajtja a szabályozó műveletet</a:t>
            </a:r>
          </a:p>
          <a:p>
            <a:pPr marL="502920" indent="-4572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kezelő személy látja az információ áramlását, közbeavatkozhat, ha szükséges, és visszakereshet a tárolt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adatokban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Információ útja a rendszerben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9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1062"/>
          <a:stretch/>
        </p:blipFill>
        <p:spPr>
          <a:xfrm rot="16200000">
            <a:off x="2044449" y="339927"/>
            <a:ext cx="5040562" cy="761830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Kontroll architektúra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66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4407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altLang="hu-HU" dirty="0"/>
              <a:t>Amikor analizáljuk a folyamatot, meghatározzuk a hasznos kulcsvonásait, illetve  azt, hogy a  mikrobák növekedésének melyik fázisában fordulnak ezek elő</a:t>
            </a:r>
          </a:p>
          <a:p>
            <a:pPr>
              <a:lnSpc>
                <a:spcPct val="150000"/>
              </a:lnSpc>
            </a:pPr>
            <a:r>
              <a:rPr lang="hu-HU" altLang="hu-HU" dirty="0" smtClean="0"/>
              <a:t>Az eseménykövető szabályozás lényege, hogy egy meghatározott esemény bekövetkezése szabályozást vált ki 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A</a:t>
            </a:r>
            <a:r>
              <a:rPr lang="hu-HU" altLang="hu-HU" dirty="0" smtClean="0"/>
              <a:t>z eseményeket </a:t>
            </a:r>
            <a:r>
              <a:rPr lang="hu-HU" altLang="hu-HU" dirty="0"/>
              <a:t>időhöz vagy állapothoz </a:t>
            </a:r>
            <a:r>
              <a:rPr lang="hu-HU" altLang="hu-HU" dirty="0" smtClean="0"/>
              <a:t>tudjuk kötni  </a:t>
            </a:r>
            <a:endParaRPr lang="hu-HU" altLang="hu-HU" dirty="0"/>
          </a:p>
          <a:p>
            <a:pPr>
              <a:lnSpc>
                <a:spcPct val="150000"/>
              </a:lnSpc>
            </a:pPr>
            <a:r>
              <a:rPr lang="hu-HU" altLang="hu-HU" dirty="0"/>
              <a:t>Számítógépes szabályozó </a:t>
            </a:r>
            <a:r>
              <a:rPr lang="hu-HU" altLang="hu-HU" dirty="0" smtClean="0"/>
              <a:t>rendszer </a:t>
            </a:r>
            <a:r>
              <a:rPr lang="hu-HU" altLang="hu-HU" dirty="0"/>
              <a:t>döntési </a:t>
            </a:r>
            <a:r>
              <a:rPr lang="hu-HU" altLang="hu-HU" dirty="0" smtClean="0"/>
              <a:t>kapukat alkalmaz, </a:t>
            </a:r>
            <a:r>
              <a:rPr lang="hu-HU" altLang="hu-HU" dirty="0"/>
              <a:t>ami teszteli a fermentáció helyzetét és </a:t>
            </a:r>
            <a:r>
              <a:rPr lang="hu-HU" altLang="hu-HU" dirty="0" smtClean="0"/>
              <a:t>ha a döntési kapu kritérium teljesül, szabályozást </a:t>
            </a:r>
            <a:r>
              <a:rPr lang="hu-HU" altLang="hu-HU" dirty="0"/>
              <a:t>fog </a:t>
            </a:r>
            <a:r>
              <a:rPr lang="hu-HU" altLang="hu-HU" dirty="0" smtClean="0"/>
              <a:t>alkalmazni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Eseménykövető szabályozás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38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szerző laboratóriumában 4 féle eseményt határoztak meg:</a:t>
            </a:r>
          </a:p>
          <a:p>
            <a:pPr marL="7302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Idő lapú esemény: beoltás után meghatározott idő után válik igazzá</a:t>
            </a:r>
          </a:p>
          <a:p>
            <a:pPr marL="7302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Analóg érték esemény: akkor válik igazzá ha egy folyamat érték átlép egy határértéket</a:t>
            </a:r>
          </a:p>
          <a:p>
            <a:pPr marL="7302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Eltelt idő esemény: akkor válik igazzá ha egy esemény után adott idő eltelt</a:t>
            </a:r>
          </a:p>
          <a:p>
            <a:pPr marL="7302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/>
              <a:t>Boole esemény: logikai kombinációja bármely két másik eseménynek standard Boole-operátort használva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Eseménykövető szabályozás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1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13763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kívánt output eléréséhez (pl.: a termékképződés maximalizálása)</a:t>
            </a:r>
          </a:p>
          <a:p>
            <a:r>
              <a:rPr lang="hu-HU" sz="2400" dirty="0" smtClean="0"/>
              <a:t>Katasztrófa megelőzés</a:t>
            </a:r>
          </a:p>
          <a:p>
            <a:endParaRPr lang="hu-HU" sz="2400" dirty="0" smtClean="0"/>
          </a:p>
          <a:p>
            <a:pPr marL="358775" indent="-358775">
              <a:buNone/>
            </a:pPr>
            <a:r>
              <a:rPr lang="hu-HU" sz="2400" dirty="0" smtClean="0">
                <a:sym typeface="Symbol"/>
              </a:rPr>
              <a:t></a:t>
            </a:r>
            <a:r>
              <a:rPr lang="hu-HU" sz="2400" dirty="0" smtClean="0"/>
              <a:t>Környezeti faktorok (hőmérséklet, levegőztetés, pH, oldott oxigén  stb.) értékének megfelelő beállítása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Miért van szükség folyamatirányításra?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511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5" r="15696"/>
          <a:stretch/>
        </p:blipFill>
        <p:spPr>
          <a:xfrm rot="5400000">
            <a:off x="1313163" y="567157"/>
            <a:ext cx="6499076" cy="5742042"/>
          </a:xfrm>
        </p:spPr>
      </p:pic>
    </p:spTree>
    <p:extLst>
      <p:ext uri="{BB962C8B-B14F-4D97-AF65-F5344CB8AC3E}">
        <p14:creationId xmlns:p14="http://schemas.microsoft.com/office/powerpoint/2010/main" val="42255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Boolean</a:t>
            </a:r>
            <a:r>
              <a:rPr lang="hu-HU" dirty="0"/>
              <a:t> kontroll –</a:t>
            </a:r>
            <a:br>
              <a:rPr lang="hu-HU" dirty="0"/>
            </a:br>
            <a:r>
              <a:rPr lang="hu-HU" sz="2400" dirty="0"/>
              <a:t>Logikai Típusú változók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/>
              <a:t>Komplex szabályozási mintáknál</a:t>
            </a:r>
          </a:p>
          <a:p>
            <a:r>
              <a:rPr lang="hu-HU" altLang="hu-HU" dirty="0" smtClean="0"/>
              <a:t>Nehéz megállapítani, hogy melyik szabályozási rendszert válasszuk, hogy a mikroba a kívánt </a:t>
            </a:r>
            <a:r>
              <a:rPr lang="hu-HU" altLang="hu-HU" dirty="0" err="1" smtClean="0"/>
              <a:t>fenotípust</a:t>
            </a:r>
            <a:r>
              <a:rPr lang="hu-HU" altLang="hu-HU" dirty="0" smtClean="0"/>
              <a:t> fejezze ki</a:t>
            </a:r>
          </a:p>
          <a:p>
            <a:r>
              <a:rPr lang="hu-HU" altLang="hu-HU" dirty="0" smtClean="0"/>
              <a:t>A </a:t>
            </a:r>
            <a:r>
              <a:rPr lang="hu-HU" altLang="hu-HU" dirty="0"/>
              <a:t>logikai operátorok </a:t>
            </a:r>
            <a:r>
              <a:rPr lang="hu-HU" altLang="hu-HU" dirty="0" smtClean="0"/>
              <a:t>szabályozási </a:t>
            </a:r>
            <a:r>
              <a:rPr lang="hu-HU" altLang="hu-HU" dirty="0"/>
              <a:t>útvonal lehetőségeket </a:t>
            </a:r>
            <a:r>
              <a:rPr lang="hu-HU" altLang="hu-HU" dirty="0" smtClean="0"/>
              <a:t>kínálnak, </a:t>
            </a:r>
            <a:r>
              <a:rPr lang="hu-HU" altLang="hu-HU" dirty="0"/>
              <a:t>melyek közül a szabályozó rendszer választhat egy előre beprogramozott </a:t>
            </a:r>
            <a:r>
              <a:rPr lang="hu-HU" altLang="hu-HU" dirty="0" smtClean="0"/>
              <a:t>szabályozási útvonalat</a:t>
            </a:r>
          </a:p>
          <a:p>
            <a:r>
              <a:rPr lang="hu-HU" altLang="hu-HU" dirty="0" smtClean="0"/>
              <a:t>A kiválasztott út egy új szabályt generálhat, mely a mikroorganizmus válaszát írja le a rákényszerített környezetről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0011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456372"/>
              </p:ext>
            </p:extLst>
          </p:nvPr>
        </p:nvGraphicFramePr>
        <p:xfrm>
          <a:off x="539552" y="1772816"/>
          <a:ext cx="7992888" cy="47525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64296"/>
                <a:gridCol w="2664296"/>
                <a:gridCol w="2664296"/>
              </a:tblGrid>
              <a:tr h="397550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Logikai Operátorok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‚a’ esemény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‚b’ esemény</a:t>
                      </a:r>
                      <a:endParaRPr lang="hu-HU" sz="1800" dirty="0"/>
                    </a:p>
                  </a:txBody>
                  <a:tcPr/>
                </a:tc>
              </a:tr>
              <a:tr h="439714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AND</a:t>
                      </a:r>
                      <a:endParaRPr lang="hu-H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Igaz</a:t>
                      </a:r>
                      <a:endParaRPr lang="hu-H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Igaz</a:t>
                      </a:r>
                      <a:endParaRPr lang="hu-H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14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/>
                        <a:t>OR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/>
                        <a:t>Igaz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971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/>
                        <a:t>Igaz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755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/>
                        <a:t>Igaz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/>
                        <a:t>Igaz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14">
                <a:tc rowSpan="2"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XOR</a:t>
                      </a:r>
                      <a:endParaRPr lang="hu-H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Igaz</a:t>
                      </a:r>
                      <a:endParaRPr lang="hu-H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971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Igaz</a:t>
                      </a:r>
                      <a:endParaRPr lang="hu-H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14">
                <a:tc rowSpan="3"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NAND</a:t>
                      </a:r>
                      <a:endParaRPr lang="hu-H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Igaz</a:t>
                      </a:r>
                      <a:endParaRPr lang="hu-H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971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Igaz</a:t>
                      </a:r>
                      <a:endParaRPr lang="hu-H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971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14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/>
                        <a:t>NOR</a:t>
                      </a:r>
                      <a:endParaRPr lang="hu-H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Hamis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Boolean</a:t>
            </a:r>
            <a:r>
              <a:rPr lang="hu-HU" dirty="0" smtClean="0"/>
              <a:t> kontroll –</a:t>
            </a:r>
            <a:br>
              <a:rPr lang="hu-HU" dirty="0" smtClean="0"/>
            </a:br>
            <a:r>
              <a:rPr lang="hu-HU" sz="2400" dirty="0" smtClean="0"/>
              <a:t>Logikai Típusú változók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953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Autofit/>
          </a:bodyPr>
          <a:lstStyle/>
          <a:p>
            <a:r>
              <a:rPr lang="hu-HU" sz="1600" dirty="0" smtClean="0"/>
              <a:t>Tudás alapú rendszer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hu-HU" altLang="hu-HU" sz="1600" dirty="0"/>
              <a:t>A már meghatározott adatokból és tényekből egy tudás adatbázist tudunk létrehozni, amelyre támaszkodva a jövőre vonatkozó döntéseket tudunk </a:t>
            </a:r>
            <a:r>
              <a:rPr lang="hu-HU" altLang="hu-HU" sz="1600" dirty="0" smtClean="0"/>
              <a:t>meghozni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hu-HU" altLang="hu-HU" sz="1600" dirty="0"/>
              <a:t>Csak már meglévő tudásra tudunk alapozni, és nem feltétlenül kapunk új tudást </a:t>
            </a:r>
            <a:r>
              <a:rPr lang="hu-HU" altLang="hu-HU" sz="1600" dirty="0" smtClean="0"/>
              <a:t>belőle</a:t>
            </a:r>
          </a:p>
          <a:p>
            <a:pPr marL="342900" indent="-342900"/>
            <a:r>
              <a:rPr lang="hu-HU" altLang="hu-HU" sz="1600" dirty="0" smtClean="0"/>
              <a:t>Mesterséges ideghálózatok</a:t>
            </a:r>
          </a:p>
          <a:p>
            <a:pPr marL="441325" indent="-173038">
              <a:buFont typeface="Arial" panose="020B0604020202020204" pitchFamily="34" charset="0"/>
              <a:buChar char="•"/>
            </a:pPr>
            <a:r>
              <a:rPr lang="hu-HU" altLang="hu-HU" sz="1600" dirty="0" smtClean="0"/>
              <a:t>Intelligens számítógépes rendszer (képes tanulni)</a:t>
            </a:r>
          </a:p>
          <a:p>
            <a:pPr marL="441325" indent="-173038">
              <a:buFont typeface="Arial" panose="020B0604020202020204" pitchFamily="34" charset="0"/>
              <a:buChar char="•"/>
            </a:pPr>
            <a:r>
              <a:rPr lang="hu-HU" sz="1600" dirty="0"/>
              <a:t>képesek felismerni motívumokat és beavatkozni nem ismert adatokba a már ismert motívumok </a:t>
            </a:r>
            <a:r>
              <a:rPr lang="hu-HU" sz="1600" dirty="0" smtClean="0"/>
              <a:t>alapján</a:t>
            </a:r>
          </a:p>
          <a:p>
            <a:pPr marL="441325" indent="-173038">
              <a:buFont typeface="Arial" panose="020B0604020202020204" pitchFamily="34" charset="0"/>
              <a:buChar char="•"/>
            </a:pPr>
            <a:r>
              <a:rPr lang="hu-HU" sz="1600" dirty="0"/>
              <a:t>Ezzel esemény alapú rendszerek fejleszthetőek úgy, hogy olyan adatok vagy rendszer interferenciák felismerése is elérhetővé váljanak melyek direkt mérésekkel </a:t>
            </a:r>
            <a:r>
              <a:rPr lang="hu-HU" sz="1600" dirty="0" smtClean="0"/>
              <a:t>nem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hu-HU" altLang="hu-HU" sz="1600" dirty="0"/>
              <a:t>Genetikai algoritmus</a:t>
            </a:r>
          </a:p>
          <a:p>
            <a:pPr marL="438150" indent="-171450">
              <a:buFont typeface="Arial" panose="020B0604020202020204" pitchFamily="34" charset="0"/>
              <a:buChar char="•"/>
            </a:pPr>
            <a:r>
              <a:rPr lang="hu-HU" sz="1600" dirty="0" smtClean="0"/>
              <a:t>A szabályozás a modern genetika segítségével történik</a:t>
            </a:r>
          </a:p>
          <a:p>
            <a:pPr marL="438150" indent="-171450">
              <a:buFont typeface="Arial" panose="020B0604020202020204" pitchFamily="34" charset="0"/>
              <a:buChar char="•"/>
            </a:pPr>
            <a:r>
              <a:rPr lang="hu-HU" sz="1600" dirty="0" smtClean="0"/>
              <a:t>Egy ún. természetes szelekció eljárás olyan szabályokat és algoritmusokat tartalmaz, amelyek képesek minimalizálni a folyamat költségét és optimalizálja a kitűzött célt</a:t>
            </a:r>
            <a:endParaRPr lang="hu-HU" sz="1600" dirty="0"/>
          </a:p>
          <a:p>
            <a:pPr marL="342900" indent="-342900"/>
            <a:endParaRPr lang="hu-HU" altLang="hu-HU" sz="1600" dirty="0"/>
          </a:p>
          <a:p>
            <a:pPr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Egyéb Fejlettebb szabályozási Lehetőségek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87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3339" cy="579301"/>
          </a:xfrm>
        </p:spPr>
        <p:txBody>
          <a:bodyPr>
            <a:normAutofit/>
          </a:bodyPr>
          <a:lstStyle/>
          <a:p>
            <a:r>
              <a:rPr lang="hu-H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Igények és korlátok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11560" y="2161237"/>
            <a:ext cx="7846641" cy="4076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fermentációs folyamatok drágák, ezért fontos: a </a:t>
            </a:r>
            <a:r>
              <a:rPr lang="hu-HU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nagy hatékonyságú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megbízható folyamatok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létesítése, </a:t>
            </a:r>
            <a:r>
              <a:rPr lang="hu-HU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csökkentett működési költségek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mellett</a:t>
            </a:r>
          </a:p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Szabályozó rendszerek</a:t>
            </a:r>
            <a:endParaRPr lang="hu-HU" sz="16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Feladata: a folyamat megbízhatóságának és megismételhetőségének növelése</a:t>
            </a:r>
          </a:p>
          <a:p>
            <a:pPr lvl="1"/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PID-szabályozók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on-line és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off-line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mérési kombináció jellemzi, automatikus vagy kézzel történő mintavételekkel.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Főleg szekunder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metabolitok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termelésének optimalizálásához (antibiotikum)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fermentációk többsége szakaszos vagy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fed-batch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ezért fontos az állási idő minimalizálása automatizálással. Pl. tápközeg készítés; sterilezés; tartály feltöltése,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kiürítése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4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6926" y="548680"/>
            <a:ext cx="7773339" cy="627597"/>
          </a:xfrm>
        </p:spPr>
        <p:txBody>
          <a:bodyPr>
            <a:normAutofit/>
          </a:bodyPr>
          <a:lstStyle/>
          <a:p>
            <a:r>
              <a:rPr lang="hu-H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GMP előírásai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66927" y="2170896"/>
            <a:ext cx="7791274" cy="3418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GMP szabályozó rendszerrel szemben állított követelményei: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telepítéséhez, fejlesztéshez és működtetéshez szükséges teljes módszer leírása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rendszer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validálása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a hardware, működés és alkalmazások tekintetében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Meghatározott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validálható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tevékenységek dokumentációja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Annak megerősítése, hogy a hardware és software egyes részei megbízhatóan és a dokumentációval összhangban végrehajtják funkciójukat.</a:t>
            </a:r>
          </a:p>
          <a:p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9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31" y="764704"/>
            <a:ext cx="7773340" cy="386117"/>
          </a:xfrm>
        </p:spPr>
        <p:txBody>
          <a:bodyPr>
            <a:noAutofit/>
          </a:bodyPr>
          <a:lstStyle/>
          <a:p>
            <a:r>
              <a:rPr lang="hu-H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Szabályozó programok</a:t>
            </a:r>
            <a:endParaRPr lang="hu-HU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85331" y="2098220"/>
            <a:ext cx="7773340" cy="37070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Múlt században: MS-Windows alapú software programok (grafikonok)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Ma: sok, különböző gyártótól származó vezérlő program, melyek sokoldalúak és bonyolult feladatokat is teljesítenek</a:t>
            </a:r>
          </a:p>
          <a:p>
            <a:pPr marL="0" indent="0">
              <a:buNone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APPLIKON: laboratóriumi, virtuális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félüzemi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ill. ipari mérések számítása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BRAUN BIOTECH: 16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bioreaktort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képes irányítani, hígítási sebesség szabályozása, a növekedés ütemének kiszámítása, kapcsolat más eszközökkel pl. analizátorokkal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INCELTECH, INCELSOFT: 128 szabályozó konfigurációjának automatikus érzékelése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LSL BIOLAFITTE: nagy ipari rendszerek vezérlése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NEW BRUNSWICK SCIENTIFIC: 8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bioreaktor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szabályozása, adatrögzítés, alapérték megváltoztatása egyenlet felírása nélkül, automatikus betáplálás</a:t>
            </a:r>
          </a:p>
          <a:p>
            <a:pPr marL="0" indent="0">
              <a:buNone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66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72554"/>
            <a:ext cx="7773339" cy="453731"/>
          </a:xfrm>
        </p:spPr>
        <p:txBody>
          <a:bodyPr>
            <a:normAutofit/>
          </a:bodyPr>
          <a:lstStyle/>
          <a:p>
            <a:r>
              <a:rPr lang="hu-H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Szabályozó programok</a:t>
            </a:r>
            <a:endParaRPr lang="hu-HU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83568" y="1844824"/>
            <a:ext cx="8064896" cy="46635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Ezek a software programok Basic, Pascal vagy C programnyelven íródtak      bonyolult módosítások szükségesek az egyéni szükségletek kielégítéséhez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Megoldás: a software programok készítéséhez használt általános platform: Microsoft Windows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Windows 95: laborban használatos programok tervezéséhez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NT: nagyobb méretű folyamatokhoz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     megkönnyíti az adatcserét a külső programok és a valós idejű szabályozó rendszer között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Drámai fejlődésen mentek keresztül a  software programok: nagy teljesítmény, megbízhatóság, rugalmasság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BOSS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Bioreactor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System): az első új generációs szabályozó rendszer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PLC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Programmable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): az ellenőrző rendszertől függetlenül bővíthető szabályozó kört tesz lehetővé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Adatrögzítés, számítások, alapérték profilok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Belső és külső hálózatok: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off-line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analizátrokkal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való összekapcsolás 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tömegspektrométer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kromatográfok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hu-H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619672" y="2204864"/>
            <a:ext cx="173865" cy="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971600" y="3717032"/>
            <a:ext cx="212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282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3339" cy="463391"/>
          </a:xfrm>
        </p:spPr>
        <p:txBody>
          <a:bodyPr>
            <a:normAutofit/>
          </a:bodyPr>
          <a:lstStyle/>
          <a:p>
            <a:r>
              <a:rPr lang="hu-H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Adaptív szabályozás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83568" y="1910098"/>
            <a:ext cx="7774631" cy="40391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évek során különböző megközelítés alakult ki a modellalapú szabályozásra és adaptív szabályozásra.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adaptív szabályozást először laboratóriumi szinten tesztelték.</a:t>
            </a:r>
          </a:p>
          <a:p>
            <a:r>
              <a:rPr lang="hu-HU" sz="1600" u="sng" dirty="0">
                <a:latin typeface="Arial" panose="020B0604020202020204" pitchFamily="34" charset="0"/>
                <a:cs typeface="Arial" panose="020B0604020202020204" pitchFamily="34" charset="0"/>
              </a:rPr>
              <a:t>Adaptív szabályozó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 képes a viselkedését megváltoztatni, módosítani, válaszolva a folyamat dinamikájának megváltozására, valamint a zavarokra.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Adaptív megközelítés használatának okai: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biológiai folyamatok a természetben nem-lineárisak és nem-stacionáriusak.</a:t>
            </a:r>
          </a:p>
          <a:p>
            <a:pPr marL="600075" lvl="1" indent="-257175">
              <a:buFont typeface="+mj-lt"/>
              <a:buAutoNum type="arabicPeriod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klasszikus szabályozók alkalmatlanok a teljes biológiai folyamat viselkedésének leírására.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Felmerülő problémák megoldhatók: 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Input/outputon alapú lineáris megközelítéssel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modell nem-lineáris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szerkezetén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alapuló nem-lineáris megközelítéssel</a:t>
            </a:r>
          </a:p>
          <a:p>
            <a:pPr marL="0" indent="0">
              <a:buNone/>
            </a:pPr>
            <a:endParaRPr lang="hu-HU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17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05256" cy="424754"/>
          </a:xfrm>
        </p:spPr>
        <p:txBody>
          <a:bodyPr>
            <a:noAutofit/>
          </a:bodyPr>
          <a:lstStyle/>
          <a:p>
            <a:r>
              <a:rPr lang="hu-H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Adaptív szabályozás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753413" y="2054985"/>
            <a:ext cx="7704786" cy="3145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Vizsgálták</a:t>
            </a:r>
            <a:r>
              <a:rPr lang="hu-HU" sz="1600" u="sng" dirty="0">
                <a:latin typeface="Arial" panose="020B0604020202020204" pitchFamily="34" charset="0"/>
                <a:cs typeface="Arial" panose="020B0604020202020204" pitchFamily="34" charset="0"/>
              </a:rPr>
              <a:t>: Az egy- és többváltozós adaptív lineáris és nem-lineáris szabályozórendszerrel végzett kísérletekből származó eredményeket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Cél: kompenzálni a rendszer nem-stacionárius és/vagy nem-lineáris viselkedéséből adódó eltéréseket a vizsgálat során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Kísérlet: alkohol fermentációval történő előállítása</a:t>
            </a:r>
          </a:p>
          <a:p>
            <a:pPr marL="342900" lvl="1" indent="0">
              <a:buNone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8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Hurokszabályozás (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488832" cy="39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/>
        </p:nvSpPr>
        <p:spPr>
          <a:xfrm>
            <a:off x="467544" y="172278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spc="150" dirty="0">
                <a:solidFill>
                  <a:schemeClr val="tx2"/>
                </a:solidFill>
              </a:rPr>
              <a:t>Hurokszabályozás: a szabályzás alapvető eleme, a folyamat változóinak szabályozása a kívánt output eléréséhez</a:t>
            </a:r>
          </a:p>
        </p:txBody>
      </p:sp>
    </p:spTree>
    <p:extLst>
      <p:ext uri="{BB962C8B-B14F-4D97-AF65-F5344CB8AC3E}">
        <p14:creationId xmlns:p14="http://schemas.microsoft.com/office/powerpoint/2010/main" val="1623196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735" y="620688"/>
            <a:ext cx="7773339" cy="579301"/>
          </a:xfrm>
        </p:spPr>
        <p:txBody>
          <a:bodyPr>
            <a:norm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Alkohol fermentációval történő előállítása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85331" y="1900438"/>
            <a:ext cx="7631085" cy="36167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Saccharomyces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glükóz minimál tápközeg (pH=3,8, T=30°C…)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Fermentáció: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Szakaszos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Folytonos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Rátáplálásos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Glükóz koncentráció mérése: szenzor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Etanol koncentráció mérése: gázkromatográfia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Biomassza koncentráció mérése: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turbidimetria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Szén-dioxid termelődésének mérése:</a:t>
            </a:r>
          </a:p>
          <a:p>
            <a:pPr lvl="1"/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Gay-Lussac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egyenlet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Áramlásmérő</a:t>
            </a:r>
          </a:p>
          <a:p>
            <a:endParaRPr lang="hu-HU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4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538" y="628776"/>
            <a:ext cx="7773339" cy="521346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79539" y="2190214"/>
            <a:ext cx="7778662" cy="33270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fermentáció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nyomonkövetése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és szabályozása: szoftverrel és egy ellenőrzővel</a:t>
            </a:r>
          </a:p>
          <a:p>
            <a:pPr marL="342900" lvl="1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Funkciók pl.: glükóz és szén-dioxid szenzor szabályozó, adatszerzés és tárolás, grafikus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bemutatás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folyamat modellezése: reakciókinetikával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Szimulációs kísérletek        kifejlesszenek egy modellt, ami pontosan leírja a fermentációs folyamatot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Legszélesebb körben használatos: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Monod-kinetika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635896" y="4005064"/>
            <a:ext cx="289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52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0570" y="620688"/>
            <a:ext cx="7773339" cy="753166"/>
          </a:xfrm>
        </p:spPr>
        <p:txBody>
          <a:bodyPr>
            <a:norm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Különböző szabályozó rendszerek összehasonlítása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70570" y="2074302"/>
            <a:ext cx="7787629" cy="387497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7175" indent="-257175">
              <a:buFont typeface="+mj-lt"/>
              <a:buAutoNum type="arabicPeriod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Egyváltozós lineáris adaptív szabályozás</a:t>
            </a:r>
          </a:p>
          <a:p>
            <a:pPr marL="257175" indent="-257175">
              <a:buFont typeface="+mj-lt"/>
              <a:buAutoNum type="arabicPeriod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Többváltozós lineáris adaptív szabályozás</a:t>
            </a:r>
          </a:p>
          <a:p>
            <a:pPr marL="257175" indent="-257175">
              <a:buFont typeface="+mj-lt"/>
              <a:buAutoNum type="arabicPeriod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Egyváltozós nem-lineáris adaptív szabályozás</a:t>
            </a:r>
          </a:p>
          <a:p>
            <a:pPr marL="257175" indent="-257175">
              <a:buFont typeface="+mj-lt"/>
              <a:buAutoNum type="arabicPeriod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Többváltozós nem-lineáris adaptív szabályozás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Kísérletek: folytonos kevert tartályreaktorban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Cél: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Egyváltozós eset: konstans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szubsztrát-koncentráció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fenntartása (szabályozása: hígítási sebességgel)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Többváltozós, nem-lineáris eset: konstans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szubsztrát-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és biomassza koncentráció fenntartása </a:t>
            </a: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Többváltozós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lineáris eset: konstans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koncentráció és szén-dioxid termelődés</a:t>
            </a:r>
          </a:p>
          <a:p>
            <a:pPr marL="685800" lvl="2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(szabályozható változók: hígítási sebesség,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koncentráció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betápban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3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58" y="620688"/>
            <a:ext cx="7806284" cy="478972"/>
          </a:xfrm>
        </p:spPr>
        <p:txBody>
          <a:bodyPr>
            <a:normAutofit fontScale="90000"/>
          </a:bodyPr>
          <a:lstStyle/>
          <a:p>
            <a:r>
              <a:rPr lang="hu-HU" sz="2200" cap="none" dirty="0">
                <a:latin typeface="Arial" panose="020B0604020202020204" pitchFamily="34" charset="0"/>
                <a:cs typeface="Arial" panose="020B0604020202020204" pitchFamily="34" charset="0"/>
              </a:rPr>
              <a:t>Egyváltozós lineáris adaptív eset</a:t>
            </a:r>
            <a:br>
              <a:rPr lang="hu-HU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koncentráció változása</a:t>
            </a:r>
            <a:r>
              <a:rPr lang="hu-HU" sz="18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4" y="2708920"/>
            <a:ext cx="6264023" cy="374441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33400" y="2174423"/>
            <a:ext cx="7777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Miután a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szubsztrát-koncentráció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elérte a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állapotot zavarást adtak rá…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57414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329" y="620688"/>
            <a:ext cx="7773339" cy="581141"/>
          </a:xfrm>
        </p:spPr>
        <p:txBody>
          <a:bodyPr>
            <a:no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Egyváltozós lineáris adaptív eset</a:t>
            </a:r>
            <a:b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Hígítási sebesség változása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76" y="2780928"/>
            <a:ext cx="6581043" cy="384661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16429" y="2099274"/>
            <a:ext cx="7511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…ennek hatására a hígítási sebesség (változtatható input) megfelelően reagált  a változtatásra.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080705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546" y="764704"/>
            <a:ext cx="7751098" cy="515827"/>
          </a:xfrm>
        </p:spPr>
        <p:txBody>
          <a:bodyPr>
            <a:no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Egyváltozós lineáris adaptív eset</a:t>
            </a:r>
            <a:b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Az átviteli függvény paramétereinek változása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6" y="2869083"/>
            <a:ext cx="6059628" cy="364621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77177" y="2038086"/>
            <a:ext cx="8011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becsült átviteli függvény paraméterei nem változtak az alapérték megváltozására, vagyis a modell ebben a tartományban még érvényes (4g/L       2g/L). Ellentétben 2g/L      7g/L-re történő változás esetén.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8449473" y="2453584"/>
            <a:ext cx="250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084168" y="2453584"/>
            <a:ext cx="2177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02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8457" y="692696"/>
            <a:ext cx="7740212" cy="548484"/>
          </a:xfrm>
        </p:spPr>
        <p:txBody>
          <a:bodyPr>
            <a:no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Többváltozós lineáris adaptív eset</a:t>
            </a:r>
            <a:b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koncentráció változása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72" y="2986435"/>
            <a:ext cx="6485381" cy="356378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18456" y="1909217"/>
            <a:ext cx="6805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Szabályozott változók: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koncentráció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Szén-dioxid termelődés sebessége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szabályozók rövid időn belül (5h) elérték a kívánt alapértékeket.</a:t>
            </a:r>
          </a:p>
        </p:txBody>
      </p:sp>
    </p:spTree>
    <p:extLst>
      <p:ext uri="{BB962C8B-B14F-4D97-AF65-F5344CB8AC3E}">
        <p14:creationId xmlns:p14="http://schemas.microsoft.com/office/powerpoint/2010/main" val="3536329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0486" y="548680"/>
            <a:ext cx="7838184" cy="472284"/>
          </a:xfrm>
        </p:spPr>
        <p:txBody>
          <a:bodyPr>
            <a:no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Többváltozós lineáris adaptív eset</a:t>
            </a:r>
            <a:b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Szén-dioxid termelődése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05" y="2852936"/>
            <a:ext cx="6303346" cy="372621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20486" y="1917371"/>
            <a:ext cx="7479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koncentráció profiljában a szén-dioxid alapértékének megváltozása hatására kiugró értékek figyelhetők meg (13h és 23h).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Fordítva nem        a szén-dioxid termelődés kevésbé érzékeny paraméter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123728" y="2564904"/>
            <a:ext cx="380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27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065" y="620688"/>
            <a:ext cx="7783755" cy="570255"/>
          </a:xfrm>
        </p:spPr>
        <p:txBody>
          <a:bodyPr>
            <a:no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Egyváltozós nem-lineáris adaptív eset</a:t>
            </a:r>
            <a:b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koncentráció változása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0" y="2883054"/>
            <a:ext cx="6462024" cy="374418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01215" y="2026030"/>
            <a:ext cx="7957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algoritmus kapacitásának tesztelésére néhány órára megszüntették az energiaellátást a fermentáció folyamán.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Rövid időn belül elérte a rendszer a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alapértéket</a:t>
            </a:r>
            <a:r>
              <a:rPr lang="hu-HU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451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5046" y="620688"/>
            <a:ext cx="7772870" cy="646455"/>
          </a:xfrm>
        </p:spPr>
        <p:txBody>
          <a:bodyPr>
            <a:no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Egyváltozós nem-lineáris adaptív eset</a:t>
            </a:r>
            <a:b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Hígítási sebesség változása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542615" cy="375421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55047" y="2126987"/>
            <a:ext cx="7772870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koncentráció és a hígítási sebesség a szüneteltetés előtti értékre álltak vissza….</a:t>
            </a:r>
          </a:p>
          <a:p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1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052" y="1916832"/>
            <a:ext cx="8407893" cy="4176463"/>
          </a:xfrm>
        </p:spPr>
        <p:txBody>
          <a:bodyPr>
            <a:normAutofit fontScale="85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Arányos (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proportional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tag</a:t>
            </a:r>
          </a:p>
          <a:p>
            <a:pPr lvl="1">
              <a:defRPr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Kimenő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jele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arányos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hibajellel </a:t>
            </a:r>
          </a:p>
          <a:p>
            <a:pPr lvl="1"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maradó eltérése</a:t>
            </a:r>
          </a:p>
          <a:p>
            <a:pPr>
              <a:buFont typeface="Wingdings 3" charset="2"/>
              <a:buChar char=""/>
              <a:defRPr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I: Integráló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tag</a:t>
            </a:r>
            <a:endParaRPr lang="hu-H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Végrehajtójele arányos a hibajel </a:t>
            </a:r>
          </a:p>
          <a:p>
            <a:pPr marL="527050" lvl="1" indent="0">
              <a:buNone/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integráljával</a:t>
            </a:r>
          </a:p>
          <a:p>
            <a:pPr lvl="1"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Összegzi a hibát időről időre</a:t>
            </a:r>
          </a:p>
          <a:p>
            <a:pPr lvl="1"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Gyorsítja a folyamat mozgását az alapérték felé</a:t>
            </a:r>
          </a:p>
          <a:p>
            <a:pPr lvl="1"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Kiküszöböl a maradó szabályozási eltérést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D: Differenciáló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tag</a:t>
            </a:r>
          </a:p>
          <a:p>
            <a:pPr lvl="1"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Kimenő jele a hibajel változási sebességével (deriváltjával arányos)</a:t>
            </a:r>
          </a:p>
          <a:p>
            <a:pPr lvl="1">
              <a:defRPr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Csökkenti az integráló tag túllendülését</a:t>
            </a:r>
          </a:p>
          <a:p>
            <a:pPr>
              <a:buFont typeface="Wingdings 3" charset="2"/>
              <a:buChar char=""/>
              <a:defRPr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PID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szabályozóval gyors, finom szabályozás valósítható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</a:t>
            </a:r>
          </a:p>
          <a:p>
            <a:pPr>
              <a:buFont typeface="Wingdings 3" charset="2"/>
              <a:buChar char=""/>
              <a:defRPr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P, PI és PD szabályozók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PID Szabályozó</a:t>
            </a:r>
            <a:br>
              <a:rPr lang="hu-HU" dirty="0" smtClean="0"/>
            </a:br>
            <a:r>
              <a:rPr lang="hu-HU" sz="2400" dirty="0" smtClean="0"/>
              <a:t>P,I,D szabályozok párhuzamosan kapcsolva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9" y="1657838"/>
            <a:ext cx="438346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257" y="692696"/>
            <a:ext cx="7816412" cy="559370"/>
          </a:xfrm>
        </p:spPr>
        <p:txBody>
          <a:bodyPr>
            <a:no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Egyváltozós nem-lineáris adaptív eset</a:t>
            </a:r>
            <a:b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fogyasztás sebességének változása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78" y="2924944"/>
            <a:ext cx="6285970" cy="363999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38435" y="2172419"/>
            <a:ext cx="7424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…ellentétben a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fogyasztásának sebességével, ami 0-ról indult újra (14h és 22 h).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037356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3339" cy="588960"/>
          </a:xfrm>
        </p:spPr>
        <p:txBody>
          <a:bodyPr>
            <a:norm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Többváltozós nem lineáris adaptív eset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85331" y="1910099"/>
            <a:ext cx="7772869" cy="32905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Szabályozott változók: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Biomassza koncentráció</a:t>
            </a:r>
          </a:p>
          <a:p>
            <a:pPr lvl="1"/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Szubsztrát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koncentráció</a:t>
            </a: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Minden lehetséges paraméter változik, azért hogy az algoritmus eredményesen válaszoljon a rendszer változásaira</a:t>
            </a:r>
            <a:r>
              <a:rPr lang="hu-HU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74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0215" y="725243"/>
            <a:ext cx="7773339" cy="511687"/>
          </a:xfrm>
        </p:spPr>
        <p:txBody>
          <a:bodyPr>
            <a:normAutofit/>
          </a:bodyPr>
          <a:lstStyle/>
          <a:p>
            <a:r>
              <a:rPr lang="hu-H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83569" y="2209532"/>
            <a:ext cx="7774632" cy="35237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Bebizonyították a lineáris egyváltozós és a lineáris többváltozós adaptív szabályozás hasznosságát a fermentáció során kevert tartályreaktorban.</a:t>
            </a:r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lineáris adaptív szabályozásra alkalmazott algoritmust összehasonlították a nem-lineárissal        a fermentáció nem-lineáris és nem-stacionárius szerkezetén alapuló adaptív szabályozásnak több előnye lenne</a:t>
            </a:r>
          </a:p>
          <a:p>
            <a:pPr lvl="1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Nemcsak v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alós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idejű információt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biztosít, hanem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sökkenti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online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hibákat is,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melyek gyakran előfordulnak lineáris adaptív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szabályozásnál.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5076056" y="342900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726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685330" y="2632570"/>
            <a:ext cx="7772870" cy="2568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317634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arenR"/>
            </a:pPr>
            <a:r>
              <a:rPr lang="hu-HU" dirty="0" smtClean="0"/>
              <a:t>Miért van szükség folyamatirányításra a fermentáció során?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Ismertesse a PID szabályozót!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Sorolja fel a szabályozás eszközeit!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Hogy szabályozunk pH-t?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Röviden ismertesse az eseménykövető szabályozást!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Melyek a fermentációs folyamat fő igényei? (3)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Sorolj fel 3-at a GMP szabályozó rendszerrel szemben támasztott követelményei közül!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Mi az adaptív szabályozás?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Miért használnak adaptív szabályozást?</a:t>
            </a:r>
          </a:p>
          <a:p>
            <a:pPr marL="502920" indent="-457200">
              <a:buFont typeface="+mj-lt"/>
              <a:buAutoNum type="arabicParenR"/>
            </a:pPr>
            <a:r>
              <a:rPr lang="hu-HU" dirty="0" smtClean="0"/>
              <a:t>Egyváltozós lineáris adaptív szabályozás esetén mi a cél, és hogyan érik el?</a:t>
            </a:r>
          </a:p>
          <a:p>
            <a:pPr marL="502920" indent="-457200">
              <a:buFont typeface="+mj-lt"/>
              <a:buAutoNum type="arabicParenR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646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PID szabályozás gyorsasága és hatékonysága függ az erősítési tényezőtől az integrálási és deriválási időtől</a:t>
            </a: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PID szabályozás</a:t>
            </a:r>
            <a:endParaRPr lang="hu-HU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1316" y="1633299"/>
            <a:ext cx="33213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1824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hu-HU" b="1" dirty="0" smtClean="0"/>
              <a:t>1. Hőmérséklet</a:t>
            </a:r>
          </a:p>
          <a:p>
            <a:r>
              <a:rPr lang="hu-HU" dirty="0" smtClean="0"/>
              <a:t>Hűtés: hűtővíz bevezetése a köpenybe vagy a tartályba nyúló csőbe</a:t>
            </a:r>
          </a:p>
          <a:p>
            <a:r>
              <a:rPr lang="hu-HU" dirty="0" smtClean="0"/>
              <a:t>Fűtés: direkt gőzbevezetéssel, tartályba nyúló cső segítségével vagy a köpeny fűtésével</a:t>
            </a:r>
          </a:p>
          <a:p>
            <a:r>
              <a:rPr lang="hu-HU" dirty="0"/>
              <a:t>Alapjel: 20-50 </a:t>
            </a:r>
            <a:r>
              <a:rPr lang="hu-HU" altLang="hu-HU" dirty="0"/>
              <a:t>°C ± 1°C</a:t>
            </a:r>
          </a:p>
          <a:p>
            <a:r>
              <a:rPr lang="hu-HU" altLang="hu-HU" dirty="0" smtClean="0"/>
              <a:t>Válaszidő: </a:t>
            </a:r>
            <a:r>
              <a:rPr lang="hu-HU" altLang="hu-HU" dirty="0"/>
              <a:t>1 °C/</a:t>
            </a:r>
            <a:r>
              <a:rPr lang="hu-HU" altLang="hu-HU" dirty="0" err="1"/>
              <a:t>perc-nél</a:t>
            </a:r>
            <a:r>
              <a:rPr lang="hu-HU" altLang="hu-HU" dirty="0"/>
              <a:t> </a:t>
            </a:r>
            <a:r>
              <a:rPr lang="hu-HU" altLang="hu-HU" dirty="0" smtClean="0"/>
              <a:t>nagyobb</a:t>
            </a:r>
          </a:p>
          <a:p>
            <a:endParaRPr lang="hu-HU" altLang="hu-HU" dirty="0" smtClean="0"/>
          </a:p>
          <a:p>
            <a:pPr marL="45720" indent="0">
              <a:buNone/>
            </a:pPr>
            <a:r>
              <a:rPr lang="hu-HU" b="1" dirty="0" smtClean="0"/>
              <a:t>2. Keverési fordulatszám</a:t>
            </a:r>
            <a:r>
              <a:rPr lang="hu-HU" dirty="0" smtClean="0"/>
              <a:t> </a:t>
            </a:r>
          </a:p>
          <a:p>
            <a:r>
              <a:rPr lang="hu-HU" dirty="0"/>
              <a:t>Keverőmotor szabályzása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hu-HU" altLang="hu-HU" sz="2000" spc="150" dirty="0"/>
              <a:t>A</a:t>
            </a:r>
            <a:r>
              <a:rPr lang="hu-HU" altLang="hu-HU" sz="2000" spc="150" dirty="0" smtClean="0"/>
              <a:t>kkor </a:t>
            </a:r>
            <a:r>
              <a:rPr lang="hu-HU" altLang="hu-HU" sz="2000" spc="150" dirty="0"/>
              <a:t>optimális, ha beadagoláskor 1-2 mp alatt megszűnik a gradiens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hu-HU" altLang="hu-HU" sz="2000" spc="150" dirty="0"/>
              <a:t>Minél nagyobb a reaktor, annál nagyobb az esély gradiensek </a:t>
            </a:r>
            <a:r>
              <a:rPr lang="hu-HU" altLang="hu-HU" sz="2000" spc="150" dirty="0" smtClean="0"/>
              <a:t>kialakulására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szabályozás eszközei 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45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u-HU" b="1" dirty="0"/>
              <a:t>3</a:t>
            </a:r>
            <a:r>
              <a:rPr lang="hu-HU" b="1" dirty="0" smtClean="0"/>
              <a:t>. Levegő áramlási sebesség</a:t>
            </a:r>
          </a:p>
          <a:p>
            <a:r>
              <a:rPr lang="hu-HU" dirty="0" smtClean="0"/>
              <a:t>Szabályozás</a:t>
            </a:r>
            <a:r>
              <a:rPr lang="hu-HU" dirty="0"/>
              <a:t>: proporcionális </a:t>
            </a:r>
            <a:r>
              <a:rPr lang="hu-HU" dirty="0" smtClean="0"/>
              <a:t>szeleppel (0 - 100% nyitva), a bemeneti steril szűrő előtt</a:t>
            </a:r>
            <a:endParaRPr lang="hu-HU" altLang="hu-HU" sz="2400" dirty="0" smtClean="0"/>
          </a:p>
          <a:p>
            <a:r>
              <a:rPr lang="hu-HU" altLang="hu-HU" dirty="0"/>
              <a:t>Alapjel: 0-2 </a:t>
            </a:r>
            <a:r>
              <a:rPr lang="hu-HU" altLang="hu-HU" dirty="0" smtClean="0"/>
              <a:t>VVM (gáztérfogat/ folyadéktérfogat)</a:t>
            </a:r>
            <a:endParaRPr lang="hu-HU" altLang="hu-HU" dirty="0"/>
          </a:p>
          <a:p>
            <a:r>
              <a:rPr lang="hu-HU" altLang="hu-HU" dirty="0"/>
              <a:t>Pontosság: ± 1% FSD (</a:t>
            </a:r>
            <a:r>
              <a:rPr lang="hu-HU" altLang="hu-HU" dirty="0" err="1"/>
              <a:t>full</a:t>
            </a:r>
            <a:r>
              <a:rPr lang="hu-HU" altLang="hu-HU" dirty="0"/>
              <a:t> </a:t>
            </a:r>
            <a:r>
              <a:rPr lang="hu-HU" altLang="hu-HU" dirty="0" err="1"/>
              <a:t>scale</a:t>
            </a:r>
            <a:r>
              <a:rPr lang="hu-HU" altLang="hu-HU" dirty="0"/>
              <a:t> </a:t>
            </a:r>
            <a:r>
              <a:rPr lang="hu-HU" altLang="hu-HU" dirty="0" err="1"/>
              <a:t>deflection</a:t>
            </a:r>
            <a:r>
              <a:rPr lang="hu-HU" altLang="hu-HU" dirty="0"/>
              <a:t> – a teljes beállítható tartomány)</a:t>
            </a:r>
          </a:p>
          <a:p>
            <a:r>
              <a:rPr lang="hu-HU" altLang="hu-HU" dirty="0"/>
              <a:t>Gyors válaszidejű hurokszabályozás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Szabályozás eszközei II.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40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u-HU" b="1" dirty="0"/>
              <a:t>4</a:t>
            </a:r>
            <a:r>
              <a:rPr lang="hu-HU" b="1" dirty="0" smtClean="0"/>
              <a:t>. Nyomás</a:t>
            </a:r>
          </a:p>
          <a:p>
            <a:r>
              <a:rPr lang="hu-HU" dirty="0" smtClean="0"/>
              <a:t>A </a:t>
            </a:r>
            <a:r>
              <a:rPr lang="hu-HU" dirty="0"/>
              <a:t>n</a:t>
            </a:r>
            <a:r>
              <a:rPr lang="hu-HU" dirty="0" smtClean="0"/>
              <a:t>yomásnövekedés okai:</a:t>
            </a:r>
            <a:endParaRPr lang="hu-HU" dirty="0"/>
          </a:p>
          <a:p>
            <a:pPr marL="1014413" indent="-342900">
              <a:buFont typeface="Arial" panose="020B0604020202020204" pitchFamily="34" charset="0"/>
              <a:buChar char="•"/>
            </a:pPr>
            <a:r>
              <a:rPr lang="hu-HU" dirty="0" smtClean="0"/>
              <a:t>Gőzbevezetés sterilezésnél</a:t>
            </a:r>
            <a:endParaRPr lang="hu-HU" dirty="0"/>
          </a:p>
          <a:p>
            <a:pPr marL="1014413" indent="-342900">
              <a:buFont typeface="Arial" panose="020B0604020202020204" pitchFamily="34" charset="0"/>
              <a:buChar char="•"/>
            </a:pPr>
            <a:r>
              <a:rPr lang="hu-HU" dirty="0" smtClean="0"/>
              <a:t>Levegő bevezetés inkubáció során – nagyobb oxigénátadás eléréséhez</a:t>
            </a:r>
            <a:endParaRPr lang="hu-HU" dirty="0"/>
          </a:p>
          <a:p>
            <a:r>
              <a:rPr lang="hu-HU" dirty="0" smtClean="0"/>
              <a:t>Nyomáscsökkentés: a </a:t>
            </a:r>
            <a:r>
              <a:rPr lang="hu-HU" dirty="0" err="1" smtClean="0"/>
              <a:t>fermentorból</a:t>
            </a:r>
            <a:r>
              <a:rPr lang="hu-HU" dirty="0" smtClean="0"/>
              <a:t> </a:t>
            </a:r>
            <a:r>
              <a:rPr lang="hu-HU" dirty="0"/>
              <a:t>kimenő gőzáram </a:t>
            </a:r>
            <a:r>
              <a:rPr lang="hu-HU" dirty="0" smtClean="0"/>
              <a:t>szabályzásával (negatív szabályzás)</a:t>
            </a:r>
            <a:endParaRPr lang="hu-HU" dirty="0"/>
          </a:p>
          <a:p>
            <a:r>
              <a:rPr lang="hu-HU" dirty="0"/>
              <a:t>Mértékegysége: </a:t>
            </a:r>
            <a:r>
              <a:rPr lang="hu-HU" dirty="0" err="1" smtClean="0"/>
              <a:t>Barg</a:t>
            </a:r>
            <a:r>
              <a:rPr lang="hu-HU" dirty="0" smtClean="0"/>
              <a:t> (bar </a:t>
            </a:r>
            <a:r>
              <a:rPr lang="hu-HU" dirty="0" err="1"/>
              <a:t>gauge</a:t>
            </a:r>
            <a:r>
              <a:rPr lang="hu-HU" dirty="0" smtClean="0"/>
              <a:t>) = </a:t>
            </a:r>
            <a:r>
              <a:rPr lang="hu-HU" dirty="0"/>
              <a:t>atmoszférikus feletti </a:t>
            </a:r>
            <a:r>
              <a:rPr lang="hu-HU" dirty="0" smtClean="0"/>
              <a:t>nyomás</a:t>
            </a:r>
          </a:p>
          <a:p>
            <a:r>
              <a:rPr lang="hu-HU" dirty="0" smtClean="0"/>
              <a:t>Gyors válaszidejű szabályzás</a:t>
            </a:r>
            <a:endParaRPr lang="hu-HU" dirty="0"/>
          </a:p>
          <a:p>
            <a:endParaRPr lang="hu-HU" sz="21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Szabályozás eszközei III.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14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5. pH</a:t>
            </a:r>
          </a:p>
          <a:p>
            <a:r>
              <a:rPr lang="hu-HU" sz="1800" dirty="0" smtClean="0"/>
              <a:t>Szabályozás: puffer, sav</a:t>
            </a:r>
            <a:r>
              <a:rPr lang="hu-HU" sz="1800" dirty="0"/>
              <a:t> </a:t>
            </a:r>
            <a:r>
              <a:rPr lang="hu-HU" sz="1800" dirty="0" smtClean="0"/>
              <a:t>vagy lúg adagolással</a:t>
            </a:r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titrálószerek</a:t>
            </a:r>
            <a:r>
              <a:rPr lang="hu-HU" sz="1800" dirty="0" smtClean="0"/>
              <a:t> különböző erőssége miatt a szabályozáshoz holtsávokat használunk, így elég idő jut arra, hogy a pH beálljon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Szabályozás eszközei IV.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4" r="10970" b="5632"/>
          <a:stretch/>
        </p:blipFill>
        <p:spPr>
          <a:xfrm rot="16200000">
            <a:off x="2753525" y="1781379"/>
            <a:ext cx="3268521" cy="64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ács">
  <a:themeElements>
    <a:clrScheme name="Rács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ács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ács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1154</TotalTime>
  <Words>2025</Words>
  <Application>Microsoft Office PowerPoint</Application>
  <PresentationFormat>Diavetítés a képernyőre (4:3 oldalarány)</PresentationFormat>
  <Paragraphs>303</Paragraphs>
  <Slides>44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1" baseType="lpstr">
      <vt:lpstr>Arial</vt:lpstr>
      <vt:lpstr>Franklin Gothic Medium</vt:lpstr>
      <vt:lpstr>Symbol</vt:lpstr>
      <vt:lpstr>Wingdings</vt:lpstr>
      <vt:lpstr>Wingdings 2</vt:lpstr>
      <vt:lpstr>Wingdings 3</vt:lpstr>
      <vt:lpstr>Rács</vt:lpstr>
      <vt:lpstr>A fermentáció Folyamatirányítása IPari perspektívából</vt:lpstr>
      <vt:lpstr>Miért van szükség folyamatirányításra?</vt:lpstr>
      <vt:lpstr>Hurokszabályozás (Control loop)</vt:lpstr>
      <vt:lpstr>PID Szabályozó P,I,D szabályozok párhuzamosan kapcsolva</vt:lpstr>
      <vt:lpstr>PID szabályozás</vt:lpstr>
      <vt:lpstr>A szabályozás eszközei I.</vt:lpstr>
      <vt:lpstr>A Szabályozás eszközei II.</vt:lpstr>
      <vt:lpstr>A Szabályozás eszközei III.</vt:lpstr>
      <vt:lpstr>A Szabályozás eszközei IV.</vt:lpstr>
      <vt:lpstr>A Szabályozás eszközei V.</vt:lpstr>
      <vt:lpstr>A szabályozás eszközei VI.</vt:lpstr>
      <vt:lpstr>A Fermentáció szabályozási elemei</vt:lpstr>
      <vt:lpstr>Szabályozások automatizálása I.</vt:lpstr>
      <vt:lpstr>Szabályozások Automatizálása II</vt:lpstr>
      <vt:lpstr>Szabályozások automatizálása III.</vt:lpstr>
      <vt:lpstr>Információ útja a rendszerben</vt:lpstr>
      <vt:lpstr>Kontroll architektúra</vt:lpstr>
      <vt:lpstr>Eseménykövető szabályozás</vt:lpstr>
      <vt:lpstr>Eseménykövető szabályozás</vt:lpstr>
      <vt:lpstr>PowerPoint bemutató</vt:lpstr>
      <vt:lpstr>Boolean kontroll – Logikai Típusú változók</vt:lpstr>
      <vt:lpstr>Boolean kontroll – Logikai Típusú változók</vt:lpstr>
      <vt:lpstr>Egyéb Fejlettebb szabályozási Lehetőségek</vt:lpstr>
      <vt:lpstr>Igények és korlátok</vt:lpstr>
      <vt:lpstr>A GMP előírásai</vt:lpstr>
      <vt:lpstr>Szabályozó programok</vt:lpstr>
      <vt:lpstr>Szabályozó programok</vt:lpstr>
      <vt:lpstr>Adaptív szabályozás</vt:lpstr>
      <vt:lpstr>Adaptív szabályozás</vt:lpstr>
      <vt:lpstr>Alkohol fermentációval történő előállítása</vt:lpstr>
      <vt:lpstr>PowerPoint bemutató</vt:lpstr>
      <vt:lpstr>Különböző szabályozó rendszerek összehasonlítása</vt:lpstr>
      <vt:lpstr>Egyváltozós lineáris adaptív eset Szubsztrát koncentráció változása </vt:lpstr>
      <vt:lpstr>Egyváltozós lineáris adaptív eset Hígítási sebesség változása</vt:lpstr>
      <vt:lpstr>Egyváltozós lineáris adaptív eset Az átviteli függvény paramétereinek változása</vt:lpstr>
      <vt:lpstr>Többváltozós lineáris adaptív eset Szubsztrát koncentráció változása</vt:lpstr>
      <vt:lpstr>Többváltozós lineáris adaptív eset Szén-dioxid termelődése</vt:lpstr>
      <vt:lpstr>Egyváltozós nem-lineáris adaptív eset Szubsztrát koncentráció változása</vt:lpstr>
      <vt:lpstr>Egyváltozós nem-lineáris adaptív eset Hígítási sebesség változása</vt:lpstr>
      <vt:lpstr>Egyváltozós nem-lineáris adaptív eset Szubsztrát fogyasztás sebességének változása</vt:lpstr>
      <vt:lpstr>Többváltozós nem lineáris adaptív eset</vt:lpstr>
      <vt:lpstr>Összegzés</vt:lpstr>
      <vt:lpstr>PowerPoint bemutató</vt:lpstr>
      <vt:lpstr>Kérdések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fermentáció szabályozása- ipari perspektívából</dc:title>
  <dc:creator>Orsi</dc:creator>
  <cp:lastModifiedBy>Bánszki Zsuzsanna</cp:lastModifiedBy>
  <cp:revision>69</cp:revision>
  <dcterms:created xsi:type="dcterms:W3CDTF">2015-04-14T16:48:03Z</dcterms:created>
  <dcterms:modified xsi:type="dcterms:W3CDTF">2015-04-21T08:59:14Z</dcterms:modified>
</cp:coreProperties>
</file>