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9" r:id="rId9"/>
    <p:sldId id="261" r:id="rId10"/>
    <p:sldId id="270" r:id="rId11"/>
    <p:sldId id="271" r:id="rId12"/>
    <p:sldId id="262" r:id="rId13"/>
    <p:sldId id="272" r:id="rId14"/>
    <p:sldId id="264" r:id="rId15"/>
    <p:sldId id="265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4995" autoAdjust="0"/>
    <p:restoredTop sz="95411" autoAdjust="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outlineViewPr>
    <p:cViewPr>
      <p:scale>
        <a:sx n="33" d="100"/>
        <a:sy n="33" d="100"/>
      </p:scale>
      <p:origin x="0" y="-1569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5D24-83A8-412C-A265-5AABAA5D8175}" type="datetimeFigureOut">
              <a:rPr lang="hu-HU" smtClean="0"/>
              <a:t>2015.04.14.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613DA-3379-4B33-8410-886830ABFC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68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5970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0152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024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0945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16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846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138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6472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702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on-line kifejezés azt jelenti, hogy számítógéphez vagy internethez kötött. Az on-line szimuláció alapötlete az, hogy a folyamat viselkedését egy modell (virtuális </a:t>
            </a:r>
            <a:r>
              <a:rPr lang="hu-HU" dirty="0" err="1" smtClean="0"/>
              <a:t>bioreaktor</a:t>
            </a:r>
            <a:r>
              <a:rPr lang="hu-HU" dirty="0" smtClean="0"/>
              <a:t>) segítségével leutánozzuk, és ezt a mesterséges rendszert csatlakoztatjuk egy valós </a:t>
            </a:r>
            <a:r>
              <a:rPr lang="hu-HU" dirty="0" err="1" smtClean="0"/>
              <a:t>automatizációs</a:t>
            </a:r>
            <a:r>
              <a:rPr lang="hu-HU" dirty="0" smtClean="0"/>
              <a:t> hardverhez. Így, ha például szeretnénk egy új implementáció teljesítményét </a:t>
            </a:r>
            <a:r>
              <a:rPr lang="hu-HU" dirty="0" err="1" smtClean="0"/>
              <a:t>validálni</a:t>
            </a:r>
            <a:r>
              <a:rPr lang="hu-HU" dirty="0" smtClean="0"/>
              <a:t>, ezt megtehetjük anélkül, hogy ténylegesen használnánk.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851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203200" y="4400550"/>
            <a:ext cx="6378222" cy="4438650"/>
          </a:xfrm>
        </p:spPr>
        <p:txBody>
          <a:bodyPr/>
          <a:lstStyle/>
          <a:p>
            <a:r>
              <a:rPr lang="hu-HU" dirty="0" smtClean="0"/>
              <a:t>Az iparban az on-line szimuláció alkalmazása sokrétű.</a:t>
            </a:r>
          </a:p>
          <a:p>
            <a:r>
              <a:rPr lang="hu-HU" dirty="0" smtClean="0"/>
              <a:t>Üzem létesítése:</a:t>
            </a:r>
          </a:p>
          <a:p>
            <a:r>
              <a:rPr lang="hu-HU" dirty="0" smtClean="0"/>
              <a:t>A teljes üzemre kiterjedő szimuláció segítségével már az üzem elkészülése előtt próbára tehető a folyamat tervezete,  és a gyártási folyamatban esetleg meglévő szűk keresztmetszetek azonosítása. Az operátorok megismerkedhetnek az új egységek viselkedésével. Így a tervezés megbízhatóbb, az üzem felállítása pedig rövidebb lesz.</a:t>
            </a:r>
          </a:p>
          <a:p>
            <a:endParaRPr lang="hu-HU" dirty="0"/>
          </a:p>
          <a:p>
            <a:r>
              <a:rPr lang="hu-HU" dirty="0" smtClean="0"/>
              <a:t>Gazdaság:</a:t>
            </a:r>
          </a:p>
          <a:p>
            <a:r>
              <a:rPr lang="hu-HU" dirty="0" smtClean="0"/>
              <a:t>A hatékony irányítás miatt megnőtt hozam hatással van a teljes gyártási költségre. On-line előrejelzéssel jobban megismerhetjük a folyamatok jövőbeni viselkedését, és meghatározhatjuk például a különböző műveletek optimális ütemezését.</a:t>
            </a:r>
          </a:p>
          <a:p>
            <a:endParaRPr lang="hu-HU" dirty="0"/>
          </a:p>
          <a:p>
            <a:r>
              <a:rPr lang="hu-HU" dirty="0" smtClean="0"/>
              <a:t>Minőség:</a:t>
            </a:r>
          </a:p>
          <a:p>
            <a:r>
              <a:rPr lang="hu-HU" dirty="0" smtClean="0"/>
              <a:t>Segítségével elég bizonyosak lehetünk abban, hogy a várt tulajdonságokkal rendelkező terméket kapjuk</a:t>
            </a:r>
          </a:p>
          <a:p>
            <a:endParaRPr lang="hu-HU" dirty="0"/>
          </a:p>
          <a:p>
            <a:r>
              <a:rPr lang="hu-HU" dirty="0" err="1" smtClean="0"/>
              <a:t>Validálás</a:t>
            </a:r>
            <a:r>
              <a:rPr lang="hu-HU" dirty="0" smtClean="0"/>
              <a:t>: az on-line szimuláció integrálásával a hibák már korán jelezhetők (</a:t>
            </a:r>
            <a:r>
              <a:rPr lang="hu-HU" dirty="0" err="1" smtClean="0"/>
              <a:t>pl</a:t>
            </a:r>
            <a:r>
              <a:rPr lang="hu-HU" dirty="0" smtClean="0"/>
              <a:t> szoftveres </a:t>
            </a:r>
            <a:r>
              <a:rPr lang="hu-HU" dirty="0" err="1" smtClean="0"/>
              <a:t>bugok</a:t>
            </a:r>
            <a:r>
              <a:rPr lang="hu-HU" dirty="0" smtClean="0"/>
              <a:t>, kalibráció hibák). Reprodukálhatóság!</a:t>
            </a:r>
            <a:endParaRPr lang="hu-HU" dirty="0"/>
          </a:p>
          <a:p>
            <a:endParaRPr lang="hu-HU" dirty="0"/>
          </a:p>
          <a:p>
            <a:r>
              <a:rPr lang="hu-HU" dirty="0" smtClean="0"/>
              <a:t>Komplex rendszerek automatizálása: jó virtuális fermentáció után már jó eséllyel megfelelően funkcionál a rendszer a </a:t>
            </a:r>
            <a:r>
              <a:rPr lang="hu-HU" smtClean="0"/>
              <a:t>gyakorlatban </a:t>
            </a:r>
            <a:r>
              <a:rPr lang="hu-HU" smtClean="0"/>
              <a:t>is</a:t>
            </a:r>
            <a:endParaRPr lang="hu-HU" dirty="0"/>
          </a:p>
          <a:p>
            <a:r>
              <a:rPr lang="hu-HU" dirty="0" smtClean="0"/>
              <a:t>Képzés és oktatás: betanítás, hibák és balesetek szimulációja, olcsóbb, elmélet elsajátításában segítség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040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393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Két főbb kialakítás van.</a:t>
            </a:r>
          </a:p>
          <a:p>
            <a:r>
              <a:rPr lang="hu-HU" dirty="0" smtClean="0"/>
              <a:t>Felül:</a:t>
            </a:r>
          </a:p>
          <a:p>
            <a:r>
              <a:rPr lang="hu-HU" dirty="0" smtClean="0"/>
              <a:t>Független készülék a </a:t>
            </a:r>
            <a:r>
              <a:rPr lang="hu-HU" dirty="0" err="1" smtClean="0"/>
              <a:t>bioreaktor</a:t>
            </a:r>
            <a:r>
              <a:rPr lang="hu-HU" dirty="0" smtClean="0"/>
              <a:t> imitálására – ez a </a:t>
            </a:r>
            <a:r>
              <a:rPr lang="hu-HU" dirty="0" err="1" smtClean="0"/>
              <a:t>legélethűbb</a:t>
            </a:r>
            <a:r>
              <a:rPr lang="hu-HU" dirty="0" smtClean="0"/>
              <a:t> megvalósítás. Az on-line szimuláció az irányító rendszerhez jelátalakítóval csatlakozik. Előny: teljes rálátást ad az összes releváns automatizálási készülékre, </a:t>
            </a:r>
            <a:r>
              <a:rPr lang="hu-HU" dirty="0" err="1" smtClean="0"/>
              <a:t>pl</a:t>
            </a:r>
            <a:r>
              <a:rPr lang="hu-HU" dirty="0" smtClean="0"/>
              <a:t> kábelezés, felhasználói felület. Elég drága, de </a:t>
            </a:r>
            <a:r>
              <a:rPr lang="hu-HU" dirty="0" err="1" smtClean="0"/>
              <a:t>validálási</a:t>
            </a:r>
            <a:r>
              <a:rPr lang="hu-HU" dirty="0" smtClean="0"/>
              <a:t> célokra jól alkalmazható, és egy második automatizáló szettel az oktató szimuláció és a valós reaktor is üzemeltethető vele.</a:t>
            </a:r>
          </a:p>
          <a:p>
            <a:endParaRPr lang="hu-HU" dirty="0"/>
          </a:p>
          <a:p>
            <a:r>
              <a:rPr lang="hu-HU" dirty="0" smtClean="0"/>
              <a:t>Alul:</a:t>
            </a:r>
          </a:p>
          <a:p>
            <a:r>
              <a:rPr lang="hu-HU" dirty="0" smtClean="0"/>
              <a:t>Integrált megközelítés. Egy számítógép végzi az irányító berendezések munkáját és a szimulációt, párhuzamosan. Ez gazdaságos, de kevésbé élethű, mivel az irányító és vizualizáló készülékeket szoftveresen szimulálja.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7133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225779" y="4400550"/>
            <a:ext cx="6344354" cy="4540250"/>
          </a:xfrm>
        </p:spPr>
        <p:txBody>
          <a:bodyPr/>
          <a:lstStyle/>
          <a:p>
            <a:r>
              <a:rPr lang="hu-HU" dirty="0" smtClean="0"/>
              <a:t>Három komponens van, ami minden on-line szimulációs </a:t>
            </a:r>
            <a:r>
              <a:rPr lang="hu-HU" dirty="0" smtClean="0"/>
              <a:t>rendszerben </a:t>
            </a:r>
            <a:r>
              <a:rPr lang="hu-HU" dirty="0" smtClean="0"/>
              <a:t>megjelenik:  a modell típusa, a beépített matematikai módszerek és a felhasználói felület.</a:t>
            </a:r>
          </a:p>
          <a:p>
            <a:endParaRPr lang="hu-HU" dirty="0"/>
          </a:p>
          <a:p>
            <a:r>
              <a:rPr lang="hu-HU" dirty="0" smtClean="0"/>
              <a:t>Modellek:</a:t>
            </a:r>
          </a:p>
          <a:p>
            <a:r>
              <a:rPr lang="hu-HU" dirty="0" smtClean="0"/>
              <a:t>A modell matematikai leírásának bonyolultsága a használattól függ. Az irodalomból vagy a tömeg- és energia konverziós törvényekből precíz modellek érhetőek el. Különösen oktatási és képzési célú felhasználásnál, a modellnek képesnek kell lennie a folyamat viselkedésének leírására kivételes állapotok esetében is (</a:t>
            </a:r>
            <a:r>
              <a:rPr lang="hu-HU" dirty="0" err="1" smtClean="0"/>
              <a:t>pl</a:t>
            </a:r>
            <a:r>
              <a:rPr lang="hu-HU" dirty="0" smtClean="0"/>
              <a:t> baleset). Ráadásul a teljes folyamatba beletartozik az összes műszerezés és kiegészítő berendezés is, és ezeket mind egyenletekkel le kell írni. Szerencsére általában  elég csak a viselkedés tendenciáját leírni a perifériás készülékek esetében.</a:t>
            </a:r>
          </a:p>
          <a:p>
            <a:endParaRPr lang="hu-HU" dirty="0"/>
          </a:p>
          <a:p>
            <a:r>
              <a:rPr lang="hu-HU" dirty="0" smtClean="0"/>
              <a:t>Matematikai módszerek:</a:t>
            </a:r>
          </a:p>
          <a:p>
            <a:r>
              <a:rPr lang="hu-HU" dirty="0" smtClean="0"/>
              <a:t>Matematikai szempontból tipikus biokémiai modellek szimulálása egyenlő egy adag általános differenciálegyenlet megoldásával. Kezdeti időből és kezdeti kondíciókból indulunk ki, és bizonyos megoldó lépéseket alkalmazva (</a:t>
            </a:r>
            <a:r>
              <a:rPr lang="hu-HU" dirty="0" err="1" smtClean="0"/>
              <a:t>Runge-Kutta</a:t>
            </a:r>
            <a:r>
              <a:rPr lang="hu-HU" dirty="0" smtClean="0"/>
              <a:t> formula) egy meghatározott időintervallumon át minden időlépésben megoldást számolunk. Sikeres a lépés, ha a megoldás kielégíti a megoldó formula hibatolerancia kritériumát. Más esetben a megfejtő formula összehúzza a lépés méretét, és újra számol. Szóval elég jó vassal kell rendelkeznünk, hogy ezt az ismétlődő folyamatot belátható időn belül elvégezze. </a:t>
            </a:r>
            <a:r>
              <a:rPr lang="hu-HU" dirty="0" err="1" smtClean="0"/>
              <a:t>Szinkronizációval</a:t>
            </a:r>
            <a:r>
              <a:rPr lang="hu-HU" dirty="0" smtClean="0"/>
              <a:t> a szimuláció lehet valós idejű, lassított vagy gyorsított is. Minden előre definiált lépés végén interakció zajlik le a külső adapterekkel. +</a:t>
            </a:r>
            <a:r>
              <a:rPr lang="hu-HU" dirty="0" err="1" smtClean="0"/>
              <a:t>optimalizáció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Felhasználói felület: a legjobb, ha a valós, létező folyamatirányító rendszer felületét használjuk. A mód (valós idejű, gyorsított, lassított, stop) és az esemény (érzékelő hiba, kalibrációs hibák </a:t>
            </a:r>
            <a:r>
              <a:rPr lang="hu-HU" dirty="0" err="1" smtClean="0"/>
              <a:t>stb</a:t>
            </a:r>
            <a:r>
              <a:rPr lang="hu-HU" dirty="0" smtClean="0"/>
              <a:t>) kell, hogy on-line manipulálva legyen.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089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modell nem csak a mérnöki szempontokat veszi figyelembe (hőmérséklet szabályozás, keverés, levegőztetés, gőz eltávolítás, tömeg transzport), hanem a biológiai reakció folyamatot (növekedés, </a:t>
            </a:r>
            <a:r>
              <a:rPr lang="hu-HU" dirty="0" err="1" smtClean="0"/>
              <a:t>szubsztrát</a:t>
            </a:r>
            <a:r>
              <a:rPr lang="hu-HU" dirty="0" smtClean="0"/>
              <a:t> és oxigén felvétel, termék képződés) és az interakcióikat (pH, viszkozitás </a:t>
            </a:r>
            <a:r>
              <a:rPr lang="hu-HU" dirty="0" err="1" smtClean="0"/>
              <a:t>stb</a:t>
            </a:r>
            <a:r>
              <a:rPr lang="hu-HU" dirty="0" smtClean="0"/>
              <a:t>) is. A </a:t>
            </a:r>
            <a:r>
              <a:rPr lang="hu-HU" dirty="0" smtClean="0"/>
              <a:t>kapcsolódó </a:t>
            </a:r>
            <a:r>
              <a:rPr lang="hu-HU" dirty="0" smtClean="0"/>
              <a:t>rendszerek (</a:t>
            </a:r>
            <a:r>
              <a:rPr lang="hu-HU" dirty="0" err="1" smtClean="0"/>
              <a:t>betáp</a:t>
            </a:r>
            <a:r>
              <a:rPr lang="hu-HU" dirty="0" smtClean="0"/>
              <a:t>, termék elvétel, pH beállítás) és a reaktorok mérő és irányító rendszerei is leírásra kell, hogy kerüljenek.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9121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438650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bioreaktor</a:t>
            </a:r>
            <a:r>
              <a:rPr lang="hu-HU" dirty="0" smtClean="0"/>
              <a:t> hőszabályzó rendszere a következőket tartalmazza: a reaktor folyadék fázisa, a palást, és a </a:t>
            </a:r>
            <a:r>
              <a:rPr lang="hu-HU" dirty="0" err="1" smtClean="0"/>
              <a:t>supply</a:t>
            </a:r>
            <a:r>
              <a:rPr lang="hu-HU" dirty="0" smtClean="0"/>
              <a:t> unit, amibe a hőcserélők (hűtő és fűtő) tartoznak.</a:t>
            </a:r>
          </a:p>
          <a:p>
            <a:r>
              <a:rPr lang="hu-HU" dirty="0" smtClean="0"/>
              <a:t>Az egzakt modellhez parciális differenciálegyenletek szükségesek, mivel hely –és idő függő </a:t>
            </a:r>
            <a:r>
              <a:rPr lang="hu-HU" dirty="0" err="1" smtClean="0"/>
              <a:t>hőtranszfer</a:t>
            </a:r>
            <a:r>
              <a:rPr lang="hu-HU" dirty="0" smtClean="0"/>
              <a:t> folyamatokról van szó.</a:t>
            </a:r>
          </a:p>
          <a:p>
            <a:r>
              <a:rPr lang="hu-HU" dirty="0" smtClean="0"/>
              <a:t>Egyszerűsítések: a hőmérséklet szabályzó körökben ideálisan kevert alrendszerek vannak és a csövekben nincs </a:t>
            </a:r>
            <a:r>
              <a:rPr lang="hu-HU" dirty="0" err="1" smtClean="0"/>
              <a:t>hőveszteség</a:t>
            </a:r>
            <a:r>
              <a:rPr lang="hu-HU" dirty="0" smtClean="0"/>
              <a:t>. </a:t>
            </a:r>
          </a:p>
          <a:p>
            <a:r>
              <a:rPr lang="hu-HU" u="sng" dirty="0" smtClean="0"/>
              <a:t>Így a következőket </a:t>
            </a:r>
            <a:r>
              <a:rPr lang="hu-HU" u="sng" dirty="0" smtClean="0"/>
              <a:t>tárgyaljuk(elemek)</a:t>
            </a:r>
            <a:r>
              <a:rPr lang="hu-HU" dirty="0" smtClean="0"/>
              <a:t>: </a:t>
            </a:r>
            <a:r>
              <a:rPr lang="hu-HU" dirty="0" smtClean="0"/>
              <a:t>termosztát fűtés (Th), hűtővíz (C), termosztát hűtés (</a:t>
            </a:r>
            <a:r>
              <a:rPr lang="hu-HU" dirty="0" err="1" smtClean="0"/>
              <a:t>Tc</a:t>
            </a:r>
            <a:r>
              <a:rPr lang="hu-HU" dirty="0" smtClean="0"/>
              <a:t>), dupla palást (D), folyadék fázis reakció rendszer (L). A reaktor falainak </a:t>
            </a:r>
            <a:r>
              <a:rPr lang="hu-HU" dirty="0" err="1" smtClean="0"/>
              <a:t>hőkapacitásai</a:t>
            </a:r>
            <a:r>
              <a:rPr lang="hu-HU" dirty="0" smtClean="0"/>
              <a:t> (W) arányosan oszlanak el a D és L rendszerek között.</a:t>
            </a:r>
          </a:p>
          <a:p>
            <a:r>
              <a:rPr lang="hu-HU" dirty="0" smtClean="0"/>
              <a:t>Egyenletek:</a:t>
            </a:r>
          </a:p>
          <a:p>
            <a:pPr marL="228600" indent="-228600">
              <a:buAutoNum type="arabicPeriod"/>
            </a:pPr>
            <a:r>
              <a:rPr lang="hu-HU" dirty="0" smtClean="0"/>
              <a:t>Termosztát fűtő rendszer: csak </a:t>
            </a:r>
            <a:r>
              <a:rPr lang="hu-HU" dirty="0" err="1" smtClean="0"/>
              <a:t>konvektiv</a:t>
            </a:r>
            <a:r>
              <a:rPr lang="hu-HU" dirty="0" smtClean="0"/>
              <a:t> </a:t>
            </a:r>
            <a:r>
              <a:rPr lang="hu-HU" dirty="0" err="1" smtClean="0"/>
              <a:t>hőfluxust</a:t>
            </a:r>
            <a:r>
              <a:rPr lang="hu-HU" dirty="0" smtClean="0"/>
              <a:t> tartalmaz</a:t>
            </a:r>
          </a:p>
          <a:p>
            <a:r>
              <a:rPr lang="hu-HU" dirty="0" err="1" smtClean="0"/>
              <a:t>ϑTh</a:t>
            </a:r>
            <a:r>
              <a:rPr lang="hu-HU" dirty="0" smtClean="0"/>
              <a:t>: hőmérséklet az alrendszerben, PH: szükséges elektromos fűtő erő, </a:t>
            </a:r>
            <a:r>
              <a:rPr lang="el-GR" dirty="0" smtClean="0"/>
              <a:t>ϑ</a:t>
            </a:r>
            <a:r>
              <a:rPr lang="hu-HU" dirty="0" smtClean="0"/>
              <a:t>D: hőm. A dupla palástban</a:t>
            </a:r>
          </a:p>
          <a:p>
            <a:r>
              <a:rPr lang="hu-HU" dirty="0" smtClean="0"/>
              <a:t>2. Hűtővíz</a:t>
            </a:r>
          </a:p>
          <a:p>
            <a:r>
              <a:rPr lang="hu-HU" dirty="0" err="1" smtClean="0"/>
              <a:t>ϑC</a:t>
            </a:r>
            <a:r>
              <a:rPr lang="hu-HU" dirty="0" smtClean="0"/>
              <a:t>: a hűtővíz rendszer hőmérséklete, </a:t>
            </a:r>
            <a:r>
              <a:rPr lang="el-GR" dirty="0" smtClean="0"/>
              <a:t>ϑ</a:t>
            </a:r>
            <a:r>
              <a:rPr lang="hu-HU" dirty="0" smtClean="0"/>
              <a:t>Cin a hűtővíz </a:t>
            </a:r>
            <a:r>
              <a:rPr lang="hu-HU" dirty="0" err="1" smtClean="0"/>
              <a:t>betáp</a:t>
            </a:r>
            <a:r>
              <a:rPr lang="hu-HU" dirty="0" smtClean="0"/>
              <a:t> hőm.</a:t>
            </a:r>
          </a:p>
          <a:p>
            <a:r>
              <a:rPr lang="hu-HU" dirty="0" smtClean="0"/>
              <a:t>3. Termosztát hűtés: </a:t>
            </a:r>
            <a:r>
              <a:rPr lang="hu-HU" dirty="0" err="1" smtClean="0"/>
              <a:t>konvektív</a:t>
            </a:r>
            <a:r>
              <a:rPr lang="hu-HU" dirty="0" smtClean="0"/>
              <a:t> módon van a fűtőrendszerhez kötve</a:t>
            </a:r>
          </a:p>
          <a:p>
            <a:r>
              <a:rPr lang="hu-HU" dirty="0" smtClean="0"/>
              <a:t>4. Dupla palást: </a:t>
            </a:r>
            <a:r>
              <a:rPr lang="el-GR" dirty="0" smtClean="0"/>
              <a:t>ϑ</a:t>
            </a:r>
            <a:r>
              <a:rPr lang="hu-HU" dirty="0" smtClean="0"/>
              <a:t>L: folyadék fázis hőm, </a:t>
            </a:r>
            <a:r>
              <a:rPr lang="el-GR" dirty="0" smtClean="0"/>
              <a:t>ϑ</a:t>
            </a:r>
            <a:r>
              <a:rPr lang="hu-HU" dirty="0" smtClean="0"/>
              <a:t>E: reaktor környezet hőm, </a:t>
            </a:r>
            <a:r>
              <a:rPr lang="hu-HU" dirty="0" err="1" smtClean="0"/>
              <a:t>konvektiv</a:t>
            </a:r>
            <a:r>
              <a:rPr lang="hu-HU" dirty="0" smtClean="0"/>
              <a:t> módon csatlakozik a hűtőrendszerhez, és L és E-vel is hőcserét folytat</a:t>
            </a:r>
          </a:p>
          <a:p>
            <a:r>
              <a:rPr lang="hu-HU" dirty="0" smtClean="0"/>
              <a:t>5. Folyadékfázis: </a:t>
            </a:r>
            <a:r>
              <a:rPr lang="hu-HU" dirty="0" err="1" smtClean="0"/>
              <a:t>QSt</a:t>
            </a:r>
            <a:r>
              <a:rPr lang="hu-HU" dirty="0" smtClean="0"/>
              <a:t>: a keverő hőenergiája, QM: a mikroorganizmusok hőenergiája, D és E hőcsere</a:t>
            </a:r>
          </a:p>
          <a:p>
            <a:endParaRPr lang="hu-HU" dirty="0"/>
          </a:p>
          <a:p>
            <a:r>
              <a:rPr lang="hu-HU" dirty="0" smtClean="0"/>
              <a:t>τ: a </a:t>
            </a:r>
            <a:r>
              <a:rPr lang="hu-HU" dirty="0" err="1" smtClean="0"/>
              <a:t>hőtranszport</a:t>
            </a:r>
            <a:r>
              <a:rPr lang="hu-HU" dirty="0" smtClean="0"/>
              <a:t> idő konstansa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1844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121920" y="4400550"/>
            <a:ext cx="6614160" cy="4690110"/>
          </a:xfrm>
        </p:spPr>
        <p:txBody>
          <a:bodyPr/>
          <a:lstStyle/>
          <a:p>
            <a:r>
              <a:rPr lang="hu-HU" dirty="0" smtClean="0"/>
              <a:t>Itt E. coli (sejttömeg X) aerob növekedésének leírásáról lesz szó. S1: glükóz, S2: glicerin. A sejtek oxigént (O) fogyasztanak és szén-dioxidot adnak le (C). A sejttömeget is oldott állapotban nézzük.</a:t>
            </a:r>
          </a:p>
          <a:p>
            <a:r>
              <a:rPr lang="hu-HU" dirty="0" smtClean="0"/>
              <a:t>Az acetát termelést és annak újra felhasználását is számításba vesszük. Ahhoz, hogy a teljes folyamatot szimulálni lehessen, szükséges a pH rendszer a puffer savval (B1), puffer bázissal (B2), hozzáadott savval (</a:t>
            </a:r>
            <a:r>
              <a:rPr lang="hu-HU" dirty="0" err="1" smtClean="0"/>
              <a:t>Ac</a:t>
            </a:r>
            <a:r>
              <a:rPr lang="hu-HU" dirty="0" smtClean="0"/>
              <a:t>) és hozzáadott bázissal (</a:t>
            </a:r>
            <a:r>
              <a:rPr lang="hu-HU" dirty="0" err="1" smtClean="0"/>
              <a:t>Al</a:t>
            </a:r>
            <a:r>
              <a:rPr lang="hu-HU" dirty="0" smtClean="0"/>
              <a:t>). </a:t>
            </a:r>
          </a:p>
          <a:p>
            <a:r>
              <a:rPr lang="hu-HU" dirty="0" smtClean="0"/>
              <a:t>Az általános tömegegyensúlyok képezik a modell kezdőpontját. Az ábrán az ennek felírásához használt makroszkopikus modell látható. A reaktor ideálisan kevertként van leírva, így a kilépő áram komponens frakciók megegyeznek a kapcsolódó alrendszerek értékeivel.</a:t>
            </a:r>
          </a:p>
          <a:p>
            <a:r>
              <a:rPr lang="hu-HU" dirty="0" smtClean="0"/>
              <a:t>Kék egyenletek: oxigén és CO2 egyensúlyi egyenletek. Ezek a legáltalánosabb on-line eszközök a sejt aktivitás vizsgálatára. 1: O2 egyensúly a gázfázisban: (</a:t>
            </a:r>
            <a:r>
              <a:rPr lang="hu-HU" dirty="0" err="1" smtClean="0"/>
              <a:t>mOG</a:t>
            </a:r>
            <a:r>
              <a:rPr lang="hu-HU" dirty="0" smtClean="0"/>
              <a:t>), OTR: O2 transzfer mértéke a gáz és a folyadék fázis között. Ugyanez CO2-re.</a:t>
            </a:r>
          </a:p>
          <a:p>
            <a:r>
              <a:rPr lang="hu-HU" dirty="0" smtClean="0"/>
              <a:t>Ezek egzakt megoldásához szükség van a gáz mennyiségére (VG).</a:t>
            </a:r>
          </a:p>
          <a:p>
            <a:r>
              <a:rPr lang="hu-HU" dirty="0" smtClean="0"/>
              <a:t>Zöld egyenletek: Folyadék fázis</a:t>
            </a:r>
          </a:p>
          <a:p>
            <a:r>
              <a:rPr lang="hu-HU" dirty="0" smtClean="0"/>
              <a:t>Az üzemeltetés három módjának leírásához (batch, fed batch, folyamatos) szükséges. VL: folyadék mennyiség.</a:t>
            </a:r>
          </a:p>
          <a:p>
            <a:pPr marL="228600" indent="-228600">
              <a:buAutoNum type="arabicPeriod"/>
            </a:pPr>
            <a:r>
              <a:rPr lang="hu-HU" dirty="0" smtClean="0"/>
              <a:t>feltételezzük, hogy az anyagok tulajdonságai a belépő áramokban ugyanazok, mint a reaktorban.</a:t>
            </a:r>
          </a:p>
          <a:p>
            <a:r>
              <a:rPr lang="hu-HU" dirty="0" smtClean="0"/>
              <a:t>Fin: térfogatáram a reaktorba, FR: </a:t>
            </a:r>
            <a:r>
              <a:rPr lang="hu-HU" dirty="0" err="1" smtClean="0"/>
              <a:t>szubsztrát</a:t>
            </a:r>
            <a:r>
              <a:rPr lang="hu-HU" dirty="0" smtClean="0"/>
              <a:t> </a:t>
            </a:r>
            <a:r>
              <a:rPr lang="hu-HU" dirty="0" err="1" smtClean="0"/>
              <a:t>betáp</a:t>
            </a:r>
            <a:r>
              <a:rPr lang="hu-HU" dirty="0" smtClean="0"/>
              <a:t> mértéke, FT1: sav titrálás a pH kontrol során, FT2: </a:t>
            </a:r>
            <a:r>
              <a:rPr lang="hu-HU" dirty="0" err="1" smtClean="0"/>
              <a:t>ue</a:t>
            </a:r>
            <a:r>
              <a:rPr lang="hu-HU" dirty="0" smtClean="0"/>
              <a:t>. Bázisra, FV: víz elpárolgás a levegőztetés miatt</a:t>
            </a:r>
          </a:p>
          <a:p>
            <a:r>
              <a:rPr lang="hu-HU" dirty="0" smtClean="0"/>
              <a:t>FH: elvétel, FS: mintavétel</a:t>
            </a:r>
          </a:p>
          <a:p>
            <a:r>
              <a:rPr lang="hu-HU" dirty="0" smtClean="0"/>
              <a:t>2. Adott I komponens általános tömegegyensúlya a folyadékfázisban megadható a komponens tömegkoncentrációjával (</a:t>
            </a:r>
            <a:r>
              <a:rPr lang="hu-HU" dirty="0" err="1" smtClean="0"/>
              <a:t>cIL</a:t>
            </a:r>
            <a:r>
              <a:rPr lang="hu-HU" dirty="0" smtClean="0"/>
              <a:t>) összefüggésben:</a:t>
            </a:r>
            <a:r>
              <a:rPr lang="hu-HU" dirty="0" err="1" smtClean="0"/>
              <a:t>cIR</a:t>
            </a:r>
            <a:r>
              <a:rPr lang="hu-HU" dirty="0" smtClean="0"/>
              <a:t>: I </a:t>
            </a:r>
            <a:r>
              <a:rPr lang="hu-HU" dirty="0" err="1" smtClean="0"/>
              <a:t>koncentációja</a:t>
            </a:r>
            <a:r>
              <a:rPr lang="hu-HU" dirty="0" smtClean="0"/>
              <a:t> a </a:t>
            </a:r>
            <a:r>
              <a:rPr lang="hu-HU" dirty="0" err="1" smtClean="0"/>
              <a:t>szubsztrátban</a:t>
            </a:r>
            <a:r>
              <a:rPr lang="hu-HU" dirty="0" smtClean="0"/>
              <a:t>, </a:t>
            </a:r>
            <a:r>
              <a:rPr lang="hu-HU" dirty="0" err="1" smtClean="0"/>
              <a:t>rIL</a:t>
            </a:r>
            <a:r>
              <a:rPr lang="hu-HU" dirty="0" smtClean="0"/>
              <a:t>: I komponens térfogati reakcióértéke (függ a folyadékfázisban lévő száraz biomassza koncentrációjától (</a:t>
            </a:r>
            <a:r>
              <a:rPr lang="hu-HU" dirty="0" err="1" smtClean="0"/>
              <a:t>cXL</a:t>
            </a:r>
            <a:r>
              <a:rPr lang="hu-HU" dirty="0" smtClean="0"/>
              <a:t>) és a sejtek reakcióértékétől (</a:t>
            </a:r>
            <a:r>
              <a:rPr lang="hu-HU" dirty="0" err="1" smtClean="0"/>
              <a:t>qI</a:t>
            </a:r>
            <a:r>
              <a:rPr lang="hu-HU" dirty="0" smtClean="0"/>
              <a:t>/X)), ITR: I komponens transzferje a gáz fázisból</a:t>
            </a:r>
          </a:p>
          <a:p>
            <a:r>
              <a:rPr lang="hu-HU" dirty="0" smtClean="0"/>
              <a:t>Egyenletek: sejt és glükóz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6012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i: tetszőleges anion, j: tetszőleges kation</a:t>
            </a:r>
          </a:p>
          <a:p>
            <a:r>
              <a:rPr lang="hu-HU" dirty="0" smtClean="0"/>
              <a:t>Pi, </a:t>
            </a:r>
            <a:r>
              <a:rPr lang="hu-HU" dirty="0" err="1" smtClean="0"/>
              <a:t>qj</a:t>
            </a:r>
            <a:r>
              <a:rPr lang="hu-HU" dirty="0" smtClean="0"/>
              <a:t>: atomszáma egy anion i vagy egy kation j-nek</a:t>
            </a:r>
          </a:p>
          <a:p>
            <a:r>
              <a:rPr lang="hu-HU" dirty="0" err="1" smtClean="0"/>
              <a:t>CiL</a:t>
            </a:r>
            <a:r>
              <a:rPr lang="hu-HU" dirty="0" smtClean="0"/>
              <a:t>, </a:t>
            </a:r>
            <a:r>
              <a:rPr lang="hu-HU" dirty="0" err="1" smtClean="0"/>
              <a:t>CjL</a:t>
            </a:r>
            <a:r>
              <a:rPr lang="hu-HU" dirty="0" smtClean="0"/>
              <a:t>: moláris koncentrációja i-nek vagy j-nek</a:t>
            </a:r>
          </a:p>
          <a:p>
            <a:r>
              <a:rPr lang="hu-HU" dirty="0"/>
              <a:t>x</a:t>
            </a:r>
            <a:r>
              <a:rPr lang="hu-HU" dirty="0" smtClean="0"/>
              <a:t>(t): hidrogén ion koncentráció (ismeretlen)</a:t>
            </a:r>
          </a:p>
          <a:p>
            <a:r>
              <a:rPr lang="hu-HU" dirty="0" smtClean="0"/>
              <a:t>A modell célja, hogy megtalálja az összes iont a tápközegben, meghatározza a disszociációjuk mértékét, és leírja a változásokat, amik a sejt aktivitás vagy </a:t>
            </a:r>
            <a:r>
              <a:rPr lang="hu-HU" dirty="0" err="1" smtClean="0"/>
              <a:t>externális</a:t>
            </a:r>
            <a:r>
              <a:rPr lang="hu-HU" dirty="0" smtClean="0"/>
              <a:t> hatások miatt keletkeznek.</a:t>
            </a:r>
          </a:p>
          <a:p>
            <a:r>
              <a:rPr lang="hu-HU" dirty="0" smtClean="0"/>
              <a:t>Ebben a példában a pH-t a következők befolyásolják:</a:t>
            </a:r>
          </a:p>
          <a:p>
            <a:pPr marL="228600" indent="-228600">
              <a:buAutoNum type="arabicPeriod"/>
            </a:pPr>
            <a:r>
              <a:rPr lang="hu-HU" dirty="0" smtClean="0"/>
              <a:t>pH puffer: kálium </a:t>
            </a:r>
            <a:r>
              <a:rPr lang="hu-HU" dirty="0" err="1" smtClean="0"/>
              <a:t>dihidrogén</a:t>
            </a:r>
            <a:r>
              <a:rPr lang="hu-HU" dirty="0" smtClean="0"/>
              <a:t> foszfát és kálium hidrogén foszfát keveréke. Ezek teljesen </a:t>
            </a:r>
            <a:r>
              <a:rPr lang="hu-HU" dirty="0" err="1" smtClean="0"/>
              <a:t>disszociálnak</a:t>
            </a:r>
            <a:r>
              <a:rPr lang="hu-HU" dirty="0" smtClean="0"/>
              <a:t>, 3 kálium ion keletkezik, három lépésben, disszociációs állandó: KB1-KB3</a:t>
            </a:r>
          </a:p>
          <a:p>
            <a:pPr marL="228600" indent="-228600">
              <a:buAutoNum type="arabicPeriod"/>
            </a:pPr>
            <a:r>
              <a:rPr lang="hu-HU" dirty="0" smtClean="0"/>
              <a:t>Acetát: metabolikus termék, disszociációs állandó: KP1</a:t>
            </a:r>
          </a:p>
          <a:p>
            <a:pPr marL="228600" indent="-228600">
              <a:buAutoNum type="arabicPeriod"/>
            </a:pPr>
            <a:r>
              <a:rPr lang="hu-HU" dirty="0" smtClean="0"/>
              <a:t>Szén-dioxid: metabolikus termék</a:t>
            </a:r>
          </a:p>
          <a:p>
            <a:pPr marL="228600" indent="-228600">
              <a:buAutoNum type="arabicPeriod"/>
            </a:pPr>
            <a:r>
              <a:rPr lang="hu-HU" dirty="0" smtClean="0"/>
              <a:t>Ammónia: pH irányításhoz és nitrogén forrásnak van adva</a:t>
            </a:r>
          </a:p>
          <a:p>
            <a:pPr marL="228600" indent="-228600">
              <a:buAutoNum type="arabicPeriod"/>
            </a:pPr>
            <a:r>
              <a:rPr lang="hu-HU" dirty="0" smtClean="0"/>
              <a:t>Foszforsav: pH kontroll – a pufferhez hasonlóan három ionfrakció</a:t>
            </a:r>
          </a:p>
          <a:p>
            <a:endParaRPr lang="hu-HU" dirty="0"/>
          </a:p>
          <a:p>
            <a:r>
              <a:rPr lang="hu-HU" dirty="0" smtClean="0"/>
              <a:t>Mindezt behelyettesítve megkapjuk ezt a csodás egyenletet.</a:t>
            </a:r>
          </a:p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563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760156" cy="4284663"/>
          </a:xfrm>
        </p:spPr>
        <p:txBody>
          <a:bodyPr/>
          <a:lstStyle/>
          <a:p>
            <a:r>
              <a:rPr lang="hu-HU" dirty="0" smtClean="0"/>
              <a:t>Ez a reakció modell a </a:t>
            </a:r>
            <a:r>
              <a:rPr lang="hu-HU" dirty="0" err="1" smtClean="0"/>
              <a:t>bottle-neck</a:t>
            </a:r>
            <a:r>
              <a:rPr lang="hu-HU" dirty="0" smtClean="0"/>
              <a:t> alapelven nyugszik, melyben egyetlen </a:t>
            </a:r>
            <a:r>
              <a:rPr lang="hu-HU" dirty="0" err="1" smtClean="0"/>
              <a:t>enzimatikus</a:t>
            </a:r>
            <a:r>
              <a:rPr lang="hu-HU" dirty="0" smtClean="0"/>
              <a:t> katalízis határozza meg a reakciót. </a:t>
            </a:r>
          </a:p>
          <a:p>
            <a:pPr marL="228600" indent="-228600">
              <a:buAutoNum type="arabicPeriod"/>
            </a:pPr>
            <a:r>
              <a:rPr lang="hu-HU" dirty="0" smtClean="0"/>
              <a:t>Sejt specifikus növekedés </a:t>
            </a:r>
            <a:r>
              <a:rPr lang="hu-HU" dirty="0" err="1" smtClean="0"/>
              <a:t>qX</a:t>
            </a:r>
            <a:r>
              <a:rPr lang="hu-HU" dirty="0" smtClean="0"/>
              <a:t>/X: a </a:t>
            </a:r>
            <a:r>
              <a:rPr lang="hu-HU" dirty="0" err="1" smtClean="0"/>
              <a:t>szubsztrát</a:t>
            </a:r>
            <a:r>
              <a:rPr lang="hu-HU" dirty="0" smtClean="0"/>
              <a:t> vagy az oxigén irányítja és a glükózon való növekedési sebesség limitálja: µ: megfigyelt </a:t>
            </a:r>
            <a:r>
              <a:rPr lang="hu-HU" dirty="0" err="1" smtClean="0"/>
              <a:t>sejtspecifikus</a:t>
            </a:r>
            <a:r>
              <a:rPr lang="hu-HU" dirty="0" smtClean="0"/>
              <a:t> növekedés, µ1max: ennek lehetséges maximuma, </a:t>
            </a:r>
            <a:r>
              <a:rPr lang="hu-HU" dirty="0" err="1" smtClean="0"/>
              <a:t>µSgr</a:t>
            </a:r>
            <a:r>
              <a:rPr lang="hu-HU" dirty="0" smtClean="0"/>
              <a:t>: </a:t>
            </a:r>
            <a:r>
              <a:rPr lang="hu-HU" dirty="0" err="1" smtClean="0"/>
              <a:t>szubsztrát</a:t>
            </a:r>
            <a:r>
              <a:rPr lang="hu-HU" dirty="0" smtClean="0"/>
              <a:t> által meghatározott, </a:t>
            </a:r>
            <a:r>
              <a:rPr lang="hu-HU" dirty="0" err="1" smtClean="0"/>
              <a:t>µOgr</a:t>
            </a:r>
            <a:r>
              <a:rPr lang="hu-HU" dirty="0" smtClean="0"/>
              <a:t>: oxigén által meghatározott, </a:t>
            </a:r>
            <a:r>
              <a:rPr lang="hu-HU" dirty="0" err="1" smtClean="0"/>
              <a:t>qX</a:t>
            </a:r>
            <a:r>
              <a:rPr lang="hu-HU" dirty="0" smtClean="0"/>
              <a:t>/</a:t>
            </a:r>
            <a:r>
              <a:rPr lang="hu-HU" dirty="0" err="1" smtClean="0"/>
              <a:t>Xm</a:t>
            </a:r>
            <a:r>
              <a:rPr lang="hu-HU" dirty="0" smtClean="0"/>
              <a:t>: </a:t>
            </a:r>
            <a:r>
              <a:rPr lang="hu-HU" dirty="0" err="1" smtClean="0"/>
              <a:t>sejtspecifikus</a:t>
            </a:r>
            <a:r>
              <a:rPr lang="hu-HU" dirty="0" smtClean="0"/>
              <a:t> fenntartó érték (halál)</a:t>
            </a:r>
          </a:p>
          <a:p>
            <a:pPr marL="228600" indent="-228600">
              <a:buAutoNum type="arabicPeriod"/>
            </a:pPr>
            <a:r>
              <a:rPr lang="hu-HU" dirty="0" smtClean="0"/>
              <a:t>Megfelelő oxigén ellátás mellett a glükóz sejt-specifikus felvétele: csak a hozzá tartozó koncentráció limitálja: qS1/</a:t>
            </a:r>
            <a:r>
              <a:rPr lang="hu-HU" dirty="0" err="1" smtClean="0"/>
              <a:t>Xopt</a:t>
            </a:r>
            <a:r>
              <a:rPr lang="hu-HU" dirty="0" smtClean="0"/>
              <a:t>: optimális, qS1/</a:t>
            </a:r>
            <a:r>
              <a:rPr lang="hu-HU" dirty="0" err="1" smtClean="0"/>
              <a:t>Xmax</a:t>
            </a:r>
            <a:r>
              <a:rPr lang="hu-HU" dirty="0" smtClean="0"/>
              <a:t>: maximális, kS1: glükóz limitáló konstans. Ez az első </a:t>
            </a:r>
            <a:r>
              <a:rPr lang="hu-HU" dirty="0" err="1" smtClean="0"/>
              <a:t>botte-neck</a:t>
            </a:r>
            <a:endParaRPr lang="hu-HU" dirty="0" smtClean="0"/>
          </a:p>
          <a:p>
            <a:pPr marL="228600" indent="-228600">
              <a:buAutoNum type="arabicPeriod"/>
            </a:pPr>
            <a:r>
              <a:rPr lang="hu-HU" dirty="0" smtClean="0"/>
              <a:t>A glükóz gátolja a glicerin felvételét: kI21: inhibíciós konstans a glicerin felvételre a glükóz miatt</a:t>
            </a:r>
          </a:p>
          <a:p>
            <a:pPr marL="228600" indent="-228600">
              <a:buAutoNum type="arabicPeriod"/>
            </a:pPr>
            <a:r>
              <a:rPr lang="hu-HU" dirty="0" smtClean="0"/>
              <a:t>És mindkettő gátolja az acetát felvételét</a:t>
            </a:r>
          </a:p>
          <a:p>
            <a:pPr marL="228600" indent="-228600">
              <a:buAutoNum type="arabicPeriod"/>
            </a:pPr>
            <a:r>
              <a:rPr lang="hu-HU" dirty="0" smtClean="0"/>
              <a:t>A maximális </a:t>
            </a:r>
            <a:r>
              <a:rPr lang="hu-HU" dirty="0" err="1" smtClean="0"/>
              <a:t>sejtspecifikus</a:t>
            </a:r>
            <a:r>
              <a:rPr lang="hu-HU" dirty="0" smtClean="0"/>
              <a:t> felvétel: </a:t>
            </a:r>
            <a:r>
              <a:rPr lang="hu-HU" dirty="0" err="1" smtClean="0"/>
              <a:t>yX</a:t>
            </a:r>
            <a:r>
              <a:rPr lang="hu-HU" dirty="0" smtClean="0"/>
              <a:t>/</a:t>
            </a:r>
            <a:r>
              <a:rPr lang="hu-HU" dirty="0" err="1" smtClean="0"/>
              <a:t>Sigr</a:t>
            </a:r>
            <a:r>
              <a:rPr lang="hu-HU" dirty="0" smtClean="0"/>
              <a:t>: i </a:t>
            </a:r>
            <a:r>
              <a:rPr lang="hu-HU" dirty="0" err="1" smtClean="0"/>
              <a:t>szubsztrátra</a:t>
            </a:r>
            <a:r>
              <a:rPr lang="hu-HU" dirty="0" smtClean="0"/>
              <a:t> vonatkoztatott sejthozam, q: </a:t>
            </a:r>
            <a:r>
              <a:rPr lang="hu-HU" dirty="0" err="1" smtClean="0"/>
              <a:t>sejtspecifikus</a:t>
            </a:r>
            <a:r>
              <a:rPr lang="hu-HU" dirty="0" smtClean="0"/>
              <a:t> fenntartó arány az i </a:t>
            </a:r>
            <a:r>
              <a:rPr lang="hu-HU" dirty="0" err="1" smtClean="0"/>
              <a:t>szubsztrátra</a:t>
            </a:r>
            <a:r>
              <a:rPr lang="hu-HU" dirty="0" smtClean="0"/>
              <a:t>. Ez az egyenlet tartalmazza a pH és a hőmérséklet függést is.</a:t>
            </a:r>
          </a:p>
          <a:p>
            <a:pPr marL="228600" indent="-228600">
              <a:buAutoNum type="arabicPeriod"/>
            </a:pPr>
            <a:r>
              <a:rPr lang="hu-HU" dirty="0" smtClean="0"/>
              <a:t>A </a:t>
            </a:r>
            <a:r>
              <a:rPr lang="hu-HU" dirty="0" err="1" smtClean="0"/>
              <a:t>sejtspecifikus</a:t>
            </a:r>
            <a:r>
              <a:rPr lang="hu-HU" dirty="0" smtClean="0"/>
              <a:t> fenntartásnak azonos mértékűnek kell lennie minden </a:t>
            </a:r>
            <a:r>
              <a:rPr lang="hu-HU" dirty="0" err="1" smtClean="0"/>
              <a:t>szubsztrátra</a:t>
            </a:r>
            <a:r>
              <a:rPr lang="hu-HU" dirty="0" smtClean="0"/>
              <a:t>.</a:t>
            </a:r>
          </a:p>
          <a:p>
            <a:pPr marL="228600" indent="-228600">
              <a:buAutoNum type="arabicPeriod"/>
            </a:pPr>
            <a:r>
              <a:rPr lang="hu-HU" dirty="0" smtClean="0"/>
              <a:t>Az oxigén ellátás a második </a:t>
            </a:r>
            <a:r>
              <a:rPr lang="hu-HU" dirty="0" err="1" smtClean="0"/>
              <a:t>bottle-neck</a:t>
            </a:r>
            <a:r>
              <a:rPr lang="hu-HU" dirty="0" smtClean="0"/>
              <a:t>: áll: egy növekedési frakció (</a:t>
            </a:r>
            <a:r>
              <a:rPr lang="hu-HU" dirty="0" err="1" smtClean="0"/>
              <a:t>qO</a:t>
            </a:r>
            <a:r>
              <a:rPr lang="hu-HU" dirty="0" smtClean="0"/>
              <a:t>/</a:t>
            </a:r>
            <a:r>
              <a:rPr lang="hu-HU" dirty="0" err="1" smtClean="0"/>
              <a:t>Xgr</a:t>
            </a:r>
            <a:r>
              <a:rPr lang="hu-HU" dirty="0" smtClean="0"/>
              <a:t>) = a </a:t>
            </a:r>
            <a:r>
              <a:rPr lang="hu-HU" dirty="0" err="1" smtClean="0"/>
              <a:t>szubsztrát</a:t>
            </a:r>
            <a:r>
              <a:rPr lang="hu-HU" dirty="0" smtClean="0"/>
              <a:t> felvétel energiája, és egy frakcióból a fenntartó tartalékok konverziójához (</a:t>
            </a:r>
            <a:r>
              <a:rPr lang="hu-HU" dirty="0" err="1" smtClean="0"/>
              <a:t>qO</a:t>
            </a:r>
            <a:r>
              <a:rPr lang="hu-HU" dirty="0" smtClean="0"/>
              <a:t>/</a:t>
            </a:r>
            <a:r>
              <a:rPr lang="hu-HU" dirty="0" err="1" smtClean="0"/>
              <a:t>Xm</a:t>
            </a:r>
            <a:r>
              <a:rPr lang="hu-HU" dirty="0" smtClean="0"/>
              <a:t>)</a:t>
            </a:r>
          </a:p>
          <a:p>
            <a:pPr marL="228600" indent="-228600">
              <a:buAutoNum type="arabicPeriod"/>
            </a:pPr>
            <a:r>
              <a:rPr lang="hu-HU" dirty="0" smtClean="0"/>
              <a:t>Sejt-specifikus acetát termelés: yP1/</a:t>
            </a:r>
            <a:r>
              <a:rPr lang="hu-HU" dirty="0" err="1" smtClean="0"/>
              <a:t>Psi</a:t>
            </a:r>
            <a:r>
              <a:rPr lang="hu-HU" dirty="0" smtClean="0"/>
              <a:t>: acetát hozam a két </a:t>
            </a:r>
            <a:r>
              <a:rPr lang="hu-HU" dirty="0" err="1" smtClean="0"/>
              <a:t>szubsztrátból</a:t>
            </a:r>
            <a:r>
              <a:rPr lang="hu-HU" dirty="0" smtClean="0"/>
              <a:t>, kIP1O: inhibíciós állandó, az oxigénből eredően: az acetát termelést a közeg oxigén tartalma gátolja</a:t>
            </a:r>
          </a:p>
          <a:p>
            <a:pPr marL="228600" indent="-228600">
              <a:buAutoNum type="arabicPeriod"/>
            </a:pPr>
            <a:endParaRPr lang="hu-HU" dirty="0" smtClean="0"/>
          </a:p>
          <a:p>
            <a:pPr marL="228600" indent="-228600">
              <a:buAutoNum type="arabicPeriod"/>
            </a:pPr>
            <a:endParaRPr lang="hu-HU" dirty="0" smtClean="0"/>
          </a:p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78BF7-02F9-4327-9044-9F1BCC5FA6A5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0806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3917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5708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495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252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959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406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419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5417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201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613DA-3379-4B33-8410-886830ABFCA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4450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DOdlUDI-kI" TargetMode="Externa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XHmSGrGOTw" TargetMode="Externa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89213" y="2346386"/>
            <a:ext cx="8915399" cy="2430996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Biofolyamatok</a:t>
            </a:r>
            <a:r>
              <a:rPr lang="hu-HU" dirty="0" smtClean="0"/>
              <a:t> </a:t>
            </a:r>
            <a:r>
              <a:rPr lang="hu-HU" dirty="0" smtClean="0"/>
              <a:t>szabályozása és on-line szimulációja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Bioreaktorok</a:t>
            </a:r>
            <a:r>
              <a:rPr lang="hu-HU" dirty="0" smtClean="0"/>
              <a:t> és a mérnöki gyakorlat EA</a:t>
            </a:r>
          </a:p>
          <a:p>
            <a:r>
              <a:rPr lang="hu-HU" dirty="0" smtClean="0"/>
              <a:t>2015</a:t>
            </a:r>
          </a:p>
          <a:p>
            <a:r>
              <a:rPr lang="hu-HU" dirty="0" smtClean="0"/>
              <a:t>Buzás Dóra, Csizmadia Georgina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53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Biofolyamat</a:t>
            </a:r>
            <a:r>
              <a:rPr lang="hu-HU" dirty="0" err="1"/>
              <a:t>-</a:t>
            </a:r>
            <a:r>
              <a:rPr lang="hu-HU" dirty="0" err="1" smtClean="0"/>
              <a:t>szabályozás</a:t>
            </a:r>
            <a:r>
              <a:rPr lang="hu-HU" dirty="0" smtClean="0"/>
              <a:t> összetevői 1.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14203" y="1592687"/>
            <a:ext cx="10354055" cy="4859627"/>
          </a:xfrm>
        </p:spPr>
        <p:txBody>
          <a:bodyPr>
            <a:normAutofit/>
          </a:bodyPr>
          <a:lstStyle/>
          <a:p>
            <a:r>
              <a:rPr lang="hu-HU" b="1" dirty="0" smtClean="0"/>
              <a:t>Dinamikus modell: </a:t>
            </a:r>
            <a:r>
              <a:rPr lang="hu-HU" dirty="0" smtClean="0"/>
              <a:t>szükséges a szabályozó algoritmus tervezéséhez</a:t>
            </a:r>
          </a:p>
          <a:p>
            <a:pPr marL="0" indent="0">
              <a:buNone/>
            </a:pPr>
            <a:r>
              <a:rPr lang="hu-HU" u="sng" dirty="0" smtClean="0"/>
              <a:t>típusai: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tömeg egyensúly-modell (leggyakoribb),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lineáris modellek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 smtClean="0"/>
              <a:t>Black-box-modell</a:t>
            </a:r>
            <a:r>
              <a:rPr lang="hu-HU" dirty="0"/>
              <a:t>:</a:t>
            </a:r>
            <a:r>
              <a:rPr lang="hu-HU" dirty="0" smtClean="0"/>
              <a:t> input-output modell, nem lineáris, csak a bemenő és kijövő anyagokat ismerjük, belső folyamatokat nem,   </a:t>
            </a:r>
            <a:r>
              <a:rPr lang="hu-HU" dirty="0" err="1" smtClean="0"/>
              <a:t>pl</a:t>
            </a:r>
            <a:r>
              <a:rPr lang="hu-HU" dirty="0" smtClean="0"/>
              <a:t>: idegsejtek működési </a:t>
            </a:r>
            <a:r>
              <a:rPr lang="hu-HU" dirty="0" err="1" smtClean="0"/>
              <a:t>hálozatának</a:t>
            </a:r>
            <a:r>
              <a:rPr lang="hu-HU" dirty="0" smtClean="0"/>
              <a:t> modellje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Hibrid-modellek: tömeg egyensúly modell és input-output egyesítéséből</a:t>
            </a:r>
          </a:p>
          <a:p>
            <a:r>
              <a:rPr lang="hu-HU" dirty="0" err="1" smtClean="0"/>
              <a:t>Feedback-hurok</a:t>
            </a:r>
            <a:r>
              <a:rPr lang="hu-HU" dirty="0" smtClean="0"/>
              <a:t> szabályozás: on-line mért információhoz jut a szabályozó és ez alapján fejti ki szabályozó hatását</a:t>
            </a:r>
          </a:p>
          <a:p>
            <a:r>
              <a:rPr lang="hu-HU" dirty="0" err="1"/>
              <a:t>Feedforward</a:t>
            </a:r>
            <a:r>
              <a:rPr lang="hu-HU" dirty="0"/>
              <a:t> </a:t>
            </a:r>
            <a:r>
              <a:rPr lang="hu-HU" dirty="0" smtClean="0"/>
              <a:t>szabályozás: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Zavarások hatása ismert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megelőzi a zavaró hatásokat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94" y="4874719"/>
            <a:ext cx="3648746" cy="160141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9292329" y="5868609"/>
            <a:ext cx="1918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Feedback-loop</a:t>
            </a:r>
            <a:r>
              <a:rPr lang="hu-HU" sz="1200" dirty="0" smtClean="0"/>
              <a:t> szabályozás sematikus ábrája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5266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Biofolyamat-szabályozás</a:t>
            </a:r>
            <a:r>
              <a:rPr lang="hu-HU" dirty="0"/>
              <a:t> összetevői </a:t>
            </a:r>
            <a:r>
              <a:rPr lang="hu-HU" dirty="0" smtClean="0"/>
              <a:t>2.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i="1" dirty="0" smtClean="0"/>
              <a:t>Proporcionális/ arányos szabályozás</a:t>
            </a:r>
            <a:r>
              <a:rPr lang="hu-HU" dirty="0" smtClean="0"/>
              <a:t>: Szabályozó hatás amplitúdóját moduláljuk, szabályozó hatás nagysága arányos a mért hiba nagyságával.</a:t>
            </a:r>
          </a:p>
          <a:p>
            <a:pPr marL="0" indent="0">
              <a:buNone/>
            </a:pPr>
            <a:r>
              <a:rPr lang="hu-HU" dirty="0" smtClean="0"/>
              <a:t>Kimenő jel minden időpillanatban arányos a bemenő jellel, tehát nincs időbeli viselkedésük.</a:t>
            </a:r>
            <a:endParaRPr lang="hu-HU" dirty="0"/>
          </a:p>
          <a:p>
            <a:r>
              <a:rPr lang="hu-HU" b="1" i="1" dirty="0" smtClean="0"/>
              <a:t>Integrál szabályozás: </a:t>
            </a:r>
            <a:r>
              <a:rPr lang="hu-HU" dirty="0" smtClean="0"/>
              <a:t>az Proporcionális típusú szabályozás nem mindig elégséges a hiba nullára való beállításához, ezért kell az egységes szabályozó hatást bevezetni, ami a hiba integráljával arányosan korrigál.</a:t>
            </a:r>
          </a:p>
          <a:p>
            <a:r>
              <a:rPr lang="hu-HU" b="1" dirty="0" smtClean="0"/>
              <a:t>PI szabályozó</a:t>
            </a:r>
            <a:r>
              <a:rPr lang="hu-HU" dirty="0" smtClean="0"/>
              <a:t>: arányos és integráló tag párhuzamosan kapcsolva, előnyeiket egyesíti.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99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Lineáris és nem lineáris kontroll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szabályozás </a:t>
            </a:r>
            <a:r>
              <a:rPr lang="hu-HU" dirty="0" smtClean="0"/>
              <a:t>egyaránt </a:t>
            </a:r>
            <a:r>
              <a:rPr lang="hu-HU" dirty="0"/>
              <a:t>alapulhat a folyamat lineáris vagy nem lineáris modelljén. Mindkét esetben a befolyó tápoldat S koncentrációját szabályozzuk.</a:t>
            </a:r>
          </a:p>
          <a:p>
            <a:r>
              <a:rPr lang="hu-HU" dirty="0" smtClean="0"/>
              <a:t>Ilyenkor PI szabályozó az alábbi alakot veheti fel: </a:t>
            </a:r>
          </a:p>
          <a:p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Alapulhat nem lineáris modellen is, ilyenkor PI alakja: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62" y="3409504"/>
            <a:ext cx="5992061" cy="73352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965866" y="3757695"/>
            <a:ext cx="428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Kp: szabályozási előny</a:t>
            </a:r>
          </a:p>
          <a:p>
            <a:r>
              <a:rPr lang="el-GR" dirty="0"/>
              <a:t> </a:t>
            </a:r>
            <a:r>
              <a:rPr lang="el-GR" dirty="0" smtClean="0"/>
              <a:t>τ</a:t>
            </a:r>
            <a:r>
              <a:rPr lang="hu-HU" dirty="0" smtClean="0"/>
              <a:t> : tartózkodási idő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40" y="4971166"/>
            <a:ext cx="5811061" cy="67636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965866" y="4909625"/>
            <a:ext cx="1831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hu-HU" sz="1400" dirty="0" smtClean="0"/>
              <a:t>1</a:t>
            </a:r>
            <a:r>
              <a:rPr lang="hu-HU" dirty="0" smtClean="0"/>
              <a:t> és </a:t>
            </a:r>
            <a:r>
              <a:rPr lang="el-GR" dirty="0" smtClean="0"/>
              <a:t>λ</a:t>
            </a:r>
            <a:r>
              <a:rPr lang="hu-HU" sz="1400" dirty="0" smtClean="0"/>
              <a:t>2 tervezési paraméterek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1751527" y="5647535"/>
            <a:ext cx="9491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S*=konstans, amennyiben változik a szabályozó algoritmus visszaállítja, méghozzá olyan </a:t>
            </a:r>
            <a:r>
              <a:rPr lang="hu-HU" dirty="0" err="1" smtClean="0"/>
              <a:t>sebeséggel</a:t>
            </a:r>
            <a:r>
              <a:rPr lang="hu-HU" dirty="0" smtClean="0"/>
              <a:t> amit </a:t>
            </a:r>
            <a:r>
              <a:rPr lang="el-GR" dirty="0"/>
              <a:t>λ</a:t>
            </a:r>
            <a:r>
              <a:rPr lang="hu-HU" dirty="0"/>
              <a:t>1 és </a:t>
            </a:r>
            <a:r>
              <a:rPr lang="el-GR" dirty="0"/>
              <a:t>λ</a:t>
            </a:r>
            <a:r>
              <a:rPr lang="hu-HU" dirty="0"/>
              <a:t>2 tervezési </a:t>
            </a:r>
            <a:r>
              <a:rPr lang="hu-HU" dirty="0" smtClean="0"/>
              <a:t>paraméterek megengednek.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499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Előnyök és hátrányok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71781" y="1605566"/>
            <a:ext cx="9439656" cy="3855076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 smtClean="0"/>
              <a:t>Lineáris szabályozó</a:t>
            </a:r>
          </a:p>
          <a:p>
            <a:pPr marL="0" indent="0">
              <a:buNone/>
            </a:pPr>
            <a:r>
              <a:rPr lang="hu-HU" dirty="0" smtClean="0"/>
              <a:t>Előnyök: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 smtClean="0"/>
              <a:t>Steady-state</a:t>
            </a:r>
            <a:r>
              <a:rPr lang="hu-HU" dirty="0" smtClean="0"/>
              <a:t> körüli ingadozások szabályozására jól alkalmazható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Könnyen implementálható standard ipari PI regulátorokba</a:t>
            </a:r>
          </a:p>
          <a:p>
            <a:pPr marL="0" indent="0">
              <a:buNone/>
            </a:pPr>
            <a:r>
              <a:rPr lang="hu-HU" dirty="0" smtClean="0"/>
              <a:t>Hátrány: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err="1" smtClean="0"/>
              <a:t>Steady-state-től</a:t>
            </a:r>
            <a:r>
              <a:rPr lang="hu-HU" dirty="0" smtClean="0"/>
              <a:t> </a:t>
            </a:r>
            <a:r>
              <a:rPr lang="hu-HU" dirty="0" err="1" smtClean="0"/>
              <a:t>távolódva</a:t>
            </a:r>
            <a:r>
              <a:rPr lang="hu-HU" dirty="0" smtClean="0"/>
              <a:t> hatékonysága csökkent</a:t>
            </a:r>
          </a:p>
          <a:p>
            <a:r>
              <a:rPr lang="hu-HU" b="1" dirty="0"/>
              <a:t>Nem lineáris szabályozó</a:t>
            </a:r>
          </a:p>
          <a:p>
            <a:pPr marL="0" indent="0">
              <a:buNone/>
            </a:pPr>
            <a:r>
              <a:rPr lang="hu-HU" dirty="0" smtClean="0"/>
              <a:t>Előnyök: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Nagyobb spektrumot lehet általa kezelni</a:t>
            </a:r>
          </a:p>
          <a:p>
            <a:pPr marL="0" indent="0">
              <a:buNone/>
            </a:pPr>
            <a:r>
              <a:rPr lang="hu-HU" dirty="0" smtClean="0"/>
              <a:t>Hátrányok: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Első betápláláshoz számítógép szükséges, nem elég PI szabályozó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Hatékonysága főleg a modell helyességétől függ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50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 : anaerob lebontás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Acetogenezis</a:t>
            </a:r>
            <a:r>
              <a:rPr lang="hu-HU" dirty="0" smtClean="0"/>
              <a:t> 2 lépésben (</a:t>
            </a:r>
            <a:r>
              <a:rPr lang="hu-HU" dirty="0" err="1" smtClean="0"/>
              <a:t>acetogén</a:t>
            </a:r>
            <a:r>
              <a:rPr lang="hu-HU" dirty="0" smtClean="0"/>
              <a:t> baktériumok és OHPA* által)</a:t>
            </a:r>
          </a:p>
          <a:p>
            <a:r>
              <a:rPr lang="hu-HU" dirty="0" err="1" smtClean="0"/>
              <a:t>Metanogenezis</a:t>
            </a:r>
            <a:r>
              <a:rPr lang="hu-HU" dirty="0" smtClean="0"/>
              <a:t> 2 lépésben (</a:t>
            </a:r>
            <a:r>
              <a:rPr lang="hu-HU" dirty="0" err="1" smtClean="0"/>
              <a:t>acetoklaszt</a:t>
            </a:r>
            <a:r>
              <a:rPr lang="hu-HU" dirty="0" smtClean="0"/>
              <a:t> </a:t>
            </a:r>
            <a:r>
              <a:rPr lang="hu-HU" dirty="0" err="1" smtClean="0"/>
              <a:t>metanogén</a:t>
            </a:r>
            <a:r>
              <a:rPr lang="hu-HU" dirty="0" smtClean="0"/>
              <a:t> és </a:t>
            </a:r>
            <a:r>
              <a:rPr lang="hu-HU" dirty="0" err="1" smtClean="0"/>
              <a:t>hidrogenofil</a:t>
            </a:r>
            <a:r>
              <a:rPr lang="hu-HU" dirty="0" smtClean="0"/>
              <a:t> </a:t>
            </a:r>
            <a:r>
              <a:rPr lang="hu-HU" dirty="0" err="1" smtClean="0"/>
              <a:t>metanogén</a:t>
            </a:r>
            <a:r>
              <a:rPr lang="hu-HU" dirty="0" smtClean="0"/>
              <a:t> baktériumok)</a:t>
            </a:r>
          </a:p>
          <a:p>
            <a:pPr marL="0" indent="0">
              <a:buNone/>
            </a:pPr>
            <a:r>
              <a:rPr lang="hu-HU" dirty="0" smtClean="0"/>
              <a:t>Reakció hálózat: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22738" y="6001555"/>
            <a:ext cx="242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*OHPA: obligát hidrogén termelő </a:t>
            </a:r>
            <a:r>
              <a:rPr lang="hu-HU" sz="1200" dirty="0" err="1" smtClean="0"/>
              <a:t>acetogének</a:t>
            </a:r>
            <a:endParaRPr lang="hu-HU" sz="1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3600694"/>
            <a:ext cx="3785172" cy="206601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849302" y="3635379"/>
            <a:ext cx="4149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S1: glükóz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S2: </a:t>
            </a:r>
            <a:r>
              <a:rPr lang="hu-HU" dirty="0" err="1" smtClean="0"/>
              <a:t>proprionsav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S3: ecetsav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S4: hidrogén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S5: szervetlen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X1,X2,X3,X4: mikroorganizmusok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P1: metán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50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: anaerob lebontás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326524"/>
            <a:ext cx="8915400" cy="4584698"/>
          </a:xfrm>
        </p:spPr>
        <p:txBody>
          <a:bodyPr/>
          <a:lstStyle/>
          <a:p>
            <a:r>
              <a:rPr lang="hu-HU" dirty="0" smtClean="0"/>
              <a:t>Előző reakció hálózat felírható az alábbi formulákkal: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1" y="1905000"/>
            <a:ext cx="8042447" cy="360523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641724" y="1738648"/>
            <a:ext cx="3155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ξ</a:t>
            </a:r>
            <a:r>
              <a:rPr lang="hu-HU" b="1" dirty="0" smtClean="0"/>
              <a:t>: </a:t>
            </a:r>
            <a:r>
              <a:rPr lang="hu-HU" dirty="0" smtClean="0"/>
              <a:t>a reakcióban résztvevő összes komponens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K: </a:t>
            </a:r>
            <a:r>
              <a:rPr lang="hu-HU" dirty="0" smtClean="0"/>
              <a:t>hozam</a:t>
            </a:r>
            <a:r>
              <a:rPr lang="hu-HU" b="1" dirty="0" smtClean="0"/>
              <a:t> </a:t>
            </a:r>
            <a:r>
              <a:rPr lang="hu-HU" dirty="0" smtClean="0"/>
              <a:t>koefficiensek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F: </a:t>
            </a:r>
            <a:r>
              <a:rPr lang="hu-HU" dirty="0" smtClean="0"/>
              <a:t>beáramló komponensek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/>
              <a:t>Q</a:t>
            </a:r>
            <a:r>
              <a:rPr lang="hu-HU" dirty="0" smtClean="0"/>
              <a:t>: kiáramló komponensek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66" y="4798343"/>
            <a:ext cx="3602239" cy="180392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984126" y="5700303"/>
            <a:ext cx="566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Reakció sebesség: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74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Modell redukció - példa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87132" y="1313645"/>
            <a:ext cx="9817480" cy="4597577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Előzőekben ismertetett modell redukálható, egyszerűsítések és elhanyagolások alkalmazhatóak</a:t>
            </a:r>
          </a:p>
          <a:p>
            <a:pPr marL="0" indent="0">
              <a:buNone/>
            </a:pPr>
            <a:r>
              <a:rPr lang="hu-HU" b="1" dirty="0" smtClean="0"/>
              <a:t>Egyedi zavarás technikája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n+m darab differenciál egyenlet felbontása n db differenciál egyenletre és m darab algebrai egyenletre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Akkor alkalmazható, ha a </a:t>
            </a:r>
            <a:r>
              <a:rPr lang="hu-HU" dirty="0" err="1" smtClean="0"/>
              <a:t>szubsztrát</a:t>
            </a:r>
            <a:r>
              <a:rPr lang="hu-HU" dirty="0" smtClean="0"/>
              <a:t> vagy termék oldhatósága kicsi – ezért elhanyagolható</a:t>
            </a:r>
          </a:p>
          <a:p>
            <a:pPr marL="0" indent="0">
              <a:buNone/>
            </a:pPr>
            <a:r>
              <a:rPr lang="hu-HU" u="sng" dirty="0" smtClean="0"/>
              <a:t>Példa:</a:t>
            </a:r>
          </a:p>
          <a:p>
            <a:pPr marL="0" indent="0">
              <a:buNone/>
            </a:pPr>
            <a:r>
              <a:rPr lang="hu-HU" dirty="0" smtClean="0"/>
              <a:t>Valamely biokémiai reakciónak terméke P légnemű anyag, aminek oldhatósága rossz a folyékony fázisban. Telítési koncentrációját az alábbi egyenlettel fejezzük ki: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Ilyenkor átírjuk a modellt egy standard egyedi zavarás formájába</a:t>
            </a:r>
          </a:p>
          <a:p>
            <a:pPr marL="0" indent="0">
              <a:buNone/>
            </a:pPr>
            <a:r>
              <a:rPr lang="hu-HU" dirty="0" smtClean="0"/>
              <a:t>És így az alábbi egyszerű, algebrai egyenletet kapjuk meg: </a:t>
            </a:r>
          </a:p>
          <a:p>
            <a:pPr marL="0" indent="0">
              <a:buNone/>
            </a:pPr>
            <a:r>
              <a:rPr lang="hu-HU" dirty="0" smtClean="0"/>
              <a:t>Ha </a:t>
            </a:r>
            <a:r>
              <a:rPr lang="hu-HU" dirty="0"/>
              <a:t>, </a:t>
            </a:r>
            <a:r>
              <a:rPr lang="el-GR" dirty="0"/>
              <a:t>ε</a:t>
            </a:r>
            <a:r>
              <a:rPr lang="hu-HU" dirty="0" smtClean="0"/>
              <a:t>=0, akkor:</a:t>
            </a:r>
          </a:p>
          <a:p>
            <a:pPr marL="0" indent="0">
              <a:buNone/>
            </a:pPr>
            <a:r>
              <a:rPr lang="hu-HU" dirty="0" smtClean="0">
                <a:solidFill>
                  <a:srgbClr val="FF0000"/>
                </a:solidFill>
              </a:rPr>
              <a:t>Q=</a:t>
            </a:r>
            <a:r>
              <a:rPr lang="hu-HU" dirty="0" err="1" smtClean="0">
                <a:solidFill>
                  <a:srgbClr val="FF0000"/>
                </a:solidFill>
              </a:rPr>
              <a:t>kr</a:t>
            </a:r>
            <a:endParaRPr lang="hu-HU" dirty="0" smtClean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35" y="4193653"/>
            <a:ext cx="2143424" cy="13813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20" y="5295359"/>
            <a:ext cx="2791215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zorzás 4"/>
          <p:cNvSpPr/>
          <p:nvPr/>
        </p:nvSpPr>
        <p:spPr>
          <a:xfrm>
            <a:off x="948906" y="2794959"/>
            <a:ext cx="2303253" cy="4727275"/>
          </a:xfrm>
          <a:prstGeom prst="mathMultiply">
            <a:avLst>
              <a:gd name="adj1" fmla="val 1865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97607" y="2510288"/>
            <a:ext cx="3805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b="1" i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On-Line</a:t>
            </a:r>
            <a:endParaRPr lang="hu-HU" sz="9600" b="1" i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ernard MT Condensed" panose="02050806060905020404" pitchFamily="18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 flipH="1">
            <a:off x="6978771" y="5158596"/>
            <a:ext cx="106104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8039819" y="4486538"/>
            <a:ext cx="16995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9600" b="1" i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ion</a:t>
            </a:r>
            <a:endParaRPr lang="hu-HU" sz="9600" b="1" i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1" name="Tilos tábla 10"/>
          <p:cNvSpPr/>
          <p:nvPr/>
        </p:nvSpPr>
        <p:spPr>
          <a:xfrm>
            <a:off x="6814868" y="301925"/>
            <a:ext cx="4442604" cy="4287328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On-Line</a:t>
            </a:r>
            <a:r>
              <a:rPr lang="hu-HU" dirty="0" smtClean="0"/>
              <a:t> szimuláció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9" t="20832" r="25235" b="20388"/>
          <a:stretch/>
        </p:blipFill>
        <p:spPr>
          <a:xfrm>
            <a:off x="3256531" y="2967026"/>
            <a:ext cx="1799399" cy="119600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09" y="4294765"/>
            <a:ext cx="1435807" cy="14358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r="20932"/>
          <a:stretch/>
        </p:blipFill>
        <p:spPr>
          <a:xfrm flipH="1">
            <a:off x="1950469" y="4598504"/>
            <a:ext cx="1758240" cy="1739140"/>
          </a:xfrm>
          <a:prstGeom prst="rect">
            <a:avLst/>
          </a:prstGeom>
        </p:spPr>
      </p:pic>
      <p:grpSp>
        <p:nvGrpSpPr>
          <p:cNvPr id="21" name="Csoportba foglalás 20"/>
          <p:cNvGrpSpPr/>
          <p:nvPr/>
        </p:nvGrpSpPr>
        <p:grpSpPr>
          <a:xfrm>
            <a:off x="6021238" y="2051087"/>
            <a:ext cx="5696997" cy="4286557"/>
            <a:chOff x="6021238" y="2051087"/>
            <a:chExt cx="5696997" cy="4286557"/>
          </a:xfrm>
        </p:grpSpPr>
        <p:grpSp>
          <p:nvGrpSpPr>
            <p:cNvPr id="19" name="Csoportba foglalás 18"/>
            <p:cNvGrpSpPr/>
            <p:nvPr/>
          </p:nvGrpSpPr>
          <p:grpSpPr>
            <a:xfrm>
              <a:off x="6109682" y="2051087"/>
              <a:ext cx="5524432" cy="4187972"/>
              <a:chOff x="6109682" y="2051087"/>
              <a:chExt cx="5524432" cy="4187972"/>
            </a:xfrm>
          </p:grpSpPr>
          <p:pic>
            <p:nvPicPr>
              <p:cNvPr id="8" name="Kép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7972" y="3101009"/>
                <a:ext cx="2116361" cy="2507888"/>
              </a:xfrm>
              <a:prstGeom prst="rect">
                <a:avLst/>
              </a:prstGeom>
            </p:spPr>
          </p:pic>
          <p:sp>
            <p:nvSpPr>
              <p:cNvPr id="9" name="Szövegdoboz 8"/>
              <p:cNvSpPr txBox="1"/>
              <p:nvPr/>
            </p:nvSpPr>
            <p:spPr>
              <a:xfrm>
                <a:off x="7887612" y="2557392"/>
                <a:ext cx="2015514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/>
                  <a:t>r</a:t>
                </a:r>
                <a:r>
                  <a:rPr lang="hu-HU" dirty="0" smtClean="0"/>
                  <a:t>eakció rendszer</a:t>
                </a:r>
                <a:endParaRPr lang="hu-HU" dirty="0"/>
              </a:p>
            </p:txBody>
          </p:sp>
          <p:sp>
            <p:nvSpPr>
              <p:cNvPr id="10" name="Szövegdoboz 9"/>
              <p:cNvSpPr txBox="1"/>
              <p:nvPr/>
            </p:nvSpPr>
            <p:spPr>
              <a:xfrm>
                <a:off x="6446552" y="3186965"/>
                <a:ext cx="1478248" cy="92333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/>
                  <a:t>é</a:t>
                </a:r>
                <a:r>
                  <a:rPr lang="hu-HU" dirty="0" smtClean="0"/>
                  <a:t>rzékelő és működtető műszerek</a:t>
                </a:r>
                <a:endParaRPr lang="hu-HU" dirty="0"/>
              </a:p>
            </p:txBody>
          </p:sp>
          <p:sp>
            <p:nvSpPr>
              <p:cNvPr id="11" name="Szövegdoboz 10"/>
              <p:cNvSpPr txBox="1"/>
              <p:nvPr/>
            </p:nvSpPr>
            <p:spPr>
              <a:xfrm>
                <a:off x="6404712" y="4275338"/>
                <a:ext cx="1559008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/>
                  <a:t>h</a:t>
                </a:r>
                <a:r>
                  <a:rPr lang="hu-HU" dirty="0" smtClean="0"/>
                  <a:t>őmérséklet rendszer</a:t>
                </a:r>
                <a:endParaRPr lang="hu-HU" dirty="0"/>
              </a:p>
            </p:txBody>
          </p:sp>
          <p:sp>
            <p:nvSpPr>
              <p:cNvPr id="12" name="Szövegdoboz 11"/>
              <p:cNvSpPr txBox="1"/>
              <p:nvPr/>
            </p:nvSpPr>
            <p:spPr>
              <a:xfrm>
                <a:off x="6109682" y="5151872"/>
                <a:ext cx="2110149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 err="1"/>
                  <a:t>b</a:t>
                </a:r>
                <a:r>
                  <a:rPr lang="hu-HU" dirty="0" err="1" smtClean="0"/>
                  <a:t>etáp</a:t>
                </a:r>
                <a:r>
                  <a:rPr lang="hu-HU" dirty="0" smtClean="0"/>
                  <a:t> és termék rendszer</a:t>
                </a:r>
                <a:endParaRPr lang="hu-HU" dirty="0"/>
              </a:p>
            </p:txBody>
          </p:sp>
          <p:sp>
            <p:nvSpPr>
              <p:cNvPr id="13" name="Szövegdoboz 12"/>
              <p:cNvSpPr txBox="1"/>
              <p:nvPr/>
            </p:nvSpPr>
            <p:spPr>
              <a:xfrm>
                <a:off x="9708587" y="3172533"/>
                <a:ext cx="1353347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/>
                  <a:t>f</a:t>
                </a:r>
                <a:r>
                  <a:rPr lang="hu-HU" dirty="0" smtClean="0"/>
                  <a:t>áradt gőz rendszer</a:t>
                </a:r>
                <a:endParaRPr lang="hu-HU" dirty="0"/>
              </a:p>
            </p:txBody>
          </p:sp>
          <p:sp>
            <p:nvSpPr>
              <p:cNvPr id="14" name="Szövegdoboz 13"/>
              <p:cNvSpPr txBox="1"/>
              <p:nvPr/>
            </p:nvSpPr>
            <p:spPr>
              <a:xfrm>
                <a:off x="9708587" y="4229172"/>
                <a:ext cx="1925527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dirty="0"/>
                  <a:t>t</a:t>
                </a:r>
                <a:r>
                  <a:rPr lang="hu-HU" dirty="0" smtClean="0"/>
                  <a:t>ömeg transzfer</a:t>
                </a:r>
                <a:endParaRPr lang="hu-HU" dirty="0"/>
              </a:p>
            </p:txBody>
          </p:sp>
          <p:sp>
            <p:nvSpPr>
              <p:cNvPr id="15" name="Szövegdoboz 14"/>
              <p:cNvSpPr txBox="1"/>
              <p:nvPr/>
            </p:nvSpPr>
            <p:spPr>
              <a:xfrm>
                <a:off x="9894334" y="4949450"/>
                <a:ext cx="1554032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/>
                  <a:t>l</a:t>
                </a:r>
                <a:r>
                  <a:rPr lang="hu-HU" dirty="0" smtClean="0"/>
                  <a:t>evegőztető rendszer</a:t>
                </a:r>
                <a:endParaRPr lang="hu-HU" dirty="0"/>
              </a:p>
            </p:txBody>
          </p:sp>
          <p:sp>
            <p:nvSpPr>
              <p:cNvPr id="16" name="Szövegdoboz 15"/>
              <p:cNvSpPr txBox="1"/>
              <p:nvPr/>
            </p:nvSpPr>
            <p:spPr>
              <a:xfrm>
                <a:off x="8219831" y="5869727"/>
                <a:ext cx="1939955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dirty="0"/>
                  <a:t>k</a:t>
                </a:r>
                <a:r>
                  <a:rPr lang="hu-HU" dirty="0" smtClean="0"/>
                  <a:t>everő rendszer</a:t>
                </a:r>
                <a:endParaRPr lang="hu-HU" dirty="0"/>
              </a:p>
            </p:txBody>
          </p:sp>
          <p:sp>
            <p:nvSpPr>
              <p:cNvPr id="18" name="Szövegdoboz 17"/>
              <p:cNvSpPr txBox="1"/>
              <p:nvPr/>
            </p:nvSpPr>
            <p:spPr>
              <a:xfrm>
                <a:off x="7688241" y="2051087"/>
                <a:ext cx="22958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b="1" dirty="0" err="1" smtClean="0"/>
                  <a:t>On-Line</a:t>
                </a:r>
                <a:r>
                  <a:rPr lang="hu-HU" b="1" dirty="0" smtClean="0"/>
                  <a:t> szimuláció</a:t>
                </a:r>
                <a:endParaRPr lang="hu-HU" b="1" dirty="0"/>
              </a:p>
            </p:txBody>
          </p:sp>
        </p:grpSp>
        <p:sp>
          <p:nvSpPr>
            <p:cNvPr id="20" name="Téglalap 19"/>
            <p:cNvSpPr/>
            <p:nvPr/>
          </p:nvSpPr>
          <p:spPr>
            <a:xfrm>
              <a:off x="6021238" y="2051087"/>
              <a:ext cx="5696997" cy="42865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23" name="Egyenes összekötő 22"/>
          <p:cNvCxnSpPr/>
          <p:nvPr/>
        </p:nvCxnSpPr>
        <p:spPr>
          <a:xfrm flipH="1">
            <a:off x="4426612" y="2235753"/>
            <a:ext cx="15946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4426612" y="2235753"/>
            <a:ext cx="0" cy="6909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H="1">
            <a:off x="4553265" y="2381841"/>
            <a:ext cx="14660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4553265" y="2381841"/>
            <a:ext cx="0" cy="5836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 flipH="1">
            <a:off x="4553265" y="5475037"/>
            <a:ext cx="14660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2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Alkalmazás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66" y="1905000"/>
            <a:ext cx="2054525" cy="205452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3" t="3050" r="12693" b="54564"/>
          <a:stretch/>
        </p:blipFill>
        <p:spPr>
          <a:xfrm>
            <a:off x="4934072" y="1969698"/>
            <a:ext cx="2216782" cy="17811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88" y="1766887"/>
            <a:ext cx="1980481" cy="20092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15" y="1627378"/>
            <a:ext cx="2482540" cy="214877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48" y="4334505"/>
            <a:ext cx="2432728" cy="182454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38" y="3840852"/>
            <a:ext cx="2521070" cy="294124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5" y="3951287"/>
            <a:ext cx="2505974" cy="250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5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Miért szükséges a rendszerek monitorozása és automatikus szabályozása?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Termelés hatékonyságának optimalizálása</a:t>
            </a:r>
          </a:p>
          <a:p>
            <a:r>
              <a:rPr lang="hu-HU" dirty="0" smtClean="0"/>
              <a:t>Termék minőségének javítása</a:t>
            </a:r>
          </a:p>
          <a:p>
            <a:r>
              <a:rPr lang="hu-HU" dirty="0" smtClean="0"/>
              <a:t>Gyártás során fellépő zavarások észlelése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6" y="3377925"/>
            <a:ext cx="5264448" cy="329611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593984" y="3786388"/>
            <a:ext cx="4262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Abban tér el a vezérléstől, hogy távadó a szabályozott jellemzőt méri (vezérlésnél a lehetséges zavarást)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735651" y="5025980"/>
            <a:ext cx="412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Módosított jellemző: D, S</a:t>
            </a:r>
            <a:r>
              <a:rPr lang="hu-HU" sz="1400" dirty="0" smtClean="0"/>
              <a:t>in</a:t>
            </a:r>
            <a:r>
              <a:rPr lang="hu-HU" dirty="0" smtClean="0"/>
              <a:t>, F</a:t>
            </a:r>
            <a:r>
              <a:rPr lang="hu-HU" sz="1400" dirty="0" smtClean="0"/>
              <a:t>in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81057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Kialakítás</a:t>
            </a:r>
            <a:endParaRPr lang="hu-HU" dirty="0"/>
          </a:p>
        </p:txBody>
      </p:sp>
      <p:pic>
        <p:nvPicPr>
          <p:cNvPr id="140" name="Kép 1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20" y="4218317"/>
            <a:ext cx="5595692" cy="2544792"/>
          </a:xfrm>
          <a:prstGeom prst="rect">
            <a:avLst/>
          </a:prstGeom>
        </p:spPr>
      </p:pic>
      <p:pic>
        <p:nvPicPr>
          <p:cNvPr id="141" name="Kép 1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92" y="481106"/>
            <a:ext cx="5405420" cy="3409407"/>
          </a:xfrm>
          <a:prstGeom prst="rect">
            <a:avLst/>
          </a:prstGeom>
        </p:spPr>
      </p:pic>
      <p:sp>
        <p:nvSpPr>
          <p:cNvPr id="142" name="Szövegdoboz 141"/>
          <p:cNvSpPr txBox="1"/>
          <p:nvPr/>
        </p:nvSpPr>
        <p:spPr>
          <a:xfrm>
            <a:off x="2656936" y="1724838"/>
            <a:ext cx="283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Maximális élethűség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Drága</a:t>
            </a:r>
            <a:endParaRPr lang="hu-HU" dirty="0"/>
          </a:p>
        </p:txBody>
      </p:sp>
      <p:sp>
        <p:nvSpPr>
          <p:cNvPr id="143" name="Szövegdoboz 142"/>
          <p:cNvSpPr txBox="1"/>
          <p:nvPr/>
        </p:nvSpPr>
        <p:spPr>
          <a:xfrm>
            <a:off x="2656936" y="4468483"/>
            <a:ext cx="291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Kevésbé élethű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Olcsóbb</a:t>
            </a:r>
            <a:endParaRPr lang="hu-HU" dirty="0"/>
          </a:p>
        </p:txBody>
      </p:sp>
      <p:pic>
        <p:nvPicPr>
          <p:cNvPr id="144" name="Tartalom hely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36" y="2358590"/>
            <a:ext cx="1381663" cy="1381663"/>
          </a:xfrm>
        </p:spPr>
      </p:pic>
      <p:pic>
        <p:nvPicPr>
          <p:cNvPr id="145" name="Kép 1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36" y="5114814"/>
            <a:ext cx="1356504" cy="13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Komponensek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3965" b="1557"/>
          <a:stretch/>
        </p:blipFill>
        <p:spPr>
          <a:xfrm>
            <a:off x="2466992" y="2225615"/>
            <a:ext cx="3002334" cy="384521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48" y="1003672"/>
            <a:ext cx="4665618" cy="26825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48" y="3907766"/>
            <a:ext cx="2938054" cy="26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Teljes körű modell és </a:t>
            </a:r>
            <a:r>
              <a:rPr lang="hu-HU" dirty="0" err="1" smtClean="0"/>
              <a:t>szubmodellek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02" y="2633419"/>
            <a:ext cx="2116361" cy="250788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421625" y="1710558"/>
            <a:ext cx="2015514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/>
              <a:t>r</a:t>
            </a:r>
            <a:r>
              <a:rPr lang="hu-HU" dirty="0" smtClean="0"/>
              <a:t>eakció rendszer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150178" y="3311843"/>
            <a:ext cx="1559008" cy="64633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hőszabályzó rendszer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023229" y="2210738"/>
            <a:ext cx="2110149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err="1"/>
              <a:t>b</a:t>
            </a:r>
            <a:r>
              <a:rPr lang="hu-HU" dirty="0" err="1" smtClean="0"/>
              <a:t>etáp</a:t>
            </a:r>
            <a:r>
              <a:rPr lang="hu-HU" dirty="0" smtClean="0"/>
              <a:t> és termék rendszer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948798" y="2210738"/>
            <a:ext cx="1353347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kilépő gőz rendszer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327714" y="3311843"/>
            <a:ext cx="1948861" cy="64633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/>
              <a:t>t</a:t>
            </a:r>
            <a:r>
              <a:rPr lang="hu-HU" dirty="0" smtClean="0"/>
              <a:t>ömeg transzfer viselkedés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219831" y="4445456"/>
            <a:ext cx="1554032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/>
              <a:t>l</a:t>
            </a:r>
            <a:r>
              <a:rPr lang="hu-HU" dirty="0" smtClean="0"/>
              <a:t>evegőztető rendszer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459404" y="5500394"/>
            <a:ext cx="1939955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hu-HU" dirty="0"/>
              <a:t>k</a:t>
            </a:r>
            <a:r>
              <a:rPr lang="hu-HU" dirty="0" smtClean="0"/>
              <a:t>everő rendszer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142141" y="4448307"/>
            <a:ext cx="2110149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mérő és irányító rendszer</a:t>
            </a:r>
            <a:endParaRPr lang="hu-HU" dirty="0"/>
          </a:p>
        </p:txBody>
      </p:sp>
      <p:cxnSp>
        <p:nvCxnSpPr>
          <p:cNvPr id="19" name="Egyenes összekötő 18"/>
          <p:cNvCxnSpPr/>
          <p:nvPr/>
        </p:nvCxnSpPr>
        <p:spPr>
          <a:xfrm flipH="1">
            <a:off x="6668219" y="2079890"/>
            <a:ext cx="34506" cy="164672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H="1">
            <a:off x="6403501" y="4052080"/>
            <a:ext cx="25880" cy="1448314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zögletes összekötő 29"/>
          <p:cNvCxnSpPr/>
          <p:nvPr/>
        </p:nvCxnSpPr>
        <p:spPr>
          <a:xfrm rot="10800000" flipV="1">
            <a:off x="6758796" y="2464068"/>
            <a:ext cx="1133930" cy="640617"/>
          </a:xfrm>
          <a:prstGeom prst="bentConnector3">
            <a:avLst>
              <a:gd name="adj1" fmla="val 43914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zögletes összekötő 31"/>
          <p:cNvCxnSpPr/>
          <p:nvPr/>
        </p:nvCxnSpPr>
        <p:spPr>
          <a:xfrm rot="16200000" flipV="1">
            <a:off x="4936933" y="2596679"/>
            <a:ext cx="1363831" cy="998697"/>
          </a:xfrm>
          <a:prstGeom prst="bentConnector3">
            <a:avLst>
              <a:gd name="adj1" fmla="val 100601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flipV="1">
            <a:off x="4709186" y="3536871"/>
            <a:ext cx="1096925" cy="376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flipV="1">
            <a:off x="6832121" y="3869740"/>
            <a:ext cx="1479748" cy="376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>
            <a:off x="6047117" y="4445456"/>
            <a:ext cx="7850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/>
          <p:nvPr/>
        </p:nvCxnSpPr>
        <p:spPr>
          <a:xfrm>
            <a:off x="6758796" y="4445456"/>
            <a:ext cx="1449112" cy="215549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1" name="Szövegdoboz 50"/>
          <p:cNvSpPr txBox="1"/>
          <p:nvPr/>
        </p:nvSpPr>
        <p:spPr>
          <a:xfrm>
            <a:off x="8807194" y="6228272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HardCore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content</a:t>
            </a:r>
            <a:r>
              <a:rPr lang="hu-HU" b="1" dirty="0" smtClean="0">
                <a:solidFill>
                  <a:srgbClr val="FF0000"/>
                </a:solidFill>
              </a:rPr>
              <a:t> is </a:t>
            </a:r>
            <a:r>
              <a:rPr lang="hu-HU" b="1" dirty="0" err="1" smtClean="0">
                <a:solidFill>
                  <a:srgbClr val="FF0000"/>
                </a:solidFill>
              </a:rPr>
              <a:t>coming</a:t>
            </a:r>
            <a:r>
              <a:rPr lang="hu-HU" b="1" dirty="0" smtClean="0">
                <a:solidFill>
                  <a:srgbClr val="FF0000"/>
                </a:solidFill>
              </a:rPr>
              <a:t>!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52" name="Kép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08" y="6091069"/>
            <a:ext cx="699099" cy="6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7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Hőszabályzó r.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4765" r="6659" b="8292"/>
          <a:stretch/>
        </p:blipFill>
        <p:spPr>
          <a:xfrm>
            <a:off x="7060465" y="0"/>
            <a:ext cx="5131535" cy="394370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2281687" y="1905000"/>
                <a:ext cx="4290149" cy="57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𝑇h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𝑇h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𝑇h</m:t>
                          </m:r>
                        </m:sub>
                      </m:sSub>
                      <m:r>
                        <a:rPr lang="hu-HU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687" y="1905000"/>
                <a:ext cx="4290149" cy="5729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819507" y="2639463"/>
                <a:ext cx="6149824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u-HU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hu-HU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u-HU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𝐶𝑇𝑐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hu-HU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𝐶𝑖𝑛</m:t>
                          </m:r>
                        </m:sub>
                      </m:sSub>
                      <m:d>
                        <m:dPr>
                          <m:ctrlP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𝑇𝑐</m:t>
                              </m:r>
                            </m:sub>
                          </m:sSub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𝐶𝑇𝑐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07" y="2639463"/>
                <a:ext cx="6149824" cy="616387"/>
              </a:xfrm>
              <a:prstGeom prst="rect">
                <a:avLst/>
              </a:prstGeom>
              <a:blipFill rotWithShape="0">
                <a:blip r:embed="rId5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1387349" y="3417399"/>
                <a:ext cx="5859990" cy="6224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𝑇𝑐</m:t>
                          </m:r>
                        </m:sub>
                      </m:sSub>
                      <m:r>
                        <a:rPr lang="hu-HU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𝑇𝑐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𝑇𝑐𝐶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𝑇𝑐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𝑇𝑐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𝑇h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𝑇𝑐𝐶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349" y="3417399"/>
                <a:ext cx="5859990" cy="6224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1456361" y="4286003"/>
                <a:ext cx="6849889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𝐷𝐿</m:t>
                                  </m:r>
                                </m:sub>
                              </m:sSub>
                            </m:den>
                          </m:f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𝐷𝐸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hu-HU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hu-HU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𝑇𝑐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𝐷𝐿</m:t>
                              </m:r>
                            </m:sub>
                          </m:sSub>
                        </m:den>
                      </m:f>
                      <m:r>
                        <a:rPr lang="hu-HU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hu-HU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361" y="4286003"/>
                <a:ext cx="6849889" cy="616387"/>
              </a:xfrm>
              <a:prstGeom prst="rect">
                <a:avLst/>
              </a:prstGeom>
              <a:blipFill rotWithShape="0">
                <a:blip r:embed="rId7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/>
              <p:cNvSpPr txBox="1"/>
              <p:nvPr/>
            </p:nvSpPr>
            <p:spPr>
              <a:xfrm>
                <a:off x="1555570" y="5244684"/>
                <a:ext cx="7103162" cy="636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𝐿𝐷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𝐿𝐷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𝐿𝐸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baseline="-250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𝑆𝑡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hu-HU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570" y="5244684"/>
                <a:ext cx="7103162" cy="63632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026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Egyensúlyok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21158" r="19503" b="30667"/>
          <a:stretch/>
        </p:blipFill>
        <p:spPr>
          <a:xfrm>
            <a:off x="7118363" y="1392413"/>
            <a:ext cx="5073637" cy="2932982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zövegdoboz 2"/>
              <p:cNvSpPr txBox="1"/>
              <p:nvPr/>
            </p:nvSpPr>
            <p:spPr>
              <a:xfrm>
                <a:off x="2392795" y="1651465"/>
                <a:ext cx="4342214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𝑂𝐺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)×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𝑂𝑇𝑅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795" y="1651465"/>
                <a:ext cx="4342214" cy="5259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Szövegdoboz 4"/>
              <p:cNvSpPr txBox="1"/>
              <p:nvPr/>
            </p:nvSpPr>
            <p:spPr>
              <a:xfrm>
                <a:off x="2301424" y="2177378"/>
                <a:ext cx="4423647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𝐶𝐺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)×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𝐶𝑂</m:t>
                              </m:r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𝐶𝑇𝑅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424" y="2177378"/>
                <a:ext cx="4423647" cy="52591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Szövegdoboz 5"/>
              <p:cNvSpPr txBox="1"/>
              <p:nvPr/>
            </p:nvSpPr>
            <p:spPr>
              <a:xfrm>
                <a:off x="2773230" y="3061905"/>
                <a:ext cx="2435346" cy="2856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230" y="3061905"/>
                <a:ext cx="2435346" cy="285656"/>
              </a:xfrm>
              <a:prstGeom prst="rect">
                <a:avLst/>
              </a:prstGeom>
              <a:blipFill rotWithShape="0">
                <a:blip r:embed="rId6"/>
                <a:stretch>
                  <a:fillRect l="-1754" t="-10638" r="-3008" b="-3617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Szövegdoboz 6"/>
              <p:cNvSpPr txBox="1"/>
              <p:nvPr/>
            </p:nvSpPr>
            <p:spPr>
              <a:xfrm>
                <a:off x="2112857" y="3405280"/>
                <a:ext cx="42362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857" y="3405280"/>
                <a:ext cx="4236224" cy="276999"/>
              </a:xfrm>
              <a:prstGeom prst="rect">
                <a:avLst/>
              </a:prstGeom>
              <a:blipFill rotWithShape="0">
                <a:blip r:embed="rId7"/>
                <a:stretch>
                  <a:fillRect b="-4000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Szövegdoboz 7"/>
              <p:cNvSpPr txBox="1"/>
              <p:nvPr/>
            </p:nvSpPr>
            <p:spPr>
              <a:xfrm>
                <a:off x="2210053" y="3741754"/>
                <a:ext cx="23912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053" y="3741754"/>
                <a:ext cx="2391296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786" r="-3061" b="-4000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Szövegdoboz 8"/>
              <p:cNvSpPr txBox="1"/>
              <p:nvPr/>
            </p:nvSpPr>
            <p:spPr>
              <a:xfrm>
                <a:off x="1307981" y="4325395"/>
                <a:ext cx="5961312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𝐼𝐿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𝐼𝑅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𝐼𝑇𝑅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981" y="4325395"/>
                <a:ext cx="5961312" cy="57676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zövegdoboz 9"/>
              <p:cNvSpPr txBox="1"/>
              <p:nvPr/>
            </p:nvSpPr>
            <p:spPr>
              <a:xfrm>
                <a:off x="1287856" y="4964563"/>
                <a:ext cx="4477572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𝑋𝐿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sub>
                      </m:sSub>
                      <m:r>
                        <a:rPr lang="hu-HU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𝑋𝐿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856" y="4964563"/>
                <a:ext cx="4477572" cy="57676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zövegdoboz 10"/>
              <p:cNvSpPr txBox="1"/>
              <p:nvPr/>
            </p:nvSpPr>
            <p:spPr>
              <a:xfrm>
                <a:off x="1287856" y="5592764"/>
                <a:ext cx="6467027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sub>
                      </m:sSub>
                      <m:r>
                        <a:rPr lang="hu-HU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𝑋𝐿</m:t>
                          </m:r>
                        </m:sub>
                      </m:sSub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856" y="5592764"/>
                <a:ext cx="6467027" cy="57676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5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pH modell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5" y="2830165"/>
            <a:ext cx="5012422" cy="2148254"/>
          </a:xfrm>
        </p:spPr>
        <p:txBody>
          <a:bodyPr>
            <a:normAutofit/>
          </a:bodyPr>
          <a:lstStyle/>
          <a:p>
            <a:r>
              <a:rPr lang="hu-HU" dirty="0" smtClean="0"/>
              <a:t>KH</a:t>
            </a:r>
            <a:r>
              <a:rPr lang="hu-HU" baseline="-25000" dirty="0" smtClean="0"/>
              <a:t>2</a:t>
            </a:r>
            <a:r>
              <a:rPr lang="hu-HU" dirty="0" smtClean="0"/>
              <a:t>PO</a:t>
            </a:r>
            <a:r>
              <a:rPr lang="hu-HU" baseline="-25000" dirty="0" smtClean="0"/>
              <a:t>4</a:t>
            </a:r>
            <a:r>
              <a:rPr lang="hu-HU" dirty="0" smtClean="0"/>
              <a:t>: C</a:t>
            </a:r>
            <a:r>
              <a:rPr lang="hu-HU" baseline="-25000" dirty="0" smtClean="0"/>
              <a:t>B1Ltot</a:t>
            </a:r>
            <a:r>
              <a:rPr lang="hu-HU" dirty="0" smtClean="0"/>
              <a:t> és K</a:t>
            </a:r>
            <a:r>
              <a:rPr lang="hu-HU" baseline="-25000" dirty="0" smtClean="0"/>
              <a:t>2</a:t>
            </a:r>
            <a:r>
              <a:rPr lang="hu-HU" dirty="0" smtClean="0"/>
              <a:t>HPO</a:t>
            </a:r>
            <a:r>
              <a:rPr lang="hu-HU" baseline="-25000" dirty="0" smtClean="0"/>
              <a:t>4</a:t>
            </a:r>
            <a:r>
              <a:rPr lang="hu-HU" dirty="0" smtClean="0"/>
              <a:t>: C</a:t>
            </a:r>
            <a:r>
              <a:rPr lang="hu-HU" baseline="-25000" dirty="0" smtClean="0"/>
              <a:t>B2Ltot</a:t>
            </a:r>
          </a:p>
          <a:p>
            <a:r>
              <a:rPr lang="hu-HU" dirty="0" smtClean="0"/>
              <a:t>CH</a:t>
            </a:r>
            <a:r>
              <a:rPr lang="hu-HU" baseline="-25000" dirty="0" smtClean="0"/>
              <a:t>3</a:t>
            </a:r>
            <a:r>
              <a:rPr lang="hu-HU" dirty="0" smtClean="0"/>
              <a:t>COOH: C</a:t>
            </a:r>
            <a:r>
              <a:rPr lang="hu-HU" baseline="-25000" dirty="0" smtClean="0"/>
              <a:t>P1Ltot</a:t>
            </a:r>
          </a:p>
          <a:p>
            <a:r>
              <a:rPr lang="hu-HU" dirty="0" smtClean="0"/>
              <a:t>CO</a:t>
            </a:r>
            <a:r>
              <a:rPr lang="hu-HU" baseline="-25000" dirty="0" smtClean="0"/>
              <a:t>2</a:t>
            </a:r>
            <a:r>
              <a:rPr lang="hu-HU" dirty="0" smtClean="0"/>
              <a:t>: </a:t>
            </a:r>
            <a:r>
              <a:rPr lang="hu-HU" dirty="0" err="1" smtClean="0"/>
              <a:t>C</a:t>
            </a:r>
            <a:r>
              <a:rPr lang="hu-HU" baseline="-25000" dirty="0" err="1" smtClean="0"/>
              <a:t>CLtot</a:t>
            </a:r>
            <a:endParaRPr lang="hu-HU" baseline="-25000" dirty="0" smtClean="0"/>
          </a:p>
          <a:p>
            <a:r>
              <a:rPr lang="hu-HU" dirty="0" smtClean="0"/>
              <a:t>NH</a:t>
            </a:r>
            <a:r>
              <a:rPr lang="hu-HU" baseline="-25000" dirty="0" smtClean="0"/>
              <a:t>3</a:t>
            </a:r>
            <a:r>
              <a:rPr lang="hu-HU" dirty="0" smtClean="0"/>
              <a:t>: C</a:t>
            </a:r>
            <a:r>
              <a:rPr lang="hu-HU" baseline="-25000" dirty="0" smtClean="0"/>
              <a:t>A1Ltot</a:t>
            </a:r>
          </a:p>
          <a:p>
            <a:r>
              <a:rPr lang="hu-HU" dirty="0" smtClean="0"/>
              <a:t>H</a:t>
            </a:r>
            <a:r>
              <a:rPr lang="hu-HU" baseline="-25000" dirty="0" smtClean="0"/>
              <a:t>2</a:t>
            </a:r>
            <a:r>
              <a:rPr lang="hu-HU" dirty="0" smtClean="0"/>
              <a:t>PO</a:t>
            </a:r>
            <a:r>
              <a:rPr lang="hu-HU" baseline="-25000" dirty="0" smtClean="0"/>
              <a:t>4</a:t>
            </a:r>
            <a:r>
              <a:rPr lang="hu-HU" dirty="0" smtClean="0"/>
              <a:t>: </a:t>
            </a:r>
            <a:r>
              <a:rPr lang="hu-HU" dirty="0" err="1" smtClean="0"/>
              <a:t>C</a:t>
            </a:r>
            <a:r>
              <a:rPr lang="hu-HU" baseline="-25000" dirty="0" err="1" smtClean="0"/>
              <a:t>AcLtot</a:t>
            </a:r>
            <a:endParaRPr lang="hu-HU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2730011" y="1905000"/>
                <a:ext cx="7251409" cy="7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Sup>
                                <m:sSub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𝑗𝐿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hu-HU" b="0" i="1" baseline="-2500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Sup>
                                <m:sSub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𝑖𝐿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hu-HU" b="0" i="1" baseline="-2500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011" y="1905000"/>
                <a:ext cx="7251409" cy="7184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9" y="2688390"/>
            <a:ext cx="1880138" cy="174354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52" y="4496925"/>
            <a:ext cx="615696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reakció modellje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25724" r="16786" b="8749"/>
          <a:stretch/>
        </p:blipFill>
        <p:spPr>
          <a:xfrm>
            <a:off x="7720642" y="-15748"/>
            <a:ext cx="4471358" cy="543763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zövegdoboz 2"/>
              <p:cNvSpPr txBox="1"/>
              <p:nvPr/>
            </p:nvSpPr>
            <p:spPr>
              <a:xfrm>
                <a:off x="1663626" y="1703097"/>
                <a:ext cx="5672963" cy="318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begChr m:val="{"/>
                          <m:endChr m:val="}"/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𝑆𝑔𝑟</m:t>
                              </m:r>
                            </m:sub>
                          </m:sSub>
                          <m:d>
                            <m:d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𝑂𝑔𝑟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𝑋𝑚</m:t>
                              </m:r>
                            </m:den>
                          </m:f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hu-HU" baseline="-25000" dirty="0"/>
              </a:p>
            </p:txBody>
          </p:sp>
        </mc:Choice>
        <mc:Fallback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626" y="1703097"/>
                <a:ext cx="5672963" cy="318677"/>
              </a:xfrm>
              <a:prstGeom prst="rect">
                <a:avLst/>
              </a:prstGeom>
              <a:blipFill rotWithShape="0">
                <a:blip r:embed="rId4"/>
                <a:stretch>
                  <a:fillRect t="-66038" b="-1660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Szövegdoboz 4"/>
              <p:cNvSpPr txBox="1"/>
              <p:nvPr/>
            </p:nvSpPr>
            <p:spPr>
              <a:xfrm>
                <a:off x="2328840" y="2193073"/>
                <a:ext cx="4342534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𝑋𝑜𝑝𝑡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𝑋𝑚𝑎𝑥</m:t>
                              </m:r>
                            </m:den>
                          </m:f>
                        </m:sub>
                      </m:sSub>
                      <m:r>
                        <a:rPr lang="hu-HU" b="0" i="1" baseline="-25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840" y="2193073"/>
                <a:ext cx="4342534" cy="5767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Szövegdoboz 5"/>
              <p:cNvSpPr txBox="1"/>
              <p:nvPr/>
            </p:nvSpPr>
            <p:spPr>
              <a:xfrm>
                <a:off x="1760610" y="2987865"/>
                <a:ext cx="5928931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𝑋𝑜𝑝𝑡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𝑋𝑚𝑎𝑥</m:t>
                              </m:r>
                            </m:den>
                          </m:f>
                        </m:sub>
                      </m:sSub>
                      <m:r>
                        <a:rPr lang="hu-H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hu-H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hu-H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610" y="2987865"/>
                <a:ext cx="5928931" cy="5767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Szövegdoboz 6"/>
              <p:cNvSpPr txBox="1"/>
              <p:nvPr/>
            </p:nvSpPr>
            <p:spPr>
              <a:xfrm>
                <a:off x="1341774" y="3879030"/>
                <a:ext cx="6316665" cy="810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𝑋𝑜𝑝𝑡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𝑋𝑚𝑎𝑥</m:t>
                              </m:r>
                            </m:den>
                          </m:f>
                        </m:sub>
                      </m:sSub>
                      <m:r>
                        <a:rPr lang="hu-HU" i="1" baseline="-25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hu-H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nary>
                        <m:naryPr>
                          <m:chr m:val="∏"/>
                          <m:ctrlPr>
                            <a:rPr lang="hu-H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f>
                            <m:fPr>
                              <m:ctrlP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u-HU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hu-HU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𝑆𝑗𝐿</m:t>
                                  </m:r>
                                </m:sub>
                              </m:sSub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774" y="3879030"/>
                <a:ext cx="6316665" cy="81009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Szövegdoboz 7"/>
              <p:cNvSpPr txBox="1"/>
              <p:nvPr/>
            </p:nvSpPr>
            <p:spPr>
              <a:xfrm>
                <a:off x="1801824" y="4887269"/>
                <a:ext cx="3281091" cy="606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𝑖𝑚𝑎𝑥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num>
                                <m:den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𝑆𝑖𝑔𝑟</m:t>
                                  </m:r>
                                </m:den>
                              </m:f>
                            </m:sub>
                          </m:sSub>
                        </m:den>
                      </m:f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𝑆𝑖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𝑋𝑚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hu-HU" baseline="-25000" dirty="0"/>
              </a:p>
            </p:txBody>
          </p:sp>
        </mc:Choice>
        <mc:Fallback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24" y="4887269"/>
                <a:ext cx="3281091" cy="60600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Szövegdoboz 8"/>
              <p:cNvSpPr txBox="1"/>
              <p:nvPr/>
            </p:nvSpPr>
            <p:spPr>
              <a:xfrm>
                <a:off x="1596031" y="5691415"/>
                <a:ext cx="3692678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𝑋𝑚</m:t>
                              </m:r>
                            </m:den>
                          </m:f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𝑆𝑖𝑔𝑟</m:t>
                              </m:r>
                            </m:den>
                          </m:f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𝑋𝑚</m:t>
                              </m:r>
                            </m:den>
                          </m:f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=1,2,3</m:t>
                      </m:r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031" y="5691415"/>
                <a:ext cx="3692678" cy="299569"/>
              </a:xfrm>
              <a:prstGeom prst="rect">
                <a:avLst/>
              </a:prstGeom>
              <a:blipFill rotWithShape="0">
                <a:blip r:embed="rId9"/>
                <a:stretch>
                  <a:fillRect t="-79592" b="-17959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zövegdoboz 9"/>
              <p:cNvSpPr txBox="1"/>
              <p:nvPr/>
            </p:nvSpPr>
            <p:spPr>
              <a:xfrm>
                <a:off x="1968986" y="6213913"/>
                <a:ext cx="2946769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num>
                            <m:den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num>
                            <m:den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𝑋𝑔𝑟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num>
                            <m:den>
                              <m:r>
                                <a:rPr lang="hu-HU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𝑋𝑚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hu-HU" baseline="-25000" dirty="0"/>
              </a:p>
            </p:txBody>
          </p:sp>
        </mc:Choice>
        <mc:Fallback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986" y="6213913"/>
                <a:ext cx="2946769" cy="299569"/>
              </a:xfrm>
              <a:prstGeom prst="rect">
                <a:avLst/>
              </a:prstGeom>
              <a:blipFill rotWithShape="0">
                <a:blip r:embed="rId10"/>
                <a:stretch>
                  <a:fillRect l="-1656" t="-77551" r="-8075" b="-18163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zövegdoboz 10"/>
              <p:cNvSpPr txBox="1"/>
              <p:nvPr/>
            </p:nvSpPr>
            <p:spPr>
              <a:xfrm>
                <a:off x="7374250" y="5691415"/>
                <a:ext cx="4491806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𝑆𝑖</m:t>
                                      </m:r>
                                    </m:den>
                                  </m:f>
                                </m:sub>
                              </m:sSub>
                            </m:e>
                          </m:nary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</m:t>
                                  </m:r>
                                </m:num>
                                <m:den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</m:sub>
                          </m:sSub>
                        </m:e>
                      </m:d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𝐼𝑃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𝐼𝑃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𝑂𝐿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250" y="5691415"/>
                <a:ext cx="4491806" cy="88036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1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On-line szimuláció példa</a:t>
            </a:r>
            <a:endParaRPr lang="hu-HU" dirty="0"/>
          </a:p>
        </p:txBody>
      </p:sp>
      <p:pic>
        <p:nvPicPr>
          <p:cNvPr id="4" name="_DOdlUDI-k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66988" y="1595532"/>
            <a:ext cx="8941131" cy="50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 már az integrált kialakítás is elég élethű lehet</a:t>
            </a:r>
            <a:endParaRPr lang="hu-HU" dirty="0"/>
          </a:p>
        </p:txBody>
      </p:sp>
      <p:pic>
        <p:nvPicPr>
          <p:cNvPr id="4" name="pXHmSGrGOT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82069" y="1905000"/>
            <a:ext cx="8486588" cy="47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Kérdések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24068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1. Milyen nehézségek akadályozzák az automatikus szabályozás megvalósítását</a:t>
            </a:r>
          </a:p>
          <a:p>
            <a:r>
              <a:rPr lang="hu-HU" dirty="0" smtClean="0"/>
              <a:t>2. Milyen szabályozási típusok léteznek?</a:t>
            </a:r>
          </a:p>
          <a:p>
            <a:r>
              <a:rPr lang="hu-HU" dirty="0" smtClean="0"/>
              <a:t>3. Hogyan lehetne a stabilitást definiálni?</a:t>
            </a:r>
          </a:p>
          <a:p>
            <a:r>
              <a:rPr lang="hu-HU" dirty="0" smtClean="0"/>
              <a:t>4. Mik a lineáris és nem lineáris szabályozók előnyei és hátrányai?</a:t>
            </a:r>
          </a:p>
          <a:p>
            <a:r>
              <a:rPr lang="hu-HU" dirty="0" smtClean="0"/>
              <a:t>5. Mivel lehet egyszerűsíteni a modellt</a:t>
            </a:r>
            <a:r>
              <a:rPr lang="hu-HU" dirty="0" smtClean="0"/>
              <a:t>?</a:t>
            </a:r>
          </a:p>
          <a:p>
            <a:r>
              <a:rPr lang="hu-HU" dirty="0" smtClean="0"/>
              <a:t>6. Milyen </a:t>
            </a:r>
            <a:r>
              <a:rPr lang="hu-HU" dirty="0"/>
              <a:t>alkalmazási területei vannak az on-line szimulációnak?</a:t>
            </a:r>
          </a:p>
          <a:p>
            <a:r>
              <a:rPr lang="hu-HU" dirty="0" smtClean="0"/>
              <a:t>7. Milyen </a:t>
            </a:r>
            <a:r>
              <a:rPr lang="hu-HU" dirty="0"/>
              <a:t>kialakítási változatai vannak az on-line szimulációnak? Jellemezd az egyiket!</a:t>
            </a:r>
          </a:p>
          <a:p>
            <a:r>
              <a:rPr lang="hu-HU" dirty="0" smtClean="0"/>
              <a:t>8. Sorold </a:t>
            </a:r>
            <a:r>
              <a:rPr lang="hu-HU" dirty="0"/>
              <a:t>fel az online szimuláció </a:t>
            </a:r>
            <a:r>
              <a:rPr lang="hu-HU" dirty="0" err="1"/>
              <a:t>szubmodelljeit</a:t>
            </a:r>
            <a:r>
              <a:rPr lang="hu-HU" dirty="0"/>
              <a:t>!</a:t>
            </a:r>
          </a:p>
          <a:p>
            <a:r>
              <a:rPr lang="hu-HU" dirty="0" smtClean="0"/>
              <a:t>9. Sorold </a:t>
            </a:r>
            <a:r>
              <a:rPr lang="hu-HU" dirty="0"/>
              <a:t>fel a </a:t>
            </a:r>
            <a:r>
              <a:rPr lang="hu-HU" dirty="0" err="1"/>
              <a:t>bioreaktor</a:t>
            </a:r>
            <a:r>
              <a:rPr lang="hu-HU" dirty="0"/>
              <a:t> hőszabályzó rendszerének elemeit!</a:t>
            </a:r>
          </a:p>
          <a:p>
            <a:r>
              <a:rPr lang="hu-HU" dirty="0" smtClean="0"/>
              <a:t>10. A </a:t>
            </a:r>
            <a:r>
              <a:rPr lang="hu-HU" dirty="0"/>
              <a:t>reakció modelljében mi a két limitáló tényező (</a:t>
            </a:r>
            <a:r>
              <a:rPr lang="hu-HU" dirty="0" err="1"/>
              <a:t>bottle-neck</a:t>
            </a:r>
            <a:r>
              <a:rPr lang="hu-HU" dirty="0"/>
              <a:t>)?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385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Automatikus szabályozás lassan fejlődik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Folyamatok </a:t>
            </a:r>
            <a:r>
              <a:rPr lang="hu-HU" b="1" dirty="0" smtClean="0"/>
              <a:t>belső dinamikája </a:t>
            </a:r>
            <a:r>
              <a:rPr lang="hu-HU" dirty="0" smtClean="0"/>
              <a:t>nem teljesen ismert</a:t>
            </a:r>
          </a:p>
          <a:p>
            <a:r>
              <a:rPr lang="hu-HU" dirty="0" smtClean="0"/>
              <a:t>Modellezésben számos módszertani probléma megoldásra vár</a:t>
            </a:r>
          </a:p>
          <a:p>
            <a:r>
              <a:rPr lang="hu-HU" dirty="0" smtClean="0"/>
              <a:t>Számos faktor befolyásolja </a:t>
            </a:r>
            <a:r>
              <a:rPr lang="el-GR" dirty="0"/>
              <a:t>μ</a:t>
            </a:r>
            <a:r>
              <a:rPr lang="hu-HU" dirty="0" err="1" smtClean="0"/>
              <a:t>-t</a:t>
            </a:r>
            <a:r>
              <a:rPr lang="hu-HU" dirty="0" smtClean="0"/>
              <a:t>            nehéz mindet modellezni</a:t>
            </a:r>
          </a:p>
          <a:p>
            <a:r>
              <a:rPr lang="hu-HU" b="1" dirty="0" smtClean="0"/>
              <a:t>Megbízható</a:t>
            </a:r>
            <a:r>
              <a:rPr lang="hu-HU" dirty="0" smtClean="0"/>
              <a:t> modell megalkotásához számos kísérlet szükséges</a:t>
            </a:r>
          </a:p>
          <a:p>
            <a:r>
              <a:rPr lang="hu-HU" dirty="0" smtClean="0"/>
              <a:t>A kísérletek </a:t>
            </a:r>
            <a:r>
              <a:rPr lang="hu-HU" b="1" dirty="0" smtClean="0"/>
              <a:t>reprodukálhatósága</a:t>
            </a:r>
            <a:r>
              <a:rPr lang="hu-HU" dirty="0" smtClean="0"/>
              <a:t> kétséges – körülmények változnak</a:t>
            </a:r>
          </a:p>
          <a:p>
            <a:r>
              <a:rPr lang="hu-HU" dirty="0" smtClean="0"/>
              <a:t>Élő organizmusok viselkedése </a:t>
            </a:r>
            <a:r>
              <a:rPr lang="hu-HU" b="1" dirty="0" smtClean="0"/>
              <a:t>nem lineáris, nem stacionárius</a:t>
            </a:r>
          </a:p>
          <a:p>
            <a:r>
              <a:rPr lang="hu-HU" dirty="0" smtClean="0"/>
              <a:t>Paraméterek </a:t>
            </a:r>
            <a:r>
              <a:rPr lang="hu-HU" b="1" dirty="0" smtClean="0"/>
              <a:t>nem konstansak</a:t>
            </a:r>
            <a:r>
              <a:rPr lang="hu-HU" dirty="0" smtClean="0"/>
              <a:t>: fiziológiai változások, genetikai adaptáció</a:t>
            </a:r>
          </a:p>
          <a:p>
            <a:r>
              <a:rPr lang="hu-HU" dirty="0" smtClean="0"/>
              <a:t>Nincs elérhető olcsó és egyben megbízható eszköz a valós idejű monitorozásra</a:t>
            </a:r>
          </a:p>
          <a:p>
            <a:r>
              <a:rPr lang="hu-HU" dirty="0" smtClean="0"/>
              <a:t>Analízis költséges, hosszú időt vesz igénybe, ez limitálja a vizsgálatok gyakoriságát</a:t>
            </a:r>
            <a:endParaRPr lang="hu-HU" dirty="0"/>
          </a:p>
        </p:txBody>
      </p:sp>
      <p:sp>
        <p:nvSpPr>
          <p:cNvPr id="4" name="Jobbra nyíl 3"/>
          <p:cNvSpPr/>
          <p:nvPr/>
        </p:nvSpPr>
        <p:spPr>
          <a:xfrm>
            <a:off x="6259133" y="2910625"/>
            <a:ext cx="489397" cy="330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87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Számítógép által szabályozott bioreaktor - vázlata</a:t>
            </a: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3" y="1801970"/>
            <a:ext cx="5275588" cy="3944808"/>
          </a:xfrm>
        </p:spPr>
      </p:pic>
      <p:sp>
        <p:nvSpPr>
          <p:cNvPr id="8" name="Szöveg helye 7"/>
          <p:cNvSpPr>
            <a:spLocks noGrp="1"/>
          </p:cNvSpPr>
          <p:nvPr>
            <p:ph type="body" sz="quarter" idx="3"/>
          </p:nvPr>
        </p:nvSpPr>
        <p:spPr>
          <a:xfrm>
            <a:off x="7505610" y="1616869"/>
            <a:ext cx="3999001" cy="576262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9" name="Tartalom helye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u-HU" dirty="0" smtClean="0"/>
              <a:t>Szenzorok vizsgálják a </a:t>
            </a:r>
            <a:r>
              <a:rPr lang="hu-HU" dirty="0" err="1" smtClean="0"/>
              <a:t>bioreaktorból</a:t>
            </a:r>
            <a:r>
              <a:rPr lang="hu-HU" dirty="0" smtClean="0"/>
              <a:t> </a:t>
            </a:r>
            <a:r>
              <a:rPr lang="hu-HU" dirty="0" err="1" smtClean="0"/>
              <a:t>számazó</a:t>
            </a:r>
            <a:r>
              <a:rPr lang="hu-HU" dirty="0" smtClean="0"/>
              <a:t> folyadék mintát és kilépő gázt (on-line)</a:t>
            </a:r>
          </a:p>
          <a:p>
            <a:r>
              <a:rPr lang="hu-HU" dirty="0" smtClean="0"/>
              <a:t>Jeltovábbítás a szoftvernek – információk kombinálása</a:t>
            </a:r>
          </a:p>
          <a:p>
            <a:r>
              <a:rPr lang="hu-HU" dirty="0" smtClean="0"/>
              <a:t>Szabályozó algoritmus</a:t>
            </a:r>
          </a:p>
          <a:p>
            <a:r>
              <a:rPr lang="hu-HU" dirty="0" smtClean="0"/>
              <a:t>Szabályozó hatás, a befolyó tápoldat </a:t>
            </a:r>
            <a:r>
              <a:rPr lang="hu-HU" dirty="0" err="1" smtClean="0"/>
              <a:t>szubsztrát</a:t>
            </a:r>
            <a:r>
              <a:rPr lang="hu-HU" dirty="0" smtClean="0"/>
              <a:t> koncentrációját módosítja</a:t>
            </a:r>
          </a:p>
        </p:txBody>
      </p:sp>
    </p:spTree>
    <p:extLst>
      <p:ext uri="{BB962C8B-B14F-4D97-AF65-F5344CB8AC3E}">
        <p14:creationId xmlns:p14="http://schemas.microsoft.com/office/powerpoint/2010/main" val="14096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1051"/>
          </a:xfrm>
        </p:spPr>
        <p:txBody>
          <a:bodyPr/>
          <a:lstStyle/>
          <a:p>
            <a:r>
              <a:rPr lang="hu-HU" dirty="0" smtClean="0"/>
              <a:t>Automatikus szabályozás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64964" y="1541171"/>
            <a:ext cx="8915400" cy="3777622"/>
          </a:xfrm>
        </p:spPr>
        <p:txBody>
          <a:bodyPr/>
          <a:lstStyle/>
          <a:p>
            <a:r>
              <a:rPr lang="hu-HU" b="1" dirty="0"/>
              <a:t>Célja</a:t>
            </a:r>
            <a:r>
              <a:rPr lang="hu-HU" dirty="0"/>
              <a:t>: </a:t>
            </a:r>
            <a:r>
              <a:rPr lang="hu-HU" dirty="0" smtClean="0"/>
              <a:t>a folyamat stabil futtatása </a:t>
            </a:r>
            <a:r>
              <a:rPr lang="hu-HU" dirty="0"/>
              <a:t>és </a:t>
            </a:r>
            <a:r>
              <a:rPr lang="hu-HU" dirty="0" smtClean="0"/>
              <a:t>fenntartás, </a:t>
            </a:r>
            <a:r>
              <a:rPr lang="hu-HU" dirty="0"/>
              <a:t>optimális működési körülmények </a:t>
            </a:r>
            <a:r>
              <a:rPr lang="hu-HU" dirty="0" smtClean="0"/>
              <a:t>között és </a:t>
            </a:r>
            <a:r>
              <a:rPr lang="hu-HU" dirty="0"/>
              <a:t>az esetlegesen fellépő </a:t>
            </a:r>
            <a:r>
              <a:rPr lang="hu-HU" dirty="0" smtClean="0"/>
              <a:t>zavarások kiküszöbölése</a:t>
            </a:r>
            <a:endParaRPr lang="hu-HU" dirty="0"/>
          </a:p>
          <a:p>
            <a:r>
              <a:rPr lang="hu-HU" dirty="0" smtClean="0"/>
              <a:t>Példa: mikrobák növekedése egy kevert reaktorban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64" y="2675028"/>
            <a:ext cx="3550877" cy="12414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64" y="3702755"/>
            <a:ext cx="2655568" cy="1347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5821251" y="2859110"/>
                <a:ext cx="507427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Reakcio séma: S → X (limitáló </a:t>
                </a:r>
                <a:r>
                  <a:rPr lang="hu-HU" dirty="0" err="1" smtClean="0"/>
                  <a:t>szubsztrát</a:t>
                </a:r>
                <a:r>
                  <a:rPr lang="hu-HU" dirty="0" smtClean="0"/>
                  <a:t>, keletkezett biomassza)</a:t>
                </a:r>
                <a:endParaRPr lang="hu-HU" dirty="0"/>
              </a:p>
              <a:p>
                <a:r>
                  <a:rPr lang="hu-HU" dirty="0" smtClean="0"/>
                  <a:t>Reakció dinamikáját leíró egyenletek</a:t>
                </a:r>
              </a:p>
              <a:p>
                <a:endParaRPr lang="hu-H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b="1" dirty="0" smtClean="0"/>
                  <a:t>D</a:t>
                </a:r>
                <a:r>
                  <a:rPr lang="hu-HU" dirty="0" smtClean="0"/>
                  <a:t>: </a:t>
                </a:r>
                <a:r>
                  <a:rPr lang="hu-HU" dirty="0" err="1" smtClean="0"/>
                  <a:t>higítási</a:t>
                </a:r>
                <a:r>
                  <a:rPr lang="hu-HU" dirty="0" smtClean="0"/>
                  <a:t> sebesség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hu-HU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b="0" i="0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b="1" dirty="0" err="1" smtClean="0"/>
                  <a:t>Yx</a:t>
                </a:r>
                <a:r>
                  <a:rPr lang="hu-HU" b="1" dirty="0" smtClean="0"/>
                  <a:t>/s</a:t>
                </a:r>
                <a:r>
                  <a:rPr lang="hu-HU" dirty="0" smtClean="0"/>
                  <a:t>: hozam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μ</a:t>
                </a:r>
                <a:r>
                  <a:rPr lang="hu-HU" b="1" dirty="0" smtClean="0"/>
                  <a:t> </a:t>
                </a:r>
                <a:r>
                  <a:rPr lang="hu-HU" dirty="0" smtClean="0"/>
                  <a:t>: fajlagos növekedési sebesség </a:t>
                </a:r>
                <a:r>
                  <a:rPr lang="hu-HU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hu-HU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hu-HU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b="1" dirty="0" smtClean="0"/>
                  <a:t>S</a:t>
                </a:r>
                <a:r>
                  <a:rPr lang="hu-HU" sz="1400" b="1" dirty="0" smtClean="0"/>
                  <a:t>in</a:t>
                </a:r>
                <a:r>
                  <a:rPr lang="hu-HU" dirty="0" smtClean="0"/>
                  <a:t>: befolyó tápoldat </a:t>
                </a:r>
                <a:r>
                  <a:rPr lang="hu-HU" dirty="0" err="1" smtClean="0"/>
                  <a:t>szubsztrát</a:t>
                </a:r>
                <a:r>
                  <a:rPr lang="hu-HU" dirty="0" smtClean="0"/>
                  <a:t> koncentrációja (g/l)</a:t>
                </a:r>
              </a:p>
              <a:p>
                <a:endParaRPr lang="hu-HU" dirty="0" smtClean="0"/>
              </a:p>
              <a:p>
                <a:endParaRPr lang="hu-HU" dirty="0"/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251" y="2859110"/>
                <a:ext cx="5074276" cy="3416320"/>
              </a:xfrm>
              <a:prstGeom prst="rect">
                <a:avLst/>
              </a:prstGeom>
              <a:blipFill rotWithShape="0">
                <a:blip r:embed="rId5"/>
                <a:stretch>
                  <a:fillRect l="-1082" t="-89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/>
          <p:cNvSpPr txBox="1"/>
          <p:nvPr/>
        </p:nvSpPr>
        <p:spPr>
          <a:xfrm>
            <a:off x="1764964" y="5424056"/>
            <a:ext cx="902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Dinamikus modell, aminek célja a folyamat időbeli előrehaladásának leírása</a:t>
            </a:r>
          </a:p>
          <a:p>
            <a:r>
              <a:rPr lang="hu-HU" dirty="0" smtClean="0"/>
              <a:t>A szabályozás a D és Sin által lehetséges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86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Alapfogalmak 1.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07388" y="1412383"/>
            <a:ext cx="3025976" cy="352023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Zavarás</a:t>
            </a:r>
          </a:p>
          <a:p>
            <a:pPr marL="0" indent="0">
              <a:buNone/>
            </a:pP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277144" y="1803476"/>
            <a:ext cx="4713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Ha a dinamikai modell megfelelő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D (</a:t>
            </a:r>
            <a:r>
              <a:rPr lang="hu-HU" dirty="0" err="1" smtClean="0"/>
              <a:t>higítási</a:t>
            </a:r>
            <a:r>
              <a:rPr lang="hu-HU" dirty="0" smtClean="0"/>
              <a:t> sebesség) az egyetlen szabályozott input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Ilyenkor S</a:t>
            </a:r>
            <a:r>
              <a:rPr lang="hu-HU" sz="1200" dirty="0" smtClean="0"/>
              <a:t>in</a:t>
            </a:r>
            <a:r>
              <a:rPr lang="hu-HU" dirty="0" smtClean="0"/>
              <a:t> változása zavarást jelent</a:t>
            </a:r>
          </a:p>
          <a:p>
            <a:endParaRPr lang="hu-HU" dirty="0"/>
          </a:p>
          <a:p>
            <a:r>
              <a:rPr lang="hu-HU" b="1" dirty="0" smtClean="0"/>
              <a:t>Ha a dinamikai modell nem tökéletes</a:t>
            </a:r>
          </a:p>
          <a:p>
            <a:pPr marL="285750" indent="-285750">
              <a:buFontTx/>
              <a:buChar char="-"/>
            </a:pPr>
            <a:r>
              <a:rPr lang="el-GR" dirty="0" smtClean="0"/>
              <a:t>μ</a:t>
            </a:r>
            <a:r>
              <a:rPr lang="hu-HU" dirty="0" smtClean="0"/>
              <a:t>*, </a:t>
            </a:r>
            <a:r>
              <a:rPr lang="hu-HU" dirty="0" err="1" smtClean="0"/>
              <a:t>Ks</a:t>
            </a:r>
            <a:r>
              <a:rPr lang="hu-HU" dirty="0" smtClean="0"/>
              <a:t>, K</a:t>
            </a:r>
            <a:r>
              <a:rPr lang="hu-HU" sz="1200" dirty="0" smtClean="0"/>
              <a:t>I</a:t>
            </a:r>
            <a:r>
              <a:rPr lang="hu-HU" dirty="0" smtClean="0"/>
              <a:t> változik az idő függvényében</a:t>
            </a:r>
          </a:p>
          <a:p>
            <a:r>
              <a:rPr lang="hu-HU" dirty="0" smtClean="0"/>
              <a:t>- Oka lehet mikrobák genetikai adaptációja</a:t>
            </a: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smtClean="0"/>
              <a:t> ez zavarást jelent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388698" y="1588394"/>
            <a:ext cx="28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Haldane-összefüggés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9092485" y="2245965"/>
            <a:ext cx="3099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 smtClean="0"/>
              <a:t>K</a:t>
            </a:r>
            <a:r>
              <a:rPr lang="hu-HU" sz="1600" b="1" dirty="0" err="1" smtClean="0"/>
              <a:t>s</a:t>
            </a:r>
            <a:r>
              <a:rPr lang="hu-HU" sz="1600" dirty="0" smtClean="0"/>
              <a:t>: </a:t>
            </a:r>
            <a:r>
              <a:rPr lang="hu-HU" sz="1600" dirty="0" err="1" smtClean="0"/>
              <a:t>Monod-konstans</a:t>
            </a:r>
            <a:endParaRPr lang="hu-H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 smtClean="0"/>
              <a:t>K</a:t>
            </a:r>
            <a:r>
              <a:rPr lang="hu-HU" sz="1200" b="1" dirty="0" smtClean="0"/>
              <a:t>I</a:t>
            </a:r>
            <a:r>
              <a:rPr lang="hu-HU" sz="1400" b="1" dirty="0" smtClean="0"/>
              <a:t> : </a:t>
            </a:r>
            <a:r>
              <a:rPr lang="hu-HU" sz="1600" dirty="0" smtClean="0"/>
              <a:t>inhibíciós állandó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 err="1" smtClean="0"/>
              <a:t>μ</a:t>
            </a:r>
            <a:r>
              <a:rPr lang="hu-HU" sz="1200" b="1" dirty="0" err="1" smtClean="0"/>
              <a:t>max</a:t>
            </a:r>
            <a:r>
              <a:rPr lang="hu-HU" sz="1200" b="1" dirty="0" smtClean="0"/>
              <a:t>: </a:t>
            </a:r>
            <a:r>
              <a:rPr lang="hu-HU" sz="1600" dirty="0" smtClean="0"/>
              <a:t>maximum fajlagos növekedési sebesség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40" y="1905000"/>
            <a:ext cx="2733398" cy="95411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3043321"/>
            <a:ext cx="2707611" cy="95411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339403" y="4704868"/>
            <a:ext cx="4430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De zavarás származhat ezen felül: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Valamely műveleti egység hibájából (keverő, szenzor stb.)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</a:t>
            </a:r>
            <a:r>
              <a:rPr lang="hu-HU" dirty="0" smtClean="0"/>
              <a:t>ellékreakció jelenléte – hisz ez el lehet hanyagolva az ismertetett modellben</a:t>
            </a:r>
          </a:p>
          <a:p>
            <a:endParaRPr lang="hu-HU" dirty="0" smtClean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40" y="4955965"/>
            <a:ext cx="3491420" cy="97759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6465194" y="4459096"/>
            <a:ext cx="358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Módosított modell </a:t>
            </a:r>
            <a:r>
              <a:rPr lang="hu-HU" dirty="0" smtClean="0"/>
              <a:t>mellékreakció jelenléte esetén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255357" y="5933563"/>
            <a:ext cx="35545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k</a:t>
            </a:r>
            <a:r>
              <a:rPr lang="hu-HU" sz="1200" b="1" dirty="0" smtClean="0"/>
              <a:t>m</a:t>
            </a:r>
            <a:r>
              <a:rPr lang="hu-HU" b="1" dirty="0" smtClean="0"/>
              <a:t>:  </a:t>
            </a:r>
            <a:r>
              <a:rPr lang="hu-HU" sz="1400" dirty="0" smtClean="0"/>
              <a:t>„</a:t>
            </a:r>
            <a:r>
              <a:rPr lang="hu-HU" sz="1400" dirty="0" err="1" smtClean="0"/>
              <a:t>maintenance</a:t>
            </a:r>
            <a:r>
              <a:rPr lang="hu-HU" sz="1400" dirty="0" smtClean="0"/>
              <a:t>” koefficiens</a:t>
            </a:r>
          </a:p>
          <a:p>
            <a:r>
              <a:rPr lang="hu-HU" sz="1400" dirty="0" err="1" smtClean="0"/>
              <a:t>Maintenance</a:t>
            </a:r>
            <a:r>
              <a:rPr lang="hu-HU" sz="1400" dirty="0" smtClean="0"/>
              <a:t>: fennmaradáshoz szükséges energiát biztosító reakciók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1984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Alapfogalmak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87691" y="1264555"/>
            <a:ext cx="1660816" cy="486972"/>
          </a:xfrm>
        </p:spPr>
        <p:txBody>
          <a:bodyPr/>
          <a:lstStyle/>
          <a:p>
            <a:r>
              <a:rPr lang="hu-HU" dirty="0" smtClean="0"/>
              <a:t>Stabilitás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26524" y="1791807"/>
            <a:ext cx="766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err="1" smtClean="0"/>
              <a:t>Lyapunov-féle</a:t>
            </a:r>
            <a:r>
              <a:rPr lang="hu-HU" b="1" dirty="0" smtClean="0"/>
              <a:t> definíció </a:t>
            </a:r>
            <a:r>
              <a:rPr lang="hu-HU" dirty="0" smtClean="0"/>
              <a:t>szerint: Ha a folyamat valamely </a:t>
            </a:r>
            <a:r>
              <a:rPr lang="hu-HU" dirty="0" err="1" smtClean="0"/>
              <a:t>ekvilibrium</a:t>
            </a:r>
            <a:r>
              <a:rPr lang="hu-HU" dirty="0" smtClean="0"/>
              <a:t> ponton van (</a:t>
            </a:r>
            <a:r>
              <a:rPr lang="hu-HU" dirty="0" err="1" smtClean="0"/>
              <a:t>steady-state</a:t>
            </a:r>
            <a:r>
              <a:rPr lang="hu-HU" dirty="0" smtClean="0"/>
              <a:t> állapot) és nem távolodik el ettől, akkor stabil. Akkor lesz instabil, ha ettől eltávolodik és így ingadozása az idő múlásával növekszik.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326524" y="3236503"/>
            <a:ext cx="6190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Szabályozókat úgy kell tervezni, hogy a folyamatot stabil állapotban tartsa és képes legyen stabilizálni az instabil folyamatokat.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459616" y="4404200"/>
            <a:ext cx="649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Ekvilibrium</a:t>
            </a:r>
            <a:r>
              <a:rPr lang="hu-HU" b="1" dirty="0" smtClean="0"/>
              <a:t> pontok</a:t>
            </a:r>
            <a:r>
              <a:rPr lang="hu-HU" dirty="0" smtClean="0"/>
              <a:t>: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5017899"/>
            <a:ext cx="4243934" cy="132416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168979" y="3942535"/>
            <a:ext cx="4984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Konstans állapot, differenciál egyenleteket megoldva, </a:t>
            </a:r>
            <a:r>
              <a:rPr lang="hu-HU" dirty="0" err="1" smtClean="0"/>
              <a:t>Haldane-modellt</a:t>
            </a:r>
            <a:r>
              <a:rPr lang="hu-HU" dirty="0" smtClean="0"/>
              <a:t> figyelembe véve 3 lehetséges </a:t>
            </a:r>
            <a:r>
              <a:rPr lang="hu-HU" dirty="0" err="1" smtClean="0"/>
              <a:t>ekvilibrium</a:t>
            </a:r>
            <a:r>
              <a:rPr lang="hu-HU" dirty="0" smtClean="0"/>
              <a:t> pont van: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12" y="5039868"/>
            <a:ext cx="3666605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Stabilitás vizsgálat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dirty="0"/>
              <a:t>E</a:t>
            </a:r>
            <a:r>
              <a:rPr lang="hu-HU" dirty="0" smtClean="0"/>
              <a:t>gy </a:t>
            </a:r>
            <a:r>
              <a:rPr lang="hu-HU" dirty="0"/>
              <a:t>rendszert akkor nevezünk stabilisnak, ha egyensúlyi állapotából</a:t>
            </a:r>
          </a:p>
          <a:p>
            <a:pPr marL="0" indent="0" algn="just">
              <a:buNone/>
            </a:pPr>
            <a:r>
              <a:rPr lang="hu-HU" dirty="0"/>
              <a:t>kitérítve és magára hagyva idővel eredeti egyensúlyi állapotába tér vissza.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2" y="2989195"/>
            <a:ext cx="1754781" cy="88734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343993" y="3109702"/>
            <a:ext cx="468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x</a:t>
            </a:r>
            <a:r>
              <a:rPr lang="hu-HU" dirty="0" smtClean="0"/>
              <a:t> vektor megmutatja az egyensúly S és X értéktől való eltérést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5" y="5362236"/>
            <a:ext cx="2495898" cy="83831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42" y="4278042"/>
            <a:ext cx="1896450" cy="68269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073536" y="3798184"/>
            <a:ext cx="4524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x</a:t>
            </a:r>
            <a:r>
              <a:rPr lang="hu-HU" dirty="0" smtClean="0"/>
              <a:t> időbeli változását az alábbi differenciál egyenlet adja meg, ahol A  mátrixként felírható.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3" y="5083694"/>
            <a:ext cx="2544511" cy="130240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364072" y="4542698"/>
            <a:ext cx="346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Ω</a:t>
            </a:r>
            <a:r>
              <a:rPr lang="hu-HU" sz="1600" dirty="0" smtClean="0"/>
              <a:t> értékét az alábbi kifejezés adja meg, mely alapján A mátrix sajátértéke kiszámolható. Amennyiben ez az eredmény valós részének érték negatív, a vizsgált </a:t>
            </a:r>
            <a:r>
              <a:rPr lang="hu-HU" sz="1600" dirty="0" err="1" smtClean="0"/>
              <a:t>ekvilibrium</a:t>
            </a:r>
            <a:r>
              <a:rPr lang="hu-HU" sz="1600" dirty="0" smtClean="0"/>
              <a:t> pont stabil. Amennyiben pozitív, instabil.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6012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Szabályozási típusok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85415" y="1412383"/>
            <a:ext cx="8915400" cy="4447504"/>
          </a:xfrm>
        </p:spPr>
        <p:txBody>
          <a:bodyPr>
            <a:normAutofit/>
          </a:bodyPr>
          <a:lstStyle/>
          <a:p>
            <a:pPr algn="just"/>
            <a:r>
              <a:rPr lang="hu-HU" b="1" dirty="0" smtClean="0"/>
              <a:t>Reguláció: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 smtClean="0"/>
              <a:t>Konstans alapérték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b="1" dirty="0" smtClean="0"/>
              <a:t>Cél</a:t>
            </a:r>
            <a:r>
              <a:rPr lang="hu-HU" dirty="0" smtClean="0"/>
              <a:t>: a folyamatot egy előre megválasztott </a:t>
            </a:r>
            <a:r>
              <a:rPr lang="hu-HU" dirty="0" err="1" smtClean="0"/>
              <a:t>steady-state</a:t>
            </a:r>
            <a:r>
              <a:rPr lang="hu-HU" dirty="0" smtClean="0"/>
              <a:t> állapotban tartani a fellépő zavarások kiküszöbölésével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 smtClean="0"/>
              <a:t>De szakaszos (batch), rátáplálásos (</a:t>
            </a:r>
            <a:r>
              <a:rPr lang="hu-HU" dirty="0" err="1" smtClean="0"/>
              <a:t>fed-batch</a:t>
            </a:r>
            <a:r>
              <a:rPr lang="hu-HU" u="sng" dirty="0" smtClean="0"/>
              <a:t>)</a:t>
            </a:r>
            <a:r>
              <a:rPr lang="hu-HU" dirty="0"/>
              <a:t> </a:t>
            </a:r>
            <a:r>
              <a:rPr lang="hu-HU" dirty="0" smtClean="0"/>
              <a:t>reaktorokban,valamint kezdeti és termelési fokozat váltó folyamatoknál ez nem elegendő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 smtClean="0"/>
              <a:t>Ilyenkor a cél a folyamat átvitele egy bizonyos kezdeti állapotból a végállapotba.</a:t>
            </a:r>
          </a:p>
          <a:p>
            <a:pPr algn="just"/>
            <a:r>
              <a:rPr lang="hu-HU" b="1" dirty="0" err="1" smtClean="0"/>
              <a:t>Trajektorikus</a:t>
            </a:r>
            <a:r>
              <a:rPr lang="hu-HU" b="1" dirty="0" smtClean="0"/>
              <a:t> követés: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b="1" dirty="0" smtClean="0"/>
              <a:t>Cél: </a:t>
            </a:r>
            <a:r>
              <a:rPr lang="hu-HU" dirty="0"/>
              <a:t>a folyamat átvitele egy bizonyos kezdeti állapotból a </a:t>
            </a:r>
            <a:r>
              <a:rPr lang="hu-HU" dirty="0" smtClean="0"/>
              <a:t>végállapotba egy megadott </a:t>
            </a:r>
            <a:r>
              <a:rPr lang="hu-HU" dirty="0" err="1" smtClean="0"/>
              <a:t>trajektóriát</a:t>
            </a:r>
            <a:r>
              <a:rPr lang="hu-HU" dirty="0" smtClean="0"/>
              <a:t> követve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 smtClean="0"/>
              <a:t>Alkalmazható optimalizálásra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19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</TotalTime>
  <Words>2913</Words>
  <Application>Microsoft Office PowerPoint</Application>
  <PresentationFormat>Szélesvásznú</PresentationFormat>
  <Paragraphs>334</Paragraphs>
  <Slides>29</Slides>
  <Notes>29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6" baseType="lpstr">
      <vt:lpstr>Arial</vt:lpstr>
      <vt:lpstr>Bernard MT Condensed</vt:lpstr>
      <vt:lpstr>Calibri</vt:lpstr>
      <vt:lpstr>Cambria Math</vt:lpstr>
      <vt:lpstr>Century Gothic</vt:lpstr>
      <vt:lpstr>Wingdings 3</vt:lpstr>
      <vt:lpstr>Szálak</vt:lpstr>
      <vt:lpstr>Biofolyamatok szabályozása és on-line szimulációja</vt:lpstr>
      <vt:lpstr>Miért szükséges a rendszerek monitorozása és automatikus szabályozása?</vt:lpstr>
      <vt:lpstr>Automatikus szabályozás lassan fejlődik</vt:lpstr>
      <vt:lpstr>Számítógép által szabályozott bioreaktor - vázlata</vt:lpstr>
      <vt:lpstr>Automatikus szabályozás</vt:lpstr>
      <vt:lpstr>Alapfogalmak 1.</vt:lpstr>
      <vt:lpstr>Alapfogalmak 2.</vt:lpstr>
      <vt:lpstr>Stabilitás vizsgálat</vt:lpstr>
      <vt:lpstr>Szabályozási típusok</vt:lpstr>
      <vt:lpstr>Biofolyamat-szabályozás összetevői 1.</vt:lpstr>
      <vt:lpstr>Biofolyamat-szabályozás összetevői 2. </vt:lpstr>
      <vt:lpstr>Lineáris és nem lineáris kontroll</vt:lpstr>
      <vt:lpstr>Előnyök és hátrányok</vt:lpstr>
      <vt:lpstr>Példa  : anaerob lebontás</vt:lpstr>
      <vt:lpstr>Példa : anaerob lebontás</vt:lpstr>
      <vt:lpstr>Modell redukció - példa</vt:lpstr>
      <vt:lpstr>PowerPoint bemutató</vt:lpstr>
      <vt:lpstr>On-Line szimuláció</vt:lpstr>
      <vt:lpstr>Alkalmazás</vt:lpstr>
      <vt:lpstr>Kialakítás</vt:lpstr>
      <vt:lpstr>Komponensek</vt:lpstr>
      <vt:lpstr>Teljes körű modell és szubmodellek</vt:lpstr>
      <vt:lpstr>Hőszabályzó r.</vt:lpstr>
      <vt:lpstr>Egyensúlyok</vt:lpstr>
      <vt:lpstr>pH modell</vt:lpstr>
      <vt:lpstr>A reakció modellje</vt:lpstr>
      <vt:lpstr>On-line szimuláció példa</vt:lpstr>
      <vt:lpstr>Ma már az integrált kialakítás is elég élethű lehet</vt:lpstr>
      <vt:lpstr>Kérdések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Biofolyamat kontroll</dc:title>
  <dc:creator>Buzás Dóra</dc:creator>
  <cp:lastModifiedBy>Georgina</cp:lastModifiedBy>
  <cp:revision>79</cp:revision>
  <dcterms:created xsi:type="dcterms:W3CDTF">2015-04-11T17:10:39Z</dcterms:created>
  <dcterms:modified xsi:type="dcterms:W3CDTF">2015-04-14T09:27:17Z</dcterms:modified>
</cp:coreProperties>
</file>