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4"/>
  </p:notesMasterIdLst>
  <p:sldIdLst>
    <p:sldId id="256" r:id="rId2"/>
    <p:sldId id="262" r:id="rId3"/>
    <p:sldId id="298" r:id="rId4"/>
    <p:sldId id="286" r:id="rId5"/>
    <p:sldId id="288" r:id="rId6"/>
    <p:sldId id="299" r:id="rId7"/>
    <p:sldId id="296" r:id="rId8"/>
    <p:sldId id="261" r:id="rId9"/>
    <p:sldId id="257" r:id="rId10"/>
    <p:sldId id="258" r:id="rId11"/>
    <p:sldId id="293" r:id="rId12"/>
    <p:sldId id="259" r:id="rId13"/>
    <p:sldId id="263" r:id="rId14"/>
    <p:sldId id="294" r:id="rId15"/>
    <p:sldId id="280" r:id="rId16"/>
    <p:sldId id="300" r:id="rId17"/>
    <p:sldId id="266"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6" r:id="rId32"/>
    <p:sldId id="297" r:id="rId33"/>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956" autoAdjust="0"/>
    <p:restoredTop sz="65950" autoAdjust="0"/>
  </p:normalViewPr>
  <p:slideViewPr>
    <p:cSldViewPr>
      <p:cViewPr varScale="1">
        <p:scale>
          <a:sx n="43" d="100"/>
          <a:sy n="43" d="100"/>
        </p:scale>
        <p:origin x="-2268" y="-96"/>
      </p:cViewPr>
      <p:guideLst>
        <p:guide orient="horz" pos="2160"/>
        <p:guide pos="2880"/>
      </p:guideLst>
    </p:cSldViewPr>
  </p:slideViewPr>
  <p:outlineViewPr>
    <p:cViewPr>
      <p:scale>
        <a:sx n="33" d="100"/>
        <a:sy n="33" d="100"/>
      </p:scale>
      <p:origin x="0" y="17496"/>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6EE211-BC00-4F1A-A0FF-FFCEC4802619}" type="datetimeFigureOut">
              <a:rPr lang="hu-HU" smtClean="0"/>
              <a:pPr/>
              <a:t>2015.03.16.</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63FB0D-9B8A-42C7-802A-CC3A5F20ADA0}" type="slidenum">
              <a:rPr lang="hu-HU" smtClean="0"/>
              <a:pPr/>
              <a:t>‹#›</a:t>
            </a:fld>
            <a:endParaRPr lang="hu-HU"/>
          </a:p>
        </p:txBody>
      </p:sp>
    </p:spTree>
    <p:extLst>
      <p:ext uri="{BB962C8B-B14F-4D97-AF65-F5344CB8AC3E}">
        <p14:creationId xmlns:p14="http://schemas.microsoft.com/office/powerpoint/2010/main" xmlns="" val="167227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000" kern="1200" dirty="0" smtClean="0">
                <a:solidFill>
                  <a:schemeClr val="tx1"/>
                </a:solidFill>
                <a:latin typeface="+mn-lt"/>
                <a:ea typeface="+mn-ea"/>
                <a:cs typeface="+mn-cs"/>
              </a:rPr>
              <a:t>A következőkben</a:t>
            </a:r>
            <a:r>
              <a:rPr lang="hu-HU" sz="1000" kern="1200" baseline="0" dirty="0" smtClean="0">
                <a:solidFill>
                  <a:schemeClr val="tx1"/>
                </a:solidFill>
                <a:latin typeface="+mn-lt"/>
                <a:ea typeface="+mn-ea"/>
                <a:cs typeface="+mn-cs"/>
              </a:rPr>
              <a:t> a </a:t>
            </a:r>
            <a:r>
              <a:rPr lang="hu-HU" sz="1000" kern="1200" dirty="0" smtClean="0">
                <a:solidFill>
                  <a:schemeClr val="tx1"/>
                </a:solidFill>
                <a:latin typeface="+mn-lt"/>
                <a:ea typeface="+mn-ea"/>
                <a:cs typeface="+mn-cs"/>
              </a:rPr>
              <a:t>fermentációk folyamatirányításáról lesz szó,</a:t>
            </a:r>
            <a:r>
              <a:rPr lang="hu-HU" sz="1000" kern="1200" baseline="0" dirty="0" smtClean="0">
                <a:solidFill>
                  <a:schemeClr val="tx1"/>
                </a:solidFill>
                <a:latin typeface="+mn-lt"/>
                <a:ea typeface="+mn-ea"/>
                <a:cs typeface="+mn-cs"/>
              </a:rPr>
              <a:t> külön hangsúlyt fektetve a sterilezés szabályozására.</a:t>
            </a:r>
            <a:r>
              <a:rPr lang="hu-HU" sz="1000" kern="1200" dirty="0" smtClean="0">
                <a:solidFill>
                  <a:schemeClr val="tx1"/>
                </a:solidFill>
                <a:latin typeface="+mn-lt"/>
                <a:ea typeface="+mn-ea"/>
                <a:cs typeface="+mn-cs"/>
              </a:rPr>
              <a:t> </a:t>
            </a:r>
          </a:p>
        </p:txBody>
      </p:sp>
      <p:sp>
        <p:nvSpPr>
          <p:cNvPr id="4" name="Dia számának helye 3"/>
          <p:cNvSpPr>
            <a:spLocks noGrp="1"/>
          </p:cNvSpPr>
          <p:nvPr>
            <p:ph type="sldNum" sz="quarter" idx="10"/>
          </p:nvPr>
        </p:nvSpPr>
        <p:spPr/>
        <p:txBody>
          <a:bodyPr/>
          <a:lstStyle/>
          <a:p>
            <a:fld id="{F063FB0D-9B8A-42C7-802A-CC3A5F20ADA0}" type="slidenum">
              <a:rPr lang="hu-HU" smtClean="0"/>
              <a:pPr/>
              <a:t>1</a:t>
            </a:fld>
            <a:endParaRPr lang="hu-HU"/>
          </a:p>
        </p:txBody>
      </p:sp>
    </p:spTree>
    <p:extLst>
      <p:ext uri="{BB962C8B-B14F-4D97-AF65-F5344CB8AC3E}">
        <p14:creationId xmlns:p14="http://schemas.microsoft.com/office/powerpoint/2010/main" xmlns="" val="4053629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200" kern="1200" dirty="0" smtClean="0">
                <a:solidFill>
                  <a:schemeClr val="tx1"/>
                </a:solidFill>
                <a:latin typeface="+mn-lt"/>
                <a:ea typeface="+mn-ea"/>
                <a:cs typeface="+mn-cs"/>
              </a:rPr>
              <a:t>4. Célszerű a tápközeget sterilezés után is sterilen tartani. Ekkor lehet a végső beállításokat elvégezni, pl. a pH beállítást egy titráló rendszer segítségével vagy az </a:t>
            </a:r>
            <a:r>
              <a:rPr lang="hu-HU" sz="1200" kern="1200" dirty="0" err="1" smtClean="0">
                <a:solidFill>
                  <a:schemeClr val="tx1"/>
                </a:solidFill>
                <a:latin typeface="+mn-lt"/>
                <a:ea typeface="+mn-ea"/>
                <a:cs typeface="+mn-cs"/>
              </a:rPr>
              <a:t>inokulációhoz</a:t>
            </a:r>
            <a:r>
              <a:rPr lang="hu-HU" sz="1200" kern="1200" dirty="0" smtClean="0">
                <a:solidFill>
                  <a:schemeClr val="tx1"/>
                </a:solidFill>
                <a:latin typeface="+mn-lt"/>
                <a:ea typeface="+mn-ea"/>
                <a:cs typeface="+mn-cs"/>
              </a:rPr>
              <a:t> szükséges hőmérséklet beállítását.</a:t>
            </a:r>
          </a:p>
          <a:p>
            <a:r>
              <a:rPr lang="hu-HU" sz="1200" kern="1200" dirty="0" smtClean="0">
                <a:solidFill>
                  <a:schemeClr val="tx1"/>
                </a:solidFill>
                <a:latin typeface="+mn-lt"/>
                <a:ea typeface="+mn-ea"/>
                <a:cs typeface="+mn-cs"/>
              </a:rPr>
              <a:t>5. A sterilitás a sejtek beoltása során is létfontosságú. A tartályt szabályozott módon kell kinyitni, és szigorú aszeptikus technikával kell betölteni az </a:t>
            </a:r>
            <a:r>
              <a:rPr lang="hu-HU" sz="1200" kern="1200" dirty="0" err="1" smtClean="0">
                <a:solidFill>
                  <a:schemeClr val="tx1"/>
                </a:solidFill>
                <a:latin typeface="+mn-lt"/>
                <a:ea typeface="+mn-ea"/>
                <a:cs typeface="+mn-cs"/>
              </a:rPr>
              <a:t>inokulumot</a:t>
            </a:r>
            <a:r>
              <a:rPr lang="hu-HU" sz="1200" kern="1200" dirty="0" smtClean="0">
                <a:solidFill>
                  <a:schemeClr val="tx1"/>
                </a:solidFill>
                <a:latin typeface="+mn-lt"/>
                <a:ea typeface="+mn-ea"/>
                <a:cs typeface="+mn-cs"/>
              </a:rPr>
              <a:t>. Figyeljünk oda, hogy  ha perisztaltikus pumpával vezetjük be az </a:t>
            </a:r>
            <a:r>
              <a:rPr lang="hu-HU" sz="1200" kern="1200" dirty="0" err="1" smtClean="0">
                <a:solidFill>
                  <a:schemeClr val="tx1"/>
                </a:solidFill>
                <a:latin typeface="+mn-lt"/>
                <a:ea typeface="+mn-ea"/>
                <a:cs typeface="+mn-cs"/>
              </a:rPr>
              <a:t>inokulumot</a:t>
            </a:r>
            <a:r>
              <a:rPr lang="hu-HU" sz="1200" kern="1200" dirty="0" smtClean="0">
                <a:solidFill>
                  <a:schemeClr val="tx1"/>
                </a:solidFill>
                <a:latin typeface="+mn-lt"/>
                <a:ea typeface="+mn-ea"/>
                <a:cs typeface="+mn-cs"/>
              </a:rPr>
              <a:t>, akkor a nyomást csökkenteni kell a </a:t>
            </a:r>
            <a:r>
              <a:rPr lang="hu-HU" sz="1200" kern="1200" dirty="0" err="1" smtClean="0">
                <a:solidFill>
                  <a:schemeClr val="tx1"/>
                </a:solidFill>
                <a:latin typeface="+mn-lt"/>
                <a:ea typeface="+mn-ea"/>
                <a:cs typeface="+mn-cs"/>
              </a:rPr>
              <a:t>fermentorban</a:t>
            </a:r>
            <a:r>
              <a:rPr lang="hu-HU" sz="1200" kern="1200" dirty="0" smtClean="0">
                <a:solidFill>
                  <a:schemeClr val="tx1"/>
                </a:solidFill>
                <a:latin typeface="+mn-lt"/>
                <a:ea typeface="+mn-ea"/>
                <a:cs typeface="+mn-cs"/>
              </a:rPr>
              <a:t>. </a:t>
            </a:r>
          </a:p>
          <a:p>
            <a:r>
              <a:rPr lang="hu-HU" sz="1200" kern="1200" dirty="0" smtClean="0">
                <a:solidFill>
                  <a:schemeClr val="tx1"/>
                </a:solidFill>
                <a:latin typeface="+mn-lt"/>
                <a:ea typeface="+mn-ea"/>
                <a:cs typeface="+mn-cs"/>
              </a:rPr>
              <a:t>6. Az inkubáció során a mikroorganizmusok növekedéséhez szükséges optimális feltételeket kell biztosítani. Erre nincs pontosan meghatározott előírás, a mikroba típusától függ, hogy mely szelepeket és mikor kell kinyitni. Az inkubáció alatt a szabályozás legfontosabb feladata mérni a beoltás óta eltelt időt. </a:t>
            </a:r>
          </a:p>
        </p:txBody>
      </p:sp>
      <p:sp>
        <p:nvSpPr>
          <p:cNvPr id="4" name="Dia számának helye 3"/>
          <p:cNvSpPr>
            <a:spLocks noGrp="1"/>
          </p:cNvSpPr>
          <p:nvPr>
            <p:ph type="sldNum" sz="quarter" idx="10"/>
          </p:nvPr>
        </p:nvSpPr>
        <p:spPr/>
        <p:txBody>
          <a:bodyPr/>
          <a:lstStyle/>
          <a:p>
            <a:fld id="{F063FB0D-9B8A-42C7-802A-CC3A5F20ADA0}" type="slidenum">
              <a:rPr lang="hu-HU" smtClean="0"/>
              <a:pPr/>
              <a:t>10</a:t>
            </a:fld>
            <a:endParaRPr lang="hu-HU"/>
          </a:p>
        </p:txBody>
      </p:sp>
    </p:spTree>
    <p:extLst>
      <p:ext uri="{BB962C8B-B14F-4D97-AF65-F5344CB8AC3E}">
        <p14:creationId xmlns:p14="http://schemas.microsoft.com/office/powerpoint/2010/main" xmlns="" val="3042044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200" kern="1200" dirty="0" smtClean="0">
                <a:solidFill>
                  <a:schemeClr val="tx1"/>
                </a:solidFill>
                <a:latin typeface="+mn-lt"/>
                <a:ea typeface="+mn-ea"/>
                <a:cs typeface="+mn-cs"/>
              </a:rPr>
              <a:t>Az inkubáció alatt a szabályozó rendszer teljes kapacitásával a fermentáció megfelelő lefutását biztosítja. Ehhez meg kell határozni az </a:t>
            </a:r>
            <a:r>
              <a:rPr lang="hu-HU" sz="1200" kern="1200" dirty="0" err="1" smtClean="0">
                <a:solidFill>
                  <a:schemeClr val="tx1"/>
                </a:solidFill>
                <a:latin typeface="+mn-lt"/>
                <a:ea typeface="+mn-ea"/>
                <a:cs typeface="+mn-cs"/>
              </a:rPr>
              <a:t>alapértértékeket</a:t>
            </a:r>
            <a:r>
              <a:rPr lang="hu-HU" sz="1200" kern="1200" dirty="0" smtClean="0">
                <a:solidFill>
                  <a:schemeClr val="tx1"/>
                </a:solidFill>
                <a:latin typeface="+mn-lt"/>
                <a:ea typeface="+mn-ea"/>
                <a:cs typeface="+mn-cs"/>
              </a:rPr>
              <a:t> (beállított alapjeleket) a fő szabályozók számára, amelyek például a keverési sebességet, levegőztetés áramát, hőmérsékletet, esetleges </a:t>
            </a:r>
            <a:r>
              <a:rPr lang="hu-HU" sz="1200" kern="1200" dirty="0" err="1" smtClean="0">
                <a:solidFill>
                  <a:schemeClr val="tx1"/>
                </a:solidFill>
                <a:latin typeface="+mn-lt"/>
                <a:ea typeface="+mn-ea"/>
                <a:cs typeface="+mn-cs"/>
              </a:rPr>
              <a:t>betápokat</a:t>
            </a:r>
            <a:r>
              <a:rPr lang="hu-HU" sz="1200" kern="1200" dirty="0" smtClean="0">
                <a:solidFill>
                  <a:schemeClr val="tx1"/>
                </a:solidFill>
                <a:latin typeface="+mn-lt"/>
                <a:ea typeface="+mn-ea"/>
                <a:cs typeface="+mn-cs"/>
              </a:rPr>
              <a:t> szabályozzák, vagy reagálnak a metabolikus változásokra, mint a pH és az oldott oxigén koncentráció. </a:t>
            </a:r>
          </a:p>
          <a:p>
            <a:r>
              <a:rPr lang="hu-HU" sz="1200" kern="1200" dirty="0" smtClean="0">
                <a:solidFill>
                  <a:schemeClr val="tx1"/>
                </a:solidFill>
                <a:latin typeface="+mn-lt"/>
                <a:ea typeface="+mn-ea"/>
                <a:cs typeface="+mn-cs"/>
              </a:rPr>
              <a:t>7. A sejtek vagy a termék kinyerésével foglalkozó szabályozó műveletek kidolgozására is szükség lehet. Ez lehet előhűtés vagy a megfelelő pH beállítása a könnyebb termékkinyerés érdekében. Továbbá ez az alapművelet magában foglalhatja a tartály biztonságos kinyitását és tisztítását megelőző sterilezést is (akár sejtekkel vagy anélkül).</a:t>
            </a:r>
          </a:p>
          <a:p>
            <a:r>
              <a:rPr lang="hu-HU" sz="1200" kern="1200" dirty="0" smtClean="0">
                <a:solidFill>
                  <a:schemeClr val="tx1"/>
                </a:solidFill>
                <a:latin typeface="+mn-lt"/>
                <a:ea typeface="+mn-ea"/>
                <a:cs typeface="+mn-cs"/>
              </a:rPr>
              <a:t>8. A </a:t>
            </a:r>
            <a:r>
              <a:rPr lang="hu-HU" sz="1200" kern="1200" dirty="0" err="1" smtClean="0">
                <a:solidFill>
                  <a:schemeClr val="tx1"/>
                </a:solidFill>
                <a:latin typeface="+mn-lt"/>
                <a:ea typeface="+mn-ea"/>
                <a:cs typeface="+mn-cs"/>
              </a:rPr>
              <a:t>fermentor</a:t>
            </a:r>
            <a:r>
              <a:rPr lang="hu-HU" sz="1200" kern="1200" dirty="0" smtClean="0">
                <a:solidFill>
                  <a:schemeClr val="tx1"/>
                </a:solidFill>
                <a:latin typeface="+mn-lt"/>
                <a:ea typeface="+mn-ea"/>
                <a:cs typeface="+mn-cs"/>
              </a:rPr>
              <a:t> tisztítása sokféle módszerrel lehetséges, például teljes sterilezéssel, maró hatású vegyszerek jelenlétében való melegítéssel, vagy </a:t>
            </a:r>
            <a:r>
              <a:rPr lang="hu-HU" sz="1200" kern="1200" dirty="0" err="1" smtClean="0">
                <a:solidFill>
                  <a:schemeClr val="tx1"/>
                </a:solidFill>
                <a:latin typeface="+mn-lt"/>
                <a:ea typeface="+mn-ea"/>
                <a:cs typeface="+mn-cs"/>
              </a:rPr>
              <a:t>Cleaning</a:t>
            </a:r>
            <a:r>
              <a:rPr lang="hu-HU" sz="1200" kern="1200" dirty="0" smtClean="0">
                <a:solidFill>
                  <a:schemeClr val="tx1"/>
                </a:solidFill>
                <a:latin typeface="+mn-lt"/>
                <a:ea typeface="+mn-ea"/>
                <a:cs typeface="+mn-cs"/>
              </a:rPr>
              <a:t> </a:t>
            </a:r>
            <a:r>
              <a:rPr lang="hu-HU" sz="1200" kern="1200" dirty="0" err="1" smtClean="0">
                <a:solidFill>
                  <a:schemeClr val="tx1"/>
                </a:solidFill>
                <a:latin typeface="+mn-lt"/>
                <a:ea typeface="+mn-ea"/>
                <a:cs typeface="+mn-cs"/>
              </a:rPr>
              <a:t>In</a:t>
            </a:r>
            <a:r>
              <a:rPr lang="hu-HU" sz="1200" kern="1200" dirty="0" smtClean="0">
                <a:solidFill>
                  <a:schemeClr val="tx1"/>
                </a:solidFill>
                <a:latin typeface="+mn-lt"/>
                <a:ea typeface="+mn-ea"/>
                <a:cs typeface="+mn-cs"/>
              </a:rPr>
              <a:t> </a:t>
            </a:r>
            <a:r>
              <a:rPr lang="hu-HU" sz="1200" kern="1200" dirty="0" err="1" smtClean="0">
                <a:solidFill>
                  <a:schemeClr val="tx1"/>
                </a:solidFill>
                <a:latin typeface="+mn-lt"/>
                <a:ea typeface="+mn-ea"/>
                <a:cs typeface="+mn-cs"/>
              </a:rPr>
              <a:t>Place</a:t>
            </a:r>
            <a:r>
              <a:rPr lang="hu-HU" sz="1200" kern="1200" dirty="0" smtClean="0">
                <a:solidFill>
                  <a:schemeClr val="tx1"/>
                </a:solidFill>
                <a:latin typeface="+mn-lt"/>
                <a:ea typeface="+mn-ea"/>
                <a:cs typeface="+mn-cs"/>
              </a:rPr>
              <a:t>, azaz a </a:t>
            </a:r>
            <a:r>
              <a:rPr lang="hu-HU" sz="1200" kern="1200" dirty="0" err="1" smtClean="0">
                <a:solidFill>
                  <a:schemeClr val="tx1"/>
                </a:solidFill>
                <a:latin typeface="+mn-lt"/>
                <a:ea typeface="+mn-ea"/>
                <a:cs typeface="+mn-cs"/>
              </a:rPr>
              <a:t>CIP</a:t>
            </a:r>
            <a:r>
              <a:rPr lang="hu-HU" sz="1200" kern="1200" dirty="0" smtClean="0">
                <a:solidFill>
                  <a:schemeClr val="tx1"/>
                </a:solidFill>
                <a:latin typeface="+mn-lt"/>
                <a:ea typeface="+mn-ea"/>
                <a:cs typeface="+mn-cs"/>
              </a:rPr>
              <a:t> rendszernek megfelelően, amely teljesen automatizált és saját komplex szelep műveletekkel rendelkezik.</a:t>
            </a:r>
          </a:p>
        </p:txBody>
      </p:sp>
      <p:sp>
        <p:nvSpPr>
          <p:cNvPr id="4" name="Dia számának helye 3"/>
          <p:cNvSpPr>
            <a:spLocks noGrp="1"/>
          </p:cNvSpPr>
          <p:nvPr>
            <p:ph type="sldNum" sz="quarter" idx="10"/>
          </p:nvPr>
        </p:nvSpPr>
        <p:spPr/>
        <p:txBody>
          <a:bodyPr/>
          <a:lstStyle/>
          <a:p>
            <a:fld id="{F063FB0D-9B8A-42C7-802A-CC3A5F20ADA0}" type="slidenum">
              <a:rPr lang="hu-HU" smtClean="0"/>
              <a:pPr/>
              <a:t>11</a:t>
            </a:fld>
            <a:endParaRPr lang="hu-HU"/>
          </a:p>
        </p:txBody>
      </p:sp>
    </p:spTree>
    <p:extLst>
      <p:ext uri="{BB962C8B-B14F-4D97-AF65-F5344CB8AC3E}">
        <p14:creationId xmlns:p14="http://schemas.microsoft.com/office/powerpoint/2010/main" xmlns="" val="1857089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200" kern="1200" dirty="0" smtClean="0">
                <a:solidFill>
                  <a:schemeClr val="tx1"/>
                </a:solidFill>
                <a:latin typeface="+mn-lt"/>
                <a:ea typeface="+mn-ea"/>
                <a:cs typeface="+mn-cs"/>
              </a:rPr>
              <a:t>A fermentációs alapműveleteket reaktor állapotoknak nevezzük. Az állapotok közti átmeneteket, a műveletek indítását, lefutását szigorúan szabályozni kell egy automatizált </a:t>
            </a:r>
            <a:r>
              <a:rPr lang="hu-HU" sz="1200" kern="1200" dirty="0" err="1" smtClean="0">
                <a:solidFill>
                  <a:schemeClr val="tx1"/>
                </a:solidFill>
                <a:latin typeface="+mn-lt"/>
                <a:ea typeface="+mn-ea"/>
                <a:cs typeface="+mn-cs"/>
              </a:rPr>
              <a:t>fermentorban</a:t>
            </a:r>
            <a:r>
              <a:rPr lang="hu-HU" sz="1200" kern="1200" dirty="0" smtClean="0">
                <a:solidFill>
                  <a:schemeClr val="tx1"/>
                </a:solidFill>
                <a:latin typeface="+mn-lt"/>
                <a:ea typeface="+mn-ea"/>
                <a:cs typeface="+mn-cs"/>
              </a:rPr>
              <a:t>. Pl. mindenáron el kell kerülni, hogy az inkubáció alatt beinduljon az  automatikus sterilezés. </a:t>
            </a:r>
            <a:endParaRPr lang="hu-HU" dirty="0"/>
          </a:p>
        </p:txBody>
      </p:sp>
      <p:sp>
        <p:nvSpPr>
          <p:cNvPr id="4" name="Dia számának helye 3"/>
          <p:cNvSpPr>
            <a:spLocks noGrp="1"/>
          </p:cNvSpPr>
          <p:nvPr>
            <p:ph type="sldNum" sz="quarter" idx="10"/>
          </p:nvPr>
        </p:nvSpPr>
        <p:spPr/>
        <p:txBody>
          <a:bodyPr/>
          <a:lstStyle/>
          <a:p>
            <a:fld id="{F063FB0D-9B8A-42C7-802A-CC3A5F20ADA0}" type="slidenum">
              <a:rPr lang="hu-HU" smtClean="0"/>
              <a:pPr/>
              <a:t>12</a:t>
            </a:fld>
            <a:endParaRPr lang="hu-HU"/>
          </a:p>
        </p:txBody>
      </p:sp>
    </p:spTree>
    <p:extLst>
      <p:ext uri="{BB962C8B-B14F-4D97-AF65-F5344CB8AC3E}">
        <p14:creationId xmlns:p14="http://schemas.microsoft.com/office/powerpoint/2010/main" xmlns="" val="1138227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iakép helye 1"/>
          <p:cNvSpPr>
            <a:spLocks noGrp="1" noRot="1" noChangeAspect="1" noTextEdit="1"/>
          </p:cNvSpPr>
          <p:nvPr>
            <p:ph type="sldImg"/>
          </p:nvPr>
        </p:nvSpPr>
        <p:spPr bwMode="auto">
          <a:noFill/>
          <a:ln>
            <a:solidFill>
              <a:srgbClr val="000000"/>
            </a:solidFill>
            <a:miter lim="800000"/>
            <a:headEnd/>
            <a:tailEnd/>
          </a:ln>
        </p:spPr>
      </p:sp>
      <p:sp>
        <p:nvSpPr>
          <p:cNvPr id="16387" name="Jegyzetek helye 2"/>
          <p:cNvSpPr>
            <a:spLocks noGrp="1"/>
          </p:cNvSpPr>
          <p:nvPr>
            <p:ph type="body" idx="1"/>
          </p:nvPr>
        </p:nvSpPr>
        <p:spPr bwMode="auto">
          <a:noFill/>
        </p:spPr>
        <p:txBody>
          <a:bodyPr wrap="square" numCol="1" anchor="t" anchorCtr="0" compatLnSpc="1">
            <a:prstTxWarp prst="textNoShape">
              <a:avLst/>
            </a:prstTxWarp>
          </a:bodyPr>
          <a:lstStyle/>
          <a:p>
            <a:r>
              <a:rPr lang="hu-HU" sz="1200" kern="1200" dirty="0" smtClean="0">
                <a:solidFill>
                  <a:schemeClr val="tx1"/>
                </a:solidFill>
                <a:latin typeface="+mn-lt"/>
                <a:ea typeface="+mn-ea"/>
                <a:cs typeface="+mn-cs"/>
              </a:rPr>
              <a:t>Az állapotok változása az állapotdiagramon látható. Minden egyes állapot a szabályozási program egy-egy </a:t>
            </a:r>
            <a:r>
              <a:rPr lang="hu-HU" sz="1200" kern="1200" dirty="0" err="1" smtClean="0">
                <a:solidFill>
                  <a:schemeClr val="tx1"/>
                </a:solidFill>
                <a:latin typeface="+mn-lt"/>
                <a:ea typeface="+mn-ea"/>
                <a:cs typeface="+mn-cs"/>
              </a:rPr>
              <a:t>részrészműveletét</a:t>
            </a:r>
            <a:r>
              <a:rPr lang="hu-HU" sz="1200" kern="1200" dirty="0" smtClean="0">
                <a:solidFill>
                  <a:schemeClr val="tx1"/>
                </a:solidFill>
                <a:latin typeface="+mn-lt"/>
                <a:ea typeface="+mn-ea"/>
                <a:cs typeface="+mn-cs"/>
              </a:rPr>
              <a:t> határozza meg.</a:t>
            </a:r>
            <a:r>
              <a:rPr lang="hu-HU" sz="1200" kern="1200" baseline="0" dirty="0" smtClean="0">
                <a:solidFill>
                  <a:schemeClr val="tx1"/>
                </a:solidFill>
                <a:latin typeface="+mn-lt"/>
                <a:ea typeface="+mn-ea"/>
                <a:cs typeface="+mn-cs"/>
              </a:rPr>
              <a:t> </a:t>
            </a:r>
            <a:r>
              <a:rPr lang="hu-HU" sz="1200" kern="1200" dirty="0" smtClean="0">
                <a:solidFill>
                  <a:schemeClr val="tx1"/>
                </a:solidFill>
                <a:latin typeface="+mn-lt"/>
                <a:ea typeface="+mn-ea"/>
                <a:cs typeface="+mn-cs"/>
              </a:rPr>
              <a:t>Az állapotok között bizonyos átmenteket a kezelő vezérel, ezek folytonos vonallal vannak jelölve. Ilyen pl. </a:t>
            </a:r>
            <a:r>
              <a:rPr lang="hu-HU" sz="1200" kern="1200" dirty="0" err="1" smtClean="0">
                <a:solidFill>
                  <a:schemeClr val="tx1"/>
                </a:solidFill>
                <a:latin typeface="+mn-lt"/>
                <a:ea typeface="+mn-ea"/>
                <a:cs typeface="+mn-cs"/>
              </a:rPr>
              <a:t>standby</a:t>
            </a:r>
            <a:r>
              <a:rPr lang="hu-HU" sz="1200" kern="1200" dirty="0" smtClean="0">
                <a:solidFill>
                  <a:schemeClr val="tx1"/>
                </a:solidFill>
                <a:latin typeface="+mn-lt"/>
                <a:ea typeface="+mn-ea"/>
                <a:cs typeface="+mn-cs"/>
              </a:rPr>
              <a:t> állapotból a tápközeg </a:t>
            </a:r>
            <a:r>
              <a:rPr lang="hu-HU" sz="1200" kern="1200" dirty="0" smtClean="0">
                <a:solidFill>
                  <a:schemeClr val="tx1"/>
                </a:solidFill>
                <a:latin typeface="+mn-lt"/>
                <a:ea typeface="+mn-ea"/>
                <a:cs typeface="+mn-cs"/>
              </a:rPr>
              <a:t>sterilezésére </a:t>
            </a:r>
            <a:r>
              <a:rPr lang="hu-HU" sz="1200" kern="1200" dirty="0" smtClean="0">
                <a:solidFill>
                  <a:schemeClr val="tx1"/>
                </a:solidFill>
                <a:latin typeface="+mn-lt"/>
                <a:ea typeface="+mn-ea"/>
                <a:cs typeface="+mn-cs"/>
              </a:rPr>
              <a:t>való átlépés. Más átmeneteket a program vezérel egy speciális automatikus művelet-végrehajtó egység által. Ilyen pl. a tápközeg sterilezése után a tápközeg eltartására való átlépés. </a:t>
            </a:r>
          </a:p>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latin typeface="+mn-lt"/>
                <a:ea typeface="+mn-ea"/>
                <a:cs typeface="+mn-cs"/>
              </a:rPr>
              <a:t>Az automata szabályozó rendszeren belül lehetőség van egy vészhelyzeti tevékenység elindítására is, a vészjelzés vagy kezelői beavatkozás hatására. A program a vészállapotot bármelyik állapotból el tudja érni, ahogy az ábrán is látszik. A vészállapotot bármilyen feladatra be lehet programozni, ami megfelelően kordában tudja tartani a rendszert, például biztonságosan leállítja a teljes fermentációs folyamatot, lezárja a tartályt és az inkubáció újraindítását lehetővé tevő visszaállítási pontokat hoz létre.</a:t>
            </a:r>
          </a:p>
          <a:p>
            <a:endParaRPr lang="hu-HU" sz="1200" kern="1200" dirty="0" smtClean="0">
              <a:solidFill>
                <a:schemeClr val="tx1"/>
              </a:solidFill>
              <a:latin typeface="+mn-lt"/>
              <a:ea typeface="+mn-ea"/>
              <a:cs typeface="+mn-cs"/>
            </a:endParaRPr>
          </a:p>
        </p:txBody>
      </p:sp>
      <p:sp>
        <p:nvSpPr>
          <p:cNvPr id="16388" name="Dia számának helye 3"/>
          <p:cNvSpPr>
            <a:spLocks noGrp="1"/>
          </p:cNvSpPr>
          <p:nvPr>
            <p:ph type="sldNum" sz="quarter" idx="5"/>
          </p:nvPr>
        </p:nvSpPr>
        <p:spPr bwMode="auto">
          <a:noFill/>
          <a:ln>
            <a:miter lim="800000"/>
            <a:headEnd/>
            <a:tailEnd/>
          </a:ln>
        </p:spPr>
        <p:txBody>
          <a:bodyPr/>
          <a:lstStyle/>
          <a:p>
            <a:fld id="{2BC44910-9E89-40A7-8EF6-14E80538910E}" type="slidenum">
              <a:rPr lang="hu-HU"/>
              <a:pPr/>
              <a:t>13</a:t>
            </a:fld>
            <a:endParaRPr lang="hu-HU"/>
          </a:p>
        </p:txBody>
      </p:sp>
    </p:spTree>
    <p:extLst>
      <p:ext uri="{BB962C8B-B14F-4D97-AF65-F5344CB8AC3E}">
        <p14:creationId xmlns:p14="http://schemas.microsoft.com/office/powerpoint/2010/main" xmlns="" val="2519248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F063FB0D-9B8A-42C7-802A-CC3A5F20ADA0}" type="slidenum">
              <a:rPr lang="hu-HU" smtClean="0"/>
              <a:pPr/>
              <a:t>14</a:t>
            </a:fld>
            <a:endParaRPr lang="hu-HU"/>
          </a:p>
        </p:txBody>
      </p:sp>
    </p:spTree>
    <p:extLst>
      <p:ext uri="{BB962C8B-B14F-4D97-AF65-F5344CB8AC3E}">
        <p14:creationId xmlns:p14="http://schemas.microsoft.com/office/powerpoint/2010/main" xmlns="" val="4055239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latin typeface="+mn-lt"/>
                <a:ea typeface="+mn-ea"/>
                <a:cs typeface="+mn-cs"/>
              </a:rPr>
              <a:t>Ezen az ábrán látható az analóg és digitális érzékelők által felfogott információ útja a </a:t>
            </a:r>
            <a:r>
              <a:rPr lang="hu-HU" sz="1200" kern="1200" dirty="0" err="1" smtClean="0">
                <a:solidFill>
                  <a:schemeClr val="tx1"/>
                </a:solidFill>
                <a:latin typeface="+mn-lt"/>
                <a:ea typeface="+mn-ea"/>
                <a:cs typeface="+mn-cs"/>
              </a:rPr>
              <a:t>fermentor</a:t>
            </a:r>
            <a:r>
              <a:rPr lang="hu-HU" sz="1200" kern="1200" dirty="0" smtClean="0">
                <a:solidFill>
                  <a:schemeClr val="tx1"/>
                </a:solidFill>
                <a:latin typeface="+mn-lt"/>
                <a:ea typeface="+mn-ea"/>
                <a:cs typeface="+mn-cs"/>
              </a:rPr>
              <a:t> tartályból a szabályozó szekrénybe. A bejövő adatokat rendezik az I/O, azaz input/output kártyák, amelyek fő feladata a különböző típusú szignálok átkonvertálása egy közös elektromos jeltípussá, amit a számítógép fel tud dolgozni. Ezek a szignálok keresztülmennek a programozható logikai szabályozón (a </a:t>
            </a:r>
            <a:r>
              <a:rPr lang="hu-HU" sz="1200" kern="1200" dirty="0" err="1" smtClean="0">
                <a:solidFill>
                  <a:schemeClr val="tx1"/>
                </a:solidFill>
                <a:latin typeface="+mn-lt"/>
                <a:ea typeface="+mn-ea"/>
                <a:cs typeface="+mn-cs"/>
              </a:rPr>
              <a:t>PLC-n</a:t>
            </a:r>
            <a:r>
              <a:rPr lang="hu-HU" sz="1200" kern="1200" dirty="0" smtClean="0">
                <a:solidFill>
                  <a:schemeClr val="tx1"/>
                </a:solidFill>
                <a:latin typeface="+mn-lt"/>
                <a:ea typeface="+mn-ea"/>
                <a:cs typeface="+mn-cs"/>
              </a:rPr>
              <a:t>), amibe az alapjel be van programozva. Majd a szabályozó szignál visszatér a </a:t>
            </a:r>
            <a:r>
              <a:rPr lang="hu-HU" sz="1200" kern="1200" dirty="0" err="1" smtClean="0">
                <a:solidFill>
                  <a:schemeClr val="tx1"/>
                </a:solidFill>
                <a:latin typeface="+mn-lt"/>
                <a:ea typeface="+mn-ea"/>
                <a:cs typeface="+mn-cs"/>
              </a:rPr>
              <a:t>fermentorhoz</a:t>
            </a:r>
            <a:r>
              <a:rPr lang="hu-HU" sz="1200" kern="1200" dirty="0" smtClean="0">
                <a:solidFill>
                  <a:schemeClr val="tx1"/>
                </a:solidFill>
                <a:latin typeface="+mn-lt"/>
                <a:ea typeface="+mn-ea"/>
                <a:cs typeface="+mn-cs"/>
              </a:rPr>
              <a:t>, gyakran átalakított formában, pl. pneumatikus jelként. Az egész rendszer össze van kapcsolva a Felügyelő és Adatgyűjtő Rendszerrel (a </a:t>
            </a:r>
            <a:r>
              <a:rPr lang="hu-HU" sz="1200" kern="1200" dirty="0" err="1" smtClean="0">
                <a:solidFill>
                  <a:schemeClr val="tx1"/>
                </a:solidFill>
                <a:latin typeface="+mn-lt"/>
                <a:ea typeface="+mn-ea"/>
                <a:cs typeface="+mn-cs"/>
              </a:rPr>
              <a:t>SCADA-val</a:t>
            </a:r>
            <a:r>
              <a:rPr lang="hu-HU" sz="1200" kern="1200" dirty="0" smtClean="0">
                <a:solidFill>
                  <a:schemeClr val="tx1"/>
                </a:solidFill>
                <a:latin typeface="+mn-lt"/>
                <a:ea typeface="+mn-ea"/>
                <a:cs typeface="+mn-cs"/>
              </a:rPr>
              <a:t>, </a:t>
            </a:r>
            <a:r>
              <a:rPr lang="hu-HU" sz="1200" kern="1200" dirty="0" err="1" smtClean="0">
                <a:solidFill>
                  <a:schemeClr val="tx1"/>
                </a:solidFill>
                <a:latin typeface="+mn-lt"/>
                <a:ea typeface="+mn-ea"/>
                <a:cs typeface="+mn-cs"/>
              </a:rPr>
              <a:t>Supervisory</a:t>
            </a:r>
            <a:r>
              <a:rPr lang="hu-HU" sz="1200" kern="1200" dirty="0" smtClean="0">
                <a:solidFill>
                  <a:schemeClr val="tx1"/>
                </a:solidFill>
                <a:latin typeface="+mn-lt"/>
                <a:ea typeface="+mn-ea"/>
                <a:cs typeface="+mn-cs"/>
              </a:rPr>
              <a:t> and Data </a:t>
            </a:r>
            <a:r>
              <a:rPr lang="hu-HU" sz="1200" kern="1200" dirty="0" err="1" smtClean="0">
                <a:solidFill>
                  <a:schemeClr val="tx1"/>
                </a:solidFill>
                <a:latin typeface="+mn-lt"/>
                <a:ea typeface="+mn-ea"/>
                <a:cs typeface="+mn-cs"/>
              </a:rPr>
              <a:t>Aquisution</a:t>
            </a:r>
            <a:r>
              <a:rPr lang="hu-HU" sz="1200" kern="1200" dirty="0" smtClean="0">
                <a:solidFill>
                  <a:schemeClr val="tx1"/>
                </a:solidFill>
                <a:latin typeface="+mn-lt"/>
                <a:ea typeface="+mn-ea"/>
                <a:cs typeface="+mn-cs"/>
              </a:rPr>
              <a:t> System), ami összegyűjti és tárolja az összes adatot, amik szép grafikonok formájában informálják a kezelőt. </a:t>
            </a:r>
          </a:p>
          <a:p>
            <a:endParaRPr lang="hu-HU" dirty="0"/>
          </a:p>
        </p:txBody>
      </p:sp>
      <p:sp>
        <p:nvSpPr>
          <p:cNvPr id="4" name="Dia számának helye 3"/>
          <p:cNvSpPr>
            <a:spLocks noGrp="1"/>
          </p:cNvSpPr>
          <p:nvPr>
            <p:ph type="sldNum" sz="quarter" idx="10"/>
          </p:nvPr>
        </p:nvSpPr>
        <p:spPr/>
        <p:txBody>
          <a:bodyPr/>
          <a:lstStyle/>
          <a:p>
            <a:fld id="{F063FB0D-9B8A-42C7-802A-CC3A5F20ADA0}" type="slidenum">
              <a:rPr lang="hu-HU" smtClean="0"/>
              <a:pPr/>
              <a:t>15</a:t>
            </a:fld>
            <a:endParaRPr lang="hu-HU"/>
          </a:p>
        </p:txBody>
      </p:sp>
    </p:spTree>
    <p:extLst>
      <p:ext uri="{BB962C8B-B14F-4D97-AF65-F5344CB8AC3E}">
        <p14:creationId xmlns:p14="http://schemas.microsoft.com/office/powerpoint/2010/main" xmlns="" val="1518700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u-HU" sz="1200" kern="1200" dirty="0" smtClean="0">
              <a:solidFill>
                <a:schemeClr val="tx1"/>
              </a:solidFill>
              <a:latin typeface="+mn-lt"/>
              <a:ea typeface="+mn-ea"/>
              <a:cs typeface="+mn-cs"/>
            </a:endParaRPr>
          </a:p>
        </p:txBody>
      </p:sp>
      <p:sp>
        <p:nvSpPr>
          <p:cNvPr id="4" name="Dia számának helye 3"/>
          <p:cNvSpPr>
            <a:spLocks noGrp="1"/>
          </p:cNvSpPr>
          <p:nvPr>
            <p:ph type="sldNum" sz="quarter" idx="10"/>
          </p:nvPr>
        </p:nvSpPr>
        <p:spPr/>
        <p:txBody>
          <a:bodyPr/>
          <a:lstStyle/>
          <a:p>
            <a:fld id="{F063FB0D-9B8A-42C7-802A-CC3A5F20ADA0}" type="slidenum">
              <a:rPr lang="hu-HU" smtClean="0"/>
              <a:pPr/>
              <a:t>16</a:t>
            </a:fld>
            <a:endParaRPr lang="hu-HU"/>
          </a:p>
        </p:txBody>
      </p:sp>
    </p:spTree>
    <p:extLst>
      <p:ext uri="{BB962C8B-B14F-4D97-AF65-F5344CB8AC3E}">
        <p14:creationId xmlns:p14="http://schemas.microsoft.com/office/powerpoint/2010/main" xmlns="" val="3824696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latin typeface="+mn-lt"/>
                <a:ea typeface="+mn-ea"/>
                <a:cs typeface="+mn-cs"/>
              </a:rPr>
              <a:t>Ezek után a sterilezés szabályozásáról lesz szó részletesebben. A több szeleppel rendelkező automatizált </a:t>
            </a:r>
            <a:r>
              <a:rPr lang="hu-HU" sz="1200" kern="1200" dirty="0" err="1" smtClean="0">
                <a:solidFill>
                  <a:schemeClr val="tx1"/>
                </a:solidFill>
                <a:latin typeface="+mn-lt"/>
                <a:ea typeface="+mn-ea"/>
                <a:cs typeface="+mn-cs"/>
              </a:rPr>
              <a:t>fermentor</a:t>
            </a:r>
            <a:r>
              <a:rPr lang="hu-HU" sz="1200" kern="1200" dirty="0" smtClean="0">
                <a:solidFill>
                  <a:schemeClr val="tx1"/>
                </a:solidFill>
                <a:latin typeface="+mn-lt"/>
                <a:ea typeface="+mn-ea"/>
                <a:cs typeface="+mn-cs"/>
              </a:rPr>
              <a:t> szabályozásához szükség van egy programra, mely a szelepek megfelelő sorrendben történő nyitásával és zárásával hatékonyan és biztonságosan végre tudja hajtani az állapotműveleteket. A korábban felsorolt és esetleg még további </a:t>
            </a:r>
            <a:r>
              <a:rPr lang="hu-HU" sz="1200" kern="1200" dirty="0" err="1" smtClean="0">
                <a:solidFill>
                  <a:schemeClr val="tx1"/>
                </a:solidFill>
                <a:latin typeface="+mn-lt"/>
                <a:ea typeface="+mn-ea"/>
                <a:cs typeface="+mn-cs"/>
              </a:rPr>
              <a:t>fermentorállapotokat</a:t>
            </a:r>
            <a:r>
              <a:rPr lang="hu-HU" sz="1200" kern="1200" dirty="0" smtClean="0">
                <a:solidFill>
                  <a:schemeClr val="tx1"/>
                </a:solidFill>
                <a:latin typeface="+mn-lt"/>
                <a:ea typeface="+mn-ea"/>
                <a:cs typeface="+mn-cs"/>
              </a:rPr>
              <a:t> a legjobb humán kezelői gyakorlatot és a mérnöki kritériumokat figyelembe véve kell programozni. Egy részművelet egyértelmű és pontos meghatározása hosszú feladat, nem szabad homályos foltoknak lennie a leírásban. Pl. egy </a:t>
            </a:r>
            <a:r>
              <a:rPr lang="hu-HU" sz="1200" kern="1200" dirty="0" err="1" smtClean="0">
                <a:solidFill>
                  <a:schemeClr val="tx1"/>
                </a:solidFill>
                <a:latin typeface="+mn-lt"/>
                <a:ea typeface="+mn-ea"/>
                <a:cs typeface="+mn-cs"/>
              </a:rPr>
              <a:t>fermentor</a:t>
            </a:r>
            <a:r>
              <a:rPr lang="hu-HU" sz="1200" kern="1200" dirty="0" smtClean="0">
                <a:solidFill>
                  <a:schemeClr val="tx1"/>
                </a:solidFill>
                <a:latin typeface="+mn-lt"/>
                <a:ea typeface="+mn-ea"/>
                <a:cs typeface="+mn-cs"/>
              </a:rPr>
              <a:t> és a benne lévő médium sterilezéséhez a rendszerfejlesztőnek a </a:t>
            </a:r>
            <a:r>
              <a:rPr lang="hu-HU" sz="1200" kern="1200" dirty="0" err="1" smtClean="0">
                <a:solidFill>
                  <a:schemeClr val="tx1"/>
                </a:solidFill>
                <a:latin typeface="+mn-lt"/>
                <a:ea typeface="+mn-ea"/>
                <a:cs typeface="+mn-cs"/>
              </a:rPr>
              <a:t>fermentor</a:t>
            </a:r>
            <a:r>
              <a:rPr lang="hu-HU" sz="1200" kern="1200" dirty="0" smtClean="0">
                <a:solidFill>
                  <a:schemeClr val="tx1"/>
                </a:solidFill>
                <a:latin typeface="+mn-lt"/>
                <a:ea typeface="+mn-ea"/>
                <a:cs typeface="+mn-cs"/>
              </a:rPr>
              <a:t> és a sterilezésben részt vevő (azaz általában az összes) szelep teljes leírásával kell kezdenie a szabályozás megtervezését. </a:t>
            </a:r>
          </a:p>
          <a:p>
            <a:endParaRPr lang="hu-HU" dirty="0"/>
          </a:p>
        </p:txBody>
      </p:sp>
      <p:sp>
        <p:nvSpPr>
          <p:cNvPr id="4" name="Dia számának helye 3"/>
          <p:cNvSpPr>
            <a:spLocks noGrp="1"/>
          </p:cNvSpPr>
          <p:nvPr>
            <p:ph type="sldNum" sz="quarter" idx="10"/>
          </p:nvPr>
        </p:nvSpPr>
        <p:spPr/>
        <p:txBody>
          <a:bodyPr/>
          <a:lstStyle/>
          <a:p>
            <a:fld id="{F063FB0D-9B8A-42C7-802A-CC3A5F20ADA0}" type="slidenum">
              <a:rPr lang="hu-HU" smtClean="0"/>
              <a:pPr/>
              <a:t>17</a:t>
            </a:fld>
            <a:endParaRPr lang="hu-HU"/>
          </a:p>
        </p:txBody>
      </p:sp>
    </p:spTree>
    <p:extLst>
      <p:ext uri="{BB962C8B-B14F-4D97-AF65-F5344CB8AC3E}">
        <p14:creationId xmlns:p14="http://schemas.microsoft.com/office/powerpoint/2010/main" xmlns="" val="510754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200" kern="1200" dirty="0" smtClean="0">
                <a:solidFill>
                  <a:schemeClr val="tx1"/>
                </a:solidFill>
                <a:latin typeface="+mn-lt"/>
                <a:ea typeface="+mn-ea"/>
                <a:cs typeface="+mn-cs"/>
              </a:rPr>
              <a:t>Ez az átfogó leírás a </a:t>
            </a:r>
            <a:r>
              <a:rPr lang="hu-HU" sz="1200" kern="1200" dirty="0" err="1" smtClean="0">
                <a:solidFill>
                  <a:schemeClr val="tx1"/>
                </a:solidFill>
                <a:latin typeface="+mn-lt"/>
                <a:ea typeface="+mn-ea"/>
                <a:cs typeface="+mn-cs"/>
              </a:rPr>
              <a:t>fermentor</a:t>
            </a:r>
            <a:r>
              <a:rPr lang="hu-HU" sz="1200" kern="1200" dirty="0" smtClean="0">
                <a:solidFill>
                  <a:schemeClr val="tx1"/>
                </a:solidFill>
                <a:latin typeface="+mn-lt"/>
                <a:ea typeface="+mn-ea"/>
                <a:cs typeface="+mn-cs"/>
              </a:rPr>
              <a:t> pontos rajza alapján készíthető el. Ezeket a rajzokat </a:t>
            </a:r>
            <a:r>
              <a:rPr lang="hu-HU" sz="1200" kern="1200" dirty="0" err="1" smtClean="0">
                <a:solidFill>
                  <a:schemeClr val="tx1"/>
                </a:solidFill>
                <a:latin typeface="+mn-lt"/>
                <a:ea typeface="+mn-ea"/>
                <a:cs typeface="+mn-cs"/>
              </a:rPr>
              <a:t>P&amp;ID-nak</a:t>
            </a:r>
            <a:r>
              <a:rPr lang="hu-HU" sz="1200" kern="1200" dirty="0" smtClean="0">
                <a:solidFill>
                  <a:schemeClr val="tx1"/>
                </a:solidFill>
                <a:latin typeface="+mn-lt"/>
                <a:ea typeface="+mn-ea"/>
                <a:cs typeface="+mn-cs"/>
              </a:rPr>
              <a:t>, az </a:t>
            </a:r>
            <a:r>
              <a:rPr lang="hu-HU" sz="1200" kern="1200" dirty="0" err="1" smtClean="0">
                <a:solidFill>
                  <a:schemeClr val="tx1"/>
                </a:solidFill>
                <a:latin typeface="+mn-lt"/>
                <a:ea typeface="+mn-ea"/>
                <a:cs typeface="+mn-cs"/>
              </a:rPr>
              <a:t>piping</a:t>
            </a:r>
            <a:r>
              <a:rPr lang="hu-HU" sz="1200" kern="1200" dirty="0" smtClean="0">
                <a:solidFill>
                  <a:schemeClr val="tx1"/>
                </a:solidFill>
                <a:latin typeface="+mn-lt"/>
                <a:ea typeface="+mn-ea"/>
                <a:cs typeface="+mn-cs"/>
              </a:rPr>
              <a:t> and </a:t>
            </a:r>
            <a:r>
              <a:rPr lang="hu-HU" sz="1200" kern="1200" dirty="0" err="1" smtClean="0">
                <a:solidFill>
                  <a:schemeClr val="tx1"/>
                </a:solidFill>
                <a:latin typeface="+mn-lt"/>
                <a:ea typeface="+mn-ea"/>
                <a:cs typeface="+mn-cs"/>
              </a:rPr>
              <a:t>instrumentation</a:t>
            </a:r>
            <a:r>
              <a:rPr lang="hu-HU" sz="1200" kern="1200" dirty="0" smtClean="0">
                <a:solidFill>
                  <a:schemeClr val="tx1"/>
                </a:solidFill>
                <a:latin typeface="+mn-lt"/>
                <a:ea typeface="+mn-ea"/>
                <a:cs typeface="+mn-cs"/>
              </a:rPr>
              <a:t> </a:t>
            </a:r>
            <a:r>
              <a:rPr lang="hu-HU" sz="1200" kern="1200" dirty="0" err="1" smtClean="0">
                <a:solidFill>
                  <a:schemeClr val="tx1"/>
                </a:solidFill>
                <a:latin typeface="+mn-lt"/>
                <a:ea typeface="+mn-ea"/>
                <a:cs typeface="+mn-cs"/>
              </a:rPr>
              <a:t>drawing</a:t>
            </a:r>
            <a:r>
              <a:rPr lang="hu-HU" sz="1200" kern="1200" dirty="0" smtClean="0">
                <a:solidFill>
                  <a:schemeClr val="tx1"/>
                </a:solidFill>
                <a:latin typeface="+mn-lt"/>
                <a:ea typeface="+mn-ea"/>
                <a:cs typeface="+mn-cs"/>
              </a:rPr>
              <a:t>/</a:t>
            </a:r>
            <a:r>
              <a:rPr lang="hu-HU" sz="1200" kern="1200" dirty="0" err="1" smtClean="0">
                <a:solidFill>
                  <a:schemeClr val="tx1"/>
                </a:solidFill>
                <a:latin typeface="+mn-lt"/>
                <a:ea typeface="+mn-ea"/>
                <a:cs typeface="+mn-cs"/>
              </a:rPr>
              <a:t>diagram-nak</a:t>
            </a:r>
            <a:r>
              <a:rPr lang="hu-HU" sz="1200" kern="1200" dirty="0" smtClean="0">
                <a:solidFill>
                  <a:schemeClr val="tx1"/>
                </a:solidFill>
                <a:latin typeface="+mn-lt"/>
                <a:ea typeface="+mn-ea"/>
                <a:cs typeface="+mn-cs"/>
              </a:rPr>
              <a:t> nevezik, azaz a csövezés és a műszerek rajzának.</a:t>
            </a:r>
            <a:endParaRPr lang="hu-HU" dirty="0"/>
          </a:p>
        </p:txBody>
      </p:sp>
      <p:sp>
        <p:nvSpPr>
          <p:cNvPr id="4" name="Dia számának helye 3"/>
          <p:cNvSpPr>
            <a:spLocks noGrp="1"/>
          </p:cNvSpPr>
          <p:nvPr>
            <p:ph type="sldNum" sz="quarter" idx="10"/>
          </p:nvPr>
        </p:nvSpPr>
        <p:spPr/>
        <p:txBody>
          <a:bodyPr/>
          <a:lstStyle/>
          <a:p>
            <a:fld id="{F063FB0D-9B8A-42C7-802A-CC3A5F20ADA0}" type="slidenum">
              <a:rPr lang="hu-HU" smtClean="0"/>
              <a:pPr/>
              <a:t>18</a:t>
            </a:fld>
            <a:endParaRPr lang="hu-HU"/>
          </a:p>
        </p:txBody>
      </p:sp>
    </p:spTree>
    <p:extLst>
      <p:ext uri="{BB962C8B-B14F-4D97-AF65-F5344CB8AC3E}">
        <p14:creationId xmlns:p14="http://schemas.microsoft.com/office/powerpoint/2010/main" xmlns="" val="2882347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F063FB0D-9B8A-42C7-802A-CC3A5F20ADA0}" type="slidenum">
              <a:rPr lang="hu-HU" smtClean="0"/>
              <a:pPr/>
              <a:t>25</a:t>
            </a:fld>
            <a:endParaRPr lang="hu-HU"/>
          </a:p>
        </p:txBody>
      </p:sp>
    </p:spTree>
    <p:extLst>
      <p:ext uri="{BB962C8B-B14F-4D97-AF65-F5344CB8AC3E}">
        <p14:creationId xmlns:p14="http://schemas.microsoft.com/office/powerpoint/2010/main" xmlns="" val="1868829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iakép helye 1"/>
          <p:cNvSpPr>
            <a:spLocks noGrp="1" noRot="1" noChangeAspect="1" noTextEdit="1"/>
          </p:cNvSpPr>
          <p:nvPr>
            <p:ph type="sldImg"/>
          </p:nvPr>
        </p:nvSpPr>
        <p:spPr bwMode="auto">
          <a:noFill/>
          <a:ln>
            <a:solidFill>
              <a:srgbClr val="000000"/>
            </a:solidFill>
            <a:miter lim="800000"/>
            <a:headEnd/>
            <a:tailEnd/>
          </a:ln>
        </p:spPr>
      </p:sp>
      <p:sp>
        <p:nvSpPr>
          <p:cNvPr id="10243" name="Jegyzetek helye 2"/>
          <p:cNvSpPr>
            <a:spLocks noGrp="1"/>
          </p:cNvSpPr>
          <p:nvPr>
            <p:ph type="body" idx="1"/>
          </p:nvPr>
        </p:nvSpPr>
        <p:spPr bwMode="auto">
          <a:noFill/>
        </p:spPr>
        <p:txBody>
          <a:bodyPr wrap="square" numCol="1" anchor="t" anchorCtr="0" compatLnSpc="1">
            <a:prstTxWarp prst="textNoShape">
              <a:avLst/>
            </a:prstTxWarp>
          </a:bodyPr>
          <a:lstStyle/>
          <a:p>
            <a:r>
              <a:rPr lang="hu-HU" sz="1200" kern="1200" dirty="0" smtClean="0">
                <a:solidFill>
                  <a:schemeClr val="tx1"/>
                </a:solidFill>
                <a:latin typeface="+mn-lt"/>
                <a:ea typeface="+mn-ea"/>
                <a:cs typeface="+mn-cs"/>
              </a:rPr>
              <a:t>A fermentációs szabályozási rendszer egyik legfontosabb feladata a felügyelet és beavatkozás a biztonság érdekében. A </a:t>
            </a:r>
            <a:r>
              <a:rPr lang="hu-HU" sz="1200" kern="1200" dirty="0" err="1" smtClean="0">
                <a:solidFill>
                  <a:schemeClr val="tx1"/>
                </a:solidFill>
                <a:latin typeface="+mn-lt"/>
                <a:ea typeface="+mn-ea"/>
                <a:cs typeface="+mn-cs"/>
              </a:rPr>
              <a:t>fermentor</a:t>
            </a:r>
            <a:r>
              <a:rPr lang="hu-HU" sz="1200" kern="1200" dirty="0" smtClean="0">
                <a:solidFill>
                  <a:schemeClr val="tx1"/>
                </a:solidFill>
                <a:latin typeface="+mn-lt"/>
                <a:ea typeface="+mn-ea"/>
                <a:cs typeface="+mn-cs"/>
              </a:rPr>
              <a:t> egy  potenciálisan veszélyes berendezés, mivel akár 135 fokos gőzt használva, nagy nyomáson (2 bar) savakkal és lúgokkal, illetve mikroorganizmusokkal és termékeikkel dolgozik. Az automatizált szabályozást egy összehangolt program irányítja, amely biztosítja, hogy a </a:t>
            </a:r>
            <a:r>
              <a:rPr lang="hu-HU" sz="1200" kern="1200" dirty="0" err="1" smtClean="0">
                <a:solidFill>
                  <a:schemeClr val="tx1"/>
                </a:solidFill>
                <a:latin typeface="+mn-lt"/>
                <a:ea typeface="+mn-ea"/>
                <a:cs typeface="+mn-cs"/>
              </a:rPr>
              <a:t>fermentor</a:t>
            </a:r>
            <a:r>
              <a:rPr lang="hu-HU" sz="1200" kern="1200" dirty="0" smtClean="0">
                <a:solidFill>
                  <a:schemeClr val="tx1"/>
                </a:solidFill>
                <a:latin typeface="+mn-lt"/>
                <a:ea typeface="+mn-ea"/>
                <a:cs typeface="+mn-cs"/>
              </a:rPr>
              <a:t> minden funkciója a biztonsági határok között működjön. </a:t>
            </a:r>
          </a:p>
          <a:p>
            <a:r>
              <a:rPr lang="hu-HU" sz="1200" kern="1200" dirty="0" smtClean="0">
                <a:solidFill>
                  <a:schemeClr val="tx1"/>
                </a:solidFill>
                <a:latin typeface="+mn-lt"/>
                <a:ea typeface="+mn-ea"/>
                <a:cs typeface="+mn-cs"/>
              </a:rPr>
              <a:t>De miért is van nekünk, </a:t>
            </a:r>
            <a:r>
              <a:rPr lang="hu-HU" sz="1200" kern="1200" dirty="0" err="1" smtClean="0">
                <a:solidFill>
                  <a:schemeClr val="tx1"/>
                </a:solidFill>
                <a:latin typeface="+mn-lt"/>
                <a:ea typeface="+mn-ea"/>
                <a:cs typeface="+mn-cs"/>
              </a:rPr>
              <a:t>biomérnököknek</a:t>
            </a:r>
            <a:r>
              <a:rPr lang="hu-HU" sz="1200" kern="1200" dirty="0" smtClean="0">
                <a:solidFill>
                  <a:schemeClr val="tx1"/>
                </a:solidFill>
                <a:latin typeface="+mn-lt"/>
                <a:ea typeface="+mn-ea"/>
                <a:cs typeface="+mn-cs"/>
              </a:rPr>
              <a:t>, szükségünk az irányítástechnika ismeretére, amikor ez elsősorban a villamosmérnökök feladata?</a:t>
            </a:r>
          </a:p>
          <a:p>
            <a:r>
              <a:rPr lang="hu-HU" sz="1200" kern="1200" dirty="0" smtClean="0">
                <a:solidFill>
                  <a:schemeClr val="tx1"/>
                </a:solidFill>
                <a:latin typeface="+mn-lt"/>
                <a:ea typeface="+mn-ea"/>
                <a:cs typeface="+mn-cs"/>
              </a:rPr>
              <a:t>Azért, mert a villamosmérnökök nem ismernek, és nem is ismerhetnek minden olyan folyamatot, technológiát, melyet irányítani, szabályozni kell. Egy folyamat szabályozási struktúrájának kialakítását, azaz hogy a kérdéses szabályozási cél eléréséhez mit és mivel kell szabályozni, nekünk kell megmondanunk a szabályozórendszert megépítő mérnöknek. Ismernünk kell az alkalmazandó mérőműszereket, szabályozószelepeket. A szabályozási struktúra kialakítása és a szabályozókörök megépítése tehát csapatmunka, mely</a:t>
            </a:r>
            <a:r>
              <a:rPr lang="hu-HU" sz="1200" kern="1200" baseline="0" dirty="0" smtClean="0">
                <a:solidFill>
                  <a:schemeClr val="tx1"/>
                </a:solidFill>
                <a:latin typeface="+mn-lt"/>
                <a:ea typeface="+mn-ea"/>
                <a:cs typeface="+mn-cs"/>
              </a:rPr>
              <a:t> során</a:t>
            </a:r>
            <a:r>
              <a:rPr lang="hu-HU" sz="1200" kern="1200" dirty="0" smtClean="0">
                <a:solidFill>
                  <a:schemeClr val="tx1"/>
                </a:solidFill>
                <a:latin typeface="+mn-lt"/>
                <a:ea typeface="+mn-ea"/>
                <a:cs typeface="+mn-cs"/>
              </a:rPr>
              <a:t> </a:t>
            </a:r>
            <a:r>
              <a:rPr lang="hu-HU" sz="1200" kern="1200" dirty="0" err="1" smtClean="0">
                <a:solidFill>
                  <a:schemeClr val="tx1"/>
                </a:solidFill>
                <a:latin typeface="+mn-lt"/>
                <a:ea typeface="+mn-ea"/>
                <a:cs typeface="+mn-cs"/>
              </a:rPr>
              <a:t>biomérnökök</a:t>
            </a:r>
            <a:r>
              <a:rPr lang="hu-HU" sz="1200" kern="1200" dirty="0" smtClean="0">
                <a:solidFill>
                  <a:schemeClr val="tx1"/>
                </a:solidFill>
                <a:latin typeface="+mn-lt"/>
                <a:ea typeface="+mn-ea"/>
                <a:cs typeface="+mn-cs"/>
              </a:rPr>
              <a:t> együtt dolgoznak a villamosmérnökökkel. </a:t>
            </a:r>
          </a:p>
        </p:txBody>
      </p:sp>
      <p:sp>
        <p:nvSpPr>
          <p:cNvPr id="10244" name="Dia számának helye 3"/>
          <p:cNvSpPr>
            <a:spLocks noGrp="1"/>
          </p:cNvSpPr>
          <p:nvPr>
            <p:ph type="sldNum" sz="quarter" idx="5"/>
          </p:nvPr>
        </p:nvSpPr>
        <p:spPr bwMode="auto">
          <a:noFill/>
          <a:ln>
            <a:miter lim="800000"/>
            <a:headEnd/>
            <a:tailEnd/>
          </a:ln>
        </p:spPr>
        <p:txBody>
          <a:bodyPr/>
          <a:lstStyle/>
          <a:p>
            <a:fld id="{7DBF3D0A-0660-40DA-8570-EFEB436B0BD5}" type="slidenum">
              <a:rPr lang="hu-HU" altLang="hu-HU"/>
              <a:pPr/>
              <a:t>2</a:t>
            </a:fld>
            <a:endParaRPr lang="hu-HU" altLang="hu-HU"/>
          </a:p>
        </p:txBody>
      </p:sp>
    </p:spTree>
    <p:extLst>
      <p:ext uri="{BB962C8B-B14F-4D97-AF65-F5344CB8AC3E}">
        <p14:creationId xmlns:p14="http://schemas.microsoft.com/office/powerpoint/2010/main" xmlns="" val="1782058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latin typeface="+mn-lt"/>
                <a:ea typeface="+mn-ea"/>
                <a:cs typeface="+mn-cs"/>
              </a:rPr>
              <a:t>Először nézzünk egy kis ismétlést. A folyamatirányítás című tantárgyból ismerős lehet a vezérlés és a szabályozás fogalma. Mindkettő ugyanazokból az irányítástechnikai elemekből áll, csak ezek kapcsolása tér el. Az információt a szenzorok detektálják, majd jelerősítő és átalakító készülékek továbbítják a jelet a szabályozó felé. Ezeket</a:t>
            </a:r>
            <a:r>
              <a:rPr lang="hu-HU" sz="1200" kern="1200" baseline="0" dirty="0" smtClean="0">
                <a:solidFill>
                  <a:schemeClr val="tx1"/>
                </a:solidFill>
                <a:latin typeface="+mn-lt"/>
                <a:ea typeface="+mn-ea"/>
                <a:cs typeface="+mn-cs"/>
              </a:rPr>
              <a:t> együttesen </a:t>
            </a:r>
            <a:r>
              <a:rPr lang="hu-HU" sz="1200" kern="1200" dirty="0" smtClean="0">
                <a:solidFill>
                  <a:schemeClr val="tx1"/>
                </a:solidFill>
                <a:latin typeface="+mn-lt"/>
                <a:ea typeface="+mn-ea"/>
                <a:cs typeface="+mn-cs"/>
              </a:rPr>
              <a:t>távadónak hívjuk. (+1</a:t>
            </a:r>
            <a:r>
              <a:rPr lang="hu-HU" sz="120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latin typeface="+mn-lt"/>
                <a:ea typeface="+mn-ea"/>
                <a:cs typeface="+mn-cs"/>
              </a:rPr>
              <a:t>A kezelő személy látja az információ áramlását, közbeavatkozhat, ha szükséges, és visszakereshet a tárolt adatokban. A </a:t>
            </a:r>
            <a:r>
              <a:rPr lang="hu-HU" sz="1200" kern="1200" dirty="0" smtClean="0">
                <a:solidFill>
                  <a:schemeClr val="tx1"/>
                </a:solidFill>
                <a:latin typeface="+mn-lt"/>
                <a:ea typeface="+mn-ea"/>
                <a:cs typeface="+mn-cs"/>
              </a:rPr>
              <a:t>szabályozás és vezérlés között a legfontosabb különbség az, hogy vezérlés esetén a távadó a potenciális zavarást méri, és annak megfelelően avatkozik be, míg szabályozás esetén a már szabályozott jellemzőt mérjük, és pontos képünk van annak alakulásáról, illetve értékéről. (+1)</a:t>
            </a:r>
          </a:p>
        </p:txBody>
      </p:sp>
      <p:sp>
        <p:nvSpPr>
          <p:cNvPr id="4" name="Dia számának helye 3"/>
          <p:cNvSpPr>
            <a:spLocks noGrp="1"/>
          </p:cNvSpPr>
          <p:nvPr>
            <p:ph type="sldNum" sz="quarter" idx="10"/>
          </p:nvPr>
        </p:nvSpPr>
        <p:spPr/>
        <p:txBody>
          <a:bodyPr/>
          <a:lstStyle/>
          <a:p>
            <a:fld id="{F063FB0D-9B8A-42C7-802A-CC3A5F20ADA0}" type="slidenum">
              <a:rPr lang="hu-HU" smtClean="0"/>
              <a:pPr/>
              <a:t>3</a:t>
            </a:fld>
            <a:endParaRPr lang="hu-HU"/>
          </a:p>
        </p:txBody>
      </p:sp>
    </p:spTree>
    <p:extLst>
      <p:ext uri="{BB962C8B-B14F-4D97-AF65-F5344CB8AC3E}">
        <p14:creationId xmlns:p14="http://schemas.microsoft.com/office/powerpoint/2010/main" xmlns="" val="4121954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200" kern="1200" dirty="0" smtClean="0">
                <a:solidFill>
                  <a:schemeClr val="tx1"/>
                </a:solidFill>
                <a:latin typeface="+mn-lt"/>
                <a:ea typeface="+mn-ea"/>
                <a:cs typeface="+mn-cs"/>
              </a:rPr>
              <a:t>A szabályozó a kapott információt összehasonlítja az előre megadott alapjellel és új információt generál, melyet visszavezet a </a:t>
            </a:r>
            <a:r>
              <a:rPr lang="hu-HU" sz="1200" kern="1200" dirty="0" err="1" smtClean="0">
                <a:solidFill>
                  <a:schemeClr val="tx1"/>
                </a:solidFill>
                <a:latin typeface="+mn-lt"/>
                <a:ea typeface="+mn-ea"/>
                <a:cs typeface="+mn-cs"/>
              </a:rPr>
              <a:t>fermentorban</a:t>
            </a:r>
            <a:r>
              <a:rPr lang="hu-HU" sz="1200" kern="1200" dirty="0" smtClean="0">
                <a:solidFill>
                  <a:schemeClr val="tx1"/>
                </a:solidFill>
                <a:latin typeface="+mn-lt"/>
                <a:ea typeface="+mn-ea"/>
                <a:cs typeface="+mn-cs"/>
              </a:rPr>
              <a:t> található beavatkozóhoz. A beavatkozó fogadja a jelet és végrehajtja az adott paramétert módosító műveletet. </a:t>
            </a:r>
            <a:r>
              <a:rPr lang="hu-HU" sz="1200" kern="1200" dirty="0" smtClean="0">
                <a:solidFill>
                  <a:schemeClr val="tx1"/>
                </a:solidFill>
                <a:latin typeface="+mn-lt"/>
                <a:ea typeface="+mn-ea"/>
                <a:cs typeface="+mn-cs"/>
              </a:rPr>
              <a:t>(-</a:t>
            </a:r>
            <a:r>
              <a:rPr lang="hu-HU" sz="1200" kern="1200" dirty="0" smtClean="0">
                <a:solidFill>
                  <a:schemeClr val="tx1"/>
                </a:solidFill>
                <a:latin typeface="+mn-lt"/>
                <a:ea typeface="+mn-ea"/>
                <a:cs typeface="+mn-cs"/>
              </a:rPr>
              <a:t>1)</a:t>
            </a:r>
          </a:p>
          <a:p>
            <a:r>
              <a:rPr lang="hu-HU" sz="1200" kern="1200" dirty="0" smtClean="0">
                <a:solidFill>
                  <a:schemeClr val="tx1"/>
                </a:solidFill>
                <a:latin typeface="+mn-lt"/>
                <a:ea typeface="+mn-ea"/>
                <a:cs typeface="+mn-cs"/>
              </a:rPr>
              <a:t>Az ábrán a szabályozás </a:t>
            </a:r>
            <a:r>
              <a:rPr lang="hu-HU" sz="1200" kern="1200" dirty="0" err="1" smtClean="0">
                <a:solidFill>
                  <a:schemeClr val="tx1"/>
                </a:solidFill>
                <a:latin typeface="+mn-lt"/>
                <a:ea typeface="+mn-ea"/>
                <a:cs typeface="+mn-cs"/>
              </a:rPr>
              <a:t>blokkdiagrammja</a:t>
            </a:r>
            <a:r>
              <a:rPr lang="hu-HU" sz="1200" kern="1200" dirty="0" smtClean="0">
                <a:solidFill>
                  <a:schemeClr val="tx1"/>
                </a:solidFill>
                <a:latin typeface="+mn-lt"/>
                <a:ea typeface="+mn-ea"/>
                <a:cs typeface="+mn-cs"/>
              </a:rPr>
              <a:t> látható. </a:t>
            </a:r>
          </a:p>
        </p:txBody>
      </p:sp>
      <p:sp>
        <p:nvSpPr>
          <p:cNvPr id="4" name="Dia számának helye 3"/>
          <p:cNvSpPr>
            <a:spLocks noGrp="1"/>
          </p:cNvSpPr>
          <p:nvPr>
            <p:ph type="sldNum" sz="quarter" idx="10"/>
          </p:nvPr>
        </p:nvSpPr>
        <p:spPr/>
        <p:txBody>
          <a:bodyPr/>
          <a:lstStyle/>
          <a:p>
            <a:fld id="{F063FB0D-9B8A-42C7-802A-CC3A5F20ADA0}" type="slidenum">
              <a:rPr lang="hu-HU" smtClean="0"/>
              <a:pPr/>
              <a:t>4</a:t>
            </a:fld>
            <a:endParaRPr lang="hu-HU"/>
          </a:p>
        </p:txBody>
      </p:sp>
    </p:spTree>
    <p:extLst>
      <p:ext uri="{BB962C8B-B14F-4D97-AF65-F5344CB8AC3E}">
        <p14:creationId xmlns:p14="http://schemas.microsoft.com/office/powerpoint/2010/main" xmlns="" val="2753517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latin typeface="+mn-lt"/>
                <a:ea typeface="+mn-ea"/>
                <a:cs typeface="+mn-cs"/>
              </a:rPr>
              <a:t>Egy fermentációnál is megkülönböztethetünk vezérlést és szabályozást. Vezérlésről akkor beszélünk ha automatizált műveletek biztosítják a fermentáció helyes lefutását (pl. a sterilezés egymás utáni lépéseit). Szabályozásról pedig akkor van szó, ha a folyamat változó értékeit akarjuk bizonyos ingadozási határokon belül tartani,</a:t>
            </a:r>
            <a:r>
              <a:rPr lang="hu-HU" sz="1200" kern="1200" baseline="0" dirty="0" smtClean="0">
                <a:solidFill>
                  <a:schemeClr val="tx1"/>
                </a:solidFill>
                <a:latin typeface="+mn-lt"/>
                <a:ea typeface="+mn-ea"/>
                <a:cs typeface="+mn-cs"/>
              </a:rPr>
              <a:t> pl. az inkubáció alatti pH szabályozás esetében.</a:t>
            </a:r>
            <a:r>
              <a:rPr lang="hu-HU" sz="1200" kern="1200" dirty="0" smtClean="0">
                <a:solidFill>
                  <a:schemeClr val="tx1"/>
                </a:solidFill>
                <a:latin typeface="+mn-lt"/>
                <a:ea typeface="+mn-ea"/>
                <a:cs typeface="+mn-cs"/>
              </a:rPr>
              <a:t> </a:t>
            </a:r>
          </a:p>
        </p:txBody>
      </p:sp>
      <p:sp>
        <p:nvSpPr>
          <p:cNvPr id="4" name="Dia számának helye 3"/>
          <p:cNvSpPr>
            <a:spLocks noGrp="1"/>
          </p:cNvSpPr>
          <p:nvPr>
            <p:ph type="sldNum" sz="quarter" idx="10"/>
          </p:nvPr>
        </p:nvSpPr>
        <p:spPr/>
        <p:txBody>
          <a:bodyPr/>
          <a:lstStyle/>
          <a:p>
            <a:fld id="{F063FB0D-9B8A-42C7-802A-CC3A5F20ADA0}" type="slidenum">
              <a:rPr lang="hu-HU" smtClean="0"/>
              <a:pPr/>
              <a:t>5</a:t>
            </a:fld>
            <a:endParaRPr lang="hu-HU"/>
          </a:p>
        </p:txBody>
      </p:sp>
    </p:spTree>
    <p:extLst>
      <p:ext uri="{BB962C8B-B14F-4D97-AF65-F5344CB8AC3E}">
        <p14:creationId xmlns:p14="http://schemas.microsoft.com/office/powerpoint/2010/main" xmlns="" val="2514825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200" kern="1200" dirty="0" smtClean="0">
                <a:solidFill>
                  <a:schemeClr val="tx1"/>
                </a:solidFill>
                <a:latin typeface="+mn-lt"/>
                <a:ea typeface="+mn-ea"/>
                <a:cs typeface="+mn-cs"/>
              </a:rPr>
              <a:t>Ha a </a:t>
            </a:r>
            <a:r>
              <a:rPr lang="hu-HU" sz="1200" kern="1200" dirty="0" err="1" smtClean="0">
                <a:solidFill>
                  <a:schemeClr val="tx1"/>
                </a:solidFill>
                <a:latin typeface="+mn-lt"/>
                <a:ea typeface="+mn-ea"/>
                <a:cs typeface="+mn-cs"/>
              </a:rPr>
              <a:t>fermentort</a:t>
            </a:r>
            <a:r>
              <a:rPr lang="hu-HU" sz="1200" kern="1200" dirty="0" smtClean="0">
                <a:solidFill>
                  <a:schemeClr val="tx1"/>
                </a:solidFill>
                <a:latin typeface="+mn-lt"/>
                <a:ea typeface="+mn-ea"/>
                <a:cs typeface="+mn-cs"/>
              </a:rPr>
              <a:t> vesszük a szabályozandó folyamatnak, és a zavarás pl. a lehűlés, akkor a távadó egy hőmérő, a szabályozó lehet akár ember vagy automatizált </a:t>
            </a:r>
            <a:r>
              <a:rPr lang="hu-HU" sz="1200" kern="1200" dirty="0" err="1" smtClean="0">
                <a:solidFill>
                  <a:schemeClr val="tx1"/>
                </a:solidFill>
                <a:latin typeface="+mn-lt"/>
                <a:ea typeface="+mn-ea"/>
                <a:cs typeface="+mn-cs"/>
              </a:rPr>
              <a:t>fermentornál</a:t>
            </a:r>
            <a:r>
              <a:rPr lang="hu-HU" sz="1200" kern="1200" dirty="0" smtClean="0">
                <a:solidFill>
                  <a:schemeClr val="tx1"/>
                </a:solidFill>
                <a:latin typeface="+mn-lt"/>
                <a:ea typeface="+mn-ea"/>
                <a:cs typeface="+mn-cs"/>
              </a:rPr>
              <a:t> számítógép, a beavatkozó pedig például a fűtőgőz bevezető szelep. Itt láthatjuk, hogy a</a:t>
            </a:r>
            <a:r>
              <a:rPr lang="hu-HU" sz="1200" kern="1200" baseline="0" dirty="0" smtClean="0">
                <a:solidFill>
                  <a:schemeClr val="tx1"/>
                </a:solidFill>
                <a:latin typeface="+mn-lt"/>
                <a:ea typeface="+mn-ea"/>
                <a:cs typeface="+mn-cs"/>
              </a:rPr>
              <a:t> szabályozott jellemzőt mérjük, nem pedig a zavarást. </a:t>
            </a:r>
            <a:endParaRPr lang="hu-HU" dirty="0"/>
          </a:p>
        </p:txBody>
      </p:sp>
      <p:sp>
        <p:nvSpPr>
          <p:cNvPr id="4" name="Dia számának helye 3"/>
          <p:cNvSpPr>
            <a:spLocks noGrp="1"/>
          </p:cNvSpPr>
          <p:nvPr>
            <p:ph type="sldNum" sz="quarter" idx="10"/>
          </p:nvPr>
        </p:nvSpPr>
        <p:spPr/>
        <p:txBody>
          <a:bodyPr/>
          <a:lstStyle/>
          <a:p>
            <a:fld id="{F063FB0D-9B8A-42C7-802A-CC3A5F20ADA0}" type="slidenum">
              <a:rPr lang="hu-HU" smtClean="0"/>
              <a:pPr/>
              <a:t>6</a:t>
            </a:fld>
            <a:endParaRPr lang="hu-HU"/>
          </a:p>
        </p:txBody>
      </p:sp>
    </p:spTree>
    <p:extLst>
      <p:ext uri="{BB962C8B-B14F-4D97-AF65-F5344CB8AC3E}">
        <p14:creationId xmlns:p14="http://schemas.microsoft.com/office/powerpoint/2010/main" xmlns="" val="2112394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latin typeface="+mn-lt"/>
                <a:ea typeface="+mn-ea"/>
                <a:cs typeface="+mn-cs"/>
              </a:rPr>
              <a:t>Az irányító rendszereket több kategóriába sorolhatjuk, attól függően, hogy mi a célunk velük. Az első lépcsőfok, amikor csak az alapvető funkciókat szabályozzuk az inkubáció során (hőmérsékletet, keverést, levegőztetést). A sterilezés teljesen manuálisan, pl. autoklávozással történik. Egy fokkal bonyolultabb a rendszer, ha az automatikus inkubáció-szabályozás mellett manuálisan szabályozzuk az </a:t>
            </a:r>
            <a:r>
              <a:rPr lang="hu-HU" sz="1200" kern="1200" dirty="0" err="1" smtClean="0">
                <a:solidFill>
                  <a:schemeClr val="tx1"/>
                </a:solidFill>
                <a:latin typeface="+mn-lt"/>
                <a:ea typeface="+mn-ea"/>
                <a:cs typeface="+mn-cs"/>
              </a:rPr>
              <a:t>in-situ</a:t>
            </a:r>
            <a:r>
              <a:rPr lang="hu-HU" sz="1200" kern="1200" dirty="0" smtClean="0">
                <a:solidFill>
                  <a:schemeClr val="tx1"/>
                </a:solidFill>
                <a:latin typeface="+mn-lt"/>
                <a:ea typeface="+mn-ea"/>
                <a:cs typeface="+mn-cs"/>
              </a:rPr>
              <a:t> sterilezéshez szükséges szelepeket. A következő lépcsőfok a fermentációs rendszer teljes automatizálása, amikor a szelepek működési folyamatának számítógépes vezérlése is megvalósul. Ez általában szükséges a 20 liternél nagyobb </a:t>
            </a:r>
            <a:r>
              <a:rPr lang="hu-HU" sz="1200" kern="1200" dirty="0" err="1" smtClean="0">
                <a:solidFill>
                  <a:schemeClr val="tx1"/>
                </a:solidFill>
                <a:latin typeface="+mn-lt"/>
                <a:ea typeface="+mn-ea"/>
                <a:cs typeface="+mn-cs"/>
              </a:rPr>
              <a:t>fermentoroknál</a:t>
            </a:r>
            <a:r>
              <a:rPr lang="hu-HU" sz="1200" kern="1200" dirty="0" smtClean="0">
                <a:solidFill>
                  <a:schemeClr val="tx1"/>
                </a:solidFill>
                <a:latin typeface="+mn-lt"/>
                <a:ea typeface="+mn-ea"/>
                <a:cs typeface="+mn-cs"/>
              </a:rPr>
              <a:t>, vagy több azonos nagyságú tartálynál. Ezen kívül léteznek fejlettebb inkubációs irányítórendszerek, és fejlettebb számítógépes rendszerek is, ahol pl. az alapjel menet közben is változtatható, vagy pl. sok </a:t>
            </a:r>
            <a:r>
              <a:rPr lang="hu-HU" sz="1200" kern="1200" dirty="0" err="1" smtClean="0">
                <a:solidFill>
                  <a:schemeClr val="tx1"/>
                </a:solidFill>
                <a:latin typeface="+mn-lt"/>
                <a:ea typeface="+mn-ea"/>
                <a:cs typeface="+mn-cs"/>
              </a:rPr>
              <a:t>fermentoros</a:t>
            </a:r>
            <a:r>
              <a:rPr lang="hu-HU" sz="1200" kern="1200" dirty="0" smtClean="0">
                <a:solidFill>
                  <a:schemeClr val="tx1"/>
                </a:solidFill>
                <a:latin typeface="+mn-lt"/>
                <a:ea typeface="+mn-ea"/>
                <a:cs typeface="+mn-cs"/>
              </a:rPr>
              <a:t> rendszernél a </a:t>
            </a:r>
            <a:r>
              <a:rPr lang="hu-HU" sz="1200" kern="1200" dirty="0" err="1" smtClean="0">
                <a:solidFill>
                  <a:schemeClr val="tx1"/>
                </a:solidFill>
                <a:latin typeface="+mn-lt"/>
                <a:ea typeface="+mn-ea"/>
                <a:cs typeface="+mn-cs"/>
              </a:rPr>
              <a:t>fermentorok</a:t>
            </a:r>
            <a:r>
              <a:rPr lang="hu-HU" sz="1200" kern="1200" dirty="0" smtClean="0">
                <a:solidFill>
                  <a:schemeClr val="tx1"/>
                </a:solidFill>
                <a:latin typeface="+mn-lt"/>
                <a:ea typeface="+mn-ea"/>
                <a:cs typeface="+mn-cs"/>
              </a:rPr>
              <a:t> egymástól függetlenül is szabályozhatók. Van olyan rendszer is, mely egyszerre javító tevékenységet is folytat a folyamat fejlesztésére, de ezek igen költséges beruházások. </a:t>
            </a:r>
          </a:p>
        </p:txBody>
      </p:sp>
      <p:sp>
        <p:nvSpPr>
          <p:cNvPr id="4" name="Dia számának helye 3"/>
          <p:cNvSpPr>
            <a:spLocks noGrp="1"/>
          </p:cNvSpPr>
          <p:nvPr>
            <p:ph type="sldNum" sz="quarter" idx="10"/>
          </p:nvPr>
        </p:nvSpPr>
        <p:spPr/>
        <p:txBody>
          <a:bodyPr/>
          <a:lstStyle/>
          <a:p>
            <a:fld id="{F063FB0D-9B8A-42C7-802A-CC3A5F20ADA0}" type="slidenum">
              <a:rPr lang="hu-HU" smtClean="0"/>
              <a:pPr/>
              <a:t>7</a:t>
            </a:fld>
            <a:endParaRPr lang="hu-HU"/>
          </a:p>
        </p:txBody>
      </p:sp>
    </p:spTree>
    <p:extLst>
      <p:ext uri="{BB962C8B-B14F-4D97-AF65-F5344CB8AC3E}">
        <p14:creationId xmlns:p14="http://schemas.microsoft.com/office/powerpoint/2010/main" xmlns="" val="192455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200" kern="1200" dirty="0" smtClean="0">
                <a:solidFill>
                  <a:schemeClr val="tx1"/>
                </a:solidFill>
                <a:latin typeface="+mn-lt"/>
                <a:ea typeface="+mn-ea"/>
                <a:cs typeface="+mn-cs"/>
              </a:rPr>
              <a:t>Összességében elmondható, hogy minél komplexebb rendszert választunk, annál részletesebbnek kell lennie a  specifikációnak. </a:t>
            </a:r>
          </a:p>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latin typeface="+mn-lt"/>
                <a:ea typeface="+mn-ea"/>
                <a:cs typeface="+mn-cs"/>
              </a:rPr>
              <a:t>Egy új </a:t>
            </a:r>
            <a:r>
              <a:rPr lang="hu-HU" sz="1200" kern="1200" dirty="0" err="1" smtClean="0">
                <a:solidFill>
                  <a:schemeClr val="tx1"/>
                </a:solidFill>
                <a:latin typeface="+mn-lt"/>
                <a:ea typeface="+mn-ea"/>
                <a:cs typeface="+mn-cs"/>
              </a:rPr>
              <a:t>fermentor</a:t>
            </a:r>
            <a:r>
              <a:rPr lang="hu-HU" sz="1200" kern="1200" dirty="0" smtClean="0">
                <a:solidFill>
                  <a:schemeClr val="tx1"/>
                </a:solidFill>
                <a:latin typeface="+mn-lt"/>
                <a:ea typeface="+mn-ea"/>
                <a:cs typeface="+mn-cs"/>
              </a:rPr>
              <a:t> szabályozórendszerének megtervezésekor létfontosságú lépés a rendszer megfelelő működéséhez szükséges követelmények részletezése (vagy </a:t>
            </a:r>
            <a:r>
              <a:rPr lang="hu-HU" sz="1200" kern="1200" dirty="0" err="1" smtClean="0">
                <a:solidFill>
                  <a:schemeClr val="tx1"/>
                </a:solidFill>
                <a:latin typeface="+mn-lt"/>
                <a:ea typeface="+mn-ea"/>
                <a:cs typeface="+mn-cs"/>
              </a:rPr>
              <a:t>másnéven</a:t>
            </a:r>
            <a:r>
              <a:rPr lang="hu-HU" sz="1200" kern="1200" dirty="0" smtClean="0">
                <a:solidFill>
                  <a:schemeClr val="tx1"/>
                </a:solidFill>
                <a:latin typeface="+mn-lt"/>
                <a:ea typeface="+mn-ea"/>
                <a:cs typeface="+mn-cs"/>
              </a:rPr>
              <a:t> specifikáció létrehozása). Például amikor egy </a:t>
            </a:r>
            <a:r>
              <a:rPr lang="hu-HU" sz="1200" kern="1200" dirty="0" err="1" smtClean="0">
                <a:solidFill>
                  <a:schemeClr val="tx1"/>
                </a:solidFill>
                <a:latin typeface="+mn-lt"/>
                <a:ea typeface="+mn-ea"/>
                <a:cs typeface="+mn-cs"/>
              </a:rPr>
              <a:t>fermentor</a:t>
            </a:r>
            <a:r>
              <a:rPr lang="hu-HU" sz="1200" kern="1200" dirty="0" smtClean="0">
                <a:solidFill>
                  <a:schemeClr val="tx1"/>
                </a:solidFill>
                <a:latin typeface="+mn-lt"/>
                <a:ea typeface="+mn-ea"/>
                <a:cs typeface="+mn-cs"/>
              </a:rPr>
              <a:t> rendszert automatizálni szeretnénk, az egyik legfontosabb feladat, hogy pontosan meghatározzuk, mely részfolyamatokat fogunk automatizálni és ezt hogy fogjuk </a:t>
            </a:r>
            <a:r>
              <a:rPr lang="hu-HU" sz="1200" kern="1200" dirty="0" smtClean="0">
                <a:solidFill>
                  <a:schemeClr val="tx1"/>
                </a:solidFill>
                <a:latin typeface="+mn-lt"/>
                <a:ea typeface="+mn-ea"/>
                <a:cs typeface="+mn-cs"/>
              </a:rPr>
              <a:t>végrehajtani. </a:t>
            </a:r>
            <a:r>
              <a:rPr lang="hu-HU" sz="1200" kern="1200" dirty="0" smtClean="0">
                <a:solidFill>
                  <a:schemeClr val="tx1"/>
                </a:solidFill>
                <a:latin typeface="+mn-lt"/>
                <a:ea typeface="+mn-ea"/>
                <a:cs typeface="+mn-cs"/>
              </a:rPr>
              <a:t>A specifikáció </a:t>
            </a:r>
            <a:r>
              <a:rPr lang="hu-HU" sz="1200" kern="1200" dirty="0" smtClean="0">
                <a:solidFill>
                  <a:schemeClr val="tx1"/>
                </a:solidFill>
                <a:latin typeface="+mn-lt"/>
                <a:ea typeface="+mn-ea"/>
                <a:cs typeface="+mn-cs"/>
              </a:rPr>
              <a:t>tehát ezeket </a:t>
            </a:r>
            <a:r>
              <a:rPr lang="hu-HU" sz="1200" kern="1200" dirty="0" smtClean="0">
                <a:solidFill>
                  <a:schemeClr val="tx1"/>
                </a:solidFill>
                <a:latin typeface="+mn-lt"/>
                <a:ea typeface="+mn-ea"/>
                <a:cs typeface="+mn-cs"/>
              </a:rPr>
              <a:t>az szabályozáshoz kapcsolódó alapműveleteket definiálja és </a:t>
            </a:r>
            <a:r>
              <a:rPr lang="hu-HU" sz="1200" kern="1200" dirty="0" smtClean="0">
                <a:solidFill>
                  <a:schemeClr val="tx1"/>
                </a:solidFill>
                <a:latin typeface="+mn-lt"/>
                <a:ea typeface="+mn-ea"/>
                <a:cs typeface="+mn-cs"/>
              </a:rPr>
              <a:t>azt is megmutatja</a:t>
            </a:r>
            <a:r>
              <a:rPr lang="hu-HU" sz="1200" kern="1200" dirty="0" smtClean="0">
                <a:solidFill>
                  <a:schemeClr val="tx1"/>
                </a:solidFill>
                <a:latin typeface="+mn-lt"/>
                <a:ea typeface="+mn-ea"/>
                <a:cs typeface="+mn-cs"/>
              </a:rPr>
              <a:t>, hogy hogyan valósítható meg ezek szabályozása. </a:t>
            </a:r>
          </a:p>
          <a:p>
            <a:endParaRPr lang="hu-HU" dirty="0"/>
          </a:p>
        </p:txBody>
      </p:sp>
      <p:sp>
        <p:nvSpPr>
          <p:cNvPr id="4" name="Dia számának helye 3"/>
          <p:cNvSpPr>
            <a:spLocks noGrp="1"/>
          </p:cNvSpPr>
          <p:nvPr>
            <p:ph type="sldNum" sz="quarter" idx="10"/>
          </p:nvPr>
        </p:nvSpPr>
        <p:spPr/>
        <p:txBody>
          <a:bodyPr/>
          <a:lstStyle/>
          <a:p>
            <a:fld id="{F063FB0D-9B8A-42C7-802A-CC3A5F20ADA0}" type="slidenum">
              <a:rPr lang="hu-HU" smtClean="0"/>
              <a:pPr/>
              <a:t>8</a:t>
            </a:fld>
            <a:endParaRPr lang="hu-HU"/>
          </a:p>
        </p:txBody>
      </p:sp>
    </p:spTree>
    <p:extLst>
      <p:ext uri="{BB962C8B-B14F-4D97-AF65-F5344CB8AC3E}">
        <p14:creationId xmlns:p14="http://schemas.microsoft.com/office/powerpoint/2010/main" xmlns="" val="4210323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200" kern="1200" dirty="0" smtClean="0">
                <a:solidFill>
                  <a:schemeClr val="tx1"/>
                </a:solidFill>
                <a:latin typeface="+mn-lt"/>
                <a:ea typeface="+mn-ea"/>
                <a:cs typeface="+mn-cs"/>
              </a:rPr>
              <a:t>Vegyünk egy szakaszos (batch) fermentációt példának. A kiválasztott alapműveletek a következőek lehetnek:</a:t>
            </a:r>
          </a:p>
          <a:p>
            <a:r>
              <a:rPr lang="hu-HU" sz="1200" kern="1200" dirty="0" smtClean="0">
                <a:solidFill>
                  <a:schemeClr val="tx1"/>
                </a:solidFill>
                <a:latin typeface="+mn-lt"/>
                <a:ea typeface="+mn-ea"/>
                <a:cs typeface="+mn-cs"/>
              </a:rPr>
              <a:t>1. Az üres </a:t>
            </a:r>
            <a:r>
              <a:rPr lang="hu-HU" sz="1200" kern="1200" dirty="0" err="1" smtClean="0">
                <a:solidFill>
                  <a:schemeClr val="tx1"/>
                </a:solidFill>
                <a:latin typeface="+mn-lt"/>
                <a:ea typeface="+mn-ea"/>
                <a:cs typeface="+mn-cs"/>
              </a:rPr>
              <a:t>fermentor</a:t>
            </a:r>
            <a:r>
              <a:rPr lang="hu-HU" sz="1200" kern="1200" dirty="0" smtClean="0">
                <a:solidFill>
                  <a:schemeClr val="tx1"/>
                </a:solidFill>
                <a:latin typeface="+mn-lt"/>
                <a:ea typeface="+mn-ea"/>
                <a:cs typeface="+mn-cs"/>
              </a:rPr>
              <a:t> sterilezése általában a betöltés előtti tisztító művelet, amikor az összes ki és befolyó szelep nyitva van, a gőz és vízcsövek szelepei egyaránt. Ekkor maximális kapacitással folyhat a sterilezés.</a:t>
            </a:r>
          </a:p>
          <a:p>
            <a:r>
              <a:rPr lang="hu-HU" sz="1200" kern="1200" dirty="0" smtClean="0">
                <a:solidFill>
                  <a:schemeClr val="tx1"/>
                </a:solidFill>
                <a:latin typeface="+mn-lt"/>
                <a:ea typeface="+mn-ea"/>
                <a:cs typeface="+mn-cs"/>
              </a:rPr>
              <a:t>2. A tápközeg betöltése alatt a </a:t>
            </a:r>
            <a:r>
              <a:rPr lang="hu-HU" sz="1200" kern="1200" dirty="0" err="1" smtClean="0">
                <a:solidFill>
                  <a:schemeClr val="tx1"/>
                </a:solidFill>
                <a:latin typeface="+mn-lt"/>
                <a:ea typeface="+mn-ea"/>
                <a:cs typeface="+mn-cs"/>
              </a:rPr>
              <a:t>fermentor</a:t>
            </a:r>
            <a:r>
              <a:rPr lang="hu-HU" sz="1200" kern="1200" dirty="0" smtClean="0">
                <a:solidFill>
                  <a:schemeClr val="tx1"/>
                </a:solidFill>
                <a:latin typeface="+mn-lt"/>
                <a:ea typeface="+mn-ea"/>
                <a:cs typeface="+mn-cs"/>
              </a:rPr>
              <a:t> ún. </a:t>
            </a:r>
            <a:r>
              <a:rPr lang="hu-HU" sz="1200" kern="1200" dirty="0" err="1" smtClean="0">
                <a:solidFill>
                  <a:schemeClr val="tx1"/>
                </a:solidFill>
                <a:latin typeface="+mn-lt"/>
                <a:ea typeface="+mn-ea"/>
                <a:cs typeface="+mn-cs"/>
              </a:rPr>
              <a:t>STANDBY</a:t>
            </a:r>
            <a:r>
              <a:rPr lang="hu-HU" sz="1200" kern="1200" dirty="0" smtClean="0">
                <a:solidFill>
                  <a:schemeClr val="tx1"/>
                </a:solidFill>
                <a:latin typeface="+mn-lt"/>
                <a:ea typeface="+mn-ea"/>
                <a:cs typeface="+mn-cs"/>
              </a:rPr>
              <a:t> állapotban van, ekkor biztonságos a </a:t>
            </a:r>
            <a:r>
              <a:rPr lang="hu-HU" sz="1200" kern="1200" dirty="0" err="1" smtClean="0">
                <a:solidFill>
                  <a:schemeClr val="tx1"/>
                </a:solidFill>
                <a:latin typeface="+mn-lt"/>
                <a:ea typeface="+mn-ea"/>
                <a:cs typeface="+mn-cs"/>
              </a:rPr>
              <a:t>fermentor</a:t>
            </a:r>
            <a:r>
              <a:rPr lang="hu-HU" sz="1200" kern="1200" dirty="0" smtClean="0">
                <a:solidFill>
                  <a:schemeClr val="tx1"/>
                </a:solidFill>
                <a:latin typeface="+mn-lt"/>
                <a:ea typeface="+mn-ea"/>
                <a:cs typeface="+mn-cs"/>
              </a:rPr>
              <a:t> kinyitása és előkészítése. Az összes szelep zárva van, kivéve a szellőztető szelepet, ami összeköti a </a:t>
            </a:r>
            <a:r>
              <a:rPr lang="hu-HU" sz="1200" kern="1200" dirty="0" err="1" smtClean="0">
                <a:solidFill>
                  <a:schemeClr val="tx1"/>
                </a:solidFill>
                <a:latin typeface="+mn-lt"/>
                <a:ea typeface="+mn-ea"/>
                <a:cs typeface="+mn-cs"/>
              </a:rPr>
              <a:t>fermentor</a:t>
            </a:r>
            <a:r>
              <a:rPr lang="hu-HU" sz="1200" kern="1200" dirty="0" smtClean="0">
                <a:solidFill>
                  <a:schemeClr val="tx1"/>
                </a:solidFill>
                <a:latin typeface="+mn-lt"/>
                <a:ea typeface="+mn-ea"/>
                <a:cs typeface="+mn-cs"/>
              </a:rPr>
              <a:t> belső terét az atmoszférával. A tápoldat betöltése előtt el kell végezni a mérőműszerek kalibrálását és be kell őket helyezni a tartályba. </a:t>
            </a:r>
          </a:p>
          <a:p>
            <a:r>
              <a:rPr lang="hu-HU" sz="1200" kern="1200" dirty="0" smtClean="0">
                <a:solidFill>
                  <a:schemeClr val="tx1"/>
                </a:solidFill>
                <a:latin typeface="+mn-lt"/>
                <a:ea typeface="+mn-ea"/>
                <a:cs typeface="+mn-cs"/>
              </a:rPr>
              <a:t>3. A sterilezési műveletek részben a </a:t>
            </a:r>
            <a:r>
              <a:rPr lang="hu-HU" sz="1200" kern="1200" dirty="0" err="1" smtClean="0">
                <a:solidFill>
                  <a:schemeClr val="tx1"/>
                </a:solidFill>
                <a:latin typeface="+mn-lt"/>
                <a:ea typeface="+mn-ea"/>
                <a:cs typeface="+mn-cs"/>
              </a:rPr>
              <a:t>fermentor</a:t>
            </a:r>
            <a:r>
              <a:rPr lang="hu-HU" sz="1200" kern="1200" dirty="0" smtClean="0">
                <a:solidFill>
                  <a:schemeClr val="tx1"/>
                </a:solidFill>
                <a:latin typeface="+mn-lt"/>
                <a:ea typeface="+mn-ea"/>
                <a:cs typeface="+mn-cs"/>
              </a:rPr>
              <a:t> tartály alakjától és elrendezésétől függenek. A gőzzel történő sterilezést vagy direkt gőzbevezetéssel lehet megvalósítani, vagy hőcserélőn, illetve köpenyen keresztüli közvetett fűtéssel. Akármilyen módszerrel is sterilezünk, fontos, hogy a szelepek nyitása/zárása a megfelelő sorrendben történjen. Így </a:t>
            </a:r>
            <a:r>
              <a:rPr lang="hu-HU" sz="1200" kern="1200" dirty="0" smtClean="0">
                <a:solidFill>
                  <a:schemeClr val="tx1"/>
                </a:solidFill>
                <a:latin typeface="+mn-lt"/>
                <a:ea typeface="+mn-ea"/>
                <a:cs typeface="+mn-cs"/>
              </a:rPr>
              <a:t>tökéletes</a:t>
            </a:r>
            <a:r>
              <a:rPr lang="hu-HU" sz="1200" kern="1200" baseline="0" dirty="0" smtClean="0">
                <a:solidFill>
                  <a:schemeClr val="tx1"/>
                </a:solidFill>
                <a:latin typeface="+mn-lt"/>
                <a:ea typeface="+mn-ea"/>
                <a:cs typeface="+mn-cs"/>
              </a:rPr>
              <a:t> </a:t>
            </a:r>
            <a:r>
              <a:rPr lang="hu-HU" sz="1200" kern="1200" dirty="0" smtClean="0">
                <a:solidFill>
                  <a:schemeClr val="tx1"/>
                </a:solidFill>
                <a:latin typeface="+mn-lt"/>
                <a:ea typeface="+mn-ea"/>
                <a:cs typeface="+mn-cs"/>
              </a:rPr>
              <a:t>lesz </a:t>
            </a:r>
            <a:r>
              <a:rPr lang="hu-HU" sz="1200" kern="1200" dirty="0" smtClean="0">
                <a:solidFill>
                  <a:schemeClr val="tx1"/>
                </a:solidFill>
                <a:latin typeface="+mn-lt"/>
                <a:ea typeface="+mn-ea"/>
                <a:cs typeface="+mn-cs"/>
              </a:rPr>
              <a:t>a sterilezés, és a balesetek is elkerülhetőek.</a:t>
            </a:r>
          </a:p>
        </p:txBody>
      </p:sp>
      <p:sp>
        <p:nvSpPr>
          <p:cNvPr id="4" name="Dia számának helye 3"/>
          <p:cNvSpPr>
            <a:spLocks noGrp="1"/>
          </p:cNvSpPr>
          <p:nvPr>
            <p:ph type="sldNum" sz="quarter" idx="10"/>
          </p:nvPr>
        </p:nvSpPr>
        <p:spPr/>
        <p:txBody>
          <a:bodyPr/>
          <a:lstStyle/>
          <a:p>
            <a:fld id="{F063FB0D-9B8A-42C7-802A-CC3A5F20ADA0}" type="slidenum">
              <a:rPr lang="hu-HU" smtClean="0"/>
              <a:pPr/>
              <a:t>9</a:t>
            </a:fld>
            <a:endParaRPr lang="hu-HU"/>
          </a:p>
        </p:txBody>
      </p:sp>
    </p:spTree>
    <p:extLst>
      <p:ext uri="{BB962C8B-B14F-4D97-AF65-F5344CB8AC3E}">
        <p14:creationId xmlns:p14="http://schemas.microsoft.com/office/powerpoint/2010/main" xmlns="" val="610368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9" name="Alcím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u-HU" smtClean="0"/>
              <a:t>Alcím mintájának szerkesztése</a:t>
            </a:r>
            <a:endParaRPr kumimoji="0" lang="en-US"/>
          </a:p>
        </p:txBody>
      </p:sp>
      <p:sp>
        <p:nvSpPr>
          <p:cNvPr id="28" name="Cím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hu-HU" smtClean="0"/>
              <a:t>Mintacím szerkesztése</a:t>
            </a:r>
            <a:endParaRPr kumimoji="0" lang="en-US"/>
          </a:p>
        </p:txBody>
      </p:sp>
      <p:cxnSp>
        <p:nvCxnSpPr>
          <p:cNvPr id="8" name="Egyenes összekötő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Egyenes összekötő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lipszis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3" name="Függőleges szöveg helye 2"/>
          <p:cNvSpPr>
            <a:spLocks noGrp="1"/>
          </p:cNvSpPr>
          <p:nvPr>
            <p:ph type="body" orient="vert" idx="1"/>
          </p:nvPr>
        </p:nvSpPr>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fld id="{0F25DB2F-0E35-4EED-AC10-3724635F4150}" type="datetimeFigureOut">
              <a:rPr lang="hu-HU" smtClean="0"/>
              <a:pPr/>
              <a:t>2015.03.16.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E043D32-9222-4928-916F-FAA1B8E69F50}"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kumimoji="0" lang="hu-HU" smtClean="0"/>
              <a:t>Mintacím szerkesztése</a:t>
            </a:r>
            <a:endParaRPr kumimoji="0" lang="en-US"/>
          </a:p>
        </p:txBody>
      </p:sp>
      <p:sp>
        <p:nvSpPr>
          <p:cNvPr id="3" name="Függőleges szöveg helye 2"/>
          <p:cNvSpPr>
            <a:spLocks noGrp="1"/>
          </p:cNvSpPr>
          <p:nvPr>
            <p:ph type="body" orient="vert" idx="1"/>
          </p:nvPr>
        </p:nvSpPr>
        <p:spPr>
          <a:xfrm>
            <a:off x="457200" y="274638"/>
            <a:ext cx="6019800" cy="5851525"/>
          </a:xfrm>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fld id="{0F25DB2F-0E35-4EED-AC10-3724635F4150}" type="datetimeFigureOut">
              <a:rPr lang="hu-HU" smtClean="0"/>
              <a:pPr/>
              <a:t>2015.03.16.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E043D32-9222-4928-916F-FAA1B8E69F50}"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9" name="Tartalom helye 8"/>
          <p:cNvSpPr>
            <a:spLocks noGrp="1"/>
          </p:cNvSpPr>
          <p:nvPr>
            <p:ph idx="1"/>
          </p:nvPr>
        </p:nvSpPr>
        <p:spPr>
          <a:xfrm>
            <a:off x="457200" y="1524000"/>
            <a:ext cx="8229600" cy="4572000"/>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14" name="Dátum helye 13"/>
          <p:cNvSpPr>
            <a:spLocks noGrp="1"/>
          </p:cNvSpPr>
          <p:nvPr>
            <p:ph type="dt" sz="half" idx="14"/>
          </p:nvPr>
        </p:nvSpPr>
        <p:spPr/>
        <p:txBody>
          <a:bodyPr/>
          <a:lstStyle/>
          <a:p>
            <a:fld id="{0F25DB2F-0E35-4EED-AC10-3724635F4150}" type="datetimeFigureOut">
              <a:rPr lang="hu-HU" smtClean="0"/>
              <a:pPr/>
              <a:t>2015.03.16.</a:t>
            </a:fld>
            <a:endParaRPr lang="hu-HU"/>
          </a:p>
        </p:txBody>
      </p:sp>
      <p:sp>
        <p:nvSpPr>
          <p:cNvPr id="15" name="Dia számának helye 14"/>
          <p:cNvSpPr>
            <a:spLocks noGrp="1"/>
          </p:cNvSpPr>
          <p:nvPr>
            <p:ph type="sldNum" sz="quarter" idx="15"/>
          </p:nvPr>
        </p:nvSpPr>
        <p:spPr/>
        <p:txBody>
          <a:bodyPr/>
          <a:lstStyle>
            <a:lvl1pPr algn="ctr">
              <a:defRPr/>
            </a:lvl1pPr>
          </a:lstStyle>
          <a:p>
            <a:fld id="{FE043D32-9222-4928-916F-FAA1B8E69F50}" type="slidenum">
              <a:rPr lang="hu-HU" smtClean="0"/>
              <a:pPr/>
              <a:t>‹#›</a:t>
            </a:fld>
            <a:endParaRPr lang="hu-HU"/>
          </a:p>
        </p:txBody>
      </p:sp>
      <p:sp>
        <p:nvSpPr>
          <p:cNvPr id="16" name="Élőláb helye 15"/>
          <p:cNvSpPr>
            <a:spLocks noGrp="1"/>
          </p:cNvSpPr>
          <p:nvPr>
            <p:ph type="ftr" sz="quarter" idx="16"/>
          </p:nvPr>
        </p:nvSpPr>
        <p:spPr/>
        <p:txBody>
          <a:bodyPr/>
          <a:lstStyle/>
          <a:p>
            <a:endParaRPr lang="hu-HU"/>
          </a:p>
        </p:txBody>
      </p:sp>
      <p:sp>
        <p:nvSpPr>
          <p:cNvPr id="17" name="Cím 16"/>
          <p:cNvSpPr>
            <a:spLocks noGrp="1"/>
          </p:cNvSpPr>
          <p:nvPr>
            <p:ph type="title"/>
          </p:nvPr>
        </p:nvSpPr>
        <p:spPr/>
        <p:txBody>
          <a:bodyPr rtlCol="0" anchor="b" anchorCtr="0"/>
          <a:lstStyle>
            <a:lvl1pPr>
              <a:defRPr b="1"/>
            </a:lvl1pPr>
          </a:lstStyle>
          <a:p>
            <a:r>
              <a:rPr kumimoji="0" lang="hu-HU" smtClean="0"/>
              <a:t>Mintacím szerkesztése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4" name="Dátum helye 3"/>
          <p:cNvSpPr>
            <a:spLocks noGrp="1"/>
          </p:cNvSpPr>
          <p:nvPr>
            <p:ph type="dt" sz="half" idx="10"/>
          </p:nvPr>
        </p:nvSpPr>
        <p:spPr/>
        <p:txBody>
          <a:bodyPr/>
          <a:lstStyle/>
          <a:p>
            <a:fld id="{0F25DB2F-0E35-4EED-AC10-3724635F4150}" type="datetimeFigureOut">
              <a:rPr lang="hu-HU" smtClean="0"/>
              <a:pPr/>
              <a:t>2015.03.16.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E043D32-9222-4928-916F-FAA1B8E69F50}" type="slidenum">
              <a:rPr lang="hu-HU" smtClean="0"/>
              <a:pPr/>
              <a:t>‹#›</a:t>
            </a:fld>
            <a:endParaRPr lang="hu-HU"/>
          </a:p>
        </p:txBody>
      </p:sp>
      <p:sp>
        <p:nvSpPr>
          <p:cNvPr id="2" name="Cím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hu-HU" smtClean="0"/>
              <a:t>Mintacím szerkesztése</a:t>
            </a:r>
            <a:endParaRPr kumimoji="0" lang="en-US"/>
          </a:p>
        </p:txBody>
      </p:sp>
      <p:sp>
        <p:nvSpPr>
          <p:cNvPr id="3" name="Szöveg helye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u-HU" smtClean="0"/>
              <a:t>Mintaszöveg szerkesztése</a:t>
            </a:r>
          </a:p>
        </p:txBody>
      </p:sp>
      <p:cxnSp>
        <p:nvCxnSpPr>
          <p:cNvPr id="7" name="Egyenes összekötő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5" name="Dátum helye 4"/>
          <p:cNvSpPr>
            <a:spLocks noGrp="1"/>
          </p:cNvSpPr>
          <p:nvPr>
            <p:ph type="dt" sz="half" idx="10"/>
          </p:nvPr>
        </p:nvSpPr>
        <p:spPr/>
        <p:txBody>
          <a:bodyPr/>
          <a:lstStyle/>
          <a:p>
            <a:fld id="{0F25DB2F-0E35-4EED-AC10-3724635F4150}" type="datetimeFigureOut">
              <a:rPr lang="hu-HU" smtClean="0"/>
              <a:pPr/>
              <a:t>2015.03.16.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FE043D32-9222-4928-916F-FAA1B8E69F50}" type="slidenum">
              <a:rPr lang="hu-HU" smtClean="0"/>
              <a:pPr/>
              <a:t>‹#›</a:t>
            </a:fld>
            <a:endParaRPr lang="hu-HU"/>
          </a:p>
        </p:txBody>
      </p:sp>
      <p:sp>
        <p:nvSpPr>
          <p:cNvPr id="2" name="Cím 1"/>
          <p:cNvSpPr>
            <a:spLocks noGrp="1"/>
          </p:cNvSpPr>
          <p:nvPr>
            <p:ph type="title"/>
          </p:nvPr>
        </p:nvSpPr>
        <p:spPr/>
        <p:txBody>
          <a:bodyPr/>
          <a:lstStyle/>
          <a:p>
            <a:r>
              <a:rPr kumimoji="0" lang="hu-HU" smtClean="0"/>
              <a:t>Mintacím szerkesztése</a:t>
            </a:r>
            <a:endParaRPr kumimoji="0" lang="en-US"/>
          </a:p>
        </p:txBody>
      </p:sp>
      <p:sp>
        <p:nvSpPr>
          <p:cNvPr id="11" name="Tartalom helye 10"/>
          <p:cNvSpPr>
            <a:spLocks noGrp="1"/>
          </p:cNvSpPr>
          <p:nvPr>
            <p:ph sz="half" idx="1"/>
          </p:nvPr>
        </p:nvSpPr>
        <p:spPr>
          <a:xfrm>
            <a:off x="457200" y="1524000"/>
            <a:ext cx="4059936" cy="4572000"/>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13" name="Tartalom helye 12"/>
          <p:cNvSpPr>
            <a:spLocks noGrp="1"/>
          </p:cNvSpPr>
          <p:nvPr>
            <p:ph sz="half" idx="2"/>
          </p:nvPr>
        </p:nvSpPr>
        <p:spPr>
          <a:xfrm>
            <a:off x="4648200" y="1524000"/>
            <a:ext cx="4059936" cy="4572000"/>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9" name="Dia számának helye 8"/>
          <p:cNvSpPr>
            <a:spLocks noGrp="1"/>
          </p:cNvSpPr>
          <p:nvPr>
            <p:ph type="sldNum" sz="quarter" idx="12"/>
          </p:nvPr>
        </p:nvSpPr>
        <p:spPr/>
        <p:txBody>
          <a:bodyPr/>
          <a:lstStyle/>
          <a:p>
            <a:fld id="{FE043D32-9222-4928-916F-FAA1B8E69F50}" type="slidenum">
              <a:rPr lang="hu-HU" smtClean="0"/>
              <a:pPr/>
              <a:t>‹#›</a:t>
            </a:fld>
            <a:endParaRPr lang="hu-HU"/>
          </a:p>
        </p:txBody>
      </p:sp>
      <p:sp>
        <p:nvSpPr>
          <p:cNvPr id="8" name="Élőláb helye 7"/>
          <p:cNvSpPr>
            <a:spLocks noGrp="1"/>
          </p:cNvSpPr>
          <p:nvPr>
            <p:ph type="ftr" sz="quarter" idx="11"/>
          </p:nvPr>
        </p:nvSpPr>
        <p:spPr/>
        <p:txBody>
          <a:bodyPr/>
          <a:lstStyle/>
          <a:p>
            <a:endParaRPr lang="hu-HU"/>
          </a:p>
        </p:txBody>
      </p:sp>
      <p:sp>
        <p:nvSpPr>
          <p:cNvPr id="7" name="Dátum helye 6"/>
          <p:cNvSpPr>
            <a:spLocks noGrp="1"/>
          </p:cNvSpPr>
          <p:nvPr>
            <p:ph type="dt" sz="half" idx="10"/>
          </p:nvPr>
        </p:nvSpPr>
        <p:spPr/>
        <p:txBody>
          <a:bodyPr/>
          <a:lstStyle/>
          <a:p>
            <a:fld id="{0F25DB2F-0E35-4EED-AC10-3724635F4150}" type="datetimeFigureOut">
              <a:rPr lang="hu-HU" smtClean="0"/>
              <a:pPr/>
              <a:t>2015.03.16.</a:t>
            </a:fld>
            <a:endParaRPr lang="hu-HU"/>
          </a:p>
        </p:txBody>
      </p:sp>
      <p:sp>
        <p:nvSpPr>
          <p:cNvPr id="3" name="Szöveg helye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sp>
        <p:nvSpPr>
          <p:cNvPr id="32" name="Tartalom helye 31"/>
          <p:cNvSpPr>
            <a:spLocks noGrp="1"/>
          </p:cNvSpPr>
          <p:nvPr>
            <p:ph sz="half" idx="2"/>
          </p:nvPr>
        </p:nvSpPr>
        <p:spPr>
          <a:xfrm>
            <a:off x="457200" y="2201896"/>
            <a:ext cx="4038600" cy="3913632"/>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34" name="Tartalom helye 33"/>
          <p:cNvSpPr>
            <a:spLocks noGrp="1"/>
          </p:cNvSpPr>
          <p:nvPr>
            <p:ph sz="quarter" idx="4"/>
          </p:nvPr>
        </p:nvSpPr>
        <p:spPr>
          <a:xfrm>
            <a:off x="4649788" y="2201896"/>
            <a:ext cx="4038600" cy="3913632"/>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2" name="Cím 1"/>
          <p:cNvSpPr>
            <a:spLocks noGrp="1"/>
          </p:cNvSpPr>
          <p:nvPr>
            <p:ph type="title"/>
          </p:nvPr>
        </p:nvSpPr>
        <p:spPr>
          <a:xfrm>
            <a:off x="457200" y="155448"/>
            <a:ext cx="8229600" cy="1143000"/>
          </a:xfrm>
        </p:spPr>
        <p:txBody>
          <a:bodyPr anchor="b" anchorCtr="0"/>
          <a:lstStyle>
            <a:lvl1pPr>
              <a:defRPr/>
            </a:lvl1pPr>
          </a:lstStyle>
          <a:p>
            <a:r>
              <a:rPr kumimoji="0" lang="hu-HU" smtClean="0"/>
              <a:t>Mintacím szerkesztése</a:t>
            </a:r>
            <a:endParaRPr kumimoji="0" lang="en-US"/>
          </a:p>
        </p:txBody>
      </p:sp>
      <p:sp>
        <p:nvSpPr>
          <p:cNvPr id="12" name="Szöveg helye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cxnSp>
        <p:nvCxnSpPr>
          <p:cNvPr id="10" name="Egyenes összekötő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Egyenes összekötő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3" name="Dátum helye 2"/>
          <p:cNvSpPr>
            <a:spLocks noGrp="1"/>
          </p:cNvSpPr>
          <p:nvPr>
            <p:ph type="dt" sz="half" idx="10"/>
          </p:nvPr>
        </p:nvSpPr>
        <p:spPr/>
        <p:txBody>
          <a:bodyPr/>
          <a:lstStyle/>
          <a:p>
            <a:fld id="{0F25DB2F-0E35-4EED-AC10-3724635F4150}" type="datetimeFigureOut">
              <a:rPr lang="hu-HU" smtClean="0"/>
              <a:pPr/>
              <a:t>2015.03.16.</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FE043D32-9222-4928-916F-FAA1B8E69F50}" type="slidenum">
              <a:rPr lang="hu-HU" smtClean="0"/>
              <a:pPr/>
              <a:t>‹#›</a:t>
            </a:fld>
            <a:endParaRPr lang="hu-HU"/>
          </a:p>
        </p:txBody>
      </p:sp>
      <p:sp>
        <p:nvSpPr>
          <p:cNvPr id="2" name="Cím 1"/>
          <p:cNvSpPr>
            <a:spLocks noGrp="1"/>
          </p:cNvSpPr>
          <p:nvPr>
            <p:ph type="title"/>
          </p:nvPr>
        </p:nvSpPr>
        <p:spPr/>
        <p:txBody>
          <a:bodyPr/>
          <a:lstStyle/>
          <a:p>
            <a:r>
              <a:rPr kumimoji="0" lang="hu-HU" smtClean="0"/>
              <a:t>Mintacím szerkesztése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0F25DB2F-0E35-4EED-AC10-3724635F4150}" type="datetimeFigureOut">
              <a:rPr lang="hu-HU" smtClean="0"/>
              <a:pPr/>
              <a:t>2015.03.16.</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FE043D32-9222-4928-916F-FAA1B8E69F50}"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29" name="Tartalom helye 28"/>
          <p:cNvSpPr>
            <a:spLocks noGrp="1"/>
          </p:cNvSpPr>
          <p:nvPr>
            <p:ph sz="quarter" idx="1"/>
          </p:nvPr>
        </p:nvSpPr>
        <p:spPr>
          <a:xfrm>
            <a:off x="457200" y="457200"/>
            <a:ext cx="6248400" cy="5715000"/>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3" name="Szöveg helye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hu-HU" smtClean="0"/>
              <a:t>Mintaszöveg szerkesztése</a:t>
            </a:r>
          </a:p>
        </p:txBody>
      </p:sp>
      <p:sp>
        <p:nvSpPr>
          <p:cNvPr id="31" name="Cím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hu-HU" smtClean="0"/>
              <a:t>Mintacím szerkesztése</a:t>
            </a:r>
            <a:endParaRPr kumimoji="0" lang="en-US"/>
          </a:p>
        </p:txBody>
      </p:sp>
      <p:sp>
        <p:nvSpPr>
          <p:cNvPr id="8" name="Dátum helye 7"/>
          <p:cNvSpPr>
            <a:spLocks noGrp="1"/>
          </p:cNvSpPr>
          <p:nvPr>
            <p:ph type="dt" sz="half" idx="14"/>
          </p:nvPr>
        </p:nvSpPr>
        <p:spPr/>
        <p:txBody>
          <a:bodyPr/>
          <a:lstStyle/>
          <a:p>
            <a:fld id="{0F25DB2F-0E35-4EED-AC10-3724635F4150}" type="datetimeFigureOut">
              <a:rPr lang="hu-HU" smtClean="0"/>
              <a:pPr/>
              <a:t>2015.03.16.</a:t>
            </a:fld>
            <a:endParaRPr lang="hu-HU"/>
          </a:p>
        </p:txBody>
      </p:sp>
      <p:sp>
        <p:nvSpPr>
          <p:cNvPr id="9" name="Dia számának helye 8"/>
          <p:cNvSpPr>
            <a:spLocks noGrp="1"/>
          </p:cNvSpPr>
          <p:nvPr>
            <p:ph type="sldNum" sz="quarter" idx="15"/>
          </p:nvPr>
        </p:nvSpPr>
        <p:spPr/>
        <p:txBody>
          <a:bodyPr/>
          <a:lstStyle/>
          <a:p>
            <a:fld id="{FE043D32-9222-4928-916F-FAA1B8E69F50}" type="slidenum">
              <a:rPr lang="hu-HU" smtClean="0"/>
              <a:pPr/>
              <a:t>‹#›</a:t>
            </a:fld>
            <a:endParaRPr lang="hu-HU"/>
          </a:p>
        </p:txBody>
      </p:sp>
      <p:sp>
        <p:nvSpPr>
          <p:cNvPr id="10" name="Élőláb helye 9"/>
          <p:cNvSpPr>
            <a:spLocks noGrp="1"/>
          </p:cNvSpPr>
          <p:nvPr>
            <p:ph type="ftr" sz="quarter" idx="16"/>
          </p:nvPr>
        </p:nvSpPr>
        <p:spPr/>
        <p:txBody>
          <a:bodyPr/>
          <a:lstStyle/>
          <a:p>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hu-HU" smtClean="0"/>
              <a:t>Mintacím szerkesztése</a:t>
            </a:r>
            <a:endParaRPr kumimoji="0" lang="en-US"/>
          </a:p>
        </p:txBody>
      </p:sp>
      <p:sp>
        <p:nvSpPr>
          <p:cNvPr id="3" name="Kép hely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hu-HU" smtClean="0"/>
              <a:t>Kép beszúrásához kattintson az ikonra</a:t>
            </a:r>
            <a:endParaRPr kumimoji="0" lang="en-US"/>
          </a:p>
        </p:txBody>
      </p:sp>
      <p:sp>
        <p:nvSpPr>
          <p:cNvPr id="4" name="Szöveg helye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hu-HU" smtClean="0"/>
              <a:t>Mintaszöveg szerkesztése</a:t>
            </a:r>
          </a:p>
        </p:txBody>
      </p:sp>
      <p:sp>
        <p:nvSpPr>
          <p:cNvPr id="8" name="Dátum helye 7"/>
          <p:cNvSpPr>
            <a:spLocks noGrp="1"/>
          </p:cNvSpPr>
          <p:nvPr>
            <p:ph type="dt" sz="half" idx="10"/>
          </p:nvPr>
        </p:nvSpPr>
        <p:spPr/>
        <p:txBody>
          <a:bodyPr/>
          <a:lstStyle/>
          <a:p>
            <a:fld id="{0F25DB2F-0E35-4EED-AC10-3724635F4150}" type="datetimeFigureOut">
              <a:rPr lang="hu-HU" smtClean="0"/>
              <a:pPr/>
              <a:t>2015.03.16.</a:t>
            </a:fld>
            <a:endParaRPr lang="hu-HU"/>
          </a:p>
        </p:txBody>
      </p:sp>
      <p:sp>
        <p:nvSpPr>
          <p:cNvPr id="9" name="Dia számának helye 8"/>
          <p:cNvSpPr>
            <a:spLocks noGrp="1"/>
          </p:cNvSpPr>
          <p:nvPr>
            <p:ph type="sldNum" sz="quarter" idx="11"/>
          </p:nvPr>
        </p:nvSpPr>
        <p:spPr/>
        <p:txBody>
          <a:bodyPr/>
          <a:lstStyle/>
          <a:p>
            <a:fld id="{FE043D32-9222-4928-916F-FAA1B8E69F50}" type="slidenum">
              <a:rPr lang="hu-HU" smtClean="0"/>
              <a:pPr/>
              <a:t>‹#›</a:t>
            </a:fld>
            <a:endParaRPr lang="hu-HU"/>
          </a:p>
        </p:txBody>
      </p:sp>
      <p:sp>
        <p:nvSpPr>
          <p:cNvPr id="10" name="Élőláb helye 9"/>
          <p:cNvSpPr>
            <a:spLocks noGrp="1"/>
          </p:cNvSpPr>
          <p:nvPr>
            <p:ph type="ftr" sz="quarter" idx="12"/>
          </p:nvPr>
        </p:nvSpPr>
        <p:spPr/>
        <p:txBody>
          <a:bodyPr/>
          <a:lstStyle/>
          <a:p>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zöveg helye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hu-HU" smtClean="0"/>
              <a:t>Mintaszöveg szerkesztése</a:t>
            </a:r>
          </a:p>
          <a:p>
            <a:pPr lvl="1" eaLnBrk="1" latinLnBrk="0" hangingPunct="1"/>
            <a:r>
              <a:rPr kumimoji="0" lang="hu-HU" smtClean="0"/>
              <a:t>Második szint</a:t>
            </a:r>
          </a:p>
          <a:p>
            <a:pPr lvl="2" eaLnBrk="1" latinLnBrk="0" hangingPunct="1"/>
            <a:r>
              <a:rPr kumimoji="0" lang="hu-HU" smtClean="0"/>
              <a:t>Harmadik szint</a:t>
            </a:r>
          </a:p>
          <a:p>
            <a:pPr lvl="3" eaLnBrk="1" latinLnBrk="0" hangingPunct="1"/>
            <a:r>
              <a:rPr kumimoji="0" lang="hu-HU" smtClean="0"/>
              <a:t>Negyedik szint</a:t>
            </a:r>
          </a:p>
          <a:p>
            <a:pPr lvl="4" eaLnBrk="1" latinLnBrk="0" hangingPunct="1"/>
            <a:r>
              <a:rPr kumimoji="0" lang="hu-HU" smtClean="0"/>
              <a:t>Ötödik szint</a:t>
            </a:r>
            <a:endParaRPr kumimoji="0" lang="en-US"/>
          </a:p>
        </p:txBody>
      </p:sp>
      <p:sp>
        <p:nvSpPr>
          <p:cNvPr id="24" name="Dátum helye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F25DB2F-0E35-4EED-AC10-3724635F4150}" type="datetimeFigureOut">
              <a:rPr lang="hu-HU" smtClean="0"/>
              <a:pPr/>
              <a:t>2015.03.16.</a:t>
            </a:fld>
            <a:endParaRPr lang="hu-HU"/>
          </a:p>
        </p:txBody>
      </p:sp>
      <p:sp>
        <p:nvSpPr>
          <p:cNvPr id="10" name="Élőláb helye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hu-HU"/>
          </a:p>
        </p:txBody>
      </p:sp>
      <p:sp>
        <p:nvSpPr>
          <p:cNvPr id="22" name="Dia számának helye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E043D32-9222-4928-916F-FAA1B8E69F50}" type="slidenum">
              <a:rPr lang="hu-HU" smtClean="0"/>
              <a:pPr/>
              <a:t>‹#›</a:t>
            </a:fld>
            <a:endParaRPr lang="hu-HU" dirty="0"/>
          </a:p>
        </p:txBody>
      </p:sp>
      <p:sp>
        <p:nvSpPr>
          <p:cNvPr id="5" name="Cím helye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hu-HU" smtClean="0"/>
              <a:t>Mintacím szerkesztése</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714348" y="1714488"/>
            <a:ext cx="7772400" cy="1041397"/>
          </a:xfrm>
        </p:spPr>
        <p:txBody>
          <a:bodyPr>
            <a:normAutofit/>
          </a:bodyPr>
          <a:lstStyle/>
          <a:p>
            <a:r>
              <a:rPr lang="hu-HU" sz="5000" b="1" dirty="0" smtClean="0"/>
              <a:t>A sterilezés szabályozása</a:t>
            </a:r>
            <a:endParaRPr lang="hu-HU" sz="5000" b="1" dirty="0"/>
          </a:p>
        </p:txBody>
      </p:sp>
      <p:sp>
        <p:nvSpPr>
          <p:cNvPr id="3" name="Alcím 2"/>
          <p:cNvSpPr>
            <a:spLocks noGrp="1"/>
          </p:cNvSpPr>
          <p:nvPr>
            <p:ph type="subTitle" idx="1"/>
          </p:nvPr>
        </p:nvSpPr>
        <p:spPr>
          <a:xfrm>
            <a:off x="1357290" y="2928934"/>
            <a:ext cx="6400800" cy="642942"/>
          </a:xfrm>
        </p:spPr>
        <p:txBody>
          <a:bodyPr/>
          <a:lstStyle/>
          <a:p>
            <a:r>
              <a:rPr lang="hu-HU" dirty="0" smtClean="0"/>
              <a:t>Folyamatirányítás</a:t>
            </a:r>
          </a:p>
        </p:txBody>
      </p:sp>
      <p:sp>
        <p:nvSpPr>
          <p:cNvPr id="4" name="Szövegdoboz 3"/>
          <p:cNvSpPr txBox="1"/>
          <p:nvPr/>
        </p:nvSpPr>
        <p:spPr>
          <a:xfrm>
            <a:off x="5857884" y="4643446"/>
            <a:ext cx="2130199" cy="830997"/>
          </a:xfrm>
          <a:prstGeom prst="rect">
            <a:avLst/>
          </a:prstGeom>
          <a:noFill/>
        </p:spPr>
        <p:txBody>
          <a:bodyPr wrap="none" rtlCol="0">
            <a:spAutoFit/>
          </a:bodyPr>
          <a:lstStyle/>
          <a:p>
            <a:r>
              <a:rPr lang="hu-HU" sz="2400" dirty="0" smtClean="0"/>
              <a:t>Horváth Renáta</a:t>
            </a:r>
            <a:br>
              <a:rPr lang="hu-HU" sz="2400" dirty="0" smtClean="0"/>
            </a:br>
            <a:r>
              <a:rPr lang="hu-HU" sz="2400" dirty="0" smtClean="0"/>
              <a:t>Rácz Gergely</a:t>
            </a:r>
            <a:endParaRPr lang="hu-HU"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artalom helye 2"/>
          <p:cNvSpPr>
            <a:spLocks noGrp="1"/>
          </p:cNvSpPr>
          <p:nvPr>
            <p:ph idx="1"/>
          </p:nvPr>
        </p:nvSpPr>
        <p:spPr>
          <a:xfrm>
            <a:off x="468312" y="1714487"/>
            <a:ext cx="8389967" cy="4786347"/>
          </a:xfrm>
        </p:spPr>
        <p:txBody>
          <a:bodyPr>
            <a:noAutofit/>
          </a:bodyPr>
          <a:lstStyle/>
          <a:p>
            <a:pPr marL="449263" indent="-449263">
              <a:buSzPct val="120000"/>
              <a:buFont typeface="+mj-lt"/>
              <a:buAutoNum type="arabicPeriod" startAt="4"/>
            </a:pPr>
            <a:r>
              <a:rPr lang="hu-HU" sz="2400" b="1" u="sng" dirty="0" smtClean="0"/>
              <a:t>Tápközeg eltartása:</a:t>
            </a:r>
            <a:r>
              <a:rPr lang="hu-HU" sz="2400" dirty="0" smtClean="0"/>
              <a:t> sterilitás, végső beállítások (pH, hőmérséklet)</a:t>
            </a:r>
          </a:p>
          <a:p>
            <a:pPr marL="457200" indent="-457200">
              <a:buSzPct val="120000"/>
              <a:buFont typeface="+mj-lt"/>
              <a:buAutoNum type="arabicPeriod" startAt="4"/>
            </a:pPr>
            <a:r>
              <a:rPr lang="hu-HU" sz="2400" b="1" u="sng" dirty="0" smtClean="0"/>
              <a:t>Sejtek beoltása</a:t>
            </a:r>
            <a:r>
              <a:rPr lang="hu-HU" sz="2400" dirty="0" smtClean="0"/>
              <a:t>: sterilitás, tartályt nyitása szabályozottan, betöltés aszeptikus technikával</a:t>
            </a:r>
          </a:p>
          <a:p>
            <a:pPr marL="801688" lvl="1" indent="-273050"/>
            <a:r>
              <a:rPr lang="hu-HU" dirty="0" smtClean="0"/>
              <a:t>Perisztaltikus pumpa: nyomást csökkenteni a </a:t>
            </a:r>
            <a:r>
              <a:rPr lang="hu-HU" dirty="0" err="1" smtClean="0"/>
              <a:t>fermentorban</a:t>
            </a:r>
            <a:endParaRPr lang="hu-HU" dirty="0" smtClean="0"/>
          </a:p>
          <a:p>
            <a:pPr marL="457200" indent="-457200">
              <a:buSzPct val="120000"/>
              <a:buFont typeface="+mj-lt"/>
              <a:buAutoNum type="arabicPeriod" startAt="4"/>
            </a:pPr>
            <a:r>
              <a:rPr lang="hu-HU" sz="2400" b="1" u="sng" dirty="0" smtClean="0"/>
              <a:t>Inkubáció</a:t>
            </a:r>
            <a:r>
              <a:rPr lang="hu-HU" sz="2400" dirty="0" smtClean="0"/>
              <a:t>: mikroorganizmusok növekedéséhez szükséges optimális feltételek biztosítása (nincs meghatározott előírás, mikroba típusától függ, hogy mely szelepeket és mikor kell kinyitni)</a:t>
            </a:r>
          </a:p>
          <a:p>
            <a:pPr marL="801688" indent="-273050"/>
            <a:r>
              <a:rPr lang="hu-HU" sz="2400" dirty="0" smtClean="0"/>
              <a:t>Szabályozás legfontosabb feladata: mérni a beoltás óta eltelt időt</a:t>
            </a:r>
          </a:p>
        </p:txBody>
      </p:sp>
      <p:sp>
        <p:nvSpPr>
          <p:cNvPr id="4" name="Dia számának helye 3"/>
          <p:cNvSpPr>
            <a:spLocks noGrp="1"/>
          </p:cNvSpPr>
          <p:nvPr>
            <p:ph type="sldNum" sz="quarter" idx="15"/>
          </p:nvPr>
        </p:nvSpPr>
        <p:spPr/>
        <p:txBody>
          <a:bodyPr/>
          <a:lstStyle/>
          <a:p>
            <a:pPr>
              <a:defRPr/>
            </a:pPr>
            <a:fld id="{CB20677D-6213-4530-B073-021955C0932A}" type="slidenum">
              <a:rPr lang="hu-HU" smtClean="0"/>
              <a:pPr>
                <a:defRPr/>
              </a:pPr>
              <a:t>10</a:t>
            </a:fld>
            <a:endParaRPr lang="hu-HU" dirty="0"/>
          </a:p>
        </p:txBody>
      </p:sp>
      <p:sp>
        <p:nvSpPr>
          <p:cNvPr id="7" name="Cím 1"/>
          <p:cNvSpPr txBox="1">
            <a:spLocks/>
          </p:cNvSpPr>
          <p:nvPr/>
        </p:nvSpPr>
        <p:spPr>
          <a:xfrm>
            <a:off x="500034" y="357166"/>
            <a:ext cx="8367742" cy="1268416"/>
          </a:xfrm>
          <a:prstGeom prst="rect">
            <a:avLst/>
          </a:prstGeom>
          <a:ln w="6350" cap="rnd">
            <a:noFill/>
          </a:ln>
        </p:spPr>
        <p:txBody>
          <a:bodyPr vert="horz"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4200" b="1" i="0" u="none" strike="noStrike" kern="1200" cap="none" spc="-100" normalizeH="0" baseline="0" noProof="0" dirty="0"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rPr>
              <a:t>Szakaszos fermentáció alapműveletei 2/3</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artalom helye 2"/>
          <p:cNvSpPr>
            <a:spLocks noGrp="1"/>
          </p:cNvSpPr>
          <p:nvPr>
            <p:ph idx="1"/>
          </p:nvPr>
        </p:nvSpPr>
        <p:spPr>
          <a:xfrm>
            <a:off x="468312" y="1714488"/>
            <a:ext cx="8389967" cy="4929222"/>
          </a:xfrm>
        </p:spPr>
        <p:txBody>
          <a:bodyPr>
            <a:noAutofit/>
          </a:bodyPr>
          <a:lstStyle/>
          <a:p>
            <a:pPr marL="801688" indent="-273050"/>
            <a:r>
              <a:rPr lang="hu-HU" sz="2200" dirty="0" smtClean="0">
                <a:latin typeface="+mj-lt"/>
              </a:rPr>
              <a:t>Szabályozó rendszer teljes kapacitással: alapjelek → </a:t>
            </a:r>
            <a:r>
              <a:rPr lang="hu-HU" sz="2200" dirty="0" smtClean="0">
                <a:solidFill>
                  <a:schemeClr val="tx2"/>
                </a:solidFill>
                <a:latin typeface="+mj-lt"/>
              </a:rPr>
              <a:t>keverési sebesség, levegőztetés árama, hőmérséklet, esetleges </a:t>
            </a:r>
            <a:r>
              <a:rPr lang="hu-HU" sz="2200" dirty="0" err="1" smtClean="0">
                <a:solidFill>
                  <a:schemeClr val="tx2"/>
                </a:solidFill>
                <a:latin typeface="+mj-lt"/>
              </a:rPr>
              <a:t>betápok</a:t>
            </a:r>
            <a:r>
              <a:rPr lang="hu-HU" sz="2200" dirty="0" smtClean="0">
                <a:solidFill>
                  <a:schemeClr val="tx2"/>
                </a:solidFill>
                <a:latin typeface="+mj-lt"/>
              </a:rPr>
              <a:t>, pH, oldott oxigén koncentráció </a:t>
            </a:r>
            <a:endParaRPr lang="hu-HU" sz="2200" b="1" u="sng" dirty="0" smtClean="0">
              <a:latin typeface="+mj-lt"/>
            </a:endParaRPr>
          </a:p>
          <a:p>
            <a:pPr marL="457200" indent="-457200">
              <a:buSzPct val="120000"/>
              <a:buFont typeface="+mj-lt"/>
              <a:buAutoNum type="arabicPeriod" startAt="7"/>
            </a:pPr>
            <a:r>
              <a:rPr lang="hu-HU" sz="2400" b="1" u="sng" dirty="0" smtClean="0">
                <a:latin typeface="+mj-lt"/>
              </a:rPr>
              <a:t>Sejtek / termék kinyerése</a:t>
            </a:r>
            <a:r>
              <a:rPr lang="hu-HU" sz="2400" dirty="0" smtClean="0">
                <a:latin typeface="+mj-lt"/>
              </a:rPr>
              <a:t>: </a:t>
            </a:r>
          </a:p>
          <a:p>
            <a:pPr marL="800100" lvl="1" indent="-273050"/>
            <a:r>
              <a:rPr lang="hu-HU" sz="2200" dirty="0" smtClean="0">
                <a:latin typeface="+mj-lt"/>
              </a:rPr>
              <a:t>előhűtés </a:t>
            </a:r>
          </a:p>
          <a:p>
            <a:pPr marL="800100" lvl="1" indent="-273050"/>
            <a:r>
              <a:rPr lang="hu-HU" sz="2200" dirty="0" smtClean="0">
                <a:latin typeface="+mj-lt"/>
              </a:rPr>
              <a:t>megfelelő pH beállítása</a:t>
            </a:r>
          </a:p>
          <a:p>
            <a:pPr marL="800100" lvl="1" indent="-273050"/>
            <a:r>
              <a:rPr lang="hu-HU" sz="2200" dirty="0" smtClean="0">
                <a:latin typeface="+mj-lt"/>
              </a:rPr>
              <a:t>tartály biztonságos kinyitását és tisztítását megelőző sterilezés (sejtekkel vagy anélkül)</a:t>
            </a:r>
          </a:p>
          <a:p>
            <a:pPr marL="457200" indent="-457200">
              <a:buSzPct val="120000"/>
              <a:buFont typeface="+mj-lt"/>
              <a:buAutoNum type="arabicPeriod" startAt="7"/>
            </a:pPr>
            <a:r>
              <a:rPr lang="hu-HU" sz="2400" b="1" u="sng" dirty="0" err="1" smtClean="0">
                <a:latin typeface="+mj-lt"/>
              </a:rPr>
              <a:t>Fermentor</a:t>
            </a:r>
            <a:r>
              <a:rPr lang="hu-HU" sz="2400" b="1" u="sng" dirty="0" smtClean="0">
                <a:latin typeface="+mj-lt"/>
              </a:rPr>
              <a:t> tisztítása</a:t>
            </a:r>
            <a:r>
              <a:rPr lang="hu-HU" sz="2400" dirty="0" smtClean="0">
                <a:latin typeface="+mj-lt"/>
              </a:rPr>
              <a:t>:</a:t>
            </a:r>
          </a:p>
          <a:p>
            <a:pPr marL="800100" lvl="1" indent="-273050"/>
            <a:r>
              <a:rPr lang="hu-HU" sz="2200" dirty="0" smtClean="0">
                <a:latin typeface="+mj-lt"/>
              </a:rPr>
              <a:t>teljes sterilezés</a:t>
            </a:r>
          </a:p>
          <a:p>
            <a:pPr marL="800100" lvl="1" indent="-273050"/>
            <a:r>
              <a:rPr lang="hu-HU" sz="2200" dirty="0" smtClean="0">
                <a:latin typeface="+mj-lt"/>
              </a:rPr>
              <a:t>maró hatású vegyszerek jelenlétében való melegítés</a:t>
            </a:r>
          </a:p>
          <a:p>
            <a:pPr marL="800100" lvl="1" indent="-273050"/>
            <a:r>
              <a:rPr lang="hu-HU" sz="2200" dirty="0" err="1" smtClean="0">
                <a:latin typeface="+mj-lt"/>
              </a:rPr>
              <a:t>Cleaning</a:t>
            </a:r>
            <a:r>
              <a:rPr lang="hu-HU" sz="2200" dirty="0" smtClean="0">
                <a:latin typeface="+mj-lt"/>
              </a:rPr>
              <a:t> </a:t>
            </a:r>
            <a:r>
              <a:rPr lang="hu-HU" sz="2200" dirty="0" err="1" smtClean="0">
                <a:latin typeface="+mj-lt"/>
              </a:rPr>
              <a:t>In</a:t>
            </a:r>
            <a:r>
              <a:rPr lang="hu-HU" sz="2200" dirty="0" smtClean="0">
                <a:latin typeface="+mj-lt"/>
              </a:rPr>
              <a:t> </a:t>
            </a:r>
            <a:r>
              <a:rPr lang="hu-HU" sz="2200" dirty="0" err="1" smtClean="0">
                <a:latin typeface="+mj-lt"/>
              </a:rPr>
              <a:t>Place</a:t>
            </a:r>
            <a:r>
              <a:rPr lang="hu-HU" sz="2200" dirty="0" smtClean="0">
                <a:latin typeface="+mj-lt"/>
              </a:rPr>
              <a:t> (</a:t>
            </a:r>
            <a:r>
              <a:rPr lang="hu-HU" sz="2200" dirty="0" err="1" smtClean="0">
                <a:latin typeface="+mj-lt"/>
              </a:rPr>
              <a:t>CIP</a:t>
            </a:r>
            <a:r>
              <a:rPr lang="hu-HU" sz="2200" dirty="0" smtClean="0">
                <a:latin typeface="+mj-lt"/>
              </a:rPr>
              <a:t>): teljesen automatizált, saját komplex szelep műveletek</a:t>
            </a:r>
            <a:endParaRPr lang="hu-HU" sz="2200" dirty="0">
              <a:latin typeface="+mj-lt"/>
            </a:endParaRPr>
          </a:p>
        </p:txBody>
      </p:sp>
      <p:sp>
        <p:nvSpPr>
          <p:cNvPr id="4" name="Dia számának helye 3"/>
          <p:cNvSpPr>
            <a:spLocks noGrp="1"/>
          </p:cNvSpPr>
          <p:nvPr>
            <p:ph type="sldNum" sz="quarter" idx="15"/>
          </p:nvPr>
        </p:nvSpPr>
        <p:spPr/>
        <p:txBody>
          <a:bodyPr/>
          <a:lstStyle/>
          <a:p>
            <a:pPr>
              <a:defRPr/>
            </a:pPr>
            <a:fld id="{CB20677D-6213-4530-B073-021955C0932A}" type="slidenum">
              <a:rPr lang="hu-HU" smtClean="0"/>
              <a:pPr>
                <a:defRPr/>
              </a:pPr>
              <a:t>11</a:t>
            </a:fld>
            <a:endParaRPr lang="hu-HU" dirty="0"/>
          </a:p>
        </p:txBody>
      </p:sp>
      <p:sp>
        <p:nvSpPr>
          <p:cNvPr id="7" name="Cím 1"/>
          <p:cNvSpPr txBox="1">
            <a:spLocks/>
          </p:cNvSpPr>
          <p:nvPr/>
        </p:nvSpPr>
        <p:spPr>
          <a:xfrm>
            <a:off x="500034" y="357166"/>
            <a:ext cx="8367742" cy="1268416"/>
          </a:xfrm>
          <a:prstGeom prst="rect">
            <a:avLst/>
          </a:prstGeom>
          <a:ln w="6350" cap="rnd">
            <a:noFill/>
          </a:ln>
        </p:spPr>
        <p:txBody>
          <a:bodyPr vert="horz"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4200" b="1" i="0" u="none" strike="noStrike" kern="1200" cap="none" spc="-100" normalizeH="0" baseline="0" noProof="0" dirty="0"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rPr>
              <a:t>Szakaszos fermentáció alapműveletei 2/3</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Dia számának helye 3"/>
          <p:cNvSpPr>
            <a:spLocks noGrp="1"/>
          </p:cNvSpPr>
          <p:nvPr>
            <p:ph type="sldNum" sz="quarter" idx="1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AA152B12-13FF-4B68-9F59-CA78F3D38E58}" type="slidenum">
              <a:rPr lang="hu-HU" smtClean="0"/>
              <a:pPr fontAlgn="base">
                <a:spcBef>
                  <a:spcPct val="0"/>
                </a:spcBef>
                <a:spcAft>
                  <a:spcPct val="0"/>
                </a:spcAft>
              </a:pPr>
              <a:t>12</a:t>
            </a:fld>
            <a:endParaRPr lang="hu-HU" smtClean="0"/>
          </a:p>
        </p:txBody>
      </p:sp>
      <p:sp>
        <p:nvSpPr>
          <p:cNvPr id="6" name="Cím 1"/>
          <p:cNvSpPr>
            <a:spLocks noGrp="1"/>
          </p:cNvSpPr>
          <p:nvPr>
            <p:ph type="title"/>
          </p:nvPr>
        </p:nvSpPr>
        <p:spPr>
          <a:xfrm>
            <a:off x="285720" y="285728"/>
            <a:ext cx="8229600" cy="942996"/>
          </a:xfrm>
        </p:spPr>
        <p:txBody>
          <a:bodyPr/>
          <a:lstStyle/>
          <a:p>
            <a:r>
              <a:rPr lang="hu-HU" dirty="0" err="1" smtClean="0"/>
              <a:t>Fermentor</a:t>
            </a:r>
            <a:r>
              <a:rPr lang="hu-HU" dirty="0" smtClean="0"/>
              <a:t> állapotok 1/2</a:t>
            </a:r>
            <a:endParaRPr lang="hu-HU" dirty="0"/>
          </a:p>
        </p:txBody>
      </p:sp>
      <p:sp>
        <p:nvSpPr>
          <p:cNvPr id="7" name="Tartalom helye 2"/>
          <p:cNvSpPr txBox="1">
            <a:spLocks/>
          </p:cNvSpPr>
          <p:nvPr/>
        </p:nvSpPr>
        <p:spPr>
          <a:xfrm>
            <a:off x="457200" y="1357298"/>
            <a:ext cx="8229600" cy="4738702"/>
          </a:xfrm>
          <a:prstGeom prst="rect">
            <a:avLst/>
          </a:prstGeom>
        </p:spPr>
        <p:txBody>
          <a:bodyPr vert="horz">
            <a:noAutofit/>
          </a:bodyPr>
          <a:lstStyle/>
          <a:p>
            <a:pPr>
              <a:buClr>
                <a:schemeClr val="accent2"/>
              </a:buClr>
              <a:buSzPct val="85000"/>
              <a:buFont typeface="Arial" pitchFamily="34" charset="0"/>
              <a:buChar char="•"/>
            </a:pPr>
            <a:endParaRPr lang="hu-HU" sz="2400" dirty="0">
              <a:latin typeface="+mj-lt"/>
            </a:endParaRPr>
          </a:p>
        </p:txBody>
      </p:sp>
      <p:sp>
        <p:nvSpPr>
          <p:cNvPr id="12" name="Tartalom helye 2"/>
          <p:cNvSpPr>
            <a:spLocks noGrp="1"/>
          </p:cNvSpPr>
          <p:nvPr>
            <p:ph idx="1"/>
          </p:nvPr>
        </p:nvSpPr>
        <p:spPr>
          <a:xfrm>
            <a:off x="609600" y="1509698"/>
            <a:ext cx="8229600" cy="4738702"/>
          </a:xfrm>
        </p:spPr>
        <p:txBody>
          <a:bodyPr>
            <a:noAutofit/>
          </a:bodyPr>
          <a:lstStyle/>
          <a:p>
            <a:pPr>
              <a:buFont typeface="Arial" pitchFamily="34" charset="0"/>
              <a:buChar char="•"/>
            </a:pPr>
            <a:r>
              <a:rPr lang="hu-HU" sz="2800" dirty="0" smtClean="0"/>
              <a:t>Fermentációs alapműveletek – reaktor állapotok</a:t>
            </a:r>
          </a:p>
          <a:p>
            <a:pPr>
              <a:buFont typeface="Arial" pitchFamily="34" charset="0"/>
              <a:buChar char="•"/>
            </a:pPr>
            <a:r>
              <a:rPr lang="hu-HU" sz="2800" dirty="0" smtClean="0"/>
              <a:t>Állapotok közti átmeneteket, a  műveletek indítását, lefutását szigorúan szabályozni kell</a:t>
            </a:r>
          </a:p>
          <a:p>
            <a:pPr lvl="1">
              <a:buFont typeface="Arial" pitchFamily="34" charset="0"/>
              <a:buChar char="•"/>
            </a:pPr>
            <a:r>
              <a:rPr lang="hu-HU" sz="2600" dirty="0" smtClean="0"/>
              <a:t>Pl. mindenáron el kell kerülni, hogy az inkubáció alatt beinduljon az  automatikus sterilezés!</a:t>
            </a:r>
          </a:p>
          <a:p>
            <a:pPr>
              <a:buFont typeface="Arial" pitchFamily="34" charset="0"/>
              <a:buChar char="•"/>
            </a:pPr>
            <a:r>
              <a:rPr lang="hu-HU" sz="2800" u="sng" dirty="0" smtClean="0"/>
              <a:t>Állapotdiagram</a:t>
            </a:r>
            <a:r>
              <a:rPr lang="hu-HU" sz="2800" dirty="0" smtClean="0"/>
              <a:t>: minden egyes állapot a szabályozási program egy-egy részfolyamatát határozza meg, azt a műveletet amelyet végre kell hajtani, hogy megfelelően szabályozni tudjuk a rendszert</a:t>
            </a:r>
          </a:p>
          <a:p>
            <a:pPr>
              <a:buFont typeface="Arial" pitchFamily="34" charset="0"/>
              <a:buChar char="•"/>
            </a:pPr>
            <a:endParaRPr lang="hu-HU" sz="28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Kép 4"/>
          <p:cNvPicPr>
            <a:picLocks noChangeAspect="1"/>
          </p:cNvPicPr>
          <p:nvPr/>
        </p:nvPicPr>
        <p:blipFill>
          <a:blip r:embed="rId3"/>
          <a:srcRect/>
          <a:stretch>
            <a:fillRect/>
          </a:stretch>
        </p:blipFill>
        <p:spPr bwMode="auto">
          <a:xfrm>
            <a:off x="436666" y="471477"/>
            <a:ext cx="8270668" cy="59150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457200" y="1524000"/>
            <a:ext cx="8229600" cy="4833958"/>
          </a:xfrm>
        </p:spPr>
        <p:txBody>
          <a:bodyPr>
            <a:noAutofit/>
          </a:bodyPr>
          <a:lstStyle/>
          <a:p>
            <a:pPr>
              <a:buFont typeface="Arial" pitchFamily="34" charset="0"/>
              <a:buChar char="•"/>
            </a:pPr>
            <a:r>
              <a:rPr lang="hu-HU" sz="2400" dirty="0" smtClean="0"/>
              <a:t>Átmentek vezérlése:</a:t>
            </a:r>
          </a:p>
          <a:p>
            <a:pPr lvl="1">
              <a:buFont typeface="Arial" pitchFamily="34" charset="0"/>
              <a:buChar char="•"/>
            </a:pPr>
            <a:r>
              <a:rPr lang="hu-HU" sz="2200" dirty="0" smtClean="0"/>
              <a:t>Kezelő (folytonos vonallal): pl. </a:t>
            </a:r>
            <a:r>
              <a:rPr lang="hu-HU" sz="2200" dirty="0" err="1" smtClean="0"/>
              <a:t>standby</a:t>
            </a:r>
            <a:r>
              <a:rPr lang="hu-HU" sz="2200" dirty="0" smtClean="0"/>
              <a:t> állapot → tápközeg sterilizálása </a:t>
            </a:r>
          </a:p>
          <a:p>
            <a:pPr lvl="1">
              <a:buFont typeface="Arial" pitchFamily="34" charset="0"/>
              <a:buChar char="•"/>
            </a:pPr>
            <a:r>
              <a:rPr lang="hu-HU" sz="2200" dirty="0" smtClean="0"/>
              <a:t>Program (szaggatott vonallal): automatikus művelet-végrehajtó egység, pl. tápközeg sterilezése → tápközeg eltartása</a:t>
            </a:r>
          </a:p>
          <a:p>
            <a:pPr>
              <a:buFont typeface="Arial" pitchFamily="34" charset="0"/>
              <a:buChar char="•"/>
            </a:pPr>
            <a:r>
              <a:rPr lang="hu-HU" sz="2400" dirty="0" smtClean="0"/>
              <a:t>Vészhelyzeti tevékenység ← vészjelzés vagy kezelői beavatkozás</a:t>
            </a:r>
          </a:p>
          <a:p>
            <a:pPr lvl="1">
              <a:buFont typeface="Arial" pitchFamily="34" charset="0"/>
              <a:buChar char="•"/>
            </a:pPr>
            <a:r>
              <a:rPr lang="hu-HU" sz="2200" dirty="0" smtClean="0"/>
              <a:t>Bármelyik állapotból el lehet érni</a:t>
            </a:r>
          </a:p>
          <a:p>
            <a:pPr lvl="1">
              <a:buFont typeface="Arial" pitchFamily="34" charset="0"/>
              <a:buChar char="•"/>
            </a:pPr>
            <a:r>
              <a:rPr lang="hu-HU" sz="2200" dirty="0" smtClean="0"/>
              <a:t>Bármilyen feladat: megfelelően kordában tartja a folyamatot, pl. biztonságosan leállítja a teljes fermentációs folyamatot, lezárja a tartályt és az inkubáció újraindítását lehetővé tevő visszaállítási pontokat hoz létre</a:t>
            </a:r>
            <a:endParaRPr lang="hu-HU" sz="2200" dirty="0"/>
          </a:p>
        </p:txBody>
      </p:sp>
      <p:sp>
        <p:nvSpPr>
          <p:cNvPr id="4" name="Cím 1"/>
          <p:cNvSpPr txBox="1">
            <a:spLocks/>
          </p:cNvSpPr>
          <p:nvPr/>
        </p:nvSpPr>
        <p:spPr>
          <a:xfrm>
            <a:off x="285720" y="285728"/>
            <a:ext cx="8229600" cy="942996"/>
          </a:xfrm>
          <a:prstGeom prst="rect">
            <a:avLst/>
          </a:prstGeom>
          <a:ln w="6350" cap="rnd">
            <a:noFill/>
          </a:ln>
        </p:spPr>
        <p:txBody>
          <a:bodyPr vert="horz" rtlCol="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sz="4200" b="1" i="0" u="none" strike="noStrike" kern="1200" cap="none" spc="-100" normalizeH="0" baseline="0" noProof="0" dirty="0" err="1"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rPr>
              <a:t>Fermentor</a:t>
            </a:r>
            <a:r>
              <a:rPr kumimoji="0" lang="hu-HU" sz="4200" b="1" i="0" u="none" strike="noStrike" kern="1200" cap="none" spc="-100" normalizeH="0" baseline="0" noProof="0" dirty="0"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rPr>
              <a:t> állapotok 2/</a:t>
            </a:r>
            <a:r>
              <a:rPr kumimoji="0" lang="hu-HU" sz="4200" b="1" i="0" u="none" strike="noStrike" kern="1200" cap="none" spc="-100" normalizeH="0" baseline="0" noProof="0" dirty="0" err="1"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rPr>
              <a:t>2</a:t>
            </a:r>
            <a:endParaRPr kumimoji="0" lang="hu-HU" sz="4200" b="1" i="0" u="none" strike="noStrike" kern="1200" cap="none" spc="-100" normalizeH="0" baseline="0" noProof="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descr="Névtelen.png"/>
          <p:cNvPicPr>
            <a:picLocks noChangeAspect="1"/>
          </p:cNvPicPr>
          <p:nvPr/>
        </p:nvPicPr>
        <p:blipFill>
          <a:blip r:embed="rId3"/>
          <a:stretch>
            <a:fillRect/>
          </a:stretch>
        </p:blipFill>
        <p:spPr>
          <a:xfrm>
            <a:off x="437400" y="589072"/>
            <a:ext cx="8269200" cy="567985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457200" y="1524000"/>
            <a:ext cx="8229600" cy="5048272"/>
          </a:xfrm>
        </p:spPr>
        <p:txBody>
          <a:bodyPr>
            <a:normAutofit fontScale="92500"/>
          </a:bodyPr>
          <a:lstStyle/>
          <a:p>
            <a:r>
              <a:rPr lang="hu-HU" dirty="0" smtClean="0"/>
              <a:t>Analóg és digitális érzékelők által felfogott információ:  </a:t>
            </a:r>
            <a:r>
              <a:rPr lang="hu-HU" dirty="0" err="1" smtClean="0"/>
              <a:t>fermentor</a:t>
            </a:r>
            <a:r>
              <a:rPr lang="hu-HU" dirty="0" smtClean="0"/>
              <a:t> tartály </a:t>
            </a:r>
            <a:r>
              <a:rPr lang="hu-HU" dirty="0" smtClean="0">
                <a:latin typeface="Calibri"/>
              </a:rPr>
              <a:t>→ </a:t>
            </a:r>
            <a:r>
              <a:rPr lang="hu-HU" dirty="0" smtClean="0"/>
              <a:t>szabályozó szekrény</a:t>
            </a:r>
          </a:p>
          <a:p>
            <a:pPr marL="801688" indent="-449263">
              <a:buSzPct val="120000"/>
              <a:buFont typeface="+mj-lt"/>
              <a:buAutoNum type="arabicPeriod"/>
            </a:pPr>
            <a:r>
              <a:rPr lang="hu-HU" u="sng" dirty="0" smtClean="0"/>
              <a:t>I/O (input/output) kártyák</a:t>
            </a:r>
            <a:r>
              <a:rPr lang="hu-HU" dirty="0" smtClean="0"/>
              <a:t>: adatok rendezése, a szignálok keverékének egy közös elektromos jeltípussá való konvertálása, amit a számítógép fel tud dolgozni</a:t>
            </a:r>
          </a:p>
          <a:p>
            <a:pPr marL="801688" indent="-449263">
              <a:buSzPct val="120000"/>
              <a:buFont typeface="+mj-lt"/>
              <a:buAutoNum type="arabicPeriod"/>
            </a:pPr>
            <a:r>
              <a:rPr lang="hu-HU" u="sng" dirty="0" smtClean="0"/>
              <a:t>Programozható logikai szabályozó</a:t>
            </a:r>
            <a:r>
              <a:rPr lang="hu-HU" dirty="0" smtClean="0"/>
              <a:t>: alapjel be van programozva</a:t>
            </a:r>
          </a:p>
          <a:p>
            <a:pPr marL="801688" indent="-449263">
              <a:buSzPct val="120000"/>
              <a:buFont typeface="+mj-lt"/>
              <a:buAutoNum type="arabicPeriod"/>
            </a:pPr>
            <a:r>
              <a:rPr lang="hu-HU" dirty="0" smtClean="0"/>
              <a:t>A szabályozó szignál visszatér a </a:t>
            </a:r>
            <a:r>
              <a:rPr lang="hu-HU" dirty="0" err="1" smtClean="0"/>
              <a:t>fermentorhoz</a:t>
            </a:r>
            <a:r>
              <a:rPr lang="hu-HU" dirty="0" smtClean="0"/>
              <a:t>, gyakran átalakított formában, pl. pneumatikus jelként</a:t>
            </a:r>
          </a:p>
          <a:p>
            <a:r>
              <a:rPr lang="hu-HU" u="sng" dirty="0" smtClean="0"/>
              <a:t>Felügyelő és Adatgyűjtő Rendszer </a:t>
            </a:r>
            <a:r>
              <a:rPr lang="hu-HU" dirty="0" smtClean="0"/>
              <a:t>(</a:t>
            </a:r>
            <a:r>
              <a:rPr lang="hu-HU" dirty="0" err="1" smtClean="0"/>
              <a:t>Supervisory</a:t>
            </a:r>
            <a:r>
              <a:rPr lang="hu-HU" dirty="0" smtClean="0"/>
              <a:t> and Data </a:t>
            </a:r>
            <a:r>
              <a:rPr lang="hu-HU" dirty="0" err="1" smtClean="0"/>
              <a:t>Aquisution</a:t>
            </a:r>
            <a:r>
              <a:rPr lang="hu-HU" dirty="0" smtClean="0"/>
              <a:t> System, </a:t>
            </a:r>
            <a:r>
              <a:rPr lang="hu-HU" dirty="0" err="1" smtClean="0"/>
              <a:t>SCADA</a:t>
            </a:r>
            <a:r>
              <a:rPr lang="hu-HU" dirty="0" smtClean="0"/>
              <a:t>): összegyűjti és tárolja az összes adatot (grafikonok a kezelő számára) </a:t>
            </a:r>
          </a:p>
          <a:p>
            <a:endParaRPr lang="hu-HU" dirty="0"/>
          </a:p>
        </p:txBody>
      </p:sp>
      <p:sp>
        <p:nvSpPr>
          <p:cNvPr id="3" name="Cím 2"/>
          <p:cNvSpPr>
            <a:spLocks noGrp="1"/>
          </p:cNvSpPr>
          <p:nvPr>
            <p:ph type="title"/>
          </p:nvPr>
        </p:nvSpPr>
        <p:spPr/>
        <p:txBody>
          <a:bodyPr/>
          <a:lstStyle/>
          <a:p>
            <a:r>
              <a:rPr lang="hu-HU" dirty="0" smtClean="0"/>
              <a:t>Az információ útja</a:t>
            </a:r>
            <a:endParaRPr lang="hu-H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28596" y="500042"/>
            <a:ext cx="8229600" cy="1219200"/>
          </a:xfrm>
        </p:spPr>
        <p:txBody>
          <a:bodyPr>
            <a:noAutofit/>
          </a:bodyPr>
          <a:lstStyle/>
          <a:p>
            <a:r>
              <a:rPr lang="hu-HU" b="1" dirty="0" smtClean="0"/>
              <a:t>Sterilezés szabályozásának megtervezése</a:t>
            </a:r>
            <a:endParaRPr lang="hu-HU" b="1" dirty="0"/>
          </a:p>
        </p:txBody>
      </p:sp>
      <p:sp>
        <p:nvSpPr>
          <p:cNvPr id="6" name="Tartalom helye 2"/>
          <p:cNvSpPr txBox="1">
            <a:spLocks/>
          </p:cNvSpPr>
          <p:nvPr/>
        </p:nvSpPr>
        <p:spPr>
          <a:xfrm>
            <a:off x="468312" y="1714488"/>
            <a:ext cx="8247091" cy="4954600"/>
          </a:xfrm>
          <a:prstGeom prst="rect">
            <a:avLst/>
          </a:prstGeom>
          <a:ln>
            <a:noFill/>
          </a:ln>
        </p:spPr>
        <p:txBody>
          <a:bodyPr>
            <a:noAutofit/>
          </a:bodyPr>
          <a:lstStyle/>
          <a:p>
            <a:pPr marL="457200" indent="-457200">
              <a:spcBef>
                <a:spcPts val="600"/>
              </a:spcBef>
              <a:buClr>
                <a:schemeClr val="accent2"/>
              </a:buClr>
              <a:buSzPct val="120000"/>
              <a:buFont typeface="Arial" pitchFamily="34" charset="0"/>
              <a:buChar char="•"/>
            </a:pPr>
            <a:r>
              <a:rPr lang="hu-HU" sz="2400" dirty="0" smtClean="0">
                <a:latin typeface="+mj-lt"/>
              </a:rPr>
              <a:t>Több szeleppel rendelkező automatizált </a:t>
            </a:r>
            <a:r>
              <a:rPr lang="hu-HU" sz="2400" dirty="0" err="1" smtClean="0">
                <a:latin typeface="+mj-lt"/>
              </a:rPr>
              <a:t>fermentor</a:t>
            </a:r>
            <a:r>
              <a:rPr lang="hu-HU" sz="2400" dirty="0" smtClean="0">
                <a:latin typeface="+mj-lt"/>
              </a:rPr>
              <a:t> szabályozása: program – szelepek megfelelő sorrendben történő nyitása és zárása</a:t>
            </a:r>
          </a:p>
          <a:p>
            <a:pPr marL="457200" indent="-457200">
              <a:spcBef>
                <a:spcPts val="600"/>
              </a:spcBef>
              <a:buClr>
                <a:schemeClr val="accent2"/>
              </a:buClr>
              <a:buSzPct val="120000"/>
              <a:buFont typeface="Arial" pitchFamily="34" charset="0"/>
              <a:buChar char="•"/>
            </a:pPr>
            <a:r>
              <a:rPr lang="hu-HU" sz="2400" dirty="0" smtClean="0">
                <a:latin typeface="+mj-lt"/>
              </a:rPr>
              <a:t>Legjobb humán kezelői gyakorlat és mérnöki kritériumok</a:t>
            </a:r>
          </a:p>
          <a:p>
            <a:pPr marL="457200" indent="-457200">
              <a:spcBef>
                <a:spcPts val="600"/>
              </a:spcBef>
              <a:buClr>
                <a:schemeClr val="accent2"/>
              </a:buClr>
              <a:buSzPct val="120000"/>
              <a:buFont typeface="Arial" pitchFamily="34" charset="0"/>
              <a:buChar char="•"/>
            </a:pPr>
            <a:r>
              <a:rPr lang="hu-HU" sz="2400" dirty="0" smtClean="0">
                <a:latin typeface="+mj-lt"/>
              </a:rPr>
              <a:t>Részművelet egyértelmű és pontos meghatározása (hosszú feladat, nem szabad homályos foltoknak lennie)</a:t>
            </a:r>
          </a:p>
          <a:p>
            <a:pPr marL="914400" lvl="1" indent="-457200">
              <a:spcBef>
                <a:spcPts val="600"/>
              </a:spcBef>
              <a:buClr>
                <a:schemeClr val="accent2"/>
              </a:buClr>
              <a:buSzPct val="120000"/>
              <a:buFont typeface="Arial" pitchFamily="34" charset="0"/>
              <a:buChar char="•"/>
            </a:pPr>
            <a:r>
              <a:rPr lang="hu-HU" sz="2400" dirty="0" smtClean="0">
                <a:solidFill>
                  <a:schemeClr val="tx2"/>
                </a:solidFill>
                <a:latin typeface="+mj-lt"/>
              </a:rPr>
              <a:t>Pl. egy </a:t>
            </a:r>
            <a:r>
              <a:rPr lang="hu-HU" sz="2400" dirty="0" err="1" smtClean="0">
                <a:solidFill>
                  <a:schemeClr val="tx2"/>
                </a:solidFill>
                <a:latin typeface="+mj-lt"/>
              </a:rPr>
              <a:t>fermentor</a:t>
            </a:r>
            <a:r>
              <a:rPr lang="hu-HU" sz="2400" dirty="0" smtClean="0">
                <a:solidFill>
                  <a:schemeClr val="tx2"/>
                </a:solidFill>
                <a:latin typeface="+mj-lt"/>
              </a:rPr>
              <a:t> és a benne lévő médium sterilezéséhez a rendszerfejlesztőnek a </a:t>
            </a:r>
            <a:r>
              <a:rPr lang="hu-HU" sz="2400" dirty="0" err="1" smtClean="0">
                <a:solidFill>
                  <a:schemeClr val="tx2"/>
                </a:solidFill>
                <a:latin typeface="+mj-lt"/>
              </a:rPr>
              <a:t>fermentor</a:t>
            </a:r>
            <a:r>
              <a:rPr lang="hu-HU" sz="2400" dirty="0" smtClean="0">
                <a:solidFill>
                  <a:schemeClr val="tx2"/>
                </a:solidFill>
                <a:latin typeface="+mj-lt"/>
              </a:rPr>
              <a:t> és  a sterilezésben részt vevő (azaz általában az összes) szelep teljes leírása ← a </a:t>
            </a:r>
            <a:r>
              <a:rPr lang="hu-HU" sz="2400" dirty="0" err="1" smtClean="0">
                <a:solidFill>
                  <a:schemeClr val="tx2"/>
                </a:solidFill>
                <a:latin typeface="+mj-lt"/>
              </a:rPr>
              <a:t>fermentor</a:t>
            </a:r>
            <a:r>
              <a:rPr lang="hu-HU" sz="2400" dirty="0" smtClean="0">
                <a:solidFill>
                  <a:schemeClr val="tx2"/>
                </a:solidFill>
                <a:latin typeface="+mj-lt"/>
              </a:rPr>
              <a:t> pontos rajza alapján: </a:t>
            </a:r>
            <a:r>
              <a:rPr lang="hu-HU" sz="2400" b="1" dirty="0" err="1" smtClean="0">
                <a:solidFill>
                  <a:schemeClr val="tx2"/>
                </a:solidFill>
                <a:latin typeface="+mj-lt"/>
              </a:rPr>
              <a:t>P&amp;ID</a:t>
            </a:r>
            <a:r>
              <a:rPr lang="hu-HU" sz="2400" dirty="0" smtClean="0">
                <a:solidFill>
                  <a:schemeClr val="tx2"/>
                </a:solidFill>
                <a:latin typeface="+mj-lt"/>
              </a:rPr>
              <a:t> (</a:t>
            </a:r>
            <a:r>
              <a:rPr lang="hu-HU" sz="2400" dirty="0" err="1" smtClean="0">
                <a:solidFill>
                  <a:schemeClr val="tx2"/>
                </a:solidFill>
                <a:latin typeface="+mj-lt"/>
              </a:rPr>
              <a:t>piping</a:t>
            </a:r>
            <a:r>
              <a:rPr lang="hu-HU" sz="2400" dirty="0" smtClean="0">
                <a:solidFill>
                  <a:schemeClr val="tx2"/>
                </a:solidFill>
                <a:latin typeface="+mj-lt"/>
              </a:rPr>
              <a:t> and </a:t>
            </a:r>
            <a:r>
              <a:rPr lang="hu-HU" sz="2400" dirty="0" err="1" smtClean="0">
                <a:solidFill>
                  <a:schemeClr val="tx2"/>
                </a:solidFill>
                <a:latin typeface="+mj-lt"/>
              </a:rPr>
              <a:t>instrumentation</a:t>
            </a:r>
            <a:r>
              <a:rPr lang="hu-HU" sz="2400" dirty="0" smtClean="0">
                <a:solidFill>
                  <a:schemeClr val="tx2"/>
                </a:solidFill>
                <a:latin typeface="+mj-lt"/>
              </a:rPr>
              <a:t> </a:t>
            </a:r>
            <a:r>
              <a:rPr lang="hu-HU" sz="2400" dirty="0" err="1" smtClean="0">
                <a:solidFill>
                  <a:schemeClr val="tx2"/>
                </a:solidFill>
                <a:latin typeface="+mj-lt"/>
              </a:rPr>
              <a:t>drawing</a:t>
            </a:r>
            <a:r>
              <a:rPr lang="hu-HU" sz="2400" dirty="0" smtClean="0">
                <a:solidFill>
                  <a:schemeClr val="tx2"/>
                </a:solidFill>
                <a:latin typeface="+mj-lt"/>
              </a:rPr>
              <a:t>/diagram, csövezés és a műszerek rajza)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654703" y="454587"/>
            <a:ext cx="7834594" cy="59488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28596" y="1357298"/>
            <a:ext cx="8229600" cy="4572000"/>
          </a:xfrm>
        </p:spPr>
        <p:txBody>
          <a:bodyPr>
            <a:noAutofit/>
          </a:bodyPr>
          <a:lstStyle/>
          <a:p>
            <a:r>
              <a:rPr lang="hu-HU" sz="2800" dirty="0" smtClean="0"/>
              <a:t>A sterilezés biztonságos végrehajtása legalább olyan fontos, mint az optimális mikrobanövekedés és termékképződés biztosítása vagy a termék hatékony kinyerése.</a:t>
            </a:r>
          </a:p>
          <a:p>
            <a:r>
              <a:rPr lang="hu-HU" sz="2800" dirty="0" smtClean="0"/>
              <a:t>Fertőzés hatására:</a:t>
            </a:r>
          </a:p>
          <a:p>
            <a:pPr lvl="1"/>
            <a:r>
              <a:rPr lang="hu-HU" sz="2800" dirty="0" smtClean="0">
                <a:solidFill>
                  <a:schemeClr val="tx1"/>
                </a:solidFill>
              </a:rPr>
              <a:t>Csökken a hozam</a:t>
            </a:r>
          </a:p>
          <a:p>
            <a:pPr lvl="1"/>
            <a:r>
              <a:rPr lang="hu-HU" sz="2800" dirty="0" smtClean="0">
                <a:solidFill>
                  <a:schemeClr val="tx1"/>
                </a:solidFill>
              </a:rPr>
              <a:t>A folyamat kinetikai viselkedése megváltozik</a:t>
            </a:r>
          </a:p>
          <a:p>
            <a:pPr lvl="1"/>
            <a:r>
              <a:rPr lang="hu-HU" sz="2800" dirty="0" smtClean="0">
                <a:solidFill>
                  <a:schemeClr val="tx1"/>
                </a:solidFill>
              </a:rPr>
              <a:t>Plusz sterilezési igény léphet fel</a:t>
            </a:r>
          </a:p>
          <a:p>
            <a:pPr lvl="1"/>
            <a:r>
              <a:rPr lang="hu-HU" sz="2800" dirty="0" smtClean="0">
                <a:solidFill>
                  <a:schemeClr val="tx1"/>
                </a:solidFill>
              </a:rPr>
              <a:t>A teljes </a:t>
            </a:r>
            <a:r>
              <a:rPr lang="hu-HU" sz="2800" dirty="0" err="1" smtClean="0">
                <a:solidFill>
                  <a:schemeClr val="tx1"/>
                </a:solidFill>
              </a:rPr>
              <a:t>sarzs</a:t>
            </a:r>
            <a:r>
              <a:rPr lang="hu-HU" sz="2800" dirty="0" smtClean="0">
                <a:solidFill>
                  <a:schemeClr val="tx1"/>
                </a:solidFill>
              </a:rPr>
              <a:t> tönkremehet</a:t>
            </a:r>
          </a:p>
          <a:p>
            <a:pPr lvl="1"/>
            <a:r>
              <a:rPr lang="hu-HU" sz="2800" dirty="0" smtClean="0">
                <a:solidFill>
                  <a:schemeClr val="tx1"/>
                </a:solidFill>
              </a:rPr>
              <a:t>Probléma léphet fel a </a:t>
            </a:r>
            <a:r>
              <a:rPr lang="hu-HU" sz="2800" dirty="0" err="1" smtClean="0">
                <a:solidFill>
                  <a:schemeClr val="tx1"/>
                </a:solidFill>
              </a:rPr>
              <a:t>downstream</a:t>
            </a:r>
            <a:r>
              <a:rPr lang="hu-HU" sz="2800" dirty="0" smtClean="0">
                <a:solidFill>
                  <a:schemeClr val="tx1"/>
                </a:solidFill>
              </a:rPr>
              <a:t> műveleteknél</a:t>
            </a:r>
          </a:p>
          <a:p>
            <a:pPr lvl="1">
              <a:buNone/>
            </a:pPr>
            <a:r>
              <a:rPr lang="hu-HU" sz="2800" dirty="0" smtClean="0">
                <a:solidFill>
                  <a:schemeClr val="tx1"/>
                </a:solidFill>
              </a:rPr>
              <a:t>Általában extra pénz, idő és munka</a:t>
            </a:r>
            <a:endParaRPr lang="hu-HU" sz="2800" dirty="0">
              <a:solidFill>
                <a:schemeClr val="tx1"/>
              </a:solidFill>
            </a:endParaRPr>
          </a:p>
        </p:txBody>
      </p:sp>
      <p:sp>
        <p:nvSpPr>
          <p:cNvPr id="2" name="Cím 1"/>
          <p:cNvSpPr>
            <a:spLocks noGrp="1"/>
          </p:cNvSpPr>
          <p:nvPr>
            <p:ph type="title"/>
          </p:nvPr>
        </p:nvSpPr>
        <p:spPr/>
        <p:txBody>
          <a:bodyPr/>
          <a:lstStyle/>
          <a:p>
            <a:r>
              <a:rPr lang="hu-HU" dirty="0" smtClean="0"/>
              <a:t>A steril működés jelentősége</a:t>
            </a:r>
            <a:endParaRPr lang="hu-H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rtlCol="0">
            <a:normAutofit/>
          </a:bodyPr>
          <a:lstStyle/>
          <a:p>
            <a:r>
              <a:rPr lang="hu-HU" sz="2800" dirty="0" smtClean="0">
                <a:latin typeface="+mj-lt"/>
              </a:rPr>
              <a:t>Feladata: felügyelet és beavatkozás a biztonság érdekében</a:t>
            </a:r>
          </a:p>
          <a:p>
            <a:r>
              <a:rPr lang="hu-HU" sz="2800" dirty="0" smtClean="0">
                <a:latin typeface="+mj-lt"/>
              </a:rPr>
              <a:t>Összehangolt program: a </a:t>
            </a:r>
            <a:r>
              <a:rPr lang="hu-HU" sz="2800" dirty="0" err="1" smtClean="0">
                <a:latin typeface="+mj-lt"/>
              </a:rPr>
              <a:t>fermentor</a:t>
            </a:r>
            <a:r>
              <a:rPr lang="hu-HU" sz="2800" dirty="0" smtClean="0">
                <a:latin typeface="+mj-lt"/>
              </a:rPr>
              <a:t> minden funkciója a biztonsági határok között működjön</a:t>
            </a:r>
          </a:p>
          <a:p>
            <a:r>
              <a:rPr lang="hu-HU" sz="2800" dirty="0" err="1" smtClean="0">
                <a:latin typeface="+mj-lt"/>
              </a:rPr>
              <a:t>Biomérnöknek</a:t>
            </a:r>
            <a:r>
              <a:rPr lang="hu-HU" sz="2800" dirty="0" smtClean="0">
                <a:latin typeface="+mj-lt"/>
              </a:rPr>
              <a:t> ismernie kell:</a:t>
            </a:r>
          </a:p>
          <a:p>
            <a:pPr lvl="1"/>
            <a:r>
              <a:rPr lang="hu-HU" sz="2800" dirty="0" smtClean="0"/>
              <a:t>Mit és mivel kell szabályozni?</a:t>
            </a:r>
          </a:p>
          <a:p>
            <a:pPr lvl="1"/>
            <a:r>
              <a:rPr lang="hu-HU" sz="2800" dirty="0" smtClean="0"/>
              <a:t>Alkalmazandó mérőműszereket</a:t>
            </a:r>
          </a:p>
          <a:p>
            <a:pPr lvl="1"/>
            <a:r>
              <a:rPr lang="hu-HU" sz="2800" dirty="0" smtClean="0"/>
              <a:t>Szabályozószelepeket</a:t>
            </a:r>
          </a:p>
          <a:p>
            <a:r>
              <a:rPr lang="hu-HU" sz="2800" dirty="0" smtClean="0"/>
              <a:t>Csapatmunka a villamosmérnökökkel</a:t>
            </a:r>
          </a:p>
          <a:p>
            <a:endParaRPr lang="hu-HU" sz="2800" dirty="0" smtClean="0">
              <a:latin typeface="+mj-lt"/>
            </a:endParaRPr>
          </a:p>
        </p:txBody>
      </p:sp>
      <p:sp>
        <p:nvSpPr>
          <p:cNvPr id="9218" name="Cím 1"/>
          <p:cNvSpPr>
            <a:spLocks noGrp="1"/>
          </p:cNvSpPr>
          <p:nvPr>
            <p:ph type="title"/>
          </p:nvPr>
        </p:nvSpPr>
        <p:spPr/>
        <p:txBody>
          <a:bodyPr/>
          <a:lstStyle/>
          <a:p>
            <a:pPr eaLnBrk="1" hangingPunct="1"/>
            <a:r>
              <a:rPr lang="hu-HU" altLang="hu-HU" dirty="0" smtClean="0"/>
              <a:t>Folyamatirányítás 1/2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428596" y="1785926"/>
            <a:ext cx="8229600" cy="4572000"/>
          </a:xfrm>
        </p:spPr>
        <p:txBody>
          <a:bodyPr>
            <a:normAutofit/>
          </a:bodyPr>
          <a:lstStyle/>
          <a:p>
            <a:r>
              <a:rPr lang="hu-HU" sz="2800" b="1" u="sng" dirty="0" smtClean="0"/>
              <a:t>Sterilezés</a:t>
            </a:r>
            <a:r>
              <a:rPr lang="hu-HU" sz="2800" dirty="0" smtClean="0"/>
              <a:t>: adott rendszerben lévő mikroorganizmusok elpusztítása</a:t>
            </a:r>
          </a:p>
          <a:p>
            <a:r>
              <a:rPr lang="hu-HU" sz="2800" b="1" u="sng" dirty="0" smtClean="0"/>
              <a:t>Aszeptikusság</a:t>
            </a:r>
            <a:r>
              <a:rPr lang="hu-HU" sz="2800" dirty="0" smtClean="0"/>
              <a:t>: a</a:t>
            </a:r>
            <a:r>
              <a:rPr lang="pt-BR" sz="2800" dirty="0" smtClean="0"/>
              <a:t> mikrobák távoltartása a rendszertől</a:t>
            </a:r>
            <a:endParaRPr lang="hu-HU" sz="2800" dirty="0" smtClean="0"/>
          </a:p>
          <a:p>
            <a:r>
              <a:rPr lang="hu-HU" sz="2800" b="1" u="sng" dirty="0" err="1" smtClean="0"/>
              <a:t>Containment</a:t>
            </a:r>
            <a:r>
              <a:rPr lang="hu-HU" sz="2800" dirty="0" smtClean="0"/>
              <a:t> (vagy </a:t>
            </a:r>
            <a:r>
              <a:rPr lang="hu-HU" sz="2800" dirty="0" err="1" smtClean="0"/>
              <a:t>kontéinment</a:t>
            </a:r>
            <a:r>
              <a:rPr lang="hu-HU" sz="2800" dirty="0" smtClean="0"/>
              <a:t>): a rendszerben lévő mikrobák környezetbe való kikerülésének megakadályozása</a:t>
            </a:r>
          </a:p>
          <a:p>
            <a:endParaRPr lang="hu-HU" sz="2800" dirty="0"/>
          </a:p>
        </p:txBody>
      </p:sp>
      <p:sp>
        <p:nvSpPr>
          <p:cNvPr id="3" name="Cím 2"/>
          <p:cNvSpPr>
            <a:spLocks noGrp="1"/>
          </p:cNvSpPr>
          <p:nvPr>
            <p:ph type="title"/>
          </p:nvPr>
        </p:nvSpPr>
        <p:spPr/>
        <p:txBody>
          <a:bodyPr/>
          <a:lstStyle/>
          <a:p>
            <a:r>
              <a:rPr lang="hu-HU" dirty="0" smtClean="0"/>
              <a:t>Fogalmak</a:t>
            </a:r>
            <a:endParaRPr lang="hu-H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452122" y="2492896"/>
            <a:ext cx="8229600" cy="3230100"/>
          </a:xfrm>
        </p:spPr>
        <p:txBody>
          <a:bodyPr>
            <a:normAutofit/>
          </a:bodyPr>
          <a:lstStyle/>
          <a:p>
            <a:r>
              <a:rPr lang="hu-HU" sz="2800" dirty="0" smtClean="0"/>
              <a:t>Üres </a:t>
            </a:r>
            <a:r>
              <a:rPr lang="hu-HU" sz="2800" dirty="0" err="1" smtClean="0"/>
              <a:t>fermentor</a:t>
            </a:r>
            <a:r>
              <a:rPr lang="hu-HU" sz="2800" dirty="0" smtClean="0"/>
              <a:t> sterilezése</a:t>
            </a:r>
          </a:p>
          <a:p>
            <a:r>
              <a:rPr lang="hu-HU" sz="2800" dirty="0" smtClean="0"/>
              <a:t>Tápközeg sterilezése</a:t>
            </a:r>
          </a:p>
          <a:p>
            <a:r>
              <a:rPr lang="hu-HU" sz="2800" dirty="0" smtClean="0"/>
              <a:t>A termék kinyerése előtt sterilezés</a:t>
            </a:r>
            <a:br>
              <a:rPr lang="hu-HU" sz="2800" dirty="0" smtClean="0"/>
            </a:br>
            <a:r>
              <a:rPr lang="hu-HU" sz="2800" dirty="0" smtClean="0"/>
              <a:t>opcionális</a:t>
            </a:r>
          </a:p>
          <a:p>
            <a:endParaRPr lang="hu-HU" sz="2800" dirty="0"/>
          </a:p>
        </p:txBody>
      </p:sp>
      <p:sp>
        <p:nvSpPr>
          <p:cNvPr id="3" name="Cím 2"/>
          <p:cNvSpPr>
            <a:spLocks noGrp="1"/>
          </p:cNvSpPr>
          <p:nvPr>
            <p:ph type="title"/>
          </p:nvPr>
        </p:nvSpPr>
        <p:spPr>
          <a:xfrm>
            <a:off x="428596" y="500042"/>
            <a:ext cx="8229600" cy="1219200"/>
          </a:xfrm>
        </p:spPr>
        <p:txBody>
          <a:bodyPr>
            <a:normAutofit fontScale="90000"/>
          </a:bodyPr>
          <a:lstStyle/>
          <a:p>
            <a:r>
              <a:rPr lang="hu-HU" dirty="0" smtClean="0"/>
              <a:t>Sterilezési szakaszok a fermentáció során</a:t>
            </a:r>
            <a:endParaRPr lang="hu-H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a:xfrm>
            <a:off x="428596" y="285728"/>
            <a:ext cx="8229600" cy="1219200"/>
          </a:xfrm>
        </p:spPr>
        <p:txBody>
          <a:bodyPr>
            <a:normAutofit fontScale="90000"/>
          </a:bodyPr>
          <a:lstStyle/>
          <a:p>
            <a:r>
              <a:rPr lang="hu-HU" dirty="0" smtClean="0"/>
              <a:t>A </a:t>
            </a:r>
            <a:r>
              <a:rPr lang="hu-HU" dirty="0" err="1" smtClean="0"/>
              <a:t>fermentor</a:t>
            </a:r>
            <a:r>
              <a:rPr lang="hu-HU" dirty="0" smtClean="0"/>
              <a:t> sterilitásának határai, forró pontok</a:t>
            </a:r>
            <a:endParaRPr lang="hu-HU"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1561341" y="1524000"/>
            <a:ext cx="6021317"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a:xfrm>
            <a:off x="428596" y="0"/>
            <a:ext cx="8229600" cy="1014434"/>
          </a:xfrm>
        </p:spPr>
        <p:txBody>
          <a:bodyPr/>
          <a:lstStyle/>
          <a:p>
            <a:r>
              <a:rPr lang="hu-HU" dirty="0" smtClean="0"/>
              <a:t>Steril levegő előállítása</a:t>
            </a:r>
            <a:endParaRPr lang="hu-HU"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366016" y="1190628"/>
            <a:ext cx="8411969" cy="50958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a:xfrm>
            <a:off x="428596" y="0"/>
            <a:ext cx="8229600" cy="942996"/>
          </a:xfrm>
        </p:spPr>
        <p:txBody>
          <a:bodyPr/>
          <a:lstStyle/>
          <a:p>
            <a:r>
              <a:rPr lang="hu-HU" dirty="0" err="1" smtClean="0"/>
              <a:t>Fermentorok</a:t>
            </a:r>
            <a:r>
              <a:rPr lang="hu-HU" dirty="0" smtClean="0"/>
              <a:t> oltása</a:t>
            </a:r>
            <a:endParaRPr lang="hu-HU"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571472" y="1054787"/>
            <a:ext cx="7979085" cy="53746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a:xfrm>
            <a:off x="428596" y="0"/>
            <a:ext cx="8229600" cy="928670"/>
          </a:xfrm>
        </p:spPr>
        <p:txBody>
          <a:bodyPr/>
          <a:lstStyle/>
          <a:p>
            <a:r>
              <a:rPr lang="hu-HU" dirty="0" smtClean="0"/>
              <a:t>Sterilezés szabályozása</a:t>
            </a:r>
            <a:endParaRPr lang="hu-HU" dirty="0"/>
          </a:p>
        </p:txBody>
      </p:sp>
      <p:pic>
        <p:nvPicPr>
          <p:cNvPr id="5" name="Tartalom helye 3" descr="fooijdfs.bmp"/>
          <p:cNvPicPr>
            <a:picLocks noChangeAspect="1"/>
          </p:cNvPicPr>
          <p:nvPr/>
        </p:nvPicPr>
        <p:blipFill>
          <a:blip r:embed="rId3" cstate="print"/>
          <a:stretch>
            <a:fillRect/>
          </a:stretch>
        </p:blipFill>
        <p:spPr>
          <a:xfrm>
            <a:off x="1743273" y="1600200"/>
            <a:ext cx="5040000" cy="4032000"/>
          </a:xfrm>
          <a:prstGeom prst="rect">
            <a:avLst/>
          </a:prstGeom>
          <a:scene3d>
            <a:camera prst="orthographicFront">
              <a:rot lat="0" lon="0" rev="16200000"/>
            </a:camera>
            <a:lightRig rig="threePt" dir="t"/>
          </a:scene3d>
        </p:spPr>
      </p:pic>
      <p:sp>
        <p:nvSpPr>
          <p:cNvPr id="6" name="Ellipszis 5"/>
          <p:cNvSpPr/>
          <p:nvPr/>
        </p:nvSpPr>
        <p:spPr>
          <a:xfrm>
            <a:off x="2843808" y="1628800"/>
            <a:ext cx="1584176" cy="15121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Ellipszis 6"/>
          <p:cNvSpPr/>
          <p:nvPr/>
        </p:nvSpPr>
        <p:spPr>
          <a:xfrm>
            <a:off x="2411760" y="3140968"/>
            <a:ext cx="2016224" cy="23042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Ellipszis 7"/>
          <p:cNvSpPr/>
          <p:nvPr/>
        </p:nvSpPr>
        <p:spPr>
          <a:xfrm>
            <a:off x="4499992" y="1700808"/>
            <a:ext cx="1440160" cy="165618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lstStyle/>
          <a:p>
            <a:endParaRPr lang="hu-HU" dirty="0"/>
          </a:p>
        </p:txBody>
      </p:sp>
      <p:sp>
        <p:nvSpPr>
          <p:cNvPr id="3" name="Cím 2"/>
          <p:cNvSpPr>
            <a:spLocks noGrp="1"/>
          </p:cNvSpPr>
          <p:nvPr>
            <p:ph type="title"/>
          </p:nvPr>
        </p:nvSpPr>
        <p:spPr>
          <a:xfrm>
            <a:off x="428596" y="285728"/>
            <a:ext cx="8229600" cy="1219200"/>
          </a:xfrm>
        </p:spPr>
        <p:txBody>
          <a:bodyPr>
            <a:normAutofit fontScale="90000"/>
          </a:bodyPr>
          <a:lstStyle/>
          <a:p>
            <a:r>
              <a:rPr lang="hu-HU" dirty="0" smtClean="0"/>
              <a:t>A szelepek és állapotuk az adott sterilezési műveleteknél</a:t>
            </a:r>
            <a:endParaRPr lang="hu-HU" dirty="0"/>
          </a:p>
        </p:txBody>
      </p:sp>
      <p:pic>
        <p:nvPicPr>
          <p:cNvPr id="4" name="Tartalom helye 3" descr="2.bmp"/>
          <p:cNvPicPr>
            <a:picLocks noChangeAspect="1"/>
          </p:cNvPicPr>
          <p:nvPr/>
        </p:nvPicPr>
        <p:blipFill>
          <a:blip r:embed="rId2" cstate="print"/>
          <a:stretch>
            <a:fillRect/>
          </a:stretch>
        </p:blipFill>
        <p:spPr>
          <a:xfrm rot="5400000">
            <a:off x="3538408" y="-1514072"/>
            <a:ext cx="1779153" cy="7776865"/>
          </a:xfrm>
          <a:prstGeom prst="rect">
            <a:avLst/>
          </a:prstGeom>
        </p:spPr>
      </p:pic>
      <p:pic>
        <p:nvPicPr>
          <p:cNvPr id="5" name="Kép 4" descr="3.bmp"/>
          <p:cNvPicPr>
            <a:picLocks noChangeAspect="1"/>
          </p:cNvPicPr>
          <p:nvPr/>
        </p:nvPicPr>
        <p:blipFill>
          <a:blip r:embed="rId3" cstate="print"/>
          <a:stretch>
            <a:fillRect/>
          </a:stretch>
        </p:blipFill>
        <p:spPr>
          <a:xfrm rot="5400000">
            <a:off x="2856065" y="1277482"/>
            <a:ext cx="3143839" cy="7302863"/>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500034" y="1214422"/>
            <a:ext cx="8229600" cy="5334000"/>
          </a:xfrm>
        </p:spPr>
        <p:txBody>
          <a:bodyPr>
            <a:normAutofit fontScale="92500" lnSpcReduction="10000"/>
          </a:bodyPr>
          <a:lstStyle/>
          <a:p>
            <a:r>
              <a:rPr lang="hu-HU" dirty="0" smtClean="0"/>
              <a:t>START: kezdetben az összes szelep zárva van</a:t>
            </a:r>
          </a:p>
          <a:p>
            <a:r>
              <a:rPr lang="hu-HU" dirty="0" err="1" smtClean="0"/>
              <a:t>Drain</a:t>
            </a:r>
            <a:r>
              <a:rPr lang="hu-HU" dirty="0" smtClean="0"/>
              <a:t>: a köpenytér leeresztése</a:t>
            </a:r>
          </a:p>
          <a:p>
            <a:pPr lvl="1"/>
            <a:r>
              <a:rPr lang="hu-HU" dirty="0" smtClean="0"/>
              <a:t>ehhez a V3.4 szelep kinyitása adott időre (pl. 4 perc)</a:t>
            </a:r>
          </a:p>
          <a:p>
            <a:r>
              <a:rPr lang="hu-HU" dirty="0" err="1" smtClean="0"/>
              <a:t>Heat</a:t>
            </a:r>
            <a:r>
              <a:rPr lang="hu-HU" dirty="0" smtClean="0"/>
              <a:t>: a köpenytér fűtése gőzzel</a:t>
            </a:r>
          </a:p>
          <a:p>
            <a:pPr lvl="1"/>
            <a:r>
              <a:rPr lang="hu-HU" dirty="0" smtClean="0"/>
              <a:t>először a levegő kiáramlásának biztosítása a V2.1 és az aV2.2 szelepek kinyitásával (utóbbit 100%-ra)</a:t>
            </a:r>
          </a:p>
          <a:p>
            <a:pPr lvl="1"/>
            <a:r>
              <a:rPr lang="hu-HU" dirty="0" smtClean="0"/>
              <a:t>majd az aV3.3 szelep 100%-ra nyitásával gőz bevezetése a köpenytérbe</a:t>
            </a:r>
          </a:p>
          <a:p>
            <a:r>
              <a:rPr lang="hu-HU" dirty="0" smtClean="0"/>
              <a:t>Filter: a légbevezető szűrő sterilezése gőzzel</a:t>
            </a:r>
          </a:p>
          <a:p>
            <a:pPr lvl="1"/>
            <a:r>
              <a:rPr lang="hu-HU" dirty="0" smtClean="0"/>
              <a:t>Fontos, hogy a légbevezető szűrő sterilezése a </a:t>
            </a:r>
            <a:r>
              <a:rPr lang="hu-HU" dirty="0" err="1" smtClean="0"/>
              <a:t>fermentorban</a:t>
            </a:r>
            <a:r>
              <a:rPr lang="hu-HU" dirty="0" smtClean="0"/>
              <a:t> lévő közeg sterilezése előtt befejeződjön, hogy steril levegőt lehessen a </a:t>
            </a:r>
            <a:r>
              <a:rPr lang="hu-HU" dirty="0" err="1" smtClean="0"/>
              <a:t>fermentorba</a:t>
            </a:r>
            <a:r>
              <a:rPr lang="hu-HU" dirty="0" smtClean="0"/>
              <a:t> juttatni.</a:t>
            </a:r>
          </a:p>
          <a:p>
            <a:pPr lvl="1"/>
            <a:r>
              <a:rPr lang="hu-HU" dirty="0" smtClean="0"/>
              <a:t>A művelet kezdetét a közeg hőmérsékletéhez lehet kötni</a:t>
            </a:r>
          </a:p>
          <a:p>
            <a:pPr lvl="1"/>
            <a:r>
              <a:rPr lang="hu-HU" dirty="0" smtClean="0"/>
              <a:t>A művelethez a V1.3 és a V1.4 szelepeket kell kinyitni, az aV2.2 és az aV3.3 szelep analóg módba kerül</a:t>
            </a:r>
          </a:p>
          <a:p>
            <a:endParaRPr lang="hu-HU" dirty="0"/>
          </a:p>
        </p:txBody>
      </p:sp>
      <p:sp>
        <p:nvSpPr>
          <p:cNvPr id="3" name="Cím 2"/>
          <p:cNvSpPr>
            <a:spLocks noGrp="1"/>
          </p:cNvSpPr>
          <p:nvPr>
            <p:ph type="title"/>
          </p:nvPr>
        </p:nvSpPr>
        <p:spPr>
          <a:xfrm>
            <a:off x="428596" y="357166"/>
            <a:ext cx="8229600" cy="871558"/>
          </a:xfrm>
        </p:spPr>
        <p:txBody>
          <a:bodyPr/>
          <a:lstStyle/>
          <a:p>
            <a:r>
              <a:rPr lang="hu-HU" dirty="0" smtClean="0"/>
              <a:t>A sterilizések szekvenciája</a:t>
            </a:r>
            <a:endParaRPr lang="hu-H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457200" y="1524000"/>
            <a:ext cx="8229600" cy="4905396"/>
          </a:xfrm>
        </p:spPr>
        <p:txBody>
          <a:bodyPr>
            <a:normAutofit fontScale="92500" lnSpcReduction="20000"/>
          </a:bodyPr>
          <a:lstStyle/>
          <a:p>
            <a:r>
              <a:rPr lang="hu-HU" dirty="0" err="1" smtClean="0"/>
              <a:t>Direct</a:t>
            </a:r>
            <a:r>
              <a:rPr lang="hu-HU" dirty="0" smtClean="0"/>
              <a:t>: Közvetlen gőzbevezetés a </a:t>
            </a:r>
            <a:r>
              <a:rPr lang="hu-HU" dirty="0" err="1" smtClean="0"/>
              <a:t>fermentorba</a:t>
            </a:r>
            <a:endParaRPr lang="hu-HU" dirty="0" smtClean="0"/>
          </a:p>
          <a:p>
            <a:pPr lvl="1"/>
            <a:r>
              <a:rPr lang="hu-HU" dirty="0" smtClean="0"/>
              <a:t>A légszűrőn keresztül történik</a:t>
            </a:r>
          </a:p>
          <a:p>
            <a:pPr lvl="1"/>
            <a:r>
              <a:rPr lang="hu-HU" dirty="0" smtClean="0"/>
              <a:t>A művelet kezdete a közeg hőmérsékletéhez köthető</a:t>
            </a:r>
          </a:p>
          <a:p>
            <a:pPr lvl="1"/>
            <a:r>
              <a:rPr lang="hu-HU" dirty="0" smtClean="0"/>
              <a:t>A művelethez a V1.2 szelepet kell megnyitni és a V1.4 szelepet kell elzárni</a:t>
            </a:r>
          </a:p>
          <a:p>
            <a:r>
              <a:rPr lang="hu-HU" dirty="0" smtClean="0"/>
              <a:t>Sterilezés</a:t>
            </a:r>
          </a:p>
          <a:p>
            <a:pPr lvl="1"/>
            <a:r>
              <a:rPr lang="hu-HU" dirty="0" smtClean="0"/>
              <a:t>A V2.3 és a V2.4 szelepek kinyitásával a légkivezető szűrő folytonos sterilezése</a:t>
            </a:r>
          </a:p>
          <a:p>
            <a:r>
              <a:rPr lang="hu-HU" dirty="0" err="1" smtClean="0"/>
              <a:t>Pressurize</a:t>
            </a:r>
            <a:r>
              <a:rPr lang="hu-HU" dirty="0" smtClean="0"/>
              <a:t>: a légbeeresztő szűrő nyomás alá helyezése</a:t>
            </a:r>
          </a:p>
          <a:p>
            <a:pPr lvl="1"/>
            <a:r>
              <a:rPr lang="hu-HU" dirty="0" smtClean="0"/>
              <a:t>Célja, hogy megakadályozza szennyező anyagok felgyűlését a későbbi levegőztetés előtt</a:t>
            </a:r>
          </a:p>
          <a:p>
            <a:pPr lvl="1"/>
            <a:r>
              <a:rPr lang="hu-HU" dirty="0" smtClean="0"/>
              <a:t>A művelet kezdete időhöz köthető, pl. a teljes sterilezés felénél</a:t>
            </a:r>
          </a:p>
          <a:p>
            <a:pPr lvl="1"/>
            <a:r>
              <a:rPr lang="hu-HU" dirty="0" smtClean="0"/>
              <a:t>A V1.2, V1.3, V2.3, V2.4 szelepek elzárása, a V1.4 megnyitása egy percre, majd elzárása és ekkor aV1.1 100%-ra nyitása</a:t>
            </a:r>
          </a:p>
          <a:p>
            <a:endParaRPr lang="hu-HU" dirty="0"/>
          </a:p>
        </p:txBody>
      </p:sp>
      <p:sp>
        <p:nvSpPr>
          <p:cNvPr id="3" name="Cím 2"/>
          <p:cNvSpPr>
            <a:spLocks noGrp="1"/>
          </p:cNvSpPr>
          <p:nvPr>
            <p:ph type="title"/>
          </p:nvPr>
        </p:nvSpPr>
        <p:spPr/>
        <p:txBody>
          <a:bodyPr/>
          <a:lstStyle/>
          <a:p>
            <a:r>
              <a:rPr lang="hu-HU" dirty="0" smtClean="0"/>
              <a:t>A sterilizések szekvenciája 2.</a:t>
            </a:r>
            <a:endParaRPr lang="hu-H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457200" y="1524000"/>
            <a:ext cx="8229600" cy="4976834"/>
          </a:xfrm>
        </p:spPr>
        <p:txBody>
          <a:bodyPr>
            <a:normAutofit fontScale="92500" lnSpcReduction="20000"/>
          </a:bodyPr>
          <a:lstStyle/>
          <a:p>
            <a:r>
              <a:rPr lang="hu-HU" dirty="0" err="1" smtClean="0"/>
              <a:t>Crash</a:t>
            </a:r>
            <a:r>
              <a:rPr lang="hu-HU" dirty="0" smtClean="0"/>
              <a:t> </a:t>
            </a:r>
            <a:r>
              <a:rPr lang="hu-HU" dirty="0" err="1" smtClean="0"/>
              <a:t>cool</a:t>
            </a:r>
            <a:r>
              <a:rPr lang="hu-HU" dirty="0" smtClean="0"/>
              <a:t>: gyors hűtés</a:t>
            </a:r>
          </a:p>
          <a:p>
            <a:pPr lvl="1"/>
            <a:r>
              <a:rPr lang="hu-HU" dirty="0" smtClean="0"/>
              <a:t>A művelet kezdete időhöz kötött.  </a:t>
            </a:r>
          </a:p>
          <a:p>
            <a:pPr lvl="1"/>
            <a:r>
              <a:rPr lang="hu-HU" dirty="0" smtClean="0"/>
              <a:t>Célja a </a:t>
            </a:r>
            <a:r>
              <a:rPr lang="hu-HU" dirty="0" err="1" smtClean="0"/>
              <a:t>fermentorban</a:t>
            </a:r>
            <a:r>
              <a:rPr lang="hu-HU" dirty="0" smtClean="0"/>
              <a:t> lévő közeg minél gyorsabb lehűtése. (degradáció)</a:t>
            </a:r>
          </a:p>
          <a:p>
            <a:pPr lvl="1"/>
            <a:r>
              <a:rPr lang="hu-HU" dirty="0" smtClean="0"/>
              <a:t>Az aV3.3 és V3.4 szelepek elzárásával gőz nem jut a köpenytérbe </a:t>
            </a:r>
          </a:p>
          <a:p>
            <a:pPr lvl="1"/>
            <a:r>
              <a:rPr lang="hu-HU" dirty="0" smtClean="0"/>
              <a:t>A V3.2 és aV3.1 szelep megnyitásával víz kerül a köpenytérbe.</a:t>
            </a:r>
          </a:p>
          <a:p>
            <a:pPr lvl="1"/>
            <a:r>
              <a:rPr lang="hu-HU" dirty="0" smtClean="0"/>
              <a:t>Levegő bevezetése nem történik.</a:t>
            </a:r>
          </a:p>
          <a:p>
            <a:r>
              <a:rPr lang="hu-HU" dirty="0" smtClean="0"/>
              <a:t>Levegőztetés</a:t>
            </a:r>
          </a:p>
          <a:p>
            <a:pPr lvl="1"/>
            <a:r>
              <a:rPr lang="hu-HU" dirty="0" smtClean="0"/>
              <a:t>A művelet kezdete a közeg hőmérsékletéhez kötött.</a:t>
            </a:r>
          </a:p>
          <a:p>
            <a:pPr lvl="1"/>
            <a:r>
              <a:rPr lang="hu-HU" dirty="0" smtClean="0"/>
              <a:t>Célja, hogy a gőz lekondenzálásával ne alakuljon ki vákuum a </a:t>
            </a:r>
            <a:r>
              <a:rPr lang="hu-HU" dirty="0" err="1" smtClean="0"/>
              <a:t>fermentorban</a:t>
            </a:r>
            <a:r>
              <a:rPr lang="hu-HU" dirty="0" smtClean="0"/>
              <a:t>.</a:t>
            </a:r>
          </a:p>
          <a:p>
            <a:pPr lvl="1"/>
            <a:r>
              <a:rPr lang="hu-HU" dirty="0" smtClean="0"/>
              <a:t>A V1.2 szelep megnyitásával steril levegő kerül a </a:t>
            </a:r>
            <a:r>
              <a:rPr lang="hu-HU" dirty="0" err="1" smtClean="0"/>
              <a:t>fermentorba</a:t>
            </a:r>
            <a:endParaRPr lang="hu-HU" dirty="0" smtClean="0"/>
          </a:p>
          <a:p>
            <a:pPr lvl="1"/>
            <a:r>
              <a:rPr lang="hu-HU" dirty="0" smtClean="0"/>
              <a:t>Az aV3.1 és aV1.1 szelepek analóg módba kerülnek</a:t>
            </a:r>
          </a:p>
          <a:p>
            <a:r>
              <a:rPr lang="hu-HU" dirty="0" smtClean="0"/>
              <a:t>Tartás</a:t>
            </a:r>
          </a:p>
          <a:p>
            <a:endParaRPr lang="hu-HU" dirty="0"/>
          </a:p>
        </p:txBody>
      </p:sp>
      <p:sp>
        <p:nvSpPr>
          <p:cNvPr id="3" name="Cím 2"/>
          <p:cNvSpPr>
            <a:spLocks noGrp="1"/>
          </p:cNvSpPr>
          <p:nvPr>
            <p:ph type="title"/>
          </p:nvPr>
        </p:nvSpPr>
        <p:spPr/>
        <p:txBody>
          <a:bodyPr/>
          <a:lstStyle/>
          <a:p>
            <a:r>
              <a:rPr lang="hu-HU" dirty="0" smtClean="0"/>
              <a:t>A sterilizések szekvenciája 3.</a:t>
            </a:r>
            <a:endParaRPr lang="hu-H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457200" y="1524000"/>
            <a:ext cx="8229600" cy="4905396"/>
          </a:xfrm>
        </p:spPr>
        <p:txBody>
          <a:bodyPr>
            <a:normAutofit lnSpcReduction="10000"/>
          </a:bodyPr>
          <a:lstStyle/>
          <a:p>
            <a:r>
              <a:rPr lang="hu-HU" sz="2800" dirty="0" smtClean="0">
                <a:latin typeface="+mj-lt"/>
              </a:rPr>
              <a:t>Vezérlés és a szabályozás: ugyanazon irányítástechnikai elemek ↔ más kapcsolásban</a:t>
            </a:r>
          </a:p>
          <a:p>
            <a:pPr lvl="1"/>
            <a:r>
              <a:rPr lang="hu-HU" sz="2800" dirty="0" smtClean="0">
                <a:latin typeface="+mj-lt"/>
              </a:rPr>
              <a:t>Szenzorok + jelerősítő + jelátalakító (= távadó) → szabályozó → beavatkozó </a:t>
            </a:r>
          </a:p>
          <a:p>
            <a:pPr lvl="1"/>
            <a:r>
              <a:rPr lang="hu-HU" sz="2800" dirty="0" smtClean="0">
                <a:latin typeface="+mj-lt"/>
              </a:rPr>
              <a:t>Kezelő beavatkozhat</a:t>
            </a:r>
          </a:p>
          <a:p>
            <a:pPr lvl="1">
              <a:buNone/>
            </a:pPr>
            <a:endParaRPr lang="hu-HU" sz="2800" dirty="0" smtClean="0">
              <a:latin typeface="+mj-lt"/>
            </a:endParaRPr>
          </a:p>
          <a:p>
            <a:r>
              <a:rPr lang="hu-HU" sz="2800" u="sng" dirty="0" smtClean="0">
                <a:latin typeface="+mj-lt"/>
              </a:rPr>
              <a:t>Vezérlés</a:t>
            </a:r>
            <a:r>
              <a:rPr lang="hu-HU" sz="2800" dirty="0" smtClean="0">
                <a:latin typeface="+mj-lt"/>
              </a:rPr>
              <a:t>: a távadó a potenciális zavarást méri, és annak megfelelően avatkozik be</a:t>
            </a:r>
          </a:p>
          <a:p>
            <a:r>
              <a:rPr lang="hu-HU" sz="2800" u="sng" dirty="0" smtClean="0">
                <a:latin typeface="+mj-lt"/>
              </a:rPr>
              <a:t>Szabályozás</a:t>
            </a:r>
            <a:r>
              <a:rPr lang="hu-HU" sz="2800" dirty="0" smtClean="0">
                <a:latin typeface="+mj-lt"/>
              </a:rPr>
              <a:t>: a már  szabályozott jellemzőt mérjük, és pontos képünk van annak alakulásáról, illetve </a:t>
            </a:r>
            <a:r>
              <a:rPr lang="hu-HU" sz="2800" dirty="0" smtClean="0">
                <a:latin typeface="+mj-lt"/>
              </a:rPr>
              <a:t>értékéről</a:t>
            </a:r>
            <a:endParaRPr lang="hu-HU" sz="2800" dirty="0" smtClean="0">
              <a:latin typeface="+mj-lt"/>
            </a:endParaRPr>
          </a:p>
          <a:p>
            <a:endParaRPr lang="hu-HU" dirty="0">
              <a:latin typeface="+mj-lt"/>
            </a:endParaRPr>
          </a:p>
        </p:txBody>
      </p:sp>
      <p:sp>
        <p:nvSpPr>
          <p:cNvPr id="3" name="Cím 2"/>
          <p:cNvSpPr>
            <a:spLocks noGrp="1"/>
          </p:cNvSpPr>
          <p:nvPr>
            <p:ph type="title"/>
          </p:nvPr>
        </p:nvSpPr>
        <p:spPr/>
        <p:txBody>
          <a:bodyPr/>
          <a:lstStyle/>
          <a:p>
            <a:r>
              <a:rPr lang="hu-HU" altLang="hu-HU" dirty="0" smtClean="0"/>
              <a:t>Folyamatirányítás 2/</a:t>
            </a:r>
            <a:r>
              <a:rPr lang="hu-HU" altLang="hu-HU" dirty="0" err="1" smtClean="0"/>
              <a:t>2</a:t>
            </a:r>
            <a:endParaRPr lang="hu-H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a:xfrm>
            <a:off x="428596" y="0"/>
            <a:ext cx="8229600" cy="942996"/>
          </a:xfrm>
        </p:spPr>
        <p:txBody>
          <a:bodyPr/>
          <a:lstStyle/>
          <a:p>
            <a:r>
              <a:rPr lang="hu-HU" dirty="0" smtClean="0"/>
              <a:t>A sterilezés folyamatábrája</a:t>
            </a:r>
            <a:endParaRPr lang="hu-HU" dirty="0"/>
          </a:p>
        </p:txBody>
      </p:sp>
      <p:pic>
        <p:nvPicPr>
          <p:cNvPr id="4" name="Tartalom helye 3" descr="4.bmp"/>
          <p:cNvPicPr>
            <a:picLocks noGrp="1" noChangeAspect="1"/>
          </p:cNvPicPr>
          <p:nvPr>
            <p:ph idx="1"/>
          </p:nvPr>
        </p:nvPicPr>
        <p:blipFill>
          <a:blip r:embed="rId2" cstate="print"/>
          <a:srcRect r="3797"/>
          <a:stretch>
            <a:fillRect/>
          </a:stretch>
        </p:blipFill>
        <p:spPr>
          <a:xfrm rot="-5400000">
            <a:off x="1857357" y="994259"/>
            <a:ext cx="5429287" cy="5583858"/>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1619672" y="2348880"/>
            <a:ext cx="6192688" cy="830997"/>
          </a:xfrm>
          <a:prstGeom prst="rect">
            <a:avLst/>
          </a:prstGeom>
          <a:noFill/>
        </p:spPr>
        <p:txBody>
          <a:bodyPr wrap="square" rtlCol="0">
            <a:spAutoFit/>
          </a:bodyPr>
          <a:lstStyle/>
          <a:p>
            <a:pPr algn="ctr"/>
            <a:r>
              <a:rPr lang="hu-HU" sz="4800" dirty="0" smtClean="0"/>
              <a:t>Köszönjük a figyelmet!</a:t>
            </a:r>
            <a:endParaRPr lang="hu-HU" sz="4800" dirty="0"/>
          </a:p>
        </p:txBody>
      </p:sp>
    </p:spTree>
    <p:extLst>
      <p:ext uri="{BB962C8B-B14F-4D97-AF65-F5344CB8AC3E}">
        <p14:creationId xmlns:p14="http://schemas.microsoft.com/office/powerpoint/2010/main" xmlns="" val="20467251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normAutofit fontScale="92500" lnSpcReduction="10000"/>
          </a:bodyPr>
          <a:lstStyle/>
          <a:p>
            <a:r>
              <a:rPr lang="hu-HU" dirty="0" smtClean="0"/>
              <a:t>Mi a különbség a vezérlés és a szabályozás között?</a:t>
            </a:r>
          </a:p>
          <a:p>
            <a:r>
              <a:rPr lang="hu-HU" dirty="0" smtClean="0"/>
              <a:t>Ismertesse a </a:t>
            </a:r>
            <a:r>
              <a:rPr lang="hu-HU" dirty="0" err="1" smtClean="0"/>
              <a:t>fermentor</a:t>
            </a:r>
            <a:r>
              <a:rPr lang="hu-HU" dirty="0" smtClean="0"/>
              <a:t> állapotait!</a:t>
            </a:r>
          </a:p>
          <a:p>
            <a:r>
              <a:rPr lang="hu-HU" dirty="0" smtClean="0"/>
              <a:t>Mi látható az állapotdiagramon?</a:t>
            </a:r>
          </a:p>
          <a:p>
            <a:r>
              <a:rPr lang="hu-HU" dirty="0" smtClean="0"/>
              <a:t>Miként szolgál az </a:t>
            </a:r>
            <a:r>
              <a:rPr lang="hu-HU" dirty="0" err="1" smtClean="0"/>
              <a:t>Emergency</a:t>
            </a:r>
            <a:r>
              <a:rPr lang="hu-HU" dirty="0" smtClean="0"/>
              <a:t> Hold állapot?</a:t>
            </a:r>
          </a:p>
          <a:p>
            <a:r>
              <a:rPr lang="hu-HU" dirty="0" smtClean="0"/>
              <a:t>Mi az a </a:t>
            </a:r>
            <a:r>
              <a:rPr lang="hu-HU" dirty="0" err="1" smtClean="0"/>
              <a:t>P&amp;ID</a:t>
            </a:r>
            <a:r>
              <a:rPr lang="hu-HU" dirty="0" smtClean="0"/>
              <a:t>?</a:t>
            </a:r>
          </a:p>
          <a:p>
            <a:r>
              <a:rPr lang="hu-HU" dirty="0"/>
              <a:t>A fermentáció során mikor van szükség sterilezésre?</a:t>
            </a:r>
          </a:p>
          <a:p>
            <a:r>
              <a:rPr lang="hu-HU" dirty="0"/>
              <a:t>Mik azok a forró pontok?</a:t>
            </a:r>
          </a:p>
          <a:p>
            <a:r>
              <a:rPr lang="hu-HU" dirty="0"/>
              <a:t>Mik a sterilezés lépései? (a példa szerint)</a:t>
            </a:r>
          </a:p>
          <a:p>
            <a:r>
              <a:rPr lang="hu-HU" dirty="0"/>
              <a:t>Mit jelent, hogy egy szelep digitális vagy analóg működésű?</a:t>
            </a:r>
          </a:p>
          <a:p>
            <a:r>
              <a:rPr lang="hu-HU" dirty="0"/>
              <a:t>Miért kell a légbevezető szűrő sterilezését a </a:t>
            </a:r>
            <a:r>
              <a:rPr lang="hu-HU" dirty="0" err="1"/>
              <a:t>fermentor</a:t>
            </a:r>
            <a:r>
              <a:rPr lang="hu-HU" dirty="0"/>
              <a:t> főtömegének sterilezése előtt befejezni?</a:t>
            </a:r>
          </a:p>
          <a:p>
            <a:endParaRPr lang="hu-HU" dirty="0"/>
          </a:p>
        </p:txBody>
      </p:sp>
      <p:sp>
        <p:nvSpPr>
          <p:cNvPr id="2" name="Cím 1"/>
          <p:cNvSpPr>
            <a:spLocks noGrp="1"/>
          </p:cNvSpPr>
          <p:nvPr>
            <p:ph type="title"/>
          </p:nvPr>
        </p:nvSpPr>
        <p:spPr/>
        <p:txBody>
          <a:bodyPr/>
          <a:lstStyle/>
          <a:p>
            <a:r>
              <a:rPr lang="hu-HU" dirty="0" smtClean="0"/>
              <a:t>Ellenőrző kérdések</a:t>
            </a:r>
            <a:endParaRPr lang="hu-H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Kép 2"/>
          <p:cNvPicPr>
            <a:picLocks noChangeAspect="1"/>
          </p:cNvPicPr>
          <p:nvPr/>
        </p:nvPicPr>
        <p:blipFill>
          <a:blip r:embed="rId3"/>
          <a:srcRect/>
          <a:stretch>
            <a:fillRect/>
          </a:stretch>
        </p:blipFill>
        <p:spPr bwMode="auto">
          <a:xfrm>
            <a:off x="861406" y="502444"/>
            <a:ext cx="7421188" cy="5853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1357298"/>
            <a:ext cx="8229600" cy="2119314"/>
          </a:xfrm>
        </p:spPr>
        <p:txBody>
          <a:bodyPr numCol="2">
            <a:noAutofit/>
          </a:bodyPr>
          <a:lstStyle/>
          <a:p>
            <a:r>
              <a:rPr lang="hu-HU" b="1" u="sng" dirty="0" smtClean="0"/>
              <a:t>Vezérlés</a:t>
            </a:r>
            <a:r>
              <a:rPr lang="hu-HU" dirty="0" smtClean="0"/>
              <a:t>: automatizált műveletek biztosítják a fermentáció helyes lefutását (pl. a sterilezés egymás utáni lépéseit)</a:t>
            </a:r>
            <a:br>
              <a:rPr lang="hu-HU" dirty="0" smtClean="0"/>
            </a:br>
            <a:endParaRPr lang="hu-HU" dirty="0" smtClean="0"/>
          </a:p>
          <a:p>
            <a:r>
              <a:rPr lang="hu-HU" b="1" u="sng" dirty="0" smtClean="0"/>
              <a:t>Szabályozás</a:t>
            </a:r>
            <a:r>
              <a:rPr lang="hu-HU" dirty="0" smtClean="0"/>
              <a:t>: a folyamat változó értékeit akarjuk bizonyos ingadozási határokon belül tartani (pl. pH szabályozás)</a:t>
            </a:r>
          </a:p>
          <a:p>
            <a:endParaRPr lang="hu-HU" dirty="0"/>
          </a:p>
        </p:txBody>
      </p:sp>
      <p:sp>
        <p:nvSpPr>
          <p:cNvPr id="7" name="Cím 6"/>
          <p:cNvSpPr>
            <a:spLocks noGrp="1"/>
          </p:cNvSpPr>
          <p:nvPr>
            <p:ph type="title"/>
          </p:nvPr>
        </p:nvSpPr>
        <p:spPr>
          <a:xfrm>
            <a:off x="457200" y="285728"/>
            <a:ext cx="8229600" cy="1014434"/>
          </a:xfrm>
        </p:spPr>
        <p:txBody>
          <a:bodyPr>
            <a:normAutofit/>
          </a:bodyPr>
          <a:lstStyle/>
          <a:p>
            <a:pPr lvl="0"/>
            <a:r>
              <a:rPr lang="hu-HU" altLang="hu-HU" dirty="0" smtClean="0"/>
              <a:t>Fermentáció mint folyamat</a:t>
            </a:r>
            <a:endParaRPr lang="hu-HU" dirty="0"/>
          </a:p>
        </p:txBody>
      </p:sp>
      <p:sp>
        <p:nvSpPr>
          <p:cNvPr id="5" name="Cím 1"/>
          <p:cNvSpPr txBox="1">
            <a:spLocks/>
          </p:cNvSpPr>
          <p:nvPr/>
        </p:nvSpPr>
        <p:spPr>
          <a:xfrm>
            <a:off x="490538" y="123825"/>
            <a:ext cx="8367742" cy="839788"/>
          </a:xfrm>
          <a:prstGeom prst="rect">
            <a:avLst/>
          </a:prstGeom>
          <a:ln w="6350" cap="rnd">
            <a:noFill/>
          </a:ln>
        </p:spPr>
        <p:txBody>
          <a:bodyPr vert="horz"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hu-HU" altLang="hu-HU" sz="4200" b="1" i="0" u="none" strike="noStrike" kern="1200" cap="none" spc="-100" normalizeH="0" baseline="0" noProof="0" dirty="0"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endParaRPr>
          </a:p>
        </p:txBody>
      </p:sp>
      <p:pic>
        <p:nvPicPr>
          <p:cNvPr id="8" name="Kép 3"/>
          <p:cNvPicPr>
            <a:picLocks noChangeAspect="1"/>
          </p:cNvPicPr>
          <p:nvPr/>
        </p:nvPicPr>
        <p:blipFill>
          <a:blip r:embed="rId3"/>
          <a:srcRect/>
          <a:stretch>
            <a:fillRect/>
          </a:stretch>
        </p:blipFill>
        <p:spPr bwMode="auto">
          <a:xfrm>
            <a:off x="4786314" y="3643314"/>
            <a:ext cx="3660350" cy="2700000"/>
          </a:xfrm>
          <a:prstGeom prst="rect">
            <a:avLst/>
          </a:prstGeom>
          <a:noFill/>
          <a:ln w="9525">
            <a:noFill/>
            <a:miter lim="800000"/>
            <a:headEnd/>
            <a:tailEnd/>
          </a:ln>
        </p:spPr>
      </p:pic>
      <p:pic>
        <p:nvPicPr>
          <p:cNvPr id="9" name="Tartalom helye 4"/>
          <p:cNvPicPr>
            <a:picLocks/>
          </p:cNvPicPr>
          <p:nvPr/>
        </p:nvPicPr>
        <p:blipFill>
          <a:blip r:embed="rId4"/>
          <a:srcRect t="2559"/>
          <a:stretch>
            <a:fillRect/>
          </a:stretch>
        </p:blipFill>
        <p:spPr>
          <a:xfrm>
            <a:off x="714348" y="3643314"/>
            <a:ext cx="3668400" cy="2700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2"/>
          <p:cNvPicPr>
            <a:picLocks noChangeAspect="1"/>
          </p:cNvPicPr>
          <p:nvPr/>
        </p:nvPicPr>
        <p:blipFill>
          <a:blip r:embed="rId3"/>
          <a:srcRect t="4408" r="2564" b="4625"/>
          <a:stretch>
            <a:fillRect/>
          </a:stretch>
        </p:blipFill>
        <p:spPr bwMode="auto">
          <a:xfrm>
            <a:off x="285720" y="1285860"/>
            <a:ext cx="8550186" cy="5126240"/>
          </a:xfrm>
          <a:prstGeom prst="rect">
            <a:avLst/>
          </a:prstGeom>
          <a:noFill/>
          <a:ln w="9525">
            <a:noFill/>
            <a:miter lim="800000"/>
            <a:headEnd/>
            <a:tailEnd/>
          </a:ln>
        </p:spPr>
      </p:pic>
      <p:sp>
        <p:nvSpPr>
          <p:cNvPr id="5" name="Cím 2"/>
          <p:cNvSpPr>
            <a:spLocks noGrp="1"/>
          </p:cNvSpPr>
          <p:nvPr>
            <p:ph type="title"/>
          </p:nvPr>
        </p:nvSpPr>
        <p:spPr>
          <a:xfrm>
            <a:off x="428596" y="285728"/>
            <a:ext cx="8229600" cy="871558"/>
          </a:xfrm>
        </p:spPr>
        <p:txBody>
          <a:bodyPr/>
          <a:lstStyle/>
          <a:p>
            <a:r>
              <a:rPr lang="hu-HU" altLang="hu-HU" dirty="0" smtClean="0"/>
              <a:t>Fermentáció szabályozása</a:t>
            </a:r>
            <a:endParaRPr lang="hu-H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457200" y="1214422"/>
            <a:ext cx="8229600" cy="5286412"/>
          </a:xfrm>
        </p:spPr>
        <p:txBody>
          <a:bodyPr>
            <a:normAutofit fontScale="92500" lnSpcReduction="10000"/>
          </a:bodyPr>
          <a:lstStyle/>
          <a:p>
            <a:pPr marL="514350" indent="-514350">
              <a:buSzPct val="120000"/>
              <a:buFont typeface="+mj-lt"/>
              <a:buAutoNum type="arabicPeriod"/>
            </a:pPr>
            <a:r>
              <a:rPr lang="hu-HU" dirty="0" smtClean="0"/>
              <a:t>Alapvető funkciók szabályozása: hőmérséklet, keverés, levegőztetés</a:t>
            </a:r>
          </a:p>
          <a:p>
            <a:pPr marL="801688" lvl="1" indent="-244475" defTabSz="1171575"/>
            <a:r>
              <a:rPr lang="hu-HU" dirty="0" smtClean="0"/>
              <a:t>sterilezés teljesen manuálisan, pl. autoklávozással</a:t>
            </a:r>
          </a:p>
          <a:p>
            <a:pPr marL="514350" indent="-514350">
              <a:buSzPct val="120000"/>
              <a:buFont typeface="+mj-lt"/>
              <a:buAutoNum type="arabicPeriod"/>
            </a:pPr>
            <a:r>
              <a:rPr lang="hu-HU" dirty="0" smtClean="0"/>
              <a:t>Automatikus inkubáció-szabályozás</a:t>
            </a:r>
          </a:p>
          <a:p>
            <a:pPr marL="801688" lvl="1" indent="-244475" defTabSz="1171575"/>
            <a:r>
              <a:rPr lang="hu-HU" dirty="0" err="1" smtClean="0"/>
              <a:t>in-situ</a:t>
            </a:r>
            <a:r>
              <a:rPr lang="hu-HU" dirty="0" smtClean="0"/>
              <a:t> sterilezéshez szükséges szelepek manuális szabályozása</a:t>
            </a:r>
          </a:p>
          <a:p>
            <a:pPr marL="514350" indent="-514350">
              <a:buSzPct val="120000"/>
              <a:buFont typeface="+mj-lt"/>
              <a:buAutoNum type="arabicPeriod"/>
            </a:pPr>
            <a:r>
              <a:rPr lang="hu-HU" dirty="0" smtClean="0"/>
              <a:t>Teljes automatizálás</a:t>
            </a:r>
          </a:p>
          <a:p>
            <a:pPr marL="801688" lvl="1" indent="-244475" defTabSz="1171575"/>
            <a:r>
              <a:rPr lang="hu-HU" dirty="0" smtClean="0"/>
              <a:t>szelepek működési folyamatának számítógépes vezérlése</a:t>
            </a:r>
          </a:p>
          <a:p>
            <a:pPr marL="801688" lvl="1" indent="-244475" defTabSz="1171575"/>
            <a:r>
              <a:rPr lang="hu-HU" dirty="0" smtClean="0"/>
              <a:t>20 liternél nagyobb </a:t>
            </a:r>
            <a:r>
              <a:rPr lang="hu-HU" dirty="0" err="1" smtClean="0"/>
              <a:t>fermentor</a:t>
            </a:r>
            <a:r>
              <a:rPr lang="hu-HU" dirty="0" smtClean="0"/>
              <a:t>, több azonos nagyságú tartály</a:t>
            </a:r>
          </a:p>
          <a:p>
            <a:pPr marL="514350" indent="-514350">
              <a:buSzPct val="120000"/>
              <a:buFont typeface="+mj-lt"/>
              <a:buAutoNum type="arabicPeriod"/>
            </a:pPr>
            <a:r>
              <a:rPr lang="hu-HU" dirty="0" smtClean="0"/>
              <a:t>Fejlettebb inkubációs irányítórendszer</a:t>
            </a:r>
          </a:p>
          <a:p>
            <a:pPr marL="801688" lvl="1" indent="-244475" defTabSz="1171575"/>
            <a:r>
              <a:rPr lang="hu-HU" dirty="0" smtClean="0"/>
              <a:t>az alapjel menet közben is változtatható</a:t>
            </a:r>
          </a:p>
          <a:p>
            <a:pPr marL="801688" lvl="1" indent="-244475" defTabSz="1171575"/>
            <a:r>
              <a:rPr lang="hu-HU" dirty="0" smtClean="0"/>
              <a:t>a </a:t>
            </a:r>
            <a:r>
              <a:rPr lang="hu-HU" dirty="0" err="1" smtClean="0"/>
              <a:t>fermentorok</a:t>
            </a:r>
            <a:r>
              <a:rPr lang="hu-HU" dirty="0" smtClean="0"/>
              <a:t> egymástól függetlenül is szabályozhatók</a:t>
            </a:r>
          </a:p>
          <a:p>
            <a:pPr marL="514350" indent="-514350">
              <a:buSzPct val="120000"/>
              <a:buFont typeface="+mj-lt"/>
              <a:buAutoNum type="arabicPeriod"/>
            </a:pPr>
            <a:r>
              <a:rPr lang="hu-HU" dirty="0" smtClean="0"/>
              <a:t>Fejlettebb számítógépes rendszer</a:t>
            </a:r>
          </a:p>
          <a:p>
            <a:pPr marL="801688" lvl="1" indent="-244475" defTabSz="1171575"/>
            <a:r>
              <a:rPr lang="hu-HU" dirty="0" smtClean="0"/>
              <a:t>javító tevékenység a folyamat fejlesztésére (költséges)</a:t>
            </a:r>
          </a:p>
          <a:p>
            <a:pPr marL="514350" indent="-514350">
              <a:buSzPct val="120000"/>
              <a:buFont typeface="+mj-lt"/>
              <a:buAutoNum type="arabicPeriod"/>
            </a:pPr>
            <a:endParaRPr lang="hu-HU" dirty="0"/>
          </a:p>
        </p:txBody>
      </p:sp>
      <p:sp>
        <p:nvSpPr>
          <p:cNvPr id="3" name="Cím 2"/>
          <p:cNvSpPr>
            <a:spLocks noGrp="1"/>
          </p:cNvSpPr>
          <p:nvPr>
            <p:ph type="title"/>
          </p:nvPr>
        </p:nvSpPr>
        <p:spPr>
          <a:xfrm>
            <a:off x="428596" y="357166"/>
            <a:ext cx="8229600" cy="857256"/>
          </a:xfrm>
        </p:spPr>
        <p:txBody>
          <a:bodyPr/>
          <a:lstStyle/>
          <a:p>
            <a:r>
              <a:rPr lang="hu-HU" dirty="0" smtClean="0"/>
              <a:t>Irányító rendszerek</a:t>
            </a:r>
            <a:endParaRPr lang="hu-H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normAutofit/>
          </a:bodyPr>
          <a:lstStyle/>
          <a:p>
            <a:r>
              <a:rPr lang="hu-HU" sz="2800" dirty="0" smtClean="0"/>
              <a:t>Minél komplexebb a rendszer, annál részletesebbnek kell lennie a  specifikációnak! </a:t>
            </a:r>
            <a:endParaRPr lang="hu-HU" sz="2800" u="sng" dirty="0" smtClean="0">
              <a:latin typeface="+mj-lt"/>
            </a:endParaRPr>
          </a:p>
          <a:p>
            <a:r>
              <a:rPr lang="hu-HU" sz="2800" u="sng" dirty="0" smtClean="0">
                <a:latin typeface="+mj-lt"/>
              </a:rPr>
              <a:t>Specifikáció</a:t>
            </a:r>
            <a:r>
              <a:rPr lang="hu-HU" sz="2800" dirty="0" smtClean="0">
                <a:latin typeface="+mj-lt"/>
              </a:rPr>
              <a:t>: a szabályozórendszer  megfelelő működéséhez szükséges követelmények részletezése</a:t>
            </a:r>
          </a:p>
          <a:p>
            <a:pPr lvl="1"/>
            <a:r>
              <a:rPr lang="hu-HU" sz="2800" dirty="0" smtClean="0">
                <a:latin typeface="+mj-lt"/>
              </a:rPr>
              <a:t>Mely részfolyamatokat fogunk automatizálni?</a:t>
            </a:r>
          </a:p>
          <a:p>
            <a:pPr lvl="1"/>
            <a:r>
              <a:rPr lang="hu-HU" sz="2800" dirty="0" smtClean="0">
                <a:latin typeface="+mj-lt"/>
              </a:rPr>
              <a:t>Ezt hogy fogjuk </a:t>
            </a:r>
            <a:r>
              <a:rPr lang="hu-HU" sz="2800" dirty="0" smtClean="0">
                <a:latin typeface="+mj-lt"/>
              </a:rPr>
              <a:t>végrehajtani? </a:t>
            </a:r>
            <a:endParaRPr lang="hu-HU" sz="2800" dirty="0" smtClean="0">
              <a:latin typeface="+mj-lt"/>
            </a:endParaRPr>
          </a:p>
          <a:p>
            <a:pPr marL="352425" lvl="1" indent="0">
              <a:buNone/>
            </a:pPr>
            <a:r>
              <a:rPr lang="hu-HU" sz="2800" dirty="0" smtClean="0">
                <a:solidFill>
                  <a:schemeClr val="tx1"/>
                </a:solidFill>
                <a:latin typeface="+mj-lt"/>
              </a:rPr>
              <a:t>→ A szabályozáshoz kapcsolódó alapműveletek és szabályozásuk</a:t>
            </a:r>
          </a:p>
        </p:txBody>
      </p:sp>
      <p:sp>
        <p:nvSpPr>
          <p:cNvPr id="2" name="Cím 1"/>
          <p:cNvSpPr>
            <a:spLocks noGrp="1"/>
          </p:cNvSpPr>
          <p:nvPr>
            <p:ph type="title"/>
          </p:nvPr>
        </p:nvSpPr>
        <p:spPr/>
        <p:txBody>
          <a:bodyPr/>
          <a:lstStyle/>
          <a:p>
            <a:r>
              <a:rPr lang="hu-HU" dirty="0" smtClean="0"/>
              <a:t>Folyamatirányítás megtervezése</a:t>
            </a:r>
            <a:endParaRPr lang="hu-H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artalom helye 2"/>
          <p:cNvSpPr>
            <a:spLocks noGrp="1"/>
          </p:cNvSpPr>
          <p:nvPr>
            <p:ph idx="1"/>
          </p:nvPr>
        </p:nvSpPr>
        <p:spPr>
          <a:xfrm>
            <a:off x="468312" y="1714488"/>
            <a:ext cx="8247091" cy="4954600"/>
          </a:xfrm>
          <a:ln>
            <a:noFill/>
          </a:ln>
        </p:spPr>
        <p:txBody>
          <a:bodyPr>
            <a:noAutofit/>
          </a:bodyPr>
          <a:lstStyle/>
          <a:p>
            <a:pPr marL="457200" indent="-457200">
              <a:buSzPct val="120000"/>
              <a:buFont typeface="+mj-lt"/>
              <a:buAutoNum type="arabicPeriod"/>
            </a:pPr>
            <a:r>
              <a:rPr lang="hu-HU" sz="2400" b="1" u="sng" dirty="0" smtClean="0"/>
              <a:t>Üres </a:t>
            </a:r>
            <a:r>
              <a:rPr lang="hu-HU" sz="2400" b="1" u="sng" dirty="0" err="1" smtClean="0"/>
              <a:t>fermentor</a:t>
            </a:r>
            <a:r>
              <a:rPr lang="hu-HU" sz="2400" b="1" u="sng" dirty="0" smtClean="0"/>
              <a:t> sterilezése</a:t>
            </a:r>
            <a:r>
              <a:rPr lang="hu-HU" sz="2400" dirty="0" smtClean="0"/>
              <a:t>: összes ki és befolyó szelep nyitva van (gőz és víz), sterilezés maximális kapacitással</a:t>
            </a:r>
          </a:p>
          <a:p>
            <a:pPr marL="457200" indent="-457200">
              <a:buSzPct val="120000"/>
              <a:buFont typeface="+mj-lt"/>
              <a:buAutoNum type="arabicPeriod"/>
            </a:pPr>
            <a:r>
              <a:rPr lang="hu-HU" sz="2400" b="1" u="sng" dirty="0" smtClean="0"/>
              <a:t>Tápközeg betöltése</a:t>
            </a:r>
            <a:r>
              <a:rPr lang="hu-HU" sz="2400" dirty="0" smtClean="0"/>
              <a:t>: </a:t>
            </a:r>
            <a:r>
              <a:rPr lang="hu-HU" sz="2400" dirty="0" err="1" smtClean="0"/>
              <a:t>Standby</a:t>
            </a:r>
            <a:r>
              <a:rPr lang="hu-HU" sz="2400" dirty="0" smtClean="0"/>
              <a:t> állapot (biztonságos a </a:t>
            </a:r>
            <a:r>
              <a:rPr lang="hu-HU" sz="2400" dirty="0" err="1" smtClean="0"/>
              <a:t>fermentor</a:t>
            </a:r>
            <a:r>
              <a:rPr lang="hu-HU" sz="2400" dirty="0" smtClean="0"/>
              <a:t> kinyitása és előkészítése), összes szelep zárva, kivéve a szellőztető szelepet</a:t>
            </a:r>
          </a:p>
          <a:p>
            <a:pPr marL="801688" lvl="1" indent="-276225"/>
            <a:r>
              <a:rPr lang="hu-HU" dirty="0" smtClean="0">
                <a:solidFill>
                  <a:schemeClr val="tx1"/>
                </a:solidFill>
              </a:rPr>
              <a:t>Előtte: a mérőműszerek kalibrálása és behelyezése </a:t>
            </a:r>
          </a:p>
          <a:p>
            <a:pPr marL="457200" indent="-457200">
              <a:buSzPct val="120000"/>
              <a:buFont typeface="+mj-lt"/>
              <a:buAutoNum type="arabicPeriod"/>
            </a:pPr>
            <a:r>
              <a:rPr lang="hu-HU" sz="2400" b="1" u="sng" dirty="0" smtClean="0"/>
              <a:t>Tartály + tápközeg sterilezése</a:t>
            </a:r>
            <a:r>
              <a:rPr lang="hu-HU" sz="2400" dirty="0" smtClean="0"/>
              <a:t>: </a:t>
            </a:r>
            <a:r>
              <a:rPr lang="hu-HU" sz="2400" dirty="0" err="1" smtClean="0"/>
              <a:t>fermentor</a:t>
            </a:r>
            <a:r>
              <a:rPr lang="hu-HU" sz="2400" dirty="0" smtClean="0"/>
              <a:t> alakjától és elrendezésétől függ, pl. gőzzel:</a:t>
            </a:r>
          </a:p>
          <a:p>
            <a:pPr marL="801688" lvl="1" indent="-276225"/>
            <a:r>
              <a:rPr lang="hu-HU" dirty="0" smtClean="0"/>
              <a:t>direkt gőzbevezetés</a:t>
            </a:r>
          </a:p>
          <a:p>
            <a:pPr marL="801688" lvl="1" indent="-276225"/>
            <a:r>
              <a:rPr lang="hu-HU" dirty="0" smtClean="0"/>
              <a:t>közvetett fűtés (hőcserélő, köpeny)</a:t>
            </a:r>
          </a:p>
          <a:p>
            <a:pPr marL="441325" indent="7938" defTabSz="546100">
              <a:buSzPct val="120000"/>
              <a:buNone/>
            </a:pPr>
            <a:r>
              <a:rPr lang="hu-HU" sz="2400" dirty="0" smtClean="0"/>
              <a:t>Fontos, hogy a szelepek nyitása/zárása a megfelelő sorrendben történjen!</a:t>
            </a:r>
          </a:p>
        </p:txBody>
      </p:sp>
      <p:sp>
        <p:nvSpPr>
          <p:cNvPr id="9220" name="Dia számának helye 3"/>
          <p:cNvSpPr>
            <a:spLocks noGrp="1"/>
          </p:cNvSpPr>
          <p:nvPr>
            <p:ph type="sldNum" sz="quarter" idx="1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F3885DF-E9CB-43D3-83C9-77F0884B323B}" type="slidenum">
              <a:rPr lang="hu-HU" smtClean="0"/>
              <a:pPr fontAlgn="base">
                <a:spcBef>
                  <a:spcPct val="0"/>
                </a:spcBef>
                <a:spcAft>
                  <a:spcPct val="0"/>
                </a:spcAft>
              </a:pPr>
              <a:t>9</a:t>
            </a:fld>
            <a:endParaRPr lang="hu-HU" smtClean="0"/>
          </a:p>
        </p:txBody>
      </p:sp>
      <p:sp>
        <p:nvSpPr>
          <p:cNvPr id="6" name="Cím 1"/>
          <p:cNvSpPr txBox="1">
            <a:spLocks/>
          </p:cNvSpPr>
          <p:nvPr/>
        </p:nvSpPr>
        <p:spPr>
          <a:xfrm>
            <a:off x="500034" y="357166"/>
            <a:ext cx="8367742" cy="1268416"/>
          </a:xfrm>
          <a:prstGeom prst="rect">
            <a:avLst/>
          </a:prstGeom>
          <a:ln w="6350" cap="rnd">
            <a:noFill/>
          </a:ln>
        </p:spPr>
        <p:txBody>
          <a:bodyPr vert="horz"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altLang="hu-HU" sz="4200" b="1" i="0" u="none" strike="noStrike" kern="1200" cap="none" spc="-100" normalizeH="0" baseline="0" noProof="0" dirty="0"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rPr>
              <a:t>Szakaszos fermentáció alapműveletei 1/3</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ír">
  <a:themeElements>
    <a:clrScheme name="Papí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í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í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652</TotalTime>
  <Words>2940</Words>
  <Application>Microsoft Office PowerPoint</Application>
  <PresentationFormat>Diavetítés a képernyőre (4:3 oldalarány)</PresentationFormat>
  <Paragraphs>210</Paragraphs>
  <Slides>32</Slides>
  <Notes>19</Notes>
  <HiddenSlides>0</HiddenSlides>
  <MMClips>0</MMClips>
  <ScaleCrop>false</ScaleCrop>
  <HeadingPairs>
    <vt:vector size="4" baseType="variant">
      <vt:variant>
        <vt:lpstr>Téma</vt:lpstr>
      </vt:variant>
      <vt:variant>
        <vt:i4>1</vt:i4>
      </vt:variant>
      <vt:variant>
        <vt:lpstr>Diacímek</vt:lpstr>
      </vt:variant>
      <vt:variant>
        <vt:i4>32</vt:i4>
      </vt:variant>
    </vt:vector>
  </HeadingPairs>
  <TitlesOfParts>
    <vt:vector size="33" baseType="lpstr">
      <vt:lpstr>Papír</vt:lpstr>
      <vt:lpstr>A sterilezés szabályozása</vt:lpstr>
      <vt:lpstr>Folyamatirányítás 1/2</vt:lpstr>
      <vt:lpstr>Folyamatirányítás 2/2</vt:lpstr>
      <vt:lpstr>4. dia</vt:lpstr>
      <vt:lpstr>Fermentáció mint folyamat</vt:lpstr>
      <vt:lpstr>Fermentáció szabályozása</vt:lpstr>
      <vt:lpstr>Irányító rendszerek</vt:lpstr>
      <vt:lpstr>Folyamatirányítás megtervezése</vt:lpstr>
      <vt:lpstr>9. dia</vt:lpstr>
      <vt:lpstr>10. dia</vt:lpstr>
      <vt:lpstr>11. dia</vt:lpstr>
      <vt:lpstr>Fermentor állapotok 1/2</vt:lpstr>
      <vt:lpstr>13. dia</vt:lpstr>
      <vt:lpstr>14. dia</vt:lpstr>
      <vt:lpstr>15. dia</vt:lpstr>
      <vt:lpstr>Az információ útja</vt:lpstr>
      <vt:lpstr>Sterilezés szabályozásának megtervezése</vt:lpstr>
      <vt:lpstr>18. dia</vt:lpstr>
      <vt:lpstr>A steril működés jelentősége</vt:lpstr>
      <vt:lpstr>Fogalmak</vt:lpstr>
      <vt:lpstr>Sterilezési szakaszok a fermentáció során</vt:lpstr>
      <vt:lpstr>A fermentor sterilitásának határai, forró pontok</vt:lpstr>
      <vt:lpstr>Steril levegő előállítása</vt:lpstr>
      <vt:lpstr>Fermentorok oltása</vt:lpstr>
      <vt:lpstr>Sterilezés szabályozása</vt:lpstr>
      <vt:lpstr>A szelepek és állapotuk az adott sterilezési műveleteknél</vt:lpstr>
      <vt:lpstr>A sterilizések szekvenciája</vt:lpstr>
      <vt:lpstr>A sterilizések szekvenciája 2.</vt:lpstr>
      <vt:lpstr>A sterilizések szekvenciája 3.</vt:lpstr>
      <vt:lpstr>A sterilezés folyamatábrája</vt:lpstr>
      <vt:lpstr>31. dia</vt:lpstr>
      <vt:lpstr>Ellenőrző kérdések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fermentáció szabályozása</dc:title>
  <dc:creator>Reni</dc:creator>
  <cp:lastModifiedBy>Reni</cp:lastModifiedBy>
  <cp:revision>71</cp:revision>
  <dcterms:created xsi:type="dcterms:W3CDTF">2015-03-12T16:57:51Z</dcterms:created>
  <dcterms:modified xsi:type="dcterms:W3CDTF">2015-03-16T21:54:13Z</dcterms:modified>
</cp:coreProperties>
</file>