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90" r:id="rId4"/>
    <p:sldId id="288" r:id="rId5"/>
    <p:sldId id="259" r:id="rId6"/>
    <p:sldId id="289" r:id="rId7"/>
    <p:sldId id="260" r:id="rId8"/>
    <p:sldId id="266" r:id="rId9"/>
    <p:sldId id="276" r:id="rId10"/>
    <p:sldId id="267" r:id="rId11"/>
    <p:sldId id="268" r:id="rId12"/>
    <p:sldId id="269" r:id="rId13"/>
    <p:sldId id="270" r:id="rId14"/>
    <p:sldId id="272" r:id="rId15"/>
    <p:sldId id="274" r:id="rId16"/>
    <p:sldId id="282" r:id="rId17"/>
    <p:sldId id="291" r:id="rId18"/>
    <p:sldId id="285" r:id="rId19"/>
    <p:sldId id="286" r:id="rId20"/>
    <p:sldId id="287" r:id="rId21"/>
    <p:sldId id="284" r:id="rId22"/>
    <p:sldId id="279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BAE1-FC12-48D6-AA2E-30E34A722D4C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0511-9A6F-4202-9750-8BE732BD4A8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Fehérje </a:t>
            </a:r>
            <a:r>
              <a:rPr lang="hu-HU" dirty="0" err="1" smtClean="0"/>
              <a:t>folding</a:t>
            </a:r>
            <a:r>
              <a:rPr lang="hu-HU" dirty="0" smtClean="0"/>
              <a:t>, </a:t>
            </a:r>
            <a:r>
              <a:rPr lang="hu-HU" dirty="0" err="1" smtClean="0"/>
              <a:t>proteaszóma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Biokémia II</a:t>
            </a:r>
          </a:p>
          <a:p>
            <a:r>
              <a:rPr lang="hu-HU" dirty="0" smtClean="0"/>
              <a:t>2016</a:t>
            </a:r>
          </a:p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3108" y="285728"/>
            <a:ext cx="4950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Ubikvitináció</a:t>
            </a:r>
            <a:r>
              <a:rPr lang="hu-HU" sz="3200" b="1" dirty="0" smtClean="0"/>
              <a:t>: A halál csókja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1285860"/>
            <a:ext cx="79692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u="sng" dirty="0" err="1" smtClean="0"/>
              <a:t>Ubikvitin</a:t>
            </a:r>
            <a:r>
              <a:rPr lang="hu-HU" sz="2400" u="sng" dirty="0" smtClean="0"/>
              <a:t> : </a:t>
            </a:r>
            <a:r>
              <a:rPr lang="hu-HU" sz="2400" dirty="0" smtClean="0"/>
              <a:t>	76 aminosavból áll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izopeptid</a:t>
            </a:r>
            <a:r>
              <a:rPr lang="hu-HU" sz="2400" dirty="0" smtClean="0"/>
              <a:t> kötés a célfehérje specifikus </a:t>
            </a:r>
            <a:r>
              <a:rPr lang="hu-HU" sz="2400" dirty="0" err="1" smtClean="0"/>
              <a:t>lizinjéhez</a:t>
            </a:r>
            <a:endParaRPr lang="hu-HU" sz="2400" dirty="0" smtClean="0"/>
          </a:p>
          <a:p>
            <a:r>
              <a:rPr lang="hu-HU" sz="2400" dirty="0" smtClean="0"/>
              <a:t>		evolúciósan igen konzervált</a:t>
            </a:r>
          </a:p>
          <a:p>
            <a:r>
              <a:rPr lang="hu-HU" sz="2400" dirty="0" smtClean="0"/>
              <a:t>		többféle lehetséges jelentés </a:t>
            </a:r>
            <a:endParaRPr lang="hu-H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1" y="3143248"/>
            <a:ext cx="844623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1472" y="500042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Ubikvitinációs</a:t>
            </a:r>
            <a:r>
              <a:rPr lang="hu-HU" sz="2800" b="1" dirty="0" smtClean="0"/>
              <a:t> jelek: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4348" y="1214422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N-terminális aminosav minősége</a:t>
            </a:r>
          </a:p>
          <a:p>
            <a:r>
              <a:rPr lang="hu-HU" sz="2400" dirty="0" err="1" smtClean="0"/>
              <a:t>Poszttranszlációs</a:t>
            </a:r>
            <a:r>
              <a:rPr lang="hu-HU" sz="2400" dirty="0" smtClean="0"/>
              <a:t> módosítások (</a:t>
            </a:r>
            <a:r>
              <a:rPr lang="hu-HU" sz="2400" dirty="0" err="1" smtClean="0"/>
              <a:t>foszforiláció</a:t>
            </a:r>
            <a:r>
              <a:rPr lang="hu-HU" sz="2400" dirty="0" smtClean="0"/>
              <a:t>, </a:t>
            </a:r>
            <a:r>
              <a:rPr lang="hu-HU" sz="2400" dirty="0" err="1" smtClean="0"/>
              <a:t>defoszforiláció</a:t>
            </a:r>
            <a:r>
              <a:rPr lang="hu-HU" sz="2400" dirty="0" smtClean="0"/>
              <a:t>, </a:t>
            </a:r>
            <a:r>
              <a:rPr lang="hu-HU" sz="2400" dirty="0" err="1" smtClean="0"/>
              <a:t>hidroxiláció</a:t>
            </a:r>
            <a:r>
              <a:rPr lang="hu-HU" sz="2400" dirty="0" smtClean="0"/>
              <a:t>)</a:t>
            </a:r>
          </a:p>
          <a:p>
            <a:endParaRPr lang="hu-HU" sz="2400" dirty="0" smtClean="0"/>
          </a:p>
          <a:p>
            <a:r>
              <a:rPr lang="hu-HU" sz="2400" dirty="0" smtClean="0"/>
              <a:t>Denaturált, vagy téves szerkezetű fehérje</a:t>
            </a:r>
          </a:p>
          <a:p>
            <a:r>
              <a:rPr lang="hu-HU" sz="2400" dirty="0" smtClean="0"/>
              <a:t>Módosult (pl. oxidált) aminosavak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14348" y="3929066"/>
            <a:ext cx="7638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Specifikus </a:t>
            </a:r>
            <a:r>
              <a:rPr lang="hu-HU" sz="2400" dirty="0" err="1" smtClean="0"/>
              <a:t>enzimkomplexek</a:t>
            </a:r>
            <a:r>
              <a:rPr lang="hu-HU" sz="2400" dirty="0" smtClean="0"/>
              <a:t> felismerik a degradációs jeleket,</a:t>
            </a:r>
          </a:p>
          <a:p>
            <a:r>
              <a:rPr lang="hu-HU" sz="2400" dirty="0" smtClean="0"/>
              <a:t>és katalizálják az </a:t>
            </a:r>
            <a:r>
              <a:rPr lang="hu-HU" sz="2400" dirty="0" err="1" smtClean="0"/>
              <a:t>ubikvitin</a:t>
            </a:r>
            <a:r>
              <a:rPr lang="hu-HU" sz="2400" dirty="0" smtClean="0"/>
              <a:t> konjugációját</a:t>
            </a:r>
          </a:p>
          <a:p>
            <a:endParaRPr lang="hu-HU" sz="2400" dirty="0" smtClean="0"/>
          </a:p>
          <a:p>
            <a:r>
              <a:rPr lang="hu-HU" sz="2400" dirty="0" smtClean="0"/>
              <a:t>E1: </a:t>
            </a:r>
            <a:r>
              <a:rPr lang="hu-HU" sz="2400" dirty="0" err="1" smtClean="0"/>
              <a:t>ubikvitin</a:t>
            </a:r>
            <a:r>
              <a:rPr lang="hu-HU" sz="2400" dirty="0" smtClean="0"/>
              <a:t> aktiváló enzim: 9-féle</a:t>
            </a:r>
          </a:p>
          <a:p>
            <a:r>
              <a:rPr lang="hu-HU" sz="2400" dirty="0" smtClean="0"/>
              <a:t>E2: </a:t>
            </a:r>
            <a:r>
              <a:rPr lang="hu-HU" sz="2400" dirty="0" err="1" smtClean="0"/>
              <a:t>ubikvitin</a:t>
            </a:r>
            <a:r>
              <a:rPr lang="hu-HU" sz="2400" dirty="0" smtClean="0"/>
              <a:t> konjugáló enzim: cca. 30-féle E2</a:t>
            </a:r>
          </a:p>
          <a:p>
            <a:r>
              <a:rPr lang="hu-HU" sz="2400" dirty="0" smtClean="0"/>
              <a:t>E3: </a:t>
            </a:r>
            <a:r>
              <a:rPr lang="hu-HU" sz="2400" dirty="0" err="1" smtClean="0"/>
              <a:t>ubikvitin</a:t>
            </a:r>
            <a:r>
              <a:rPr lang="hu-HU" sz="2400" dirty="0" smtClean="0"/>
              <a:t> ligáz több 100-féle E3</a:t>
            </a:r>
            <a:endParaRPr lang="hu-H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91550" cy="50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214414" y="357166"/>
            <a:ext cx="6907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Ubkvitináció</a:t>
            </a:r>
            <a:r>
              <a:rPr lang="hu-HU" sz="3200" b="1" dirty="0" smtClean="0"/>
              <a:t>: </a:t>
            </a:r>
            <a:r>
              <a:rPr lang="hu-HU" sz="3200" dirty="0" err="1" smtClean="0"/>
              <a:t>lizin</a:t>
            </a:r>
            <a:r>
              <a:rPr lang="hu-HU" sz="3200" dirty="0" smtClean="0"/>
              <a:t> oldalláncon keresztül</a:t>
            </a:r>
            <a:endParaRPr lang="hu-H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118063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071670" y="428604"/>
            <a:ext cx="514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</a:t>
            </a:r>
            <a:r>
              <a:rPr lang="hu-HU" sz="3200" b="1" dirty="0" err="1" smtClean="0"/>
              <a:t>ubikvitináció</a:t>
            </a:r>
            <a:r>
              <a:rPr lang="hu-HU" sz="3200" b="1" dirty="0" smtClean="0"/>
              <a:t> szabályozása</a:t>
            </a:r>
            <a:endParaRPr lang="hu-H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7929586" cy="432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071670" y="428604"/>
            <a:ext cx="5149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</a:t>
            </a:r>
            <a:r>
              <a:rPr lang="hu-HU" sz="3200" b="1" dirty="0" err="1" smtClean="0"/>
              <a:t>ubikvitináció</a:t>
            </a:r>
            <a:r>
              <a:rPr lang="hu-HU" sz="3200" b="1" dirty="0" smtClean="0"/>
              <a:t> szabályozása</a:t>
            </a:r>
            <a:endParaRPr lang="hu-H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5550440" cy="528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285984" y="642918"/>
            <a:ext cx="438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gyilkos: a </a:t>
            </a:r>
            <a:r>
              <a:rPr lang="hu-HU" sz="3200" b="1" dirty="0" err="1" smtClean="0"/>
              <a:t>proteaszóma</a:t>
            </a:r>
            <a:endParaRPr lang="hu-HU" sz="3200" b="1" dirty="0"/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5643570" y="1428736"/>
            <a:ext cx="785818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10800000" flipV="1">
            <a:off x="6786578" y="4214818"/>
            <a:ext cx="64294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143768" y="3786190"/>
            <a:ext cx="1260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riboszóma</a:t>
            </a:r>
            <a:endParaRPr lang="hu-H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54486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2500330" cy="17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00372"/>
            <a:ext cx="2561314" cy="16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0840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428728" y="500042"/>
            <a:ext cx="6055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Proteaszómális</a:t>
            </a:r>
            <a:r>
              <a:rPr lang="hu-HU" sz="3200" b="1" dirty="0" smtClean="0"/>
              <a:t> fehérje-degradáció</a:t>
            </a:r>
            <a:endParaRPr lang="hu-H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62" y="1500175"/>
            <a:ext cx="78460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357422" y="285728"/>
            <a:ext cx="461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proteaszóma</a:t>
            </a:r>
            <a:r>
              <a:rPr lang="hu-HU" sz="3200" b="1" dirty="0" smtClean="0"/>
              <a:t> magi része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43042" y="5715016"/>
            <a:ext cx="520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u="sng" dirty="0" smtClean="0"/>
              <a:t>β</a:t>
            </a:r>
            <a:r>
              <a:rPr lang="hu-HU" sz="2800" u="sng" dirty="0" err="1" smtClean="0"/>
              <a:t>-gyűrű</a:t>
            </a:r>
            <a:r>
              <a:rPr lang="hu-HU" sz="2800" dirty="0" smtClean="0"/>
              <a:t>: sokszínű </a:t>
            </a:r>
            <a:r>
              <a:rPr lang="hu-HU" sz="2800" dirty="0" err="1" smtClean="0"/>
              <a:t>proteáz</a:t>
            </a:r>
            <a:r>
              <a:rPr lang="hu-HU" sz="2800" dirty="0" smtClean="0"/>
              <a:t> aktivitás</a:t>
            </a:r>
            <a:endParaRPr lang="hu-H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143800" cy="53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357422" y="285728"/>
            <a:ext cx="461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proteaszóma</a:t>
            </a:r>
            <a:r>
              <a:rPr lang="hu-HU" sz="3200" b="1" dirty="0" smtClean="0"/>
              <a:t> magi része</a:t>
            </a:r>
            <a:endParaRPr lang="hu-H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43240" y="357166"/>
            <a:ext cx="290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Poszttranszláció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786" y="1428736"/>
            <a:ext cx="76855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Új funkciós csoportok: foszfát, acetát, metil, </a:t>
            </a:r>
            <a:r>
              <a:rPr lang="hu-HU" sz="2400" dirty="0" err="1" smtClean="0"/>
              <a:t>acetil</a:t>
            </a:r>
            <a:r>
              <a:rPr lang="hu-HU" sz="2400" dirty="0" smtClean="0"/>
              <a:t> csoportok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Glikoziláció</a:t>
            </a:r>
            <a:r>
              <a:rPr lang="hu-HU" sz="2400" dirty="0" smtClean="0"/>
              <a:t>, </a:t>
            </a:r>
            <a:r>
              <a:rPr lang="hu-HU" sz="2400" dirty="0" err="1" smtClean="0"/>
              <a:t>lipidáció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Limitált </a:t>
            </a:r>
            <a:r>
              <a:rPr lang="hu-HU" sz="2400" dirty="0" err="1" smtClean="0"/>
              <a:t>proteolízis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Diszulfid-hidak kialakulása </a:t>
            </a:r>
            <a:endParaRPr lang="hu-HU" sz="2400" dirty="0"/>
          </a:p>
        </p:txBody>
      </p:sp>
      <p:sp>
        <p:nvSpPr>
          <p:cNvPr id="5" name="Lefelé nyíl 4"/>
          <p:cNvSpPr/>
          <p:nvPr/>
        </p:nvSpPr>
        <p:spPr>
          <a:xfrm>
            <a:off x="3571868" y="4500570"/>
            <a:ext cx="1857388" cy="100013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071538" y="5643578"/>
            <a:ext cx="688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Megfelelő feltekeredés, funkcióképes fehérje</a:t>
            </a:r>
            <a:endParaRPr lang="hu-H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353208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4786314" y="3214686"/>
            <a:ext cx="300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egy fajon belül állandó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86314" y="1285860"/>
            <a:ext cx="3790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sejttípusoknént</a:t>
            </a:r>
            <a:r>
              <a:rPr lang="hu-HU" sz="2400" dirty="0" smtClean="0"/>
              <a:t> változó,</a:t>
            </a:r>
          </a:p>
          <a:p>
            <a:r>
              <a:rPr lang="hu-HU" sz="2400" dirty="0" smtClean="0"/>
              <a:t>sejten belül  is többféle lehet</a:t>
            </a:r>
            <a:endParaRPr lang="hu-HU" sz="2400" dirty="0"/>
          </a:p>
        </p:txBody>
      </p:sp>
      <p:cxnSp>
        <p:nvCxnSpPr>
          <p:cNvPr id="5" name="Egyenes összekötő nyíllal 4"/>
          <p:cNvCxnSpPr/>
          <p:nvPr/>
        </p:nvCxnSpPr>
        <p:spPr>
          <a:xfrm rot="10800000">
            <a:off x="3714744" y="1714488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rot="10800000">
            <a:off x="3714744" y="3429000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rot="10800000">
            <a:off x="4071934" y="478632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0800000">
            <a:off x="4071934" y="5715016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929190" y="4572008"/>
            <a:ext cx="3275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 fehérjék bejutásáért felelős 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929190" y="5500702"/>
            <a:ext cx="352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 fehérjék megkötéséért felelős </a:t>
            </a:r>
            <a:endParaRPr lang="hu-H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6" y="2071678"/>
            <a:ext cx="898662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714480" y="428604"/>
            <a:ext cx="5718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proteaszóma</a:t>
            </a:r>
            <a:r>
              <a:rPr lang="hu-HU" sz="3200" b="1" dirty="0" smtClean="0"/>
              <a:t> összeszerelődése</a:t>
            </a:r>
            <a:endParaRPr lang="hu-H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3582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1785918" y="571480"/>
            <a:ext cx="570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fehérje-degradáció dinamikája</a:t>
            </a:r>
            <a:endParaRPr lang="hu-H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442509" cy="444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785918" y="285728"/>
            <a:ext cx="5596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Feltekeredés a transzláció során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000768"/>
            <a:ext cx="920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Olvadt gombóc, hidrofób részeknek belül kell lenni, különben </a:t>
            </a:r>
            <a:r>
              <a:rPr lang="hu-HU" sz="2400" dirty="0" err="1" smtClean="0"/>
              <a:t>aggregáció</a:t>
            </a:r>
            <a:endParaRPr lang="hu-H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0430" y="5500702"/>
            <a:ext cx="4782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Prion</a:t>
            </a:r>
            <a:r>
              <a:rPr lang="hu-HU" sz="2000" dirty="0" smtClean="0"/>
              <a:t> betegség, </a:t>
            </a:r>
            <a:r>
              <a:rPr lang="hu-HU" sz="2000" dirty="0" err="1" smtClean="0"/>
              <a:t>amiloidózis</a:t>
            </a:r>
            <a:r>
              <a:rPr lang="hu-HU" sz="2000" dirty="0" smtClean="0"/>
              <a:t>, Huntington-kór,</a:t>
            </a:r>
          </a:p>
          <a:p>
            <a:pPr algn="ctr"/>
            <a:r>
              <a:rPr lang="hu-HU" sz="2000" dirty="0" smtClean="0"/>
              <a:t>Parkinson-kór, Alzheimer-kór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4348" y="357166"/>
            <a:ext cx="7506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fehérjefolding</a:t>
            </a:r>
            <a:r>
              <a:rPr lang="hu-HU" sz="3200" b="1" dirty="0" smtClean="0"/>
              <a:t> lehetséges végkimenetele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57224" y="1071546"/>
            <a:ext cx="25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Transzláció:</a:t>
            </a:r>
          </a:p>
          <a:p>
            <a:pPr algn="ctr"/>
            <a:r>
              <a:rPr lang="hu-HU" sz="2000" b="1" dirty="0" smtClean="0"/>
              <a:t>funkcióképes fehérje?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500430" y="1643050"/>
            <a:ext cx="128588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786182" y="1214422"/>
            <a:ext cx="58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71670" y="192880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1714480" y="2214554"/>
            <a:ext cx="7143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428728" y="2500306"/>
            <a:ext cx="1261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 smtClean="0"/>
              <a:t>Refolding</a:t>
            </a:r>
            <a:r>
              <a:rPr lang="hu-HU" sz="2000" b="1" dirty="0" smtClean="0"/>
              <a:t>:</a:t>
            </a:r>
          </a:p>
          <a:p>
            <a:pPr algn="ctr"/>
            <a:r>
              <a:rPr lang="hu-HU" sz="2000" b="1" dirty="0" smtClean="0"/>
              <a:t>sikeres?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2857488" y="2714620"/>
            <a:ext cx="192882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786182" y="2285992"/>
            <a:ext cx="58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cxnSp>
        <p:nvCxnSpPr>
          <p:cNvPr id="15" name="Egyenes összekötő nyíllal 14"/>
          <p:cNvCxnSpPr/>
          <p:nvPr/>
        </p:nvCxnSpPr>
        <p:spPr>
          <a:xfrm rot="5400000">
            <a:off x="1715274" y="3571082"/>
            <a:ext cx="7143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2071670" y="328612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285852" y="3929066"/>
            <a:ext cx="1453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Degradáció:</a:t>
            </a:r>
          </a:p>
          <a:p>
            <a:pPr algn="ctr"/>
            <a:r>
              <a:rPr lang="hu-HU" sz="2000" b="1" dirty="0" smtClean="0"/>
              <a:t>sikeres?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>
            <a:off x="2857488" y="4143380"/>
            <a:ext cx="192882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786182" y="3714752"/>
            <a:ext cx="58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igen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143108" y="464344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nem</a:t>
            </a:r>
            <a:endParaRPr lang="hu-HU" dirty="0"/>
          </a:p>
        </p:txBody>
      </p:sp>
      <p:cxnSp>
        <p:nvCxnSpPr>
          <p:cNvPr id="21" name="Egyenes összekötő nyíllal 20"/>
          <p:cNvCxnSpPr/>
          <p:nvPr/>
        </p:nvCxnSpPr>
        <p:spPr>
          <a:xfrm rot="5400000">
            <a:off x="1715274" y="4999842"/>
            <a:ext cx="71438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1357290" y="5357826"/>
            <a:ext cx="1567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 smtClean="0"/>
              <a:t>Aggregáció</a:t>
            </a:r>
            <a:r>
              <a:rPr lang="hu-HU" sz="2000" b="1" dirty="0" smtClean="0"/>
              <a:t>, </a:t>
            </a:r>
          </a:p>
          <a:p>
            <a:pPr algn="ctr"/>
            <a:r>
              <a:rPr lang="hu-HU" sz="2000" b="1" dirty="0" smtClean="0"/>
              <a:t>betegség, </a:t>
            </a:r>
          </a:p>
          <a:p>
            <a:pPr algn="ctr"/>
            <a:r>
              <a:rPr lang="hu-HU" sz="2000" b="1" dirty="0" smtClean="0"/>
              <a:t>sejtpusztulás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788024" y="141277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OK</a:t>
            </a:r>
            <a:endParaRPr lang="hu-HU" sz="24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4788024" y="249289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OK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788024" y="3933056"/>
            <a:ext cx="282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OK </a:t>
            </a:r>
            <a:r>
              <a:rPr lang="hu-HU" sz="2400" dirty="0" smtClean="0"/>
              <a:t>(új fehérje átírás)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0298" y="357166"/>
            <a:ext cx="3983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smtClean="0"/>
              <a:t>Dajkafehérjék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dirty="0" err="1" smtClean="0"/>
              <a:t>chaperonok</a:t>
            </a:r>
            <a:r>
              <a:rPr lang="hu-HU" sz="2400" dirty="0" smtClean="0"/>
              <a:t>, </a:t>
            </a:r>
            <a:r>
              <a:rPr lang="hu-HU" sz="2400" dirty="0" err="1" smtClean="0"/>
              <a:t>hősokk</a:t>
            </a:r>
            <a:r>
              <a:rPr lang="hu-HU" sz="2400" dirty="0" smtClean="0"/>
              <a:t> fehérjék)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785786" y="1928802"/>
            <a:ext cx="6545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Elősegítik a fehérjék áttekeredését (</a:t>
            </a:r>
            <a:r>
              <a:rPr lang="hu-HU" sz="2400" dirty="0" err="1" smtClean="0"/>
              <a:t>ATP-áz</a:t>
            </a:r>
            <a:r>
              <a:rPr lang="hu-HU" sz="2400" dirty="0" smtClean="0"/>
              <a:t> funkció)</a:t>
            </a:r>
          </a:p>
          <a:p>
            <a:endParaRPr lang="hu-HU" sz="2400" dirty="0" smtClean="0"/>
          </a:p>
          <a:p>
            <a:r>
              <a:rPr lang="hu-HU" sz="2400" dirty="0" smtClean="0"/>
              <a:t>Gátolják a fehérjék hibás feltekeredését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786" y="3643314"/>
            <a:ext cx="522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Citoplazmás, </a:t>
            </a:r>
            <a:r>
              <a:rPr lang="hu-HU" sz="2400" dirty="0" err="1" smtClean="0"/>
              <a:t>mitokondriális</a:t>
            </a:r>
            <a:r>
              <a:rPr lang="hu-HU" sz="2400" dirty="0" smtClean="0"/>
              <a:t>, </a:t>
            </a:r>
            <a:r>
              <a:rPr lang="hu-HU" sz="2400" dirty="0" err="1" smtClean="0"/>
              <a:t>ER-rezidens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85786" y="4929198"/>
            <a:ext cx="343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Hsp60, Hsp70, Hsp90, stb.</a:t>
            </a:r>
            <a:endParaRPr 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8572528" cy="301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62935" cy="28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3108" y="357166"/>
            <a:ext cx="497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Intracelluláris</a:t>
            </a:r>
            <a:r>
              <a:rPr lang="hu-HU" sz="3200" b="1" dirty="0" smtClean="0"/>
              <a:t> fehérjebontás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14546" y="1142984"/>
            <a:ext cx="491461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Fehérje </a:t>
            </a:r>
            <a:r>
              <a:rPr lang="hu-HU" sz="2800" dirty="0" err="1" smtClean="0"/>
              <a:t>homeosztázis</a:t>
            </a:r>
            <a:r>
              <a:rPr lang="hu-HU" sz="2800" dirty="0" smtClean="0"/>
              <a:t> </a:t>
            </a:r>
            <a:r>
              <a:rPr lang="hu-HU" sz="2400" dirty="0" smtClean="0"/>
              <a:t>(egyensúly):</a:t>
            </a:r>
          </a:p>
          <a:p>
            <a:endParaRPr lang="hu-HU" sz="2400" dirty="0"/>
          </a:p>
          <a:p>
            <a:r>
              <a:rPr lang="hu-HU" sz="2400" dirty="0" smtClean="0"/>
              <a:t>Milyen sejttípus</a:t>
            </a:r>
          </a:p>
          <a:p>
            <a:r>
              <a:rPr lang="hu-HU" sz="2400" dirty="0" smtClean="0"/>
              <a:t>Milyenek a külső körülmények</a:t>
            </a:r>
          </a:p>
          <a:p>
            <a:r>
              <a:rPr lang="hu-HU" sz="2400" dirty="0" smtClean="0"/>
              <a:t>Mennyi a fehérje fél-életideje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4357694"/>
            <a:ext cx="7572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/>
              <a:t>Lebontás</a:t>
            </a:r>
          </a:p>
          <a:p>
            <a:r>
              <a:rPr lang="hu-HU" sz="2400" u="sng" dirty="0" err="1" smtClean="0"/>
              <a:t>Aspecifikus</a:t>
            </a:r>
            <a:r>
              <a:rPr lang="hu-HU" sz="2400" dirty="0" smtClean="0"/>
              <a:t>: </a:t>
            </a:r>
            <a:r>
              <a:rPr lang="hu-HU" sz="2400" dirty="0" err="1" smtClean="0"/>
              <a:t>Lizoszómális</a:t>
            </a:r>
            <a:r>
              <a:rPr lang="hu-HU" sz="2400" dirty="0" smtClean="0"/>
              <a:t> (</a:t>
            </a:r>
            <a:r>
              <a:rPr lang="hu-HU" sz="2400" dirty="0" err="1" smtClean="0"/>
              <a:t>fehérjeaggregátumok</a:t>
            </a:r>
            <a:r>
              <a:rPr lang="hu-HU" sz="2400" dirty="0" smtClean="0"/>
              <a:t>, </a:t>
            </a:r>
            <a:r>
              <a:rPr lang="hu-HU" sz="2400" dirty="0" err="1" smtClean="0"/>
              <a:t>organellum</a:t>
            </a:r>
            <a:r>
              <a:rPr lang="hu-HU" sz="2400" dirty="0" smtClean="0"/>
              <a:t> stressz, éhezés)</a:t>
            </a:r>
          </a:p>
          <a:p>
            <a:r>
              <a:rPr lang="hu-HU" sz="2400" dirty="0" smtClean="0"/>
              <a:t>Nagy kapacitás</a:t>
            </a:r>
          </a:p>
          <a:p>
            <a:endParaRPr lang="hu-HU" sz="2400" dirty="0"/>
          </a:p>
          <a:p>
            <a:r>
              <a:rPr lang="hu-HU" sz="2400" u="sng" dirty="0" smtClean="0"/>
              <a:t>Specifikus</a:t>
            </a:r>
            <a:r>
              <a:rPr lang="hu-HU" sz="2400" dirty="0" smtClean="0"/>
              <a:t>: </a:t>
            </a:r>
            <a:r>
              <a:rPr lang="hu-HU" sz="2400" dirty="0" err="1" smtClean="0"/>
              <a:t>Proteaszómális</a:t>
            </a:r>
            <a:r>
              <a:rPr lang="hu-HU" sz="2400" dirty="0" smtClean="0"/>
              <a:t> , korlátozott kapacitású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0034" y="3357562"/>
            <a:ext cx="544578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 smtClean="0"/>
              <a:t>Szintézis</a:t>
            </a:r>
          </a:p>
          <a:p>
            <a:r>
              <a:rPr lang="hu-HU" sz="2400" dirty="0" smtClean="0"/>
              <a:t>Transzkripciós (transzlációs) szabályozások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12753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143108" y="214290"/>
            <a:ext cx="497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Intracelluláris</a:t>
            </a:r>
            <a:r>
              <a:rPr lang="hu-HU" sz="3200" b="1" dirty="0" smtClean="0"/>
              <a:t> fehérjebontás</a:t>
            </a:r>
            <a:endParaRPr lang="hu-H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303</Words>
  <Application>Microsoft Office PowerPoint</Application>
  <PresentationFormat>Diavetítés a képernyőre (4:3 oldalarány)</PresentationFormat>
  <Paragraphs>90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Fehérje folding, proteaszóma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Company>Alkalmazott Biotechnológia és Élelmiszert. T.sz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Fehérje folding, proteaszóma</dc:title>
  <dc:creator>Wunderlich Lívius</dc:creator>
  <cp:lastModifiedBy>Livius</cp:lastModifiedBy>
  <cp:revision>49</cp:revision>
  <dcterms:created xsi:type="dcterms:W3CDTF">2016-02-17T11:17:57Z</dcterms:created>
  <dcterms:modified xsi:type="dcterms:W3CDTF">2017-02-11T21:42:47Z</dcterms:modified>
</cp:coreProperties>
</file>