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ok.niki.97@gmail.com" initials="t" lastIdx="1" clrIdx="0">
    <p:extLst>
      <p:ext uri="{19B8F6BF-5375-455C-9EA6-DF929625EA0E}">
        <p15:presenceInfo xmlns:p15="http://schemas.microsoft.com/office/powerpoint/2012/main" userId="c2c42f66568958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545" autoAdjust="0"/>
  </p:normalViewPr>
  <p:slideViewPr>
    <p:cSldViewPr snapToGrid="0">
      <p:cViewPr varScale="1">
        <p:scale>
          <a:sx n="47" d="100"/>
          <a:sy n="47" d="100"/>
        </p:scale>
        <p:origin x="66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E916-88F5-4521-B8BF-2847221068D8}" type="datetimeFigureOut">
              <a:rPr lang="hu-HU" smtClean="0"/>
              <a:t>2019.11.13.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BD26-C1B8-4B27-B5F9-34F2F698D2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47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proteáz</a:t>
            </a:r>
            <a:r>
              <a:rPr lang="hu-HU" dirty="0"/>
              <a:t> enzimek a fehérjék lebontásáért felelősek, úgy, hogy a fehérjékben található </a:t>
            </a:r>
            <a:r>
              <a:rPr lang="hu-HU" dirty="0" err="1"/>
              <a:t>peptidkötéseket</a:t>
            </a:r>
            <a:r>
              <a:rPr lang="hu-HU" dirty="0"/>
              <a:t> </a:t>
            </a:r>
            <a:r>
              <a:rPr lang="hu-HU" dirty="0" err="1"/>
              <a:t>hidrolizálják</a:t>
            </a:r>
            <a:r>
              <a:rPr lang="hu-HU" dirty="0"/>
              <a:t> el. Többféleképpen is csoportosíthatjuk őket: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00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kimozinnal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készített sajtban a kevesebb nem-specifikus lebomlás miatt csökken a protein-veszteség, javul a hozam, és csökken a keserű íz kialakulása.</a:t>
            </a:r>
          </a:p>
          <a:p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(Az aktív hely maradványai és az aktivált víz molekula piros színnel, az N-terminális maradékok pedig egészen a Tyr16-ig (magába foglalva azt is) magenta színnel vannak feltüntetve. A kísérletileg ellenőrzött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glikozilezési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helyek és N-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acetil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glükozamin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sárga színnel, a klorid-ionok pedig zöld gömbökkel vannak jelölve; a botminták szulfát-ionokat és glicerint jelölnek.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559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Kemény sajtoknál viszonylag magas inkubációs hőmérséklet.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45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Hasonlóan az összes többi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aszparaginsav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proteázhoz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növényi AP-k is egyszálú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zimogénként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szintetizálódnak. A növényi AP-k elsődleges szerkezetében található egy szignál peptid, ami az ER-be való transzportért felel, 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proszegmens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szakasz (46-50), aminek a helyes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foldingban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a stabilitásban van szerepe, illetve az érett enzim 2 katalitikus részét. (Ezeket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Asp-Thr-Gly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-Ser-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szekvenciák tartalmazzák) Ezeken kívül a nővényi AP-k tartalmaznak még egy nagyjából 100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hosszúságú szakaszt, amit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plant-specific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(PSI)-nek nevezünk ez nem homológ semmilyen más AP szekvenciával. Funkciója egyenlőre ismeretlen, a fehérje érése során kivágódik, de valószínűsíthető, hogy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vacuolar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targettingben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szerepe. Jellemzően a növényi AP-k a magvakban (raktár fehérje bontás), levélben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patogének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elleni védelem) vagy a virágban (reprodukció) raktározódnak. Egyaránt szerepük van védekező mechanizmusokban és a sejthalál lejátszódásában is.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867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Növényi extraktumokat évszázadok óta használunk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koagulánsként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sajtgyártásban.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chymozinnal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ellentétben, ami csak κ-kazeinre specifikus a növényi AP-k α-,β- és κ-kazeint is képes hasítani. Ez túlzott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savasságot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keserűséget vagy hibás textúrát is okozhat ezért az alkalmazásuk limitált, de felelős speciális íz/szag és textúra kialakításáért is. Növényi extraktummal készült sajtokat főleg dél-Európa és Nyugat-Afrika területein lehet találni. A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Cynara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spinosissima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Centaurea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calcitrapa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virágok extraktumával készült sajtok Spanyolország és Portugália jellegzetességei.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fő tej alvasztó AP-k, amik az extraktumban találhatóak azok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kardozin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kiprozin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cenprozin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cardosins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cyprosins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cenprosins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Nigériában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Calotropis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extraktuma használatos a sajtgyártásban. Növényi rekombináns AP-ket sikerült már élesztőben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expreszálni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ezek még nem elérhetőek ipari felhasználásra.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050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legnagyobb mennyiségben fordul elő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cardosinek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közül, a fehérjetároló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vakuólumokban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halmozódik fel.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Preprocardosin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CARDA génben kódolt fehérje, 504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-ból áll. Az érett enzim 2 peptid összekapcsolódásával keletkezik, alacsony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proteolitikus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aktivitása. Az enzim érése még valószínűleg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vakuólumban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lejátszódik, miután a PSI szegmens kivágódik.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jellenzetessége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többi növényi AP-val szemben, hogy rendelkezik RGD,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kötő szekvenciával. Feltételezhető, hogy szerepe van a RGD-függő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proteolitikus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pollen-bibe interakcióban. A C-terminálisán hidrofób szekvenciát tartalmaz, ami növényik AP-kban jól konzervált,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vacuolar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targettingben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 szerepe.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kristályszerkezetében 2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polipeptidet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hidrofób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kölcösnhatások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H-hidak tartják össze.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bilobal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Cardosin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a sejtfalban és az extracelluláris mátrixban található, más szerepeket tölthet be a bibében mint az A.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Proteolítikus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akivitása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nagyobb mint az A-jé,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résztvehet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általános fehérje emésztésben is. 73%-ban hasonlít az A-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CARDB génben kódolt, az érett enzim szintén 2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peptidből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tevődik össze. Nincsen RGD szekvenciája és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Asn-ra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cserélve.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03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kiprozinok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másik AP fajta amit először a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cardunculus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ból izoláltak. A CYPRO1 génben kódolt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preprocyprosin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Rekombináns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cyprosin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prekurzora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több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izoformában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előfordul,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proszegment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PSI nagy részének kivágása miatt. Az érett enzim 52 %-ban egyezik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cathepsin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-D-vel, a hozzá legközelebb álló nem növényi eredetű AP-val.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69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ipari léptékben mikrobákkal állítják elő, mert az állati és növényi enzimforrások korlátozottak. Ha másként nem megy, az állati enzim génjét klónozzák mikroorganizmusba, és így termeltetik nagy mennyiségben A sajtgyárak egyre növekvő kimozin igényét az állati eredetű termék nem tudták fedezni, így sorozatos próbálkozások történtek az állati kimozin pótlására más enzimmel.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hasonló tulajdonságú enzimeket a fonalas gombák körében találták meg.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167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borjú-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chimozin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globális hiánya miatt a gomba aszpartát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már kb. 30 éve használják tej-alvasztó enzimként a tejiparban. A legismertebbek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Mucor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miehei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Mucor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pusillus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Cryphonectria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által termelt enzimek,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Rennilase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Fromase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Novoren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márkanéven forgalmazott enzimkészítmények. Ők az </a:t>
            </a:r>
            <a:r>
              <a:rPr lang="hu-H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ipari mértékben alkalmazott enzimtermelők.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445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M.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pusillus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M.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miehei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rokon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zigomycetes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fajok, noha közös az antigénszerkezetük és szinte azonos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enzimatikus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tulajdonságaik vannak, némi különbség van a MAP és MPAP enzim között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peptidhasítási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mintáik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glikozilációjuk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szempontjából. Az M.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miehei-ből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származó aszpartát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(MAP) az AP enzimek közül a leginkább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glikozilezett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szénhidrátcsoportok stabilizálják a MAP konformációját, magas fokú hőstabilitást biztosítva az enzim számára, és megvédve azt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proteolitikus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támadástól.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87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magas hőstabilitás eredményeként az enzimaktivitás megmarad a túró főzése után is, és így a hosszú érlelési periódusok során a sajtban íz és aroma változásokat okoz.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Ha csökkentjük a hőstabilitását az magasabb tej-alvadási aktivitást eredményez.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20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Nekünk az aszpartát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fontosak itt, melyek aktív helyükön két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aszparaginsav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aminosavat tartalmaznak.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 sok másik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ez az enzim 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preproenzim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formában termelődik.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szignálpeptid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(SP) lehasadásával lesz aktív az enzim. Általában ez az aktív forma egyetlen kb. 320-360 aminosavból álló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peptidlánc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(32-36kDa), másodlagos szerkezete pedig leginkább béta-redős forma.  (P=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prosegment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M=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enyme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2518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tejalvasztó tulajdonságai hasonlóak a borjú-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rennin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tulajdonságaihoz. Nagyon magas hőstabilitása miatt ez az enzim különösen alkalmas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emmental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olasz stílusú sajtok előállításához. A C.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enzim részlegesen tisztított készítményeivel előállított sajtok egyenlőnek vagy jobbnak tekinthető az állati tejoltóval készített kontroll sajtok esetében.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Endotiapepszint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Suparen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márkanéven forgalmazzák. A C.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nagyobb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proteolitikus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aktivitással rendelkezik, mint a MAP vagy a kimozin. Mind az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s1-kazein, mind a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-kazein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proteolízise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megtörténik a C.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proteázzal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készített Mozzarella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Cheddar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sajtok tárolása során. A sajt tulajdonságainak megváltozása a tárolás közbeni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s1-kazein és a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-kazein hidrolízisének együttes hatásaival függ össze.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926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 az alvasztó enzim preparátumok is tartalmaznak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kimozinon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kívül más fehérjebontó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enzimeket. Ennek jellemzésére az MC/PA vagy röviden C/P arányt használjuk. A sajtgyártás szempontjából a magas érétkek a kedvezők, mert ha sok az egyéb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akkor azok a tejfehérjéket sok kis oldható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peptiddé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aprítják, amelyek a savóban oldódva elvesznek a sajtkészítés számára, ráadásul keserű ízt okoznak. Az aktivitások aránya állandó enzimarány mellett is változik a pH-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Alacsony pH értéknél a pepszin típusú savas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aktivitása nagyobb, enyhén savas közegben pedig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kimoziné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tej normális 6,5-es pH-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mérve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rekombináns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kimozinok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C/P értéke a legnagyobb, a borjúgyomorból kivont preparátumé alacsonyabb, majd a mikroba eredetű (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miehei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pusillus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a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enzimek tisztasága sorrendben egyre kisebb.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154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511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Az általános, soklépcsős oltótenyészet nevelés helyett egyetlen </a:t>
            </a:r>
            <a:r>
              <a:rPr lang="hu-HU" dirty="0" err="1"/>
              <a:t>inokulum</a:t>
            </a:r>
            <a:r>
              <a:rPr lang="hu-HU" dirty="0"/>
              <a:t> fermentációs lépést alkalmaz, ezt a </a:t>
            </a:r>
            <a:r>
              <a:rPr lang="hu-HU" dirty="0" err="1"/>
              <a:t>fermentort</a:t>
            </a:r>
            <a:r>
              <a:rPr lang="hu-HU" dirty="0"/>
              <a:t> vegetatív tenyészet helyett spórákkal oltják be.</a:t>
            </a:r>
            <a:endParaRPr lang="en-US" sz="10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63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emésztőrendszeri szerepe a fontos most számunkra, ugyanis szerepe a borjak gyomrában az, hogy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megalvassza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tejet így könnyeben emészthetővé teszi számukra. E tulajdonságát használjuk ki a sajtgyártásánál is. A sajtkészítés az egyik legősibb technológia, amihez enzimeket alkalmaztak (már ~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6000).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Ahhoz, hogy megértsük az enzim mechanizmusát, nézzük meg hogyan épül fel a tej: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tej egy kolloid rendszer, melyben a tejfehérje a kolloid fázisban, micellákban, található. Ezek a micellák egy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hidrátburokból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egy fehérje micellamagból állnak.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hidrátburokban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továbbá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-foszfát kristályokat találhatunk. A micellák felszínén található a kappa-kazein, mely a két másik kazein fajtát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béta) védi a koagulációtól. Ezt az teszi lehetővé, hogy a kappa-kazein nagyobbik része a micellák felszínéből kifele áll és anionos, tehát a micellák taszítják egymást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24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aszpartát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proteázok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(kimozin,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rennin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ezt a kappa-kazeint hasítják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fenilalanin-metionin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(Phe</a:t>
            </a:r>
            <a:r>
              <a:rPr lang="hu-H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105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-Met</a:t>
            </a:r>
            <a:r>
              <a:rPr lang="hu-H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106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kötésnél, egy para-kappa-kazeint és egy ún.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makropeptidet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eredményezve. Előbbi nagyon hidrofób, így a felszínen maradva destabilizálja a micellát, ezután megtörténik a koaguláció.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-ionok szerepe valószínűleg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térhálósodás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elősegítésében van.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koagulált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fehérjék pedig magukba zárják a tej egyéb alkotóit (tejzsír, tejcukor, tejsav, sók, ásványi anyagok, víz)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alvadék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08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Tradícionálisan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sajtgyártáshoz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kimozint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borjak gyomrából, illetve a kérődzők negyedik gyomrából izoláltak. Azonban a sajtfogyasztás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népszerűsödésével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igény lett más alternatívákat keresésére. Manapság már inkább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rekombináns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DNS technológiával termeltetik az enzimeket, vagy növényi, illetve gomba eredetű készítményeket használnak.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70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Tejjel táplált 3 hetes borjúból származó extraktum ~90% </a:t>
            </a:r>
            <a:r>
              <a:rPr lang="hu-HU" dirty="0" err="1"/>
              <a:t>kimozint</a:t>
            </a:r>
            <a:r>
              <a:rPr lang="hu-HU" dirty="0"/>
              <a:t> tartalmaz.</a:t>
            </a:r>
          </a:p>
          <a:p>
            <a:r>
              <a:rPr lang="hu-HU" dirty="0"/>
              <a:t>Sajtgyártásban is tejalvasztó funkció, speciálisan hasítja a </a:t>
            </a:r>
            <a:r>
              <a:rPr lang="el-GR" dirty="0"/>
              <a:t>κ</a:t>
            </a:r>
            <a:r>
              <a:rPr lang="hu-HU" dirty="0"/>
              <a:t>-kazeint.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9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 </a:t>
            </a:r>
            <a:r>
              <a:rPr lang="hu-HU" dirty="0" err="1"/>
              <a:t>izoenzim</a:t>
            </a:r>
            <a:r>
              <a:rPr lang="hu-HU" dirty="0"/>
              <a:t> között 1 aminosav különbség.</a:t>
            </a:r>
          </a:p>
          <a:p>
            <a:r>
              <a:rPr lang="hu-HU" dirty="0"/>
              <a:t>E.coliban termelt nem elfogadott a sajtgyártásban.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Számos biotechnológiai vállalat gyárt rekombináns enzimet kereskedelmi alkalmazásra, és különféle típusú hagyományos sajtokat állítottak elő ezekkel a készítményekkel kísérleti úton. A sajt hozamának, textúrájának, illatának, ízének és érlelésének szempontjából nem észleltek jelentős különbségeket a rekombináns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kimozinnal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vagy természetes enzimekkel előállított sajtok között.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53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(99, 94 és 94%-os aminosav-azonosság a bárány, borjú és bivaly szekvenciákkal).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5BD26-C1B8-4B27-B5F9-34F2F698D2F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50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Aszparaginsav</a:t>
            </a:r>
            <a:r>
              <a:rPr lang="hu-HU" dirty="0"/>
              <a:t> </a:t>
            </a:r>
            <a:r>
              <a:rPr lang="hu-HU" dirty="0" err="1"/>
              <a:t>proteázok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 Szerepük a sajtgyártásban</a:t>
            </a:r>
          </a:p>
        </p:txBody>
      </p:sp>
    </p:spTree>
    <p:extLst>
      <p:ext uri="{BB962C8B-B14F-4D97-AF65-F5344CB8AC3E}">
        <p14:creationId xmlns:p14="http://schemas.microsoft.com/office/powerpoint/2010/main" val="110101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007D46-483E-4824-AF81-5FE43CDE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Kimozin Bioszintézise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16772F-1A60-4711-8275-06325253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 err="1"/>
              <a:t>Preprokimozin</a:t>
            </a:r>
            <a:r>
              <a:rPr lang="hu-HU" sz="3200" dirty="0"/>
              <a:t> szintézise a gyomornyálkahártya sejtjein keresztül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Inaktív </a:t>
            </a:r>
            <a:r>
              <a:rPr lang="hu-HU" sz="3200" dirty="0" err="1"/>
              <a:t>prekurzorként</a:t>
            </a:r>
            <a:r>
              <a:rPr lang="hu-HU" sz="3200" dirty="0"/>
              <a:t>, </a:t>
            </a:r>
            <a:r>
              <a:rPr lang="hu-HU" sz="3200" dirty="0" err="1"/>
              <a:t>prokimozinként</a:t>
            </a:r>
            <a:r>
              <a:rPr lang="hu-HU" sz="3200" dirty="0"/>
              <a:t> </a:t>
            </a:r>
            <a:r>
              <a:rPr lang="hu-HU" sz="3200" dirty="0" err="1"/>
              <a:t>választódik</a:t>
            </a:r>
            <a:r>
              <a:rPr lang="hu-HU" sz="3200" dirty="0"/>
              <a:t> ki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err="1"/>
              <a:t>Szignálpeptid</a:t>
            </a:r>
            <a:r>
              <a:rPr lang="hu-HU" sz="3200" dirty="0"/>
              <a:t> N terminálisánál hasítva aktiválódik (gyomorüreg savas pH hatására)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023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6207D1-8F57-43B9-BBDC-20C55AF9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Borjú kimozin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43E38D-EBFC-4F1D-801A-EC06D3B61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2 </a:t>
            </a:r>
            <a:r>
              <a:rPr lang="hu-HU" dirty="0" err="1"/>
              <a:t>izoenzime</a:t>
            </a:r>
            <a:r>
              <a:rPr lang="hu-HU" dirty="0"/>
              <a:t> van: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Kimozin A – </a:t>
            </a:r>
            <a:r>
              <a:rPr lang="hu-HU" dirty="0" err="1"/>
              <a:t>Asp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Kimozin B – </a:t>
            </a:r>
            <a:r>
              <a:rPr lang="hu-HU" dirty="0" err="1"/>
              <a:t>Gly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Rekombináns borjú kimozin: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Élesztő: </a:t>
            </a:r>
            <a:r>
              <a:rPr lang="hu-HU" dirty="0" err="1"/>
              <a:t>Saccharomyces</a:t>
            </a:r>
            <a:r>
              <a:rPr lang="hu-HU" dirty="0"/>
              <a:t> </a:t>
            </a:r>
            <a:r>
              <a:rPr lang="hu-HU" dirty="0" err="1"/>
              <a:t>cerevisiae</a:t>
            </a:r>
            <a:r>
              <a:rPr lang="hu-HU" dirty="0"/>
              <a:t>, </a:t>
            </a:r>
            <a:r>
              <a:rPr lang="hu-HU" dirty="0" err="1"/>
              <a:t>Kluyveromyces</a:t>
            </a:r>
            <a:r>
              <a:rPr lang="hu-HU" dirty="0"/>
              <a:t> </a:t>
            </a:r>
            <a:r>
              <a:rPr lang="hu-HU" dirty="0" err="1"/>
              <a:t>lactis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Fonalas gomba: </a:t>
            </a:r>
            <a:r>
              <a:rPr lang="hu-HU" dirty="0" err="1"/>
              <a:t>Trichoderma</a:t>
            </a:r>
            <a:r>
              <a:rPr lang="hu-HU" dirty="0"/>
              <a:t> </a:t>
            </a:r>
            <a:r>
              <a:rPr lang="hu-HU" dirty="0" err="1"/>
              <a:t>reesei</a:t>
            </a:r>
            <a:r>
              <a:rPr lang="hu-HU" dirty="0"/>
              <a:t>, </a:t>
            </a:r>
            <a:r>
              <a:rPr lang="hu-HU" dirty="0" err="1"/>
              <a:t>Aspergillus</a:t>
            </a:r>
            <a:r>
              <a:rPr lang="hu-HU" dirty="0"/>
              <a:t> </a:t>
            </a:r>
            <a:r>
              <a:rPr lang="hu-HU" dirty="0" err="1"/>
              <a:t>niger</a:t>
            </a:r>
            <a:r>
              <a:rPr lang="hu-HU" dirty="0"/>
              <a:t> var </a:t>
            </a:r>
            <a:r>
              <a:rPr lang="hu-HU" dirty="0" err="1"/>
              <a:t>awamori</a:t>
            </a:r>
            <a:r>
              <a:rPr lang="hu-HU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E. coli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416C75A-E11B-4842-9C4F-E932B8F327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4164" y="2084832"/>
            <a:ext cx="5364751" cy="3665913"/>
          </a:xfrm>
        </p:spPr>
      </p:pic>
    </p:spTree>
    <p:extLst>
      <p:ext uri="{BB962C8B-B14F-4D97-AF65-F5344CB8AC3E}">
        <p14:creationId xmlns:p14="http://schemas.microsoft.com/office/powerpoint/2010/main" val="192459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1C911C-15C5-4099-9A3D-D0C17F65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Kecske kimozin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B89B4A-2EE3-4FE2-884A-13786009E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Kecske </a:t>
            </a:r>
            <a:r>
              <a:rPr lang="hu-HU" sz="3200" dirty="0" err="1"/>
              <a:t>prokimozin</a:t>
            </a:r>
            <a:r>
              <a:rPr lang="hu-HU" sz="3200" dirty="0"/>
              <a:t> </a:t>
            </a:r>
            <a:r>
              <a:rPr lang="hu-HU" sz="3200" dirty="0" err="1"/>
              <a:t>cDNS</a:t>
            </a:r>
            <a:r>
              <a:rPr lang="hu-HU" sz="3200" dirty="0"/>
              <a:t>-t klónozták és élesztőben </a:t>
            </a:r>
            <a:r>
              <a:rPr lang="hu-HU" sz="3200" dirty="0" err="1"/>
              <a:t>expersszálták</a:t>
            </a:r>
            <a:r>
              <a:rPr lang="hu-HU" sz="3200" dirty="0"/>
              <a:t> → szekvenciája hasonlóságot mutat a többi </a:t>
            </a:r>
            <a:r>
              <a:rPr lang="hu-HU" sz="3200" dirty="0" err="1"/>
              <a:t>preprokimozinnal</a:t>
            </a:r>
            <a:endParaRPr lang="hu-HU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κ-kazeinnel szemben nagy </a:t>
            </a:r>
            <a:r>
              <a:rPr lang="hu-HU" sz="3200" dirty="0" err="1"/>
              <a:t>specifitást</a:t>
            </a:r>
            <a:r>
              <a:rPr lang="hu-HU" sz="3200" dirty="0"/>
              <a:t> mutat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Kecsketejből sajtgyártásra alkalmazták kísérletileg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210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3D6A4E-7982-4DBA-8FE4-B2DDB8DD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Bivaly kimozin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F95B12-E665-49A9-AE10-3900BE55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Bivalytej Indiában fő tejforrás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Összetétele eltér a tehéntejtől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Bivaly borjú gyomrából izolált </a:t>
            </a:r>
            <a:r>
              <a:rPr lang="hu-HU" sz="3200" dirty="0" err="1"/>
              <a:t>kimozint</a:t>
            </a:r>
            <a:r>
              <a:rPr lang="hu-HU" sz="3200" dirty="0"/>
              <a:t> vizsgálták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Stabilitása és relatív </a:t>
            </a:r>
            <a:r>
              <a:rPr lang="hu-HU" sz="3200" dirty="0" err="1"/>
              <a:t>proteolitikus</a:t>
            </a:r>
            <a:r>
              <a:rPr lang="hu-HU" sz="3200" dirty="0"/>
              <a:t> aktivitása a borjú </a:t>
            </a:r>
            <a:r>
              <a:rPr lang="hu-HU" sz="3200" dirty="0" err="1"/>
              <a:t>kimozinhoz</a:t>
            </a:r>
            <a:r>
              <a:rPr lang="hu-HU" sz="3200" dirty="0"/>
              <a:t> hasonló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Alkalmas lehet bivalytejből történő sajtgyártásra</a:t>
            </a:r>
          </a:p>
        </p:txBody>
      </p:sp>
    </p:spTree>
    <p:extLst>
      <p:ext uri="{BB962C8B-B14F-4D97-AF65-F5344CB8AC3E}">
        <p14:creationId xmlns:p14="http://schemas.microsoft.com/office/powerpoint/2010/main" val="208900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1559652E-0FF0-4BD7-B602-9CE8147D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Teve kimozin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4DFD072-EE5D-4917-A8AE-200EB1A9B4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κ-kazein hidrolízis aktivitása meghaladja a szarvasmarha </a:t>
            </a:r>
            <a:r>
              <a:rPr lang="hu-HU" dirty="0" err="1"/>
              <a:t>kimozinét</a:t>
            </a:r>
            <a:r>
              <a:rPr lang="hu-HU" dirty="0">
                <a:latin typeface="Calibri" panose="020F0502020204030204" pitchFamily="34" charset="0"/>
              </a:rPr>
              <a:t>→ </a:t>
            </a:r>
            <a:r>
              <a:rPr lang="hu-HU" dirty="0"/>
              <a:t>Kevesebb nem specifikus lebomlás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Tevetej hatékony koagulációja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Szarvasmarha tej koagulációjára is alkalmas </a:t>
            </a:r>
          </a:p>
          <a:p>
            <a:pPr marL="0" indent="0">
              <a:buNone/>
            </a:pPr>
            <a:r>
              <a:rPr lang="hu-HU" dirty="0"/>
              <a:t>(a): szarvasmarha kimozin</a:t>
            </a:r>
          </a:p>
          <a:p>
            <a:pPr marL="0" indent="0">
              <a:buNone/>
            </a:pPr>
            <a:r>
              <a:rPr lang="hu-HU" dirty="0"/>
              <a:t>(b): teve kimozin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DCECE1F-9BE2-4570-B4CE-451E8BE88BC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7" y="1670859"/>
            <a:ext cx="6291073" cy="3848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28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44EE13-A571-4A1C-89BB-011D41D7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Bárány kimozin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375869-CDD5-483A-93DA-4700E4F77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Bárány </a:t>
            </a:r>
            <a:r>
              <a:rPr lang="hu-HU" sz="3200" dirty="0" err="1"/>
              <a:t>preprokimozin</a:t>
            </a:r>
            <a:r>
              <a:rPr lang="hu-HU" sz="3200" dirty="0"/>
              <a:t> </a:t>
            </a:r>
            <a:r>
              <a:rPr lang="hu-HU" sz="3200" dirty="0" err="1"/>
              <a:t>cDNS</a:t>
            </a:r>
            <a:r>
              <a:rPr lang="hu-HU" sz="3200" dirty="0"/>
              <a:t>-t klónoztak és </a:t>
            </a:r>
            <a:r>
              <a:rPr lang="hu-HU" sz="3200" dirty="0" err="1"/>
              <a:t>expresszáltak</a:t>
            </a:r>
            <a:r>
              <a:rPr lang="hu-HU" sz="3200" dirty="0"/>
              <a:t> E. coliban → rekombináns bárány kimozin.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Koagulációs tulajdonságai és a sajt minősége ~ rekombináns szarvasmarha kimozin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45°C felett válik csak instabillá → kemény sajtok előállítása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Juhtejből készült sajtok előállítása</a:t>
            </a:r>
          </a:p>
        </p:txBody>
      </p:sp>
    </p:spTree>
    <p:extLst>
      <p:ext uri="{BB962C8B-B14F-4D97-AF65-F5344CB8AC3E}">
        <p14:creationId xmlns:p14="http://schemas.microsoft.com/office/powerpoint/2010/main" val="245685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05F75D-7A63-44A8-8190-875B6EEE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Növényi eredetű </a:t>
            </a:r>
            <a:r>
              <a:rPr lang="hu-HU" dirty="0" err="1"/>
              <a:t>aszparaginsav</a:t>
            </a:r>
            <a:r>
              <a:rPr lang="hu-HU" dirty="0"/>
              <a:t> </a:t>
            </a:r>
            <a:r>
              <a:rPr lang="hu-HU" dirty="0" err="1"/>
              <a:t>Proteázok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42AFCB-058D-4EC8-8E0E-CCFB8DED0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49424"/>
            <a:ext cx="9720073" cy="43571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sz="3200" dirty="0"/>
              <a:t>Egyszálú </a:t>
            </a:r>
            <a:r>
              <a:rPr lang="hu-HU" sz="3200" dirty="0" err="1"/>
              <a:t>zimogén</a:t>
            </a:r>
            <a:r>
              <a:rPr lang="hu-HU" sz="3200" dirty="0"/>
              <a:t> formában </a:t>
            </a:r>
            <a:r>
              <a:rPr lang="hu-HU" sz="3200" dirty="0" err="1"/>
              <a:t>szintetizálódik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r>
              <a:rPr lang="hu-HU" sz="3200" dirty="0"/>
              <a:t>	</a:t>
            </a:r>
          </a:p>
          <a:p>
            <a:pPr marL="0" indent="0">
              <a:buNone/>
            </a:pPr>
            <a:r>
              <a:rPr lang="hu-HU" sz="3200" dirty="0"/>
              <a:t>	szignál peptid, </a:t>
            </a:r>
            <a:r>
              <a:rPr lang="hu-HU" sz="3200" dirty="0" err="1"/>
              <a:t>proszegmens</a:t>
            </a:r>
            <a:r>
              <a:rPr lang="hu-HU" sz="3200" dirty="0"/>
              <a:t>, PSI, katalitikus rész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Magvakban, levélben, virágban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3200" dirty="0"/>
              <a:t>α-,β- </a:t>
            </a:r>
            <a:r>
              <a:rPr lang="hu-HU" sz="3200" dirty="0"/>
              <a:t>és </a:t>
            </a:r>
            <a:r>
              <a:rPr lang="el-GR" sz="3200" dirty="0"/>
              <a:t>κ-</a:t>
            </a:r>
            <a:r>
              <a:rPr lang="hu-HU" sz="3200" dirty="0"/>
              <a:t>kazeint is hasítja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Évszázadok óta használt, főleg Dél-Európa és NY-Afrika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8768D71-E0E7-435D-8409-D0CEE4DC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37" y="3109912"/>
            <a:ext cx="43529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40">
            <a:extLst>
              <a:ext uri="{FF2B5EF4-FFF2-40B4-BE49-F238E27FC236}">
                <a16:creationId xmlns:a16="http://schemas.microsoft.com/office/drawing/2014/main" id="{CAD8E0D4-B46A-41AC-B3D0-0F8352547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D800609-C57C-45F6-9874-82F74EC9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Növényi AP-K</a:t>
            </a:r>
          </a:p>
        </p:txBody>
      </p:sp>
      <p:cxnSp>
        <p:nvCxnSpPr>
          <p:cNvPr id="1035" name="Straight Connector 142">
            <a:extLst>
              <a:ext uri="{FF2B5EF4-FFF2-40B4-BE49-F238E27FC236}">
                <a16:creationId xmlns:a16="http://schemas.microsoft.com/office/drawing/2014/main" id="{149227F7-9C13-4B11-BBA2-9CC10F687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80AD15A2-74C4-4A18-9646-01FD94CF9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Cardosin</a:t>
            </a:r>
            <a:endParaRPr lang="hu-HU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 C</a:t>
            </a:r>
            <a:r>
              <a:rPr lang="en-US" dirty="0" err="1">
                <a:solidFill>
                  <a:srgbClr val="FFFFFF"/>
                </a:solidFill>
              </a:rPr>
              <a:t>yprosin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hu-HU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 C</a:t>
            </a:r>
            <a:r>
              <a:rPr lang="en-US" dirty="0" err="1">
                <a:solidFill>
                  <a:srgbClr val="FFFFFF"/>
                </a:solidFill>
              </a:rPr>
              <a:t>enprosin</a:t>
            </a:r>
            <a:endParaRPr lang="hu-HU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FFFFFF"/>
                </a:solidFill>
              </a:rPr>
              <a:t> Rekombináns AP élesztőben, de iparban még nem elérhető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Képtalálatok a következőre: Cynara spinosissima&quot;">
            <a:extLst>
              <a:ext uri="{FF2B5EF4-FFF2-40B4-BE49-F238E27FC236}">
                <a16:creationId xmlns:a16="http://schemas.microsoft.com/office/drawing/2014/main" id="{F9ABBB72-BA81-41D8-996B-9FFEFAAF8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5" r="1" b="7433"/>
          <a:stretch/>
        </p:blipFill>
        <p:spPr bwMode="auto">
          <a:xfrm>
            <a:off x="5626827" y="321732"/>
            <a:ext cx="3798244" cy="36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44">
            <a:extLst>
              <a:ext uri="{FF2B5EF4-FFF2-40B4-BE49-F238E27FC236}">
                <a16:creationId xmlns:a16="http://schemas.microsoft.com/office/drawing/2014/main" id="{87D0806B-39E1-459F-9AEC-286A51ABB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3281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46">
            <a:extLst>
              <a:ext uri="{FF2B5EF4-FFF2-40B4-BE49-F238E27FC236}">
                <a16:creationId xmlns:a16="http://schemas.microsoft.com/office/drawing/2014/main" id="{BE51F353-8A45-4355-81D3-4B33275A1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éptalálatok a következőre: Centaurea calcitrapa&quot;">
            <a:extLst>
              <a:ext uri="{FF2B5EF4-FFF2-40B4-BE49-F238E27FC236}">
                <a16:creationId xmlns:a16="http://schemas.microsoft.com/office/drawing/2014/main" id="{8903F07B-BDC5-456E-A377-421E60667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" b="6"/>
          <a:stretch/>
        </p:blipFill>
        <p:spPr bwMode="auto">
          <a:xfrm>
            <a:off x="9583346" y="3210267"/>
            <a:ext cx="2286921" cy="3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4053032-489B-44F9-91DB-9B21450B5A16}"/>
              </a:ext>
            </a:extLst>
          </p:cNvPr>
          <p:cNvSpPr txBox="1"/>
          <p:nvPr/>
        </p:nvSpPr>
        <p:spPr>
          <a:xfrm>
            <a:off x="9583346" y="585216"/>
            <a:ext cx="228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/>
              <a:t>Cynara</a:t>
            </a:r>
            <a:r>
              <a:rPr lang="hu-HU" i="1" dirty="0"/>
              <a:t> </a:t>
            </a:r>
            <a:r>
              <a:rPr lang="hu-HU" i="1" dirty="0" err="1"/>
              <a:t>spinosissima</a:t>
            </a:r>
            <a:r>
              <a:rPr lang="hu-HU" i="1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DD6785A-D88C-4186-AD80-1B5070A45407}"/>
              </a:ext>
            </a:extLst>
          </p:cNvPr>
          <p:cNvSpPr txBox="1"/>
          <p:nvPr/>
        </p:nvSpPr>
        <p:spPr>
          <a:xfrm>
            <a:off x="7148945" y="6035040"/>
            <a:ext cx="227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/>
              <a:t>Centaurea</a:t>
            </a:r>
            <a:r>
              <a:rPr lang="hu-HU" i="1" dirty="0"/>
              <a:t> </a:t>
            </a:r>
            <a:r>
              <a:rPr lang="hu-HU" i="1" dirty="0" err="1"/>
              <a:t>calcitrapa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10616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7EB673-0097-4032-8FF3-BD2A5D07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Cardosin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0E93A9-50CD-418E-8626-FD3E04183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 </a:t>
            </a:r>
            <a:r>
              <a:rPr lang="hu-HU" sz="3200" dirty="0" err="1"/>
              <a:t>Cardosin</a:t>
            </a:r>
            <a:r>
              <a:rPr lang="hu-HU" sz="3200" dirty="0"/>
              <a:t>-A 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 fehérjetároló </a:t>
            </a:r>
            <a:r>
              <a:rPr lang="hu-HU" sz="2400" dirty="0" err="1"/>
              <a:t>vakuólumban</a:t>
            </a:r>
            <a:r>
              <a:rPr lang="hu-HU" sz="2400" dirty="0"/>
              <a:t>, nagy mennyiség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 CARDA gén, alacsony </a:t>
            </a:r>
            <a:r>
              <a:rPr lang="hu-HU" sz="2400" dirty="0" err="1"/>
              <a:t>proteolítikus</a:t>
            </a:r>
            <a:r>
              <a:rPr lang="hu-HU" sz="2400" dirty="0"/>
              <a:t> aktivitás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 RGD: </a:t>
            </a:r>
            <a:r>
              <a:rPr lang="hu-HU" sz="2400" dirty="0" err="1"/>
              <a:t>integrin</a:t>
            </a:r>
            <a:r>
              <a:rPr lang="hu-HU" sz="2400" dirty="0"/>
              <a:t> kötő szekvencia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C-terminálisán hidrofób szekvencia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err="1"/>
              <a:t>Cardosin</a:t>
            </a:r>
            <a:r>
              <a:rPr lang="hu-HU" sz="3200" dirty="0"/>
              <a:t>-B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 sejtfalban és az extracelluláris mátrixban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 </a:t>
            </a:r>
            <a:r>
              <a:rPr lang="hu-HU" sz="2400" dirty="0" err="1"/>
              <a:t>Proteolítikus</a:t>
            </a:r>
            <a:r>
              <a:rPr lang="hu-HU" sz="2400" dirty="0"/>
              <a:t> </a:t>
            </a:r>
            <a:r>
              <a:rPr lang="hu-HU" sz="2400" dirty="0" err="1"/>
              <a:t>akivitása</a:t>
            </a:r>
            <a:r>
              <a:rPr lang="hu-HU" sz="2400" dirty="0"/>
              <a:t> nagyobb, CARDB génben kódolt</a:t>
            </a:r>
          </a:p>
          <a:p>
            <a:pPr lvl="4">
              <a:buFont typeface="Wingdings" panose="05000000000000000000" pitchFamily="2" charset="2"/>
              <a:buChar char="v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9845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615362-3AAB-4EB7-8D0D-21704B87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Cyprosin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D64EB3-B6FD-4D17-A796-35FFE8ED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Először </a:t>
            </a:r>
            <a:r>
              <a:rPr lang="hu-HU" sz="3200" i="1" dirty="0"/>
              <a:t>C. </a:t>
            </a:r>
            <a:r>
              <a:rPr lang="hu-HU" sz="3200" i="1" dirty="0" err="1"/>
              <a:t>cardunculus</a:t>
            </a:r>
            <a:r>
              <a:rPr lang="hu-HU" sz="3200" dirty="0"/>
              <a:t>-ból izolálták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Rekombináns </a:t>
            </a:r>
            <a:r>
              <a:rPr lang="hu-HU" sz="3200" dirty="0" err="1"/>
              <a:t>prekurzora</a:t>
            </a:r>
            <a:r>
              <a:rPr lang="hu-HU" sz="3200" dirty="0"/>
              <a:t> több </a:t>
            </a:r>
            <a:r>
              <a:rPr lang="hu-HU" sz="3200" dirty="0" err="1"/>
              <a:t>izoformában</a:t>
            </a:r>
            <a:r>
              <a:rPr lang="hu-HU" sz="3200" dirty="0"/>
              <a:t> is előfordul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/>
              <a:t>Érett enzim 52 %-ban egyezik </a:t>
            </a:r>
            <a:r>
              <a:rPr lang="hu-HU" sz="3200" dirty="0" err="1"/>
              <a:t>cathepsin</a:t>
            </a:r>
            <a:r>
              <a:rPr lang="hu-HU" sz="3200" dirty="0"/>
              <a:t>-D-vel</a:t>
            </a:r>
          </a:p>
        </p:txBody>
      </p:sp>
    </p:spTree>
    <p:extLst>
      <p:ext uri="{BB962C8B-B14F-4D97-AF65-F5344CB8AC3E}">
        <p14:creationId xmlns:p14="http://schemas.microsoft.com/office/powerpoint/2010/main" val="422800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Proteázok</a:t>
            </a:r>
            <a:r>
              <a:rPr lang="hu-HU" dirty="0"/>
              <a:t> általános áttekintése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24127" y="1972490"/>
            <a:ext cx="4814969" cy="46373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Fehérjék lebontása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err="1"/>
              <a:t>Peptidkötés</a:t>
            </a:r>
            <a:r>
              <a:rPr lang="hu-HU" dirty="0"/>
              <a:t> hidrolízise</a:t>
            </a:r>
          </a:p>
          <a:p>
            <a:pPr marL="0" indent="0">
              <a:buNone/>
            </a:pPr>
            <a:r>
              <a:rPr lang="hu-HU" u="sng" dirty="0"/>
              <a:t>Csoportosításuk</a:t>
            </a:r>
          </a:p>
          <a:p>
            <a:pPr marL="0" indent="0">
              <a:buNone/>
            </a:pPr>
            <a:r>
              <a:rPr lang="hu-HU" dirty="0"/>
              <a:t>A hasítás helye szerint: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err="1"/>
              <a:t>Endo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err="1"/>
              <a:t>Exo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pH optimum szerint: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Savas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Semleges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Lúgos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89320" y="1972490"/>
            <a:ext cx="4754880" cy="402336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Aktív helyen lévő aminosav szerint: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Szerin </a:t>
            </a:r>
            <a:r>
              <a:rPr lang="hu-HU" dirty="0" err="1"/>
              <a:t>proteázok</a:t>
            </a:r>
            <a:r>
              <a:rPr lang="hu-HU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Aszpartát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proteázok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Cisztein </a:t>
            </a:r>
            <a:r>
              <a:rPr lang="hu-HU" dirty="0" err="1"/>
              <a:t>proteázok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err="1"/>
              <a:t>Metalloproteázok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err="1"/>
              <a:t>Treonin</a:t>
            </a:r>
            <a:r>
              <a:rPr lang="hu-HU" dirty="0"/>
              <a:t> </a:t>
            </a:r>
            <a:r>
              <a:rPr lang="hu-HU" dirty="0" err="1"/>
              <a:t>proteázok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Glutaminsav </a:t>
            </a:r>
            <a:r>
              <a:rPr lang="hu-HU" dirty="0" err="1"/>
              <a:t>proteázok</a:t>
            </a:r>
            <a:endParaRPr lang="hu-HU" dirty="0"/>
          </a:p>
          <a:p>
            <a:pPr>
              <a:buFont typeface="Courier New" panose="02070309020205020404" pitchFamily="49" charset="0"/>
              <a:buChar char="o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129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1C5BB5-9DF5-4CF4-A478-F65064A5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Alternatíva a borjú-</a:t>
            </a:r>
            <a:r>
              <a:rPr lang="hu-HU" dirty="0" err="1"/>
              <a:t>kimozinra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95DF3D-C5E8-45A4-BFF5-2274D0B71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Más állati eredetű: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hu-HU" sz="2400" dirty="0"/>
              <a:t>csirke pepszin: szintén vágóhídi melléktermékből, tehát korlátozott mennyiség, hatása nem volt teljesen azonos az eredetivel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hu-HU" sz="2400" dirty="0"/>
              <a:t>Kecske, bivaly, teve, bárány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Növényi eredetű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Mikrobiális: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hu-HU" sz="2400" dirty="0" err="1"/>
              <a:t>Baktáriumok</a:t>
            </a:r>
            <a:endParaRPr lang="hu-HU" sz="2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hu-HU" sz="2400" dirty="0" err="1"/>
              <a:t>Élezstő</a:t>
            </a:r>
            <a:r>
              <a:rPr lang="hu-HU" sz="2400" dirty="0"/>
              <a:t> gombák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hu-HU" sz="2400" dirty="0"/>
              <a:t>Fonalas gombák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475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3693F4-5ABC-4C46-876E-B2ADB265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MIKrobiális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754228-1E4D-43E4-8894-A33E12DB0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hu-HU" sz="2400" dirty="0"/>
              <a:t>Fonalas gombák: 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 err="1"/>
              <a:t>Rhizomucor</a:t>
            </a:r>
            <a:r>
              <a:rPr lang="hu-HU" sz="2400" dirty="0"/>
              <a:t>/</a:t>
            </a:r>
            <a:r>
              <a:rPr lang="hu-HU" sz="2400" dirty="0" err="1"/>
              <a:t>Mucor</a:t>
            </a:r>
            <a:r>
              <a:rPr lang="hu-HU" sz="2400" dirty="0"/>
              <a:t> </a:t>
            </a:r>
            <a:r>
              <a:rPr lang="hu-HU" sz="2400" dirty="0" err="1"/>
              <a:t>miehei</a:t>
            </a:r>
            <a:r>
              <a:rPr lang="hu-HU" sz="2400" dirty="0"/>
              <a:t> [</a:t>
            </a:r>
            <a:r>
              <a:rPr lang="hu-HU" sz="2400" dirty="0" err="1"/>
              <a:t>Rennilase</a:t>
            </a:r>
            <a:r>
              <a:rPr lang="hu-HU" sz="2400" dirty="0"/>
              <a:t>®]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 err="1"/>
              <a:t>Rhizomuco</a:t>
            </a:r>
            <a:r>
              <a:rPr lang="hu-HU" sz="2400" dirty="0"/>
              <a:t>/</a:t>
            </a:r>
            <a:r>
              <a:rPr lang="hu-HU" sz="2400" dirty="0" err="1"/>
              <a:t>Mucor</a:t>
            </a:r>
            <a:r>
              <a:rPr lang="hu-HU" sz="2400" dirty="0"/>
              <a:t> </a:t>
            </a:r>
            <a:r>
              <a:rPr lang="hu-HU" sz="2400" dirty="0" err="1"/>
              <a:t>pusillus</a:t>
            </a:r>
            <a:r>
              <a:rPr lang="hu-HU" sz="2400" dirty="0"/>
              <a:t> [</a:t>
            </a:r>
            <a:r>
              <a:rPr lang="hu-HU" sz="2400" dirty="0" err="1"/>
              <a:t>Fromase</a:t>
            </a:r>
            <a:r>
              <a:rPr lang="hu-HU" sz="2400" dirty="0"/>
              <a:t>®,]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 err="1"/>
              <a:t>Cryphonectria</a:t>
            </a:r>
            <a:r>
              <a:rPr lang="hu-HU" sz="2400" dirty="0"/>
              <a:t>/ </a:t>
            </a:r>
            <a:r>
              <a:rPr lang="hu-HU" sz="2400" dirty="0" err="1"/>
              <a:t>Endothia</a:t>
            </a:r>
            <a:r>
              <a:rPr lang="hu-HU" sz="2400" dirty="0"/>
              <a:t> </a:t>
            </a:r>
            <a:r>
              <a:rPr lang="hu-HU" sz="2400" dirty="0" err="1"/>
              <a:t>parasitica</a:t>
            </a:r>
            <a:r>
              <a:rPr lang="hu-HU" sz="2400" dirty="0"/>
              <a:t> [</a:t>
            </a:r>
            <a:r>
              <a:rPr lang="hu-HU" sz="2400" dirty="0" err="1"/>
              <a:t>Novoren</a:t>
            </a:r>
            <a:r>
              <a:rPr lang="hu-HU" sz="2400" dirty="0"/>
              <a:t>® /</a:t>
            </a:r>
            <a:r>
              <a:rPr lang="hu-HU" sz="2400" dirty="0" err="1"/>
              <a:t>Suparen</a:t>
            </a:r>
            <a:r>
              <a:rPr lang="hu-HU" sz="2400" dirty="0"/>
              <a:t> ® ]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 err="1"/>
              <a:t>Irpex</a:t>
            </a:r>
            <a:r>
              <a:rPr lang="hu-HU" sz="2400" dirty="0"/>
              <a:t> </a:t>
            </a:r>
            <a:r>
              <a:rPr lang="hu-HU" sz="2400" dirty="0" err="1"/>
              <a:t>Lacteus</a:t>
            </a:r>
            <a:endParaRPr lang="hu-HU" sz="2400" dirty="0"/>
          </a:p>
          <a:p>
            <a:pPr lvl="4">
              <a:buFont typeface="Wingdings" panose="05000000000000000000" pitchFamily="2" charset="2"/>
              <a:buChar char="v"/>
            </a:pPr>
            <a:endParaRPr lang="hu-HU" sz="2400" dirty="0"/>
          </a:p>
          <a:p>
            <a:pPr marL="0">
              <a:spcBef>
                <a:spcPts val="200"/>
              </a:spcBef>
              <a:spcAft>
                <a:spcPts val="400"/>
              </a:spcAft>
            </a:pPr>
            <a:r>
              <a:rPr lang="hu-HU" sz="2400" dirty="0"/>
              <a:t>Az </a:t>
            </a:r>
            <a:r>
              <a:rPr lang="hu-HU" sz="2400" dirty="0" err="1"/>
              <a:t>Asp</a:t>
            </a:r>
            <a:r>
              <a:rPr lang="hu-HU" sz="2400" dirty="0"/>
              <a:t> </a:t>
            </a:r>
            <a:r>
              <a:rPr lang="hu-HU" sz="2400" dirty="0" err="1"/>
              <a:t>proteázokon</a:t>
            </a:r>
            <a:r>
              <a:rPr lang="hu-HU" sz="2400" dirty="0"/>
              <a:t> belül két alaptípus különíthető el:</a:t>
            </a:r>
          </a:p>
          <a:p>
            <a:pPr marL="0">
              <a:spcBef>
                <a:spcPts val="200"/>
              </a:spcBef>
              <a:spcAft>
                <a:spcPts val="400"/>
              </a:spcAft>
            </a:pPr>
            <a:r>
              <a:rPr lang="hu-HU" sz="2400" dirty="0"/>
              <a:t>− Pepszin típusú enzimek (</a:t>
            </a:r>
            <a:r>
              <a:rPr lang="hu-HU" sz="2400" dirty="0" err="1"/>
              <a:t>pHopt</a:t>
            </a:r>
            <a:r>
              <a:rPr lang="hu-HU" sz="2400" dirty="0"/>
              <a:t> = 2-4), elsősorban </a:t>
            </a:r>
            <a:r>
              <a:rPr lang="hu-HU" sz="2400" i="1" dirty="0" err="1"/>
              <a:t>Aspergillus</a:t>
            </a:r>
            <a:r>
              <a:rPr lang="hu-HU" sz="2400" dirty="0" err="1"/>
              <a:t>ok</a:t>
            </a:r>
            <a:r>
              <a:rPr lang="hu-HU" sz="2400" dirty="0"/>
              <a:t> termelik</a:t>
            </a:r>
          </a:p>
          <a:p>
            <a:pPr marL="0">
              <a:spcBef>
                <a:spcPts val="200"/>
              </a:spcBef>
              <a:spcAft>
                <a:spcPts val="400"/>
              </a:spcAft>
            </a:pPr>
            <a:r>
              <a:rPr lang="hu-HU" sz="2400" dirty="0"/>
              <a:t>− </a:t>
            </a:r>
            <a:r>
              <a:rPr lang="hu-HU" sz="2400" dirty="0" err="1"/>
              <a:t>Rennin</a:t>
            </a:r>
            <a:r>
              <a:rPr lang="hu-HU" sz="2400" dirty="0"/>
              <a:t> típusú enzimek: (</a:t>
            </a:r>
            <a:r>
              <a:rPr lang="hu-HU" sz="2400" dirty="0" err="1"/>
              <a:t>pHopt</a:t>
            </a:r>
            <a:r>
              <a:rPr lang="hu-HU" sz="2400" dirty="0"/>
              <a:t> = 5-7), főleg </a:t>
            </a:r>
            <a:r>
              <a:rPr lang="hu-HU" sz="2400" i="1" dirty="0" err="1"/>
              <a:t>Mucor</a:t>
            </a:r>
            <a:r>
              <a:rPr lang="hu-HU" sz="2400" i="1" dirty="0"/>
              <a:t> </a:t>
            </a:r>
            <a:r>
              <a:rPr lang="hu-HU" sz="2400" dirty="0"/>
              <a:t>törzsek termelik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78811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64289F-8E1D-43D7-8091-65691D9E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hu-HU" sz="4000"/>
              <a:t>Mucorpepszin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B26BA5-06C5-4228-A134-7FAF0489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1"/>
            <a:ext cx="5443175" cy="41330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Termelő törzs: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M. </a:t>
            </a:r>
            <a:r>
              <a:rPr lang="hu-HU" sz="2400" dirty="0" err="1"/>
              <a:t>pusillus</a:t>
            </a:r>
            <a:endParaRPr lang="hu-HU" sz="2400" dirty="0"/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M. </a:t>
            </a:r>
            <a:r>
              <a:rPr lang="hu-HU" sz="2400" dirty="0" err="1"/>
              <a:t>miehei</a:t>
            </a:r>
            <a:endParaRPr lang="hu-HU" sz="2400" dirty="0"/>
          </a:p>
          <a:p>
            <a:pPr lvl="1">
              <a:buFont typeface="Wingdings" panose="05000000000000000000" pitchFamily="2" charset="2"/>
              <a:buChar char="v"/>
            </a:pPr>
            <a:endParaRPr lang="hu-HU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2400" dirty="0"/>
              <a:t>Jellemzők: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extracelluláris enzim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viszonylag magas a tejalvasztó aktivitása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alacsony a </a:t>
            </a:r>
            <a:r>
              <a:rPr lang="hu-HU" sz="2400" dirty="0" err="1"/>
              <a:t>proteolitikus</a:t>
            </a:r>
            <a:r>
              <a:rPr lang="hu-HU" sz="2400" dirty="0"/>
              <a:t> aktivitása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a legmagasabb hőstabilitást mutatják az AP-k között</a:t>
            </a: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50D2B9E3-9FF3-452C-B199-0D1A33B85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49" y="2084832"/>
            <a:ext cx="4912270" cy="36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96BBAC-1492-4156-85E0-58D2D1EA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MUcorpepszin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C873F0-6204-4AD6-A52A-DA322246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28105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hu-HU" sz="2800" dirty="0"/>
              <a:t>Magas hőstabilitás</a:t>
            </a:r>
          </a:p>
          <a:p>
            <a:pPr lvl="2">
              <a:buFont typeface="Wingdings 3" panose="05040102010807070707" pitchFamily="18" charset="2"/>
              <a:buChar char=""/>
            </a:pPr>
            <a:r>
              <a:rPr lang="hu-HU" sz="2800" dirty="0"/>
              <a:t> főzés során megmarad az enzimaktivitás</a:t>
            </a:r>
          </a:p>
          <a:p>
            <a:pPr lvl="4">
              <a:buFont typeface="Wingdings 3" panose="05040102010807070707" pitchFamily="18" charset="2"/>
              <a:buChar char=""/>
            </a:pPr>
            <a:r>
              <a:rPr lang="hu-HU" sz="2800" dirty="0"/>
              <a:t> nem specifikus </a:t>
            </a:r>
            <a:r>
              <a:rPr lang="hu-HU" sz="2800" dirty="0" err="1"/>
              <a:t>proteázok</a:t>
            </a:r>
            <a:r>
              <a:rPr lang="hu-HU" sz="2800" dirty="0"/>
              <a:t> hasítanak</a:t>
            </a:r>
          </a:p>
          <a:p>
            <a:pPr lvl="6">
              <a:buFont typeface="Wingdings 3" panose="05040102010807070707" pitchFamily="18" charset="2"/>
              <a:buChar char=""/>
            </a:pPr>
            <a:r>
              <a:rPr lang="hu-HU" sz="2800" dirty="0"/>
              <a:t>  </a:t>
            </a:r>
            <a:r>
              <a:rPr lang="hu-HU" sz="2800" dirty="0" err="1"/>
              <a:t>peptid</a:t>
            </a:r>
            <a:r>
              <a:rPr lang="hu-HU" sz="2800" dirty="0"/>
              <a:t> bomlástermékek	</a:t>
            </a:r>
          </a:p>
          <a:p>
            <a:pPr lvl="8">
              <a:buFont typeface="Wingdings 3" panose="05040102010807070707" pitchFamily="18" charset="2"/>
              <a:buChar char=""/>
            </a:pPr>
            <a:r>
              <a:rPr lang="hu-HU" sz="2800" dirty="0"/>
              <a:t> keserű íz, aroma</a:t>
            </a:r>
          </a:p>
          <a:p>
            <a:pPr marL="1225296" lvl="8" indent="0">
              <a:buNone/>
            </a:pPr>
            <a:endParaRPr lang="hu-HU" sz="2800" dirty="0"/>
          </a:p>
          <a:p>
            <a:pPr marL="128016" lvl="1" indent="0">
              <a:buNone/>
            </a:pPr>
            <a:r>
              <a:rPr lang="hu-HU" sz="2800" dirty="0"/>
              <a:t>Megoldás: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hu-HU" sz="2800" dirty="0"/>
              <a:t> </a:t>
            </a:r>
            <a:r>
              <a:rPr lang="hu-HU" sz="2800" dirty="0" err="1"/>
              <a:t>peptidek</a:t>
            </a:r>
            <a:r>
              <a:rPr lang="hu-HU" sz="2800" dirty="0"/>
              <a:t> lebontása </a:t>
            </a:r>
            <a:r>
              <a:rPr lang="hu-HU" sz="2800" dirty="0" err="1"/>
              <a:t>peptidázzal</a:t>
            </a:r>
            <a:endParaRPr lang="hu-HU" sz="28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hu-HU" sz="2800" dirty="0"/>
              <a:t> az enzim hőstabilitásának csökkentése:</a:t>
            </a:r>
          </a:p>
          <a:p>
            <a:pPr lvl="7"/>
            <a:r>
              <a:rPr lang="hu-HU" sz="2800" dirty="0" err="1"/>
              <a:t>endo-Nacetil-glükozaminidáz</a:t>
            </a:r>
            <a:r>
              <a:rPr lang="hu-HU" sz="2800" dirty="0"/>
              <a:t> H kezeléssel </a:t>
            </a:r>
            <a:r>
              <a:rPr lang="hu-HU" sz="2800" dirty="0" err="1"/>
              <a:t>deglikozilálják</a:t>
            </a:r>
            <a:endParaRPr lang="hu-HU" sz="2800" dirty="0"/>
          </a:p>
          <a:p>
            <a:pPr lvl="7"/>
            <a:r>
              <a:rPr lang="hu-HU" sz="2800" dirty="0"/>
              <a:t>vizes oldatban aktív klórt tartalmazó oxidálószerekkel kezelik</a:t>
            </a:r>
          </a:p>
          <a:p>
            <a:pPr lvl="7"/>
            <a:r>
              <a:rPr lang="hu-HU" sz="2800" dirty="0"/>
              <a:t>karbonsav aktív </a:t>
            </a:r>
            <a:r>
              <a:rPr lang="hu-HU" sz="2800" dirty="0" err="1"/>
              <a:t>származékával</a:t>
            </a:r>
            <a:r>
              <a:rPr lang="hu-HU" sz="2800" dirty="0"/>
              <a:t> </a:t>
            </a:r>
            <a:r>
              <a:rPr lang="hu-HU" sz="2800" dirty="0" err="1"/>
              <a:t>acilezik</a:t>
            </a:r>
            <a:r>
              <a:rPr lang="hu-HU" sz="2800" dirty="0"/>
              <a:t>	</a:t>
            </a:r>
          </a:p>
          <a:p>
            <a:pPr marL="923544" lvl="6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3069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6F9CA6-31A8-494C-84D0-74FFD521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u-HU" dirty="0" err="1"/>
              <a:t>Endothiapepszin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8E23C6-5581-4F5F-ADC4-46535C52D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2" y="2386051"/>
            <a:ext cx="3886733" cy="388673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629F75-AE08-4BBA-8DF1-EDFABF77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400" dirty="0" err="1"/>
              <a:t>Termeló</a:t>
            </a:r>
            <a:r>
              <a:rPr lang="hu-HU" sz="2400" dirty="0"/>
              <a:t> törzs: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 err="1"/>
              <a:t>Cryphonectria</a:t>
            </a:r>
            <a:r>
              <a:rPr lang="hu-HU" sz="2400" dirty="0"/>
              <a:t> </a:t>
            </a:r>
            <a:r>
              <a:rPr lang="hu-HU" sz="2400" dirty="0" err="1"/>
              <a:t>parasitica</a:t>
            </a:r>
            <a:r>
              <a:rPr lang="hu-HU" sz="2400" dirty="0"/>
              <a:t>  (gesztenyefenyő gomba 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hu-HU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hu-HU" sz="2400" dirty="0"/>
              <a:t>Jellemzők: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Legjobban hasonlít az </a:t>
            </a:r>
            <a:r>
              <a:rPr lang="hu-HU" sz="2400" dirty="0" err="1"/>
              <a:t>állíti</a:t>
            </a:r>
            <a:r>
              <a:rPr lang="hu-HU" sz="2400" dirty="0"/>
              <a:t> eredetű </a:t>
            </a:r>
            <a:r>
              <a:rPr lang="hu-HU" sz="2400" dirty="0" err="1"/>
              <a:t>kimozinra</a:t>
            </a:r>
            <a:endParaRPr lang="hu-HU" sz="2400" dirty="0"/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Nagyon magas a hőstabilitása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Magas a </a:t>
            </a:r>
            <a:r>
              <a:rPr lang="hu-HU" sz="2400" dirty="0" err="1"/>
              <a:t>proteolitikus</a:t>
            </a:r>
            <a:r>
              <a:rPr lang="hu-HU" sz="2400" dirty="0"/>
              <a:t> aktivitása</a:t>
            </a:r>
          </a:p>
          <a:p>
            <a:pPr marL="128016" lvl="1" indent="0">
              <a:buNone/>
            </a:pPr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378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8A128B-7BBA-4B5A-80E7-26441FD7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Irpex</a:t>
            </a:r>
            <a:r>
              <a:rPr lang="hu-HU" dirty="0"/>
              <a:t> </a:t>
            </a:r>
            <a:r>
              <a:rPr lang="hu-HU" dirty="0" err="1"/>
              <a:t>Lacteus</a:t>
            </a:r>
            <a:r>
              <a:rPr lang="hu-HU" dirty="0"/>
              <a:t> </a:t>
            </a:r>
            <a:r>
              <a:rPr lang="hu-HU" dirty="0" err="1"/>
              <a:t>proteáz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98DF54-43F1-47AA-BE2C-A80B15469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288285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Termelő törzs: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 err="1"/>
              <a:t>Irpex</a:t>
            </a:r>
            <a:r>
              <a:rPr lang="hu-HU" sz="2400" dirty="0"/>
              <a:t> </a:t>
            </a:r>
            <a:r>
              <a:rPr lang="hu-HU" sz="2400" dirty="0" err="1"/>
              <a:t>lacteus</a:t>
            </a:r>
            <a:r>
              <a:rPr lang="hu-HU" sz="2400" dirty="0"/>
              <a:t> : fát bontó </a:t>
            </a:r>
            <a:r>
              <a:rPr lang="hu-HU" sz="2400" dirty="0" err="1"/>
              <a:t>basidiomycete</a:t>
            </a:r>
            <a:r>
              <a:rPr lang="hu-HU" sz="24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hu-HU" sz="240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356F60-66C6-4F21-8A28-F0562D6D9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9862" y="2286000"/>
            <a:ext cx="6654338" cy="402336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hu-HU" sz="2400" dirty="0"/>
              <a:t>Jellemzők: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 magas tejalvasztó képesség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magas </a:t>
            </a:r>
            <a:r>
              <a:rPr lang="hu-HU" sz="2400" dirty="0" err="1"/>
              <a:t>proteolitikus</a:t>
            </a:r>
            <a:r>
              <a:rPr lang="hu-HU" sz="2400" dirty="0"/>
              <a:t> aktivitás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340 aminosavból áll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hu-HU" sz="2400" dirty="0"/>
              <a:t>30%-a szerin- és </a:t>
            </a:r>
            <a:r>
              <a:rPr lang="hu-HU" sz="2400" dirty="0" err="1"/>
              <a:t>treoninaminosav</a:t>
            </a:r>
            <a:endParaRPr lang="hu-HU" sz="2400" dirty="0"/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35 </a:t>
            </a:r>
            <a:r>
              <a:rPr lang="hu-HU" sz="2400" dirty="0" err="1"/>
              <a:t>kDa</a:t>
            </a:r>
            <a:endParaRPr lang="hu-HU" sz="2400" dirty="0"/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legaktívabb pH = 3,0-nál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 err="1"/>
              <a:t>pepstatin</a:t>
            </a:r>
            <a:r>
              <a:rPr lang="hu-HU" sz="2400" dirty="0"/>
              <a:t> gátolja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hu-HU" sz="2400" dirty="0"/>
              <a:t>hiányoznak a három diszulfid hidak a szerkezetéből</a:t>
            </a:r>
          </a:p>
          <a:p>
            <a:endParaRPr lang="hu-HU" dirty="0"/>
          </a:p>
        </p:txBody>
      </p:sp>
      <p:pic>
        <p:nvPicPr>
          <p:cNvPr id="6" name="Kép 5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4DFC58DE-F70A-44D7-9208-73AD82AC2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7" y="3973763"/>
            <a:ext cx="3867993" cy="27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4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ACFCB509-E73A-41CD-883B-99344119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Enzimpreparátumok összehasonlítása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6">
                <a:extLst>
                  <a:ext uri="{FF2B5EF4-FFF2-40B4-BE49-F238E27FC236}">
                    <a16:creationId xmlns:a16="http://schemas.microsoft.com/office/drawing/2014/main" id="{21AC3900-A58E-42BB-ACF4-D8CCF8EE43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15889" y="2541913"/>
                <a:ext cx="6689659" cy="949569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𝑀𝐶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𝑃𝐴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𝑚𝑖𝑙𝑘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𝑐𝑙𝑜𝑡𝑡𝑖𝑛𝑔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𝑎𝑐𝑡𝑖𝑣𝑖𝑡𝑦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𝑝𝑟𝑜𝑡𝑒𝑖𝑛𝑎𝑠𝑎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𝑎𝑐𝑡𝑖𝑣𝑖𝑡𝑦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𝑡𝑒𝑗𝑎𝑙𝑣𝑎𝑠𝑧𝑡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ó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𝑎𝑘𝑡𝑖𝑣𝑖𝑡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𝑠𝑠𝑧𝑒𝑠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𝑝𝑟𝑜𝑡𝑒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𝑎𝑘𝑡𝑖𝑣𝑖𝑡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</a:p>
            </p:txBody>
          </p:sp>
        </mc:Choice>
        <mc:Fallback xmlns="">
          <p:sp>
            <p:nvSpPr>
              <p:cNvPr id="7" name="Tartalom helye 6">
                <a:extLst>
                  <a:ext uri="{FF2B5EF4-FFF2-40B4-BE49-F238E27FC236}">
                    <a16:creationId xmlns:a16="http://schemas.microsoft.com/office/drawing/2014/main" id="{21AC3900-A58E-42BB-ACF4-D8CCF8EE4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15889" y="2541913"/>
                <a:ext cx="6689659" cy="94956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105392EE-AE8C-413D-9419-44A32C62E8B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50430" t="57048" r="14187" b="25309"/>
          <a:stretch/>
        </p:blipFill>
        <p:spPr bwMode="auto">
          <a:xfrm>
            <a:off x="1939977" y="3429000"/>
            <a:ext cx="7836134" cy="2843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59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31D54C-DBDA-4BDB-8392-5B753AAE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635041"/>
            <a:ext cx="9720072" cy="1499616"/>
          </a:xfrm>
        </p:spPr>
        <p:txBody>
          <a:bodyPr/>
          <a:lstStyle/>
          <a:p>
            <a:r>
              <a:rPr lang="hu-HU" dirty="0"/>
              <a:t>Enzimgyártás Fermentációval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1CDBFFB0-61F8-44E3-83E7-16F17417E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938" y="1794844"/>
            <a:ext cx="4754880" cy="679626"/>
          </a:xfrm>
        </p:spPr>
        <p:txBody>
          <a:bodyPr/>
          <a:lstStyle/>
          <a:p>
            <a:pPr algn="ctr"/>
            <a:r>
              <a:rPr lang="hu-HU" dirty="0"/>
              <a:t>Fonalas gombák</a:t>
            </a:r>
          </a:p>
        </p:txBody>
      </p:sp>
      <p:graphicFrame>
        <p:nvGraphicFramePr>
          <p:cNvPr id="12" name="Táblázat 12">
            <a:extLst>
              <a:ext uri="{FF2B5EF4-FFF2-40B4-BE49-F238E27FC236}">
                <a16:creationId xmlns:a16="http://schemas.microsoft.com/office/drawing/2014/main" id="{5C50972E-466D-448D-AC44-D538184514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7605413"/>
              </p:ext>
            </p:extLst>
          </p:nvPr>
        </p:nvGraphicFramePr>
        <p:xfrm>
          <a:off x="732603" y="2474470"/>
          <a:ext cx="555974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237">
                  <a:extLst>
                    <a:ext uri="{9D8B030D-6E8A-4147-A177-3AD203B41FA5}">
                      <a16:colId xmlns:a16="http://schemas.microsoft.com/office/drawing/2014/main" val="1846440692"/>
                    </a:ext>
                  </a:extLst>
                </a:gridCol>
                <a:gridCol w="3000505">
                  <a:extLst>
                    <a:ext uri="{9D8B030D-6E8A-4147-A177-3AD203B41FA5}">
                      <a16:colId xmlns:a16="http://schemas.microsoft.com/office/drawing/2014/main" val="2819105739"/>
                    </a:ext>
                  </a:extLst>
                </a:gridCol>
              </a:tblGrid>
              <a:tr h="42062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u-HU" dirty="0"/>
                        <a:t>Előny: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Extracelluláris termék</a:t>
                      </a:r>
                      <a:endParaRPr lang="hu-HU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Egyszerű feldolgozási lépéssor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Nagy hozam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Alacsony költségek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Hátrány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dirty="0"/>
                        <a:t>Fermentációs idő: 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hu-HU" dirty="0"/>
                        <a:t>4-6 nap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hu-HU" dirty="0"/>
                        <a:t>Nagyobb energia költség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hu-HU" dirty="0"/>
                        <a:t>Rontja a </a:t>
                      </a:r>
                      <a:r>
                        <a:rPr lang="hu-HU" dirty="0" err="1"/>
                        <a:t>fermentorok</a:t>
                      </a:r>
                      <a:r>
                        <a:rPr lang="hu-HU" dirty="0"/>
                        <a:t> kapacitásának kihasználtságát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dirty="0"/>
                        <a:t>fertőzés kockázata nagyobb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dirty="0"/>
                        <a:t>Morfológiai, </a:t>
                      </a:r>
                      <a:r>
                        <a:rPr lang="hu-HU" dirty="0" err="1"/>
                        <a:t>reológiai</a:t>
                      </a:r>
                      <a:r>
                        <a:rPr lang="hu-HU" dirty="0"/>
                        <a:t> problémák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hu-HU" dirty="0"/>
                        <a:t>nehezíti a léptéknövelést, </a:t>
                      </a:r>
                      <a:r>
                        <a:rPr lang="hu-HU" dirty="0" err="1"/>
                        <a:t>reprodukálhatóságot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85813"/>
                  </a:ext>
                </a:extLst>
              </a:tr>
            </a:tbl>
          </a:graphicData>
        </a:graphic>
      </p:graphicFrame>
      <p:sp>
        <p:nvSpPr>
          <p:cNvPr id="8" name="Szöveg helye 7">
            <a:extLst>
              <a:ext uri="{FF2B5EF4-FFF2-40B4-BE49-F238E27FC236}">
                <a16:creationId xmlns:a16="http://schemas.microsoft.com/office/drawing/2014/main" id="{6CAE08C5-7869-42F8-A133-EB1D81DFB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5872" y="1814192"/>
            <a:ext cx="4754880" cy="679626"/>
          </a:xfrm>
        </p:spPr>
        <p:txBody>
          <a:bodyPr/>
          <a:lstStyle/>
          <a:p>
            <a:pPr algn="ctr"/>
            <a:r>
              <a:rPr lang="hu-HU" dirty="0" err="1"/>
              <a:t>Baktáriumok</a:t>
            </a:r>
            <a:endParaRPr lang="hu-HU" dirty="0"/>
          </a:p>
        </p:txBody>
      </p:sp>
      <p:graphicFrame>
        <p:nvGraphicFramePr>
          <p:cNvPr id="14" name="Táblázat 14">
            <a:extLst>
              <a:ext uri="{FF2B5EF4-FFF2-40B4-BE49-F238E27FC236}">
                <a16:creationId xmlns:a16="http://schemas.microsoft.com/office/drawing/2014/main" id="{030FAB25-AA58-49CC-ABE7-3869FA3434C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3480958"/>
              </p:ext>
            </p:extLst>
          </p:nvPr>
        </p:nvGraphicFramePr>
        <p:xfrm>
          <a:off x="6417425" y="2493818"/>
          <a:ext cx="555974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942">
                  <a:extLst>
                    <a:ext uri="{9D8B030D-6E8A-4147-A177-3AD203B41FA5}">
                      <a16:colId xmlns:a16="http://schemas.microsoft.com/office/drawing/2014/main" val="235816742"/>
                    </a:ext>
                  </a:extLst>
                </a:gridCol>
                <a:gridCol w="3115800">
                  <a:extLst>
                    <a:ext uri="{9D8B030D-6E8A-4147-A177-3AD203B41FA5}">
                      <a16:colId xmlns:a16="http://schemas.microsoft.com/office/drawing/2014/main" val="3129590087"/>
                    </a:ext>
                  </a:extLst>
                </a:gridCol>
              </a:tblGrid>
              <a:tr h="4206240">
                <a:tc>
                  <a:txBody>
                    <a:bodyPr/>
                    <a:lstStyle/>
                    <a:p>
                      <a:r>
                        <a:rPr lang="hu-HU" dirty="0"/>
                        <a:t>Előny: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dirty="0"/>
                        <a:t>Egyszerű tápoldat alkalmazása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dirty="0"/>
                        <a:t>Gyors szaporodás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dirty="0"/>
                        <a:t>Jobb tenyésztési </a:t>
                      </a:r>
                      <a:r>
                        <a:rPr lang="hu-HU" dirty="0" err="1"/>
                        <a:t>reprodukálhaság</a:t>
                      </a:r>
                      <a:endParaRPr lang="hu-HU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dirty="0"/>
                        <a:t>Fermentációs idő: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hu-HU" dirty="0"/>
                        <a:t>2-3 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Hátrány: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hu-H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intracellulárisan</a:t>
                      </a: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termelt termék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Ezáltal kinyerési és </a:t>
                      </a:r>
                      <a:r>
                        <a:rPr lang="hu-H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tisztitási</a:t>
                      </a: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lépéseket kell beiktatni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 rontja a kihozatalt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hu-HU" dirty="0"/>
                        <a:t>Drágítja a technológiát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hu-HU" dirty="0"/>
                        <a:t>Kinyeréshez használt vegyi anyagok </a:t>
                      </a:r>
                      <a:r>
                        <a:rPr lang="hu-HU" dirty="0" err="1"/>
                        <a:t>környezetszennyezőek</a:t>
                      </a:r>
                      <a:endParaRPr lang="hu-HU" dirty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9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58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BD9C14-047F-4D3B-B940-7A2C1A27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23" y="864524"/>
            <a:ext cx="1968454" cy="2347514"/>
          </a:xfrm>
        </p:spPr>
        <p:txBody>
          <a:bodyPr>
            <a:normAutofit/>
          </a:bodyPr>
          <a:lstStyle/>
          <a:p>
            <a:r>
              <a:rPr lang="hu-HU" sz="3700" dirty="0"/>
              <a:t>Kimozin termelés penészgombákkal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A1E1916-72ED-4704-8609-35C4DF3EEE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9331" y="864524"/>
            <a:ext cx="8772068" cy="5408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980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F07DBF3-AF37-461E-A4A9-BC2E3D6323DC}"/>
              </a:ext>
            </a:extLst>
          </p:cNvPr>
          <p:cNvSpPr txBox="1"/>
          <p:nvPr/>
        </p:nvSpPr>
        <p:spPr>
          <a:xfrm>
            <a:off x="4713224" y="1105351"/>
            <a:ext cx="6353967" cy="3023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Köszönjük a figyelmüket!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2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7" y="731863"/>
            <a:ext cx="8952630" cy="1077686"/>
          </a:xfrm>
        </p:spPr>
        <p:txBody>
          <a:bodyPr/>
          <a:lstStyle/>
          <a:p>
            <a:r>
              <a:rPr lang="hu-HU" dirty="0" err="1"/>
              <a:t>Aszparaginsav</a:t>
            </a:r>
            <a:r>
              <a:rPr lang="hu-HU" dirty="0"/>
              <a:t> </a:t>
            </a:r>
            <a:r>
              <a:rPr lang="hu-HU" dirty="0" err="1"/>
              <a:t>proteázok</a:t>
            </a:r>
            <a:r>
              <a:rPr lang="hu-HU" dirty="0"/>
              <a:t>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Aktív helyen 2 </a:t>
            </a:r>
            <a:r>
              <a:rPr lang="hu-HU" dirty="0" err="1"/>
              <a:t>Asp</a:t>
            </a:r>
            <a:r>
              <a:rPr lang="hu-HU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err="1"/>
              <a:t>Preproenzim</a:t>
            </a:r>
            <a:r>
              <a:rPr lang="hu-HU" dirty="0"/>
              <a:t> forma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sz="2000" dirty="0"/>
              <a:t>SP = </a:t>
            </a:r>
            <a:r>
              <a:rPr lang="hu-HU" sz="2000" dirty="0" err="1"/>
              <a:t>Signal</a:t>
            </a:r>
            <a:r>
              <a:rPr lang="hu-HU" sz="2000" dirty="0"/>
              <a:t> </a:t>
            </a:r>
            <a:r>
              <a:rPr lang="hu-HU" sz="2000" dirty="0" err="1"/>
              <a:t>Peptide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	P = </a:t>
            </a:r>
            <a:r>
              <a:rPr lang="hu-HU" sz="2000" dirty="0" err="1"/>
              <a:t>Prosegment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	M = </a:t>
            </a:r>
            <a:r>
              <a:rPr lang="hu-HU" sz="2000" dirty="0" err="1"/>
              <a:t>Mature</a:t>
            </a:r>
            <a:r>
              <a:rPr lang="hu-HU" sz="2000" dirty="0"/>
              <a:t> </a:t>
            </a:r>
            <a:r>
              <a:rPr lang="hu-HU" sz="2000" dirty="0" err="1"/>
              <a:t>enzyme</a:t>
            </a:r>
            <a:endParaRPr lang="hu-H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/>
              <a:t> SP lehasadása </a:t>
            </a:r>
            <a:r>
              <a:rPr lang="hu-HU" sz="2000" dirty="0">
                <a:sym typeface="Wingdings" panose="05000000000000000000" pitchFamily="2" charset="2"/>
              </a:rPr>
              <a:t> Aktív forma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 320-360 aminosavból álló </a:t>
            </a:r>
            <a:r>
              <a:rPr lang="hu-HU" sz="2000" dirty="0" err="1">
                <a:sym typeface="Wingdings" panose="05000000000000000000" pitchFamily="2" charset="2"/>
              </a:rPr>
              <a:t>peptid</a:t>
            </a:r>
            <a:endParaRPr lang="hu-HU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 32-36 </a:t>
            </a:r>
            <a:r>
              <a:rPr lang="hu-HU" sz="2000" dirty="0" err="1">
                <a:sym typeface="Wingdings" panose="05000000000000000000" pitchFamily="2" charset="2"/>
              </a:rPr>
              <a:t>kDa</a:t>
            </a:r>
            <a:endParaRPr lang="hu-HU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 Másodlagos szerkezet: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-redő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7645852" y="1219264"/>
            <a:ext cx="2598027" cy="40048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454" y="4633799"/>
            <a:ext cx="4602177" cy="9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3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Jellemzők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sz="2800" dirty="0"/>
              <a:t>Jelen van: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Állatokban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Növényekben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Gombákban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Vírusokban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865223" cy="4023360"/>
          </a:xfrm>
        </p:spPr>
        <p:txBody>
          <a:bodyPr>
            <a:normAutofit/>
          </a:bodyPr>
          <a:lstStyle/>
          <a:p>
            <a:r>
              <a:rPr lang="hu-HU" sz="2800" dirty="0"/>
              <a:t>Szerepe: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 </a:t>
            </a:r>
            <a:r>
              <a:rPr lang="hu-HU" sz="2400" b="1" dirty="0"/>
              <a:t>Emésztőrendszeri enzim emlősökben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b="1" dirty="0"/>
              <a:t> </a:t>
            </a:r>
            <a:r>
              <a:rPr lang="hu-HU" sz="2400" dirty="0" err="1"/>
              <a:t>Patogének</a:t>
            </a:r>
            <a:r>
              <a:rPr lang="hu-HU" sz="2400" dirty="0"/>
              <a:t> elleni védekezés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 Emlőrák </a:t>
            </a:r>
            <a:r>
              <a:rPr lang="hu-HU" sz="2400" dirty="0" err="1"/>
              <a:t>metasztázis</a:t>
            </a:r>
            <a:r>
              <a:rPr lang="hu-HU" sz="2400" dirty="0"/>
              <a:t> képzése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 Vérnyomásszabályozás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400" dirty="0"/>
              <a:t> HIV fehérjék érése</a:t>
            </a:r>
          </a:p>
          <a:p>
            <a:pPr>
              <a:buFont typeface="Wingdings" panose="05000000000000000000" pitchFamily="2" charset="2"/>
              <a:buChar char="v"/>
            </a:pP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8907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Sajtgyártás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Természetes előfordulása: borjak gyomrában (cél: </a:t>
            </a:r>
            <a:r>
              <a:rPr lang="hu-HU" dirty="0" err="1"/>
              <a:t>megalvassza</a:t>
            </a:r>
            <a:r>
              <a:rPr lang="hu-HU" dirty="0"/>
              <a:t> a tejet </a:t>
            </a:r>
            <a:r>
              <a:rPr lang="hu-HU" dirty="0">
                <a:sym typeface="Wingdings" panose="05000000000000000000" pitchFamily="2" charset="2"/>
              </a:rPr>
              <a:t> könnyebben emészthető)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ym typeface="Wingdings" panose="05000000000000000000" pitchFamily="2" charset="2"/>
              </a:rPr>
              <a:t> Egyik legősibb technológia, amelyben enzimeket alkalmaztak (~ i.e. 6000)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/>
              <a:t>A sajt: Tejből, tejszínből vagy ezek keverékéből savanyítással vagy </a:t>
            </a:r>
            <a:r>
              <a:rPr lang="hu-HU" b="1" dirty="0">
                <a:solidFill>
                  <a:srgbClr val="FFC000"/>
                </a:solidFill>
              </a:rPr>
              <a:t>oltóenzim hozzáadásával leválasztott alvadékból</a:t>
            </a:r>
            <a:r>
              <a:rPr lang="hu-HU" dirty="0">
                <a:solidFill>
                  <a:srgbClr val="FFC000"/>
                </a:solidFill>
              </a:rPr>
              <a:t> </a:t>
            </a:r>
            <a:r>
              <a:rPr lang="hu-HU" dirty="0"/>
              <a:t>a savó elválasztása után előállított frissen vagy érlelést követően forgalmazott élelmiszeripari termék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hu-HU" dirty="0">
              <a:sym typeface="Wingdings" panose="05000000000000000000" pitchFamily="2" charset="2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91699" y="1567543"/>
            <a:ext cx="6208765" cy="44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tej felépítése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/>
                  <a:t> Kolloid rendszer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/>
                  <a:t> Tejfehérje (kazein) </a:t>
                </a:r>
                <a:r>
                  <a:rPr lang="hu-HU" dirty="0">
                    <a:sym typeface="Wingdings" panose="05000000000000000000" pitchFamily="2" charset="2"/>
                  </a:rPr>
                  <a:t> a kolloid fázisban, micellákban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>
                    <a:sym typeface="Wingdings" panose="05000000000000000000" pitchFamily="2" charset="2"/>
                  </a:rPr>
                  <a:t> Micella: </a:t>
                </a:r>
                <a:r>
                  <a:rPr lang="hu-HU" dirty="0" err="1">
                    <a:sym typeface="Wingdings" panose="05000000000000000000" pitchFamily="2" charset="2"/>
                  </a:rPr>
                  <a:t>hidrátburok</a:t>
                </a:r>
                <a:r>
                  <a:rPr lang="hu-HU" dirty="0">
                    <a:sym typeface="Wingdings" panose="05000000000000000000" pitchFamily="2" charset="2"/>
                  </a:rPr>
                  <a:t> (1) + </a:t>
                </a:r>
                <a:r>
                  <a:rPr lang="hu-HU" dirty="0" err="1">
                    <a:sym typeface="Wingdings" panose="05000000000000000000" pitchFamily="2" charset="2"/>
                  </a:rPr>
                  <a:t>kálcium</a:t>
                </a:r>
                <a:r>
                  <a:rPr lang="hu-HU" dirty="0">
                    <a:sym typeface="Wingdings" panose="05000000000000000000" pitchFamily="2" charset="2"/>
                  </a:rPr>
                  <a:t>-foszfát kristályok (2) + fehérjemag (3)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hu-H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s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-,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β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-kazein: micellák belsejében</a:t>
                </a:r>
                <a:endParaRPr lang="hu-HU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>
                    <a:sym typeface="Wingdings" panose="05000000000000000000" pitchFamily="2" charset="2"/>
                  </a:rPr>
                  <a:t> </a:t>
                </a:r>
                <a:r>
                  <a:rPr lang="el-GR" dirty="0"/>
                  <a:t>κ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-kazein: a micellák felszínén véd a koagulációtól</a:t>
                </a:r>
                <a:endParaRPr lang="hu-HU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308" t="-18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3101" y="585216"/>
            <a:ext cx="3621099" cy="25811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629" y="3481828"/>
            <a:ext cx="4986657" cy="29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Asp-proteáz</a:t>
            </a:r>
            <a:r>
              <a:rPr lang="hu-HU" dirty="0"/>
              <a:t> működése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76790" y="2270879"/>
                <a:ext cx="5390026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/>
                  <a:t> </a:t>
                </a:r>
                <a:r>
                  <a:rPr lang="el-GR" dirty="0"/>
                  <a:t>κ</a:t>
                </a:r>
                <a:r>
                  <a:rPr lang="hu-HU" dirty="0"/>
                  <a:t>-kazeint hasítják a </a:t>
                </a:r>
                <a:r>
                  <a:rPr lang="hu-HU" dirty="0" err="1"/>
                  <a:t>fenilalanin-metionin</a:t>
                </a:r>
                <a:r>
                  <a:rPr lang="hu-HU" dirty="0"/>
                  <a:t> (Phe</a:t>
                </a:r>
                <a:r>
                  <a:rPr lang="hu-HU" baseline="30000" dirty="0"/>
                  <a:t>105</a:t>
                </a:r>
                <a:r>
                  <a:rPr lang="hu-HU" dirty="0"/>
                  <a:t>-Met</a:t>
                </a:r>
                <a:r>
                  <a:rPr lang="hu-HU" baseline="30000" dirty="0"/>
                  <a:t>106</a:t>
                </a:r>
                <a:r>
                  <a:rPr lang="hu-HU" dirty="0"/>
                  <a:t>) kötésnél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/>
                  <a:t> Eredmény: para-</a:t>
                </a:r>
                <a:r>
                  <a:rPr lang="el-GR" dirty="0"/>
                  <a:t>κ</a:t>
                </a:r>
                <a:r>
                  <a:rPr lang="hu-HU" dirty="0"/>
                  <a:t>-kazein (hidrofób)  		        </a:t>
                </a:r>
                <a:r>
                  <a:rPr lang="hu-HU" dirty="0" err="1"/>
                  <a:t>makropeptid</a:t>
                </a:r>
                <a:r>
                  <a:rPr lang="hu-HU" dirty="0"/>
                  <a:t> (hidrofil)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/>
                  <a:t> Micella destabilizációja </a:t>
                </a:r>
                <a:r>
                  <a:rPr lang="hu-HU" dirty="0">
                    <a:sym typeface="Wingdings" panose="05000000000000000000" pitchFamily="2" charset="2"/>
                  </a:rPr>
                  <a:t> koaguláció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Ca</m:t>
                        </m:r>
                      </m:e>
                      <m:sup>
                        <m:r>
                          <a:rPr lang="hu-HU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2+</m:t>
                        </m:r>
                      </m:sup>
                    </m:sSup>
                  </m:oMath>
                </a14:m>
                <a:r>
                  <a:rPr lang="hu-HU" dirty="0">
                    <a:sym typeface="Wingdings" panose="05000000000000000000" pitchFamily="2" charset="2"/>
                  </a:rPr>
                  <a:t>: </a:t>
                </a:r>
                <a:r>
                  <a:rPr lang="hu-HU" dirty="0" err="1">
                    <a:sym typeface="Wingdings" panose="05000000000000000000" pitchFamily="2" charset="2"/>
                  </a:rPr>
                  <a:t>térhálósodást</a:t>
                </a:r>
                <a:r>
                  <a:rPr lang="hu-HU" dirty="0">
                    <a:sym typeface="Wingdings" panose="05000000000000000000" pitchFamily="2" charset="2"/>
                  </a:rPr>
                  <a:t> segítik elő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>
                    <a:sym typeface="Wingdings" panose="05000000000000000000" pitchFamily="2" charset="2"/>
                  </a:rPr>
                  <a:t> A </a:t>
                </a:r>
                <a:r>
                  <a:rPr lang="hu-HU" dirty="0" err="1">
                    <a:sym typeface="Wingdings" panose="05000000000000000000" pitchFamily="2" charset="2"/>
                  </a:rPr>
                  <a:t>koagulált</a:t>
                </a:r>
                <a:r>
                  <a:rPr lang="hu-HU" dirty="0">
                    <a:sym typeface="Wingdings" panose="05000000000000000000" pitchFamily="2" charset="2"/>
                  </a:rPr>
                  <a:t> fehérjék magukba zárják a tej egyéb alkotóit (tejzsír, tejcukor, tejsav, sók, ásványi anyagok, víz) = </a:t>
                </a:r>
                <a:r>
                  <a:rPr lang="hu-HU" b="1" dirty="0">
                    <a:sym typeface="Wingdings" panose="05000000000000000000" pitchFamily="2" charset="2"/>
                  </a:rPr>
                  <a:t>alvadék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hu-HU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6790" y="2270879"/>
                <a:ext cx="5390026" cy="4023360"/>
              </a:xfrm>
              <a:blipFill>
                <a:blip r:embed="rId3"/>
                <a:stretch>
                  <a:fillRect l="-2036" t="-1970" r="-4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66816" y="399169"/>
            <a:ext cx="5693327" cy="17042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164" y="2423712"/>
            <a:ext cx="3821872" cy="33134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4099" y="2103396"/>
            <a:ext cx="2475191" cy="230448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3480" y="4473611"/>
            <a:ext cx="2973719" cy="15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Asp-proteázok</a:t>
            </a:r>
            <a:r>
              <a:rPr lang="hu-HU" dirty="0"/>
              <a:t> előállítása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28" y="2286000"/>
            <a:ext cx="10405872" cy="402336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Régebben: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borjúgyomor</a:t>
            </a:r>
          </a:p>
          <a:p>
            <a:pPr marL="0" indent="0">
              <a:buNone/>
            </a:pPr>
            <a:r>
              <a:rPr lang="hu-HU" dirty="0"/>
              <a:t>Ma: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Egyéb kérődzők (bárány, kecske, teve, bivaly)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</a:t>
            </a:r>
            <a:r>
              <a:rPr lang="hu-HU" dirty="0" err="1"/>
              <a:t>Rekombináns</a:t>
            </a:r>
            <a:r>
              <a:rPr lang="hu-HU" dirty="0"/>
              <a:t> DNS technika (</a:t>
            </a:r>
            <a:r>
              <a:rPr lang="hu-HU" i="1" dirty="0" err="1"/>
              <a:t>Aspergillus</a:t>
            </a:r>
            <a:r>
              <a:rPr lang="hu-HU" i="1" dirty="0"/>
              <a:t> </a:t>
            </a:r>
            <a:r>
              <a:rPr lang="hu-HU" i="1" dirty="0" err="1"/>
              <a:t>niger</a:t>
            </a:r>
            <a:r>
              <a:rPr lang="hu-HU" i="1" dirty="0"/>
              <a:t> </a:t>
            </a:r>
            <a:r>
              <a:rPr lang="hu-HU" dirty="0"/>
              <a:t>var. </a:t>
            </a:r>
            <a:r>
              <a:rPr lang="hu-HU" i="1" dirty="0" err="1"/>
              <a:t>awamori</a:t>
            </a:r>
            <a:r>
              <a:rPr lang="hu-HU" i="1" dirty="0"/>
              <a:t>, </a:t>
            </a:r>
            <a:r>
              <a:rPr lang="hu-HU" dirty="0" err="1"/>
              <a:t>Maxiren</a:t>
            </a:r>
            <a:r>
              <a:rPr lang="hu-HU" dirty="0"/>
              <a:t>®, </a:t>
            </a:r>
            <a:r>
              <a:rPr lang="hu-HU" dirty="0" err="1"/>
              <a:t>Chymogen</a:t>
            </a:r>
            <a:r>
              <a:rPr lang="hu-HU" dirty="0"/>
              <a:t> ®</a:t>
            </a:r>
            <a:r>
              <a:rPr lang="hu-HU" i="1" dirty="0"/>
              <a:t>)</a:t>
            </a: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 Növényi és gomba készítmények</a:t>
            </a:r>
          </a:p>
        </p:txBody>
      </p:sp>
    </p:spTree>
    <p:extLst>
      <p:ext uri="{BB962C8B-B14F-4D97-AF65-F5344CB8AC3E}">
        <p14:creationId xmlns:p14="http://schemas.microsoft.com/office/powerpoint/2010/main" val="80667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1FFFC6-682A-48E4-9468-ECAA86FD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Kimozin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2266EB-B2FD-45A5-AC08-A8384A393D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err="1"/>
              <a:t>Aszparaginsav</a:t>
            </a:r>
            <a:r>
              <a:rPr lang="hu-HU" dirty="0"/>
              <a:t> </a:t>
            </a:r>
            <a:r>
              <a:rPr lang="hu-HU" dirty="0" err="1"/>
              <a:t>proteáz</a:t>
            </a:r>
            <a:r>
              <a:rPr lang="hu-HU" dirty="0"/>
              <a:t>, mely a tej koagulációjáért felelős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Emlősökben magzatban és újszülötteknél van jelen (~90%)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Felnőtt emlősökben jelentéktelen mennyiségben található meg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Természetes funkciója: a gyomorba került tej koagulációja → a </a:t>
            </a:r>
            <a:r>
              <a:rPr lang="el-GR" dirty="0"/>
              <a:t>κ</a:t>
            </a:r>
            <a:r>
              <a:rPr lang="hu-HU" dirty="0"/>
              <a:t>-kazein hidrolízisével elősegíti a tej emésztését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Sajtgyártásban is tejalvasztó funkció</a:t>
            </a:r>
          </a:p>
          <a:p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C01DB24-F49F-4B2B-9778-7290AA2ACE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4210" y="2458638"/>
            <a:ext cx="4523663" cy="3061012"/>
          </a:xfrm>
        </p:spPr>
      </p:pic>
    </p:spTree>
    <p:extLst>
      <p:ext uri="{BB962C8B-B14F-4D97-AF65-F5344CB8AC3E}">
        <p14:creationId xmlns:p14="http://schemas.microsoft.com/office/powerpoint/2010/main" val="1445574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2690</Words>
  <Application>Microsoft Office PowerPoint</Application>
  <PresentationFormat>Szélesvásznú</PresentationFormat>
  <Paragraphs>282</Paragraphs>
  <Slides>29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Times New Roman</vt:lpstr>
      <vt:lpstr>Tw Cen MT</vt:lpstr>
      <vt:lpstr>Tw Cen MT Condensed</vt:lpstr>
      <vt:lpstr>Wingdings</vt:lpstr>
      <vt:lpstr>Wingdings 3</vt:lpstr>
      <vt:lpstr>Integrál</vt:lpstr>
      <vt:lpstr>Aszparaginsav proteázok</vt:lpstr>
      <vt:lpstr>Proteázok általános áttekintése</vt:lpstr>
      <vt:lpstr>Aszparaginsav proteázok szerkezete</vt:lpstr>
      <vt:lpstr>Jellemzők</vt:lpstr>
      <vt:lpstr>Sajtgyártás</vt:lpstr>
      <vt:lpstr>A tej felépítése</vt:lpstr>
      <vt:lpstr>Asp-proteáz működése</vt:lpstr>
      <vt:lpstr>Asp-proteázok előállítása</vt:lpstr>
      <vt:lpstr>Kimozin</vt:lpstr>
      <vt:lpstr>Kimozin Bioszintézise</vt:lpstr>
      <vt:lpstr>Borjú kimozin</vt:lpstr>
      <vt:lpstr>Kecske kimozin</vt:lpstr>
      <vt:lpstr>Bivaly kimozin</vt:lpstr>
      <vt:lpstr>Teve kimozin</vt:lpstr>
      <vt:lpstr>Bárány kimozin</vt:lpstr>
      <vt:lpstr>Növényi eredetű aszparaginsav Proteázok</vt:lpstr>
      <vt:lpstr>Növényi AP-K</vt:lpstr>
      <vt:lpstr>Cardosin</vt:lpstr>
      <vt:lpstr>Cyprosin</vt:lpstr>
      <vt:lpstr>Alternatíva a borjú-kimozinra</vt:lpstr>
      <vt:lpstr>MIKrobiális megoldás</vt:lpstr>
      <vt:lpstr>Mucorpepszin</vt:lpstr>
      <vt:lpstr>MUcorpepszin</vt:lpstr>
      <vt:lpstr>Endothiapepszin</vt:lpstr>
      <vt:lpstr>Irpex Lacteus proteáz</vt:lpstr>
      <vt:lpstr>Enzimpreparátumok összehasonlítása</vt:lpstr>
      <vt:lpstr>Enzimgyártás Fermentációval</vt:lpstr>
      <vt:lpstr>Kimozin termelés penészgombákkal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Aszparaginsav proteázok</dc:title>
  <dc:creator>Matuscsák Anett</dc:creator>
  <cp:lastModifiedBy>Matuscsák Anett</cp:lastModifiedBy>
  <cp:revision>1</cp:revision>
  <dcterms:created xsi:type="dcterms:W3CDTF">2019-11-13T20:06:12Z</dcterms:created>
  <dcterms:modified xsi:type="dcterms:W3CDTF">2019-11-13T20:06:24Z</dcterms:modified>
</cp:coreProperties>
</file>