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2"/>
  </p:notesMasterIdLst>
  <p:handoutMasterIdLst>
    <p:handoutMasterId r:id="rId33"/>
  </p:handoutMasterIdLst>
  <p:sldIdLst>
    <p:sldId id="288" r:id="rId2"/>
    <p:sldId id="323" r:id="rId3"/>
    <p:sldId id="324" r:id="rId4"/>
    <p:sldId id="325" r:id="rId5"/>
    <p:sldId id="279" r:id="rId6"/>
    <p:sldId id="278" r:id="rId7"/>
    <p:sldId id="267" r:id="rId8"/>
    <p:sldId id="290" r:id="rId9"/>
    <p:sldId id="310" r:id="rId10"/>
    <p:sldId id="302" r:id="rId11"/>
    <p:sldId id="303" r:id="rId12"/>
    <p:sldId id="304" r:id="rId13"/>
    <p:sldId id="259" r:id="rId14"/>
    <p:sldId id="328" r:id="rId15"/>
    <p:sldId id="306" r:id="rId16"/>
    <p:sldId id="305" r:id="rId17"/>
    <p:sldId id="307" r:id="rId18"/>
    <p:sldId id="308" r:id="rId19"/>
    <p:sldId id="309" r:id="rId20"/>
    <p:sldId id="264" r:id="rId21"/>
    <p:sldId id="265" r:id="rId22"/>
    <p:sldId id="266" r:id="rId23"/>
    <p:sldId id="257" r:id="rId24"/>
    <p:sldId id="301" r:id="rId25"/>
    <p:sldId id="271" r:id="rId26"/>
    <p:sldId id="299" r:id="rId27"/>
    <p:sldId id="272" r:id="rId28"/>
    <p:sldId id="318" r:id="rId29"/>
    <p:sldId id="322" r:id="rId30"/>
    <p:sldId id="297" r:id="rId3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28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70AC3-4795-4B4D-A83F-108992055AB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D40F6D2-949C-4DAB-B2CA-6ADB007A721C}">
      <dgm:prSet phldrT="[Szöveg]" custT="1"/>
      <dgm:spPr/>
      <dgm:t>
        <a:bodyPr/>
        <a:lstStyle/>
        <a:p>
          <a:r>
            <a:rPr lang="hu-HU" sz="2000" dirty="0" smtClean="0"/>
            <a:t>Vegyészmérnöki tudományok</a:t>
          </a:r>
          <a:endParaRPr lang="hu-HU" sz="2000" dirty="0"/>
        </a:p>
      </dgm:t>
    </dgm:pt>
    <dgm:pt modelId="{FFE36B86-5098-4718-BEDB-C05686F04A18}" type="parTrans" cxnId="{57E282EC-DC28-47D9-8FF5-310BA89AD075}">
      <dgm:prSet/>
      <dgm:spPr/>
      <dgm:t>
        <a:bodyPr/>
        <a:lstStyle/>
        <a:p>
          <a:endParaRPr lang="hu-HU" sz="2000"/>
        </a:p>
      </dgm:t>
    </dgm:pt>
    <dgm:pt modelId="{41B25D83-BDFF-451D-82D6-DB5479ADCABE}" type="sibTrans" cxnId="{57E282EC-DC28-47D9-8FF5-310BA89AD075}">
      <dgm:prSet/>
      <dgm:spPr/>
      <dgm:t>
        <a:bodyPr/>
        <a:lstStyle/>
        <a:p>
          <a:endParaRPr lang="hu-HU" sz="2000"/>
        </a:p>
      </dgm:t>
    </dgm:pt>
    <dgm:pt modelId="{6B957B7E-F82B-4941-B7C4-94AF0E85A7D3}">
      <dgm:prSet phldrT="[Szöveg]" custT="1"/>
      <dgm:spPr/>
      <dgm:t>
        <a:bodyPr/>
        <a:lstStyle/>
        <a:p>
          <a:r>
            <a:rPr lang="hu-HU" sz="2000" dirty="0" smtClean="0"/>
            <a:t>Orvos-tudomány</a:t>
          </a:r>
          <a:endParaRPr lang="hu-HU" sz="2000" dirty="0"/>
        </a:p>
      </dgm:t>
    </dgm:pt>
    <dgm:pt modelId="{31FF5AFD-474F-4C3D-9585-FD890C493EA7}" type="parTrans" cxnId="{3A97030D-CF35-480E-8484-13C87EF08876}">
      <dgm:prSet/>
      <dgm:spPr/>
      <dgm:t>
        <a:bodyPr/>
        <a:lstStyle/>
        <a:p>
          <a:endParaRPr lang="hu-HU" sz="2000"/>
        </a:p>
      </dgm:t>
    </dgm:pt>
    <dgm:pt modelId="{F7C8F397-B692-4EDE-A9BC-57AC749F2091}" type="sibTrans" cxnId="{3A97030D-CF35-480E-8484-13C87EF08876}">
      <dgm:prSet/>
      <dgm:spPr/>
      <dgm:t>
        <a:bodyPr/>
        <a:lstStyle/>
        <a:p>
          <a:endParaRPr lang="hu-HU" sz="2000"/>
        </a:p>
      </dgm:t>
    </dgm:pt>
    <dgm:pt modelId="{75B3FF5F-322D-492A-8343-CF46A2719A56}">
      <dgm:prSet phldrT="[Szöveg]" custT="1"/>
      <dgm:spPr/>
      <dgm:t>
        <a:bodyPr/>
        <a:lstStyle/>
        <a:p>
          <a:r>
            <a:rPr lang="hu-HU" sz="2000" dirty="0" smtClean="0"/>
            <a:t>Biotechnológia</a:t>
          </a:r>
          <a:endParaRPr lang="hu-HU" sz="2000" dirty="0"/>
        </a:p>
      </dgm:t>
    </dgm:pt>
    <dgm:pt modelId="{56943E21-7822-4023-A9BC-43FA2B4E330F}" type="parTrans" cxnId="{F1DBE7CB-50A3-45C2-9DF7-DAA941D5EC73}">
      <dgm:prSet/>
      <dgm:spPr/>
      <dgm:t>
        <a:bodyPr/>
        <a:lstStyle/>
        <a:p>
          <a:endParaRPr lang="hu-HU" sz="2000"/>
        </a:p>
      </dgm:t>
    </dgm:pt>
    <dgm:pt modelId="{A54CD322-97F1-46D3-BCD9-4EFA87835F07}" type="sibTrans" cxnId="{F1DBE7CB-50A3-45C2-9DF7-DAA941D5EC73}">
      <dgm:prSet/>
      <dgm:spPr/>
      <dgm:t>
        <a:bodyPr/>
        <a:lstStyle/>
        <a:p>
          <a:endParaRPr lang="hu-HU" sz="2000"/>
        </a:p>
      </dgm:t>
    </dgm:pt>
    <dgm:pt modelId="{6804C0D8-0CF8-4535-ACBF-4797A65431CF}" type="pres">
      <dgm:prSet presAssocID="{8BC70AC3-4795-4B4D-A83F-108992055AB5}" presName="compositeShape" presStyleCnt="0">
        <dgm:presLayoutVars>
          <dgm:chMax val="7"/>
          <dgm:dir/>
          <dgm:resizeHandles val="exact"/>
        </dgm:presLayoutVars>
      </dgm:prSet>
      <dgm:spPr/>
    </dgm:pt>
    <dgm:pt modelId="{DF9A7782-4F9A-46E0-BC11-6910ADA16E53}" type="pres">
      <dgm:prSet presAssocID="{DD40F6D2-949C-4DAB-B2CA-6ADB007A721C}" presName="circ1" presStyleLbl="vennNode1" presStyleIdx="0" presStyleCnt="3" custLinFactNeighborX="-202" custLinFactNeighborY="-1436"/>
      <dgm:spPr/>
      <dgm:t>
        <a:bodyPr/>
        <a:lstStyle/>
        <a:p>
          <a:endParaRPr lang="hu-HU"/>
        </a:p>
      </dgm:t>
    </dgm:pt>
    <dgm:pt modelId="{2B03D476-634C-43A5-899E-1122AB54AF98}" type="pres">
      <dgm:prSet presAssocID="{DD40F6D2-949C-4DAB-B2CA-6ADB007A721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7BA4007-6D40-4A95-8FA8-1CC976CA8D98}" type="pres">
      <dgm:prSet presAssocID="{6B957B7E-F82B-4941-B7C4-94AF0E85A7D3}" presName="circ2" presStyleLbl="vennNode1" presStyleIdx="1" presStyleCnt="3"/>
      <dgm:spPr/>
      <dgm:t>
        <a:bodyPr/>
        <a:lstStyle/>
        <a:p>
          <a:endParaRPr lang="hu-HU"/>
        </a:p>
      </dgm:t>
    </dgm:pt>
    <dgm:pt modelId="{A844DF48-9630-49E4-94AE-19CFD6F64FC4}" type="pres">
      <dgm:prSet presAssocID="{6B957B7E-F82B-4941-B7C4-94AF0E85A7D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11BE4F-B32B-44A7-898D-C5CA846E46AB}" type="pres">
      <dgm:prSet presAssocID="{75B3FF5F-322D-492A-8343-CF46A2719A56}" presName="circ3" presStyleLbl="vennNode1" presStyleIdx="2" presStyleCnt="3" custScaleX="100311"/>
      <dgm:spPr/>
      <dgm:t>
        <a:bodyPr/>
        <a:lstStyle/>
        <a:p>
          <a:endParaRPr lang="hu-HU"/>
        </a:p>
      </dgm:t>
    </dgm:pt>
    <dgm:pt modelId="{4453EE03-A537-4F03-A1B3-3E78BE79B75D}" type="pres">
      <dgm:prSet presAssocID="{75B3FF5F-322D-492A-8343-CF46A2719A5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A97030D-CF35-480E-8484-13C87EF08876}" srcId="{8BC70AC3-4795-4B4D-A83F-108992055AB5}" destId="{6B957B7E-F82B-4941-B7C4-94AF0E85A7D3}" srcOrd="1" destOrd="0" parTransId="{31FF5AFD-474F-4C3D-9585-FD890C493EA7}" sibTransId="{F7C8F397-B692-4EDE-A9BC-57AC749F2091}"/>
    <dgm:cxn modelId="{F1DBE7CB-50A3-45C2-9DF7-DAA941D5EC73}" srcId="{8BC70AC3-4795-4B4D-A83F-108992055AB5}" destId="{75B3FF5F-322D-492A-8343-CF46A2719A56}" srcOrd="2" destOrd="0" parTransId="{56943E21-7822-4023-A9BC-43FA2B4E330F}" sibTransId="{A54CD322-97F1-46D3-BCD9-4EFA87835F07}"/>
    <dgm:cxn modelId="{97E21ED7-01D4-427D-AF71-EACAE8C1C2BC}" type="presOf" srcId="{8BC70AC3-4795-4B4D-A83F-108992055AB5}" destId="{6804C0D8-0CF8-4535-ACBF-4797A65431CF}" srcOrd="0" destOrd="0" presId="urn:microsoft.com/office/officeart/2005/8/layout/venn1"/>
    <dgm:cxn modelId="{4BBFACF6-AD7E-43D3-A080-B097B54695E0}" type="presOf" srcId="{75B3FF5F-322D-492A-8343-CF46A2719A56}" destId="{4A11BE4F-B32B-44A7-898D-C5CA846E46AB}" srcOrd="0" destOrd="0" presId="urn:microsoft.com/office/officeart/2005/8/layout/venn1"/>
    <dgm:cxn modelId="{F6926F71-92F0-427F-ABF9-B7CA21D83961}" type="presOf" srcId="{6B957B7E-F82B-4941-B7C4-94AF0E85A7D3}" destId="{A844DF48-9630-49E4-94AE-19CFD6F64FC4}" srcOrd="1" destOrd="0" presId="urn:microsoft.com/office/officeart/2005/8/layout/venn1"/>
    <dgm:cxn modelId="{21852237-F0D8-4EBD-9861-78E84F3499CA}" type="presOf" srcId="{DD40F6D2-949C-4DAB-B2CA-6ADB007A721C}" destId="{2B03D476-634C-43A5-899E-1122AB54AF98}" srcOrd="1" destOrd="0" presId="urn:microsoft.com/office/officeart/2005/8/layout/venn1"/>
    <dgm:cxn modelId="{C7E43A4D-A57E-4EEE-9609-F768BF4674A8}" type="presOf" srcId="{DD40F6D2-949C-4DAB-B2CA-6ADB007A721C}" destId="{DF9A7782-4F9A-46E0-BC11-6910ADA16E53}" srcOrd="0" destOrd="0" presId="urn:microsoft.com/office/officeart/2005/8/layout/venn1"/>
    <dgm:cxn modelId="{57E282EC-DC28-47D9-8FF5-310BA89AD075}" srcId="{8BC70AC3-4795-4B4D-A83F-108992055AB5}" destId="{DD40F6D2-949C-4DAB-B2CA-6ADB007A721C}" srcOrd="0" destOrd="0" parTransId="{FFE36B86-5098-4718-BEDB-C05686F04A18}" sibTransId="{41B25D83-BDFF-451D-82D6-DB5479ADCABE}"/>
    <dgm:cxn modelId="{4E8CD8F2-F482-4239-83DF-54252D4E112F}" type="presOf" srcId="{75B3FF5F-322D-492A-8343-CF46A2719A56}" destId="{4453EE03-A537-4F03-A1B3-3E78BE79B75D}" srcOrd="1" destOrd="0" presId="urn:microsoft.com/office/officeart/2005/8/layout/venn1"/>
    <dgm:cxn modelId="{FBAD37E5-97E8-4D8C-8BE7-5C98171D1F94}" type="presOf" srcId="{6B957B7E-F82B-4941-B7C4-94AF0E85A7D3}" destId="{97BA4007-6D40-4A95-8FA8-1CC976CA8D98}" srcOrd="0" destOrd="0" presId="urn:microsoft.com/office/officeart/2005/8/layout/venn1"/>
    <dgm:cxn modelId="{91443E7C-E1BD-43A1-ADB0-00F60D52C6AE}" type="presParOf" srcId="{6804C0D8-0CF8-4535-ACBF-4797A65431CF}" destId="{DF9A7782-4F9A-46E0-BC11-6910ADA16E53}" srcOrd="0" destOrd="0" presId="urn:microsoft.com/office/officeart/2005/8/layout/venn1"/>
    <dgm:cxn modelId="{C7624ECD-32FC-4467-98D0-1160B55CF8FC}" type="presParOf" srcId="{6804C0D8-0CF8-4535-ACBF-4797A65431CF}" destId="{2B03D476-634C-43A5-899E-1122AB54AF98}" srcOrd="1" destOrd="0" presId="urn:microsoft.com/office/officeart/2005/8/layout/venn1"/>
    <dgm:cxn modelId="{67D53CDB-58B3-4A25-ACCF-CFD6977F91DA}" type="presParOf" srcId="{6804C0D8-0CF8-4535-ACBF-4797A65431CF}" destId="{97BA4007-6D40-4A95-8FA8-1CC976CA8D98}" srcOrd="2" destOrd="0" presId="urn:microsoft.com/office/officeart/2005/8/layout/venn1"/>
    <dgm:cxn modelId="{30D661DB-528C-449A-8E6B-11319EDBDB4A}" type="presParOf" srcId="{6804C0D8-0CF8-4535-ACBF-4797A65431CF}" destId="{A844DF48-9630-49E4-94AE-19CFD6F64FC4}" srcOrd="3" destOrd="0" presId="urn:microsoft.com/office/officeart/2005/8/layout/venn1"/>
    <dgm:cxn modelId="{61756AC8-9040-405C-AD8D-FFE8F897BBAF}" type="presParOf" srcId="{6804C0D8-0CF8-4535-ACBF-4797A65431CF}" destId="{4A11BE4F-B32B-44A7-898D-C5CA846E46AB}" srcOrd="4" destOrd="0" presId="urn:microsoft.com/office/officeart/2005/8/layout/venn1"/>
    <dgm:cxn modelId="{A98F2B80-BA21-4656-AF70-EF957AB2AE1C}" type="presParOf" srcId="{6804C0D8-0CF8-4535-ACBF-4797A65431CF}" destId="{4453EE03-A537-4F03-A1B3-3E78BE79B75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A7782-4F9A-46E0-BC11-6910ADA16E53}">
      <dsp:nvSpPr>
        <dsp:cNvPr id="0" name=""/>
        <dsp:cNvSpPr/>
      </dsp:nvSpPr>
      <dsp:spPr>
        <a:xfrm>
          <a:off x="1902541" y="17742"/>
          <a:ext cx="2740833" cy="2740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Vegyészmérnöki tudományok</a:t>
          </a:r>
          <a:endParaRPr lang="hu-HU" sz="2000" kern="1200" dirty="0"/>
        </a:p>
      </dsp:txBody>
      <dsp:txXfrm>
        <a:off x="2267986" y="497388"/>
        <a:ext cx="2009944" cy="1233375"/>
      </dsp:txXfrm>
    </dsp:sp>
    <dsp:sp modelId="{97BA4007-6D40-4A95-8FA8-1CC976CA8D98}">
      <dsp:nvSpPr>
        <dsp:cNvPr id="0" name=""/>
        <dsp:cNvSpPr/>
      </dsp:nvSpPr>
      <dsp:spPr>
        <a:xfrm>
          <a:off x="2897062" y="1770121"/>
          <a:ext cx="2740833" cy="2740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Orvos-tudomány</a:t>
          </a:r>
          <a:endParaRPr lang="hu-HU" sz="2000" kern="1200" dirty="0"/>
        </a:p>
      </dsp:txBody>
      <dsp:txXfrm>
        <a:off x="3735300" y="2478170"/>
        <a:ext cx="1644500" cy="1507458"/>
      </dsp:txXfrm>
    </dsp:sp>
    <dsp:sp modelId="{4A11BE4F-B32B-44A7-898D-C5CA846E46AB}">
      <dsp:nvSpPr>
        <dsp:cNvPr id="0" name=""/>
        <dsp:cNvSpPr/>
      </dsp:nvSpPr>
      <dsp:spPr>
        <a:xfrm>
          <a:off x="914832" y="1770121"/>
          <a:ext cx="2749357" cy="2740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/>
            <a:t>Biotechnológia</a:t>
          </a:r>
          <a:endParaRPr lang="hu-HU" sz="2000" kern="1200" dirty="0"/>
        </a:p>
      </dsp:txBody>
      <dsp:txXfrm>
        <a:off x="1173729" y="2478170"/>
        <a:ext cx="1649614" cy="1507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CA0049D-DAD7-4A1E-8352-4BB49DAA1001}" type="datetimeFigureOut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A15C7E1-B84F-424D-93B9-E1B86B22AF9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8581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4F76824-AE6A-4918-A350-39B1BF189A7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4288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6EF74D4-BF6F-40C5-912D-3BF4A4023AC6}" type="slidenum">
              <a:rPr lang="hu-HU" smtClean="0">
                <a:latin typeface="Arial" charset="0"/>
              </a:rPr>
              <a:pPr eaLnBrk="1" hangingPunct="1"/>
              <a:t>5</a:t>
            </a:fld>
            <a:endParaRPr lang="hu-HU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801407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643D825-905A-45BF-B1A8-CA5C19B73EBC}" type="slidenum">
              <a:rPr lang="hu-HU" smtClean="0">
                <a:latin typeface="Arial" charset="0"/>
              </a:rPr>
              <a:pPr eaLnBrk="1" hangingPunct="1"/>
              <a:t>26</a:t>
            </a:fld>
            <a:endParaRPr lang="hu-HU" smtClean="0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803109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ECE85AC-3B78-4734-ADC1-85E964E06AB3}" type="slidenum">
              <a:rPr lang="hu-HU" smtClean="0">
                <a:latin typeface="Arial" charset="0"/>
              </a:rPr>
              <a:pPr eaLnBrk="1" hangingPunct="1"/>
              <a:t>27</a:t>
            </a:fld>
            <a:endParaRPr lang="hu-HU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704292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FB60-6E37-4F69-95B4-8CA99A23D54C}" type="slidenum">
              <a:rPr lang="hu-HU" smtClean="0"/>
              <a:pPr/>
              <a:t>28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6323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A845AB0-DF06-4619-9EB2-B065AC0B7A3C}" type="slidenum">
              <a:rPr lang="hu-HU" smtClean="0">
                <a:latin typeface="Arial" charset="0"/>
              </a:rPr>
              <a:pPr eaLnBrk="1" hangingPunct="1"/>
              <a:t>6</a:t>
            </a:fld>
            <a:endParaRPr lang="hu-HU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957406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4A35A06-BC5B-482B-B66C-CA71897E4251}" type="slidenum">
              <a:rPr lang="hu-HU" smtClean="0">
                <a:latin typeface="Arial" charset="0"/>
              </a:rPr>
              <a:pPr eaLnBrk="1" hangingPunct="1"/>
              <a:t>7</a:t>
            </a:fld>
            <a:endParaRPr lang="hu-HU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236159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4DE77C7-A400-4939-A5C5-E0F9D7C320D9}" type="slidenum">
              <a:rPr lang="hu-HU" smtClean="0">
                <a:latin typeface="Arial" charset="0"/>
              </a:rPr>
              <a:pPr eaLnBrk="1" hangingPunct="1"/>
              <a:t>13</a:t>
            </a:fld>
            <a:endParaRPr lang="hu-HU" smtClean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9771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41C77AA3-32E6-487F-AE06-85835C210EBA}" type="slidenum">
              <a:rPr lang="hu-HU" smtClean="0">
                <a:latin typeface="Arial" charset="0"/>
              </a:rPr>
              <a:pPr eaLnBrk="1" hangingPunct="1"/>
              <a:t>20</a:t>
            </a:fld>
            <a:endParaRPr lang="hu-HU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346037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5F45907B-8636-4C08-B62B-1C93F6ADE56F}" type="slidenum">
              <a:rPr lang="hu-HU" smtClean="0">
                <a:latin typeface="Arial" charset="0"/>
              </a:rPr>
              <a:pPr eaLnBrk="1" hangingPunct="1"/>
              <a:t>21</a:t>
            </a:fld>
            <a:endParaRPr lang="hu-HU" smtClean="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91996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A5A0773-180E-4BA8-82C1-E227A42512F5}" type="slidenum">
              <a:rPr lang="hu-HU" smtClean="0">
                <a:latin typeface="Arial" charset="0"/>
              </a:rPr>
              <a:pPr eaLnBrk="1" hangingPunct="1"/>
              <a:t>22</a:t>
            </a:fld>
            <a:endParaRPr lang="hu-HU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565649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F77C195-BAAE-4AA8-A2F6-6138FAD547C9}" type="slidenum">
              <a:rPr lang="hu-HU" smtClean="0">
                <a:latin typeface="Arial" charset="0"/>
              </a:rPr>
              <a:pPr eaLnBrk="1" hangingPunct="1"/>
              <a:t>23</a:t>
            </a:fld>
            <a:endParaRPr lang="hu-HU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970412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6064FDC-3FB2-484D-8031-5012AFF24ADB}" type="slidenum">
              <a:rPr lang="hu-HU" smtClean="0">
                <a:latin typeface="Arial" charset="0"/>
              </a:rPr>
              <a:pPr eaLnBrk="1" hangingPunct="1"/>
              <a:t>25</a:t>
            </a:fld>
            <a:endParaRPr lang="hu-HU" smtClean="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13681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E75E6-F483-49B7-ACE9-B404CFB4A001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9B8D6-4D13-495F-B0BB-B266309B40C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173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10648-7FD0-4266-AF5F-5FD156B04FB4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B5E6C-4E37-4790-A30A-3411800DA80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853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ED45-EA6E-44D5-911E-3A430C443A2A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60C52-363D-41A3-9C91-4A2F4989D2A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2440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6F21E-273A-461C-ADC8-533FE1B5F9D8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9FB78-0A3D-4F0D-A3C5-16AD7275686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972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705F9-6F32-4552-B6AD-70866BC6AE94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79D97-4DA0-4BD0-A0A2-8D8C1866E5A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342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02306-1DE4-46E1-BB8C-8A2E252ADD30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7174D-A8DB-4322-A597-DC2D44577D4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91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549B-C829-4BA3-874E-483EAEAF3DDD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31921-D8F0-40C5-B406-5AB55B3388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794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A43EA-319A-4E29-A303-913B9D7F8DC9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A9218-E2A3-4DC2-BDE7-732F33AB0B2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95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C3937-5D05-48A2-A599-C3B6700FD958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62332-F8D6-4C4E-B7D7-E6B57BC4254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943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DD040-B9B9-4933-AB12-195B81B13BBF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23A9-CE13-4EB6-B84F-02F0CC1AB09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7578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C339E-35C3-45B6-9D06-783ACAD514D6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1D48F-9376-44B5-9D1D-11B4B68D83C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677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6E619-BC6D-4699-A8B2-D9E00CD4578F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1F15C-8F93-438E-A949-E422A3E346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69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 smtClean="0"/>
              <a:t>Mintacím szerkesztése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05B655D-1899-4361-8B6F-68F1B65FB109}" type="datetime1">
              <a:rPr lang="hu-HU"/>
              <a:pPr>
                <a:defRPr/>
              </a:pPr>
              <a:t>2019.11.26.</a:t>
            </a:fld>
            <a:endParaRPr lang="hu-HU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06E2DFA-814B-43DE-8CA5-D493B5A65A0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oleObject" Target="../embeddings/oleObject2.bin"/><Relationship Id="rId7" Type="http://schemas.openxmlformats.org/officeDocument/2006/relationships/diagramData" Target="../diagrams/data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gif"/><Relationship Id="rId11" Type="http://schemas.microsoft.com/office/2007/relationships/diagramDrawing" Target="../diagrams/drawing1.xml"/><Relationship Id="rId5" Type="http://schemas.openxmlformats.org/officeDocument/2006/relationships/image" Target="../media/image3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3.emf"/><Relationship Id="rId9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.bme.h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F1423-F697-4F3F-B5A7-FC1BD59BF89F}" type="slidenum">
              <a:rPr lang="hu-HU"/>
              <a:pPr>
                <a:defRPr/>
              </a:pPr>
              <a:t>1</a:t>
            </a:fld>
            <a:endParaRPr lang="hu-HU"/>
          </a:p>
        </p:txBody>
      </p:sp>
      <p:sp>
        <p:nvSpPr>
          <p:cNvPr id="7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5890A23-AA8B-4EAE-9BBD-975EC455BD2C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1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b="1" dirty="0" smtClean="0">
                <a:solidFill>
                  <a:schemeClr val="bg1"/>
                </a:solidFill>
                <a:latin typeface="Comic Sans MS" pitchFamily="66" charset="0"/>
              </a:rPr>
              <a:t>Pályaorientációs előadás</a:t>
            </a:r>
          </a:p>
        </p:txBody>
      </p:sp>
      <p:pic>
        <p:nvPicPr>
          <p:cNvPr id="4101" name="Picture 5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25" y="1700808"/>
            <a:ext cx="3487737" cy="3487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625914" y="5373216"/>
            <a:ext cx="79223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hu-HU" sz="3600" dirty="0" err="1" smtClean="0">
                <a:latin typeface="Comic Sans MS" pitchFamily="66" charset="0"/>
              </a:rPr>
              <a:t>Hornyánszky</a:t>
            </a:r>
            <a:r>
              <a:rPr lang="hu-HU" sz="3600" dirty="0" smtClean="0">
                <a:latin typeface="Comic Sans MS" pitchFamily="66" charset="0"/>
              </a:rPr>
              <a:t> Gábor, dékánhelyettes</a:t>
            </a:r>
          </a:p>
          <a:p>
            <a:pPr algn="ctr" eaLnBrk="1" hangingPunct="1"/>
            <a:r>
              <a:rPr lang="hu-HU" sz="3600" dirty="0" err="1" smtClean="0">
                <a:latin typeface="Comic Sans MS" pitchFamily="66" charset="0"/>
              </a:rPr>
              <a:t>vbk-oktatas</a:t>
            </a:r>
            <a:r>
              <a:rPr lang="hu-HU" sz="3600" dirty="0" smtClean="0">
                <a:latin typeface="Comic Sans MS" pitchFamily="66" charset="0"/>
              </a:rPr>
              <a:t>@</a:t>
            </a:r>
            <a:r>
              <a:rPr lang="hu-HU" sz="3600" dirty="0" err="1" smtClean="0">
                <a:latin typeface="Comic Sans MS" pitchFamily="66" charset="0"/>
              </a:rPr>
              <a:t>mail.bme.hu</a:t>
            </a:r>
            <a:endParaRPr lang="hu-HU" sz="3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BC90A-10EC-4D47-A62B-2DF081E00051}" type="slidenum">
              <a:rPr lang="hu-HU"/>
              <a:pPr>
                <a:defRPr/>
              </a:pPr>
              <a:t>10</a:t>
            </a:fld>
            <a:endParaRPr lang="hu-HU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GYÓGYSZER; NÖVÉNYVÉDŐSZER; FINOMKÉMIA</a:t>
            </a:r>
            <a:endParaRPr lang="hu-HU" sz="3200" b="1" dirty="0">
              <a:solidFill>
                <a:schemeClr val="accent6">
                  <a:lumMod val="75000"/>
                </a:schemeClr>
              </a:solidFill>
              <a:effectLst/>
              <a:latin typeface="Comic Sans MS" pitchFamily="66" charset="0"/>
            </a:endParaRP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187250"/>
              </p:ext>
            </p:extLst>
          </p:nvPr>
        </p:nvGraphicFramePr>
        <p:xfrm>
          <a:off x="323528" y="1196752"/>
          <a:ext cx="8589054" cy="5449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CS ChemDraw Drawing" r:id="rId3" imgW="4243680" imgH="2693160" progId="ChemDraw.Document.6.0">
                  <p:embed/>
                </p:oleObj>
              </mc:Choice>
              <mc:Fallback>
                <p:oleObj name="CS ChemDraw Drawing" r:id="rId3" imgW="4243680" imgH="2693160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196752"/>
                        <a:ext cx="8589054" cy="54492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A8728-BF1D-4FAE-BC38-08E568906F8B}" type="slidenum">
              <a:rPr lang="hu-HU"/>
              <a:pPr>
                <a:defRPr/>
              </a:pPr>
              <a:t>11</a:t>
            </a:fld>
            <a:endParaRPr lang="hu-HU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3850" y="260350"/>
            <a:ext cx="8229600" cy="815975"/>
          </a:xfrm>
        </p:spPr>
        <p:txBody>
          <a:bodyPr/>
          <a:lstStyle/>
          <a:p>
            <a:pPr>
              <a:defRPr/>
            </a:pPr>
            <a:r>
              <a:rPr lang="hu-HU" sz="3200" b="1" cap="small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MŰANYAG, TEXTIL, ANYAGTUDOMÁNY</a:t>
            </a:r>
            <a:endParaRPr lang="hu-HU" sz="3200" b="1" cap="small" dirty="0">
              <a:solidFill>
                <a:schemeClr val="accent6">
                  <a:lumMod val="75000"/>
                </a:schemeClr>
              </a:solidFill>
              <a:effectLst/>
              <a:latin typeface="Comic Sans MS" pitchFamily="66" charset="0"/>
            </a:endParaRPr>
          </a:p>
        </p:txBody>
      </p:sp>
      <p:pic>
        <p:nvPicPr>
          <p:cNvPr id="27652" name="Picture 6" descr="foli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2054225" cy="2952750"/>
          </a:xfrm>
        </p:spPr>
      </p:pic>
      <p:pic>
        <p:nvPicPr>
          <p:cNvPr id="27653" name="Picture 9" descr="gyapotké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341438"/>
            <a:ext cx="2087563" cy="1501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12" descr="lo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41" y="2964037"/>
            <a:ext cx="2732909" cy="173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4" descr="lotu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98" y="1552518"/>
            <a:ext cx="1957387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7" descr="uj_fröccsgé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97425"/>
            <a:ext cx="25828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9" descr="geotex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391" y="5365130"/>
            <a:ext cx="2232025" cy="1592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Text Box 21"/>
          <p:cNvSpPr txBox="1">
            <a:spLocks noChangeArrowheads="1"/>
          </p:cNvSpPr>
          <p:nvPr/>
        </p:nvSpPr>
        <p:spPr bwMode="auto">
          <a:xfrm>
            <a:off x="2700338" y="2997200"/>
            <a:ext cx="3455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Hagyományos textíliák</a:t>
            </a:r>
          </a:p>
        </p:txBody>
      </p:sp>
      <p:sp>
        <p:nvSpPr>
          <p:cNvPr id="27661" name="Text Box 22"/>
          <p:cNvSpPr txBox="1">
            <a:spLocks noChangeArrowheads="1"/>
          </p:cNvSpPr>
          <p:nvPr/>
        </p:nvSpPr>
        <p:spPr bwMode="auto">
          <a:xfrm>
            <a:off x="5517499" y="1125364"/>
            <a:ext cx="20714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Nanotechnológia</a:t>
            </a:r>
          </a:p>
        </p:txBody>
      </p:sp>
      <p:sp>
        <p:nvSpPr>
          <p:cNvPr id="27663" name="Text Box 25"/>
          <p:cNvSpPr txBox="1">
            <a:spLocks noChangeArrowheads="1"/>
          </p:cNvSpPr>
          <p:nvPr/>
        </p:nvSpPr>
        <p:spPr bwMode="auto">
          <a:xfrm>
            <a:off x="5722248" y="4653136"/>
            <a:ext cx="34217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Műszaki </a:t>
            </a:r>
            <a:r>
              <a:rPr lang="hu-H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textíliák, </a:t>
            </a:r>
          </a:p>
          <a:p>
            <a:pPr algn="ctr" eaLnBrk="1" hangingPunct="1"/>
            <a:r>
              <a:rPr lang="hu-H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szálerősítésű műanyagok</a:t>
            </a:r>
            <a:endParaRPr lang="hu-H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04" y="3501008"/>
            <a:ext cx="1926536" cy="2746975"/>
          </a:xfrm>
          <a:prstGeom prst="rect">
            <a:avLst/>
          </a:prstGeom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2852738" y="6269250"/>
            <a:ext cx="3455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Speciális műanyagok</a:t>
            </a:r>
            <a:endParaRPr lang="hu-H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80E950-B896-48B1-B718-C5CB351A4560}" type="slidenum">
              <a:rPr lang="hu-HU"/>
              <a:pPr>
                <a:defRPr/>
              </a:pPr>
              <a:t>12</a:t>
            </a:fld>
            <a:endParaRPr lang="hu-HU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62880" y="260350"/>
            <a:ext cx="8229600" cy="887413"/>
          </a:xfrm>
        </p:spPr>
        <p:txBody>
          <a:bodyPr/>
          <a:lstStyle/>
          <a:p>
            <a:pPr algn="l">
              <a:defRPr/>
            </a:pP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VEGYIPARI ÉS FOLYAMATMÉRNÖKI</a:t>
            </a:r>
            <a:endParaRPr lang="hu-HU" sz="3200" b="1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28680" name="Picture 7" descr="TV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43" y="3569543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reaktor 0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37006"/>
          <a:stretch/>
        </p:blipFill>
        <p:spPr bwMode="auto">
          <a:xfrm>
            <a:off x="2339752" y="1062310"/>
            <a:ext cx="2304257" cy="308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vbk.bme.hu/picture/420/normal/2/0000281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/>
          <a:stretch/>
        </p:blipFill>
        <p:spPr bwMode="auto">
          <a:xfrm>
            <a:off x="179512" y="2604565"/>
            <a:ext cx="2256185" cy="363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788024" y="1052736"/>
            <a:ext cx="445536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sz="2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Elválasztástechnika</a:t>
            </a:r>
            <a:r>
              <a:rPr lang="hu-HU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nagy méretekben</a:t>
            </a:r>
          </a:p>
          <a:p>
            <a:pPr eaLnBrk="1" hangingPunct="1"/>
            <a:r>
              <a:rPr lang="hu-HU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Folyamatok tervezése</a:t>
            </a:r>
          </a:p>
          <a:p>
            <a:pPr eaLnBrk="1" hangingPunct="1"/>
            <a:r>
              <a:rPr lang="hu-HU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Optimalizálás</a:t>
            </a:r>
          </a:p>
          <a:p>
            <a:pPr eaLnBrk="1" hangingPunct="1"/>
            <a:r>
              <a:rPr lang="hu-HU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Méretnövelés</a:t>
            </a:r>
          </a:p>
          <a:p>
            <a:pPr eaLnBrk="1" hangingPunct="1"/>
            <a:r>
              <a:rPr lang="hu-HU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Folyamatirányítás, szabályozás</a:t>
            </a:r>
          </a:p>
          <a:p>
            <a:pPr eaLnBrk="1" hangingPunct="1"/>
            <a:endParaRPr lang="hu-HU" sz="20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25645-4EB7-4D27-97FA-0C896607725C}" type="slidenum">
              <a:rPr lang="hu-HU"/>
              <a:pPr>
                <a:defRPr/>
              </a:pPr>
              <a:t>13</a:t>
            </a:fld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4D0B48F-FC9F-4C85-892D-EFA52AC55627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13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052513"/>
          </a:xfrm>
        </p:spPr>
        <p:txBody>
          <a:bodyPr/>
          <a:lstStyle/>
          <a:p>
            <a:pPr eaLnBrk="1" hangingPunct="1">
              <a:defRPr/>
            </a:pPr>
            <a:r>
              <a:rPr lang="hu-HU" b="1" dirty="0" err="1" smtClean="0">
                <a:solidFill>
                  <a:schemeClr val="bg1"/>
                </a:solidFill>
                <a:latin typeface="Comic Sans MS" pitchFamily="66" charset="0"/>
              </a:rPr>
              <a:t>Biomérnöki</a:t>
            </a:r>
            <a:r>
              <a:rPr lang="hu-HU" b="1" dirty="0" smtClean="0">
                <a:solidFill>
                  <a:schemeClr val="bg1"/>
                </a:solidFill>
                <a:latin typeface="Comic Sans MS" pitchFamily="66" charset="0"/>
              </a:rPr>
              <a:t> szakma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964612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smtClean="0"/>
              <a:t>	</a:t>
            </a:r>
            <a:r>
              <a:rPr lang="hu-HU" smtClean="0">
                <a:latin typeface="Comic Sans MS" pitchFamily="66" charset="0"/>
              </a:rPr>
              <a:t>A biomérnöki tevékenység: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smtClean="0">
                <a:latin typeface="Comic Sans MS" pitchFamily="66" charset="0"/>
              </a:rPr>
              <a:t>		az ipari biotechnológia;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smtClean="0">
                <a:latin typeface="Comic Sans MS" pitchFamily="66" charset="0"/>
              </a:rPr>
              <a:t>		az élelmiszeripar;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smtClean="0">
                <a:latin typeface="Comic Sans MS" pitchFamily="66" charset="0"/>
              </a:rPr>
              <a:t>		a gyógyszeripar;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smtClean="0">
                <a:latin typeface="Comic Sans MS" pitchFamily="66" charset="0"/>
              </a:rPr>
              <a:t>		az egészségügy műszaki feladatai;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smtClean="0">
                <a:latin typeface="Comic Sans MS" pitchFamily="66" charset="0"/>
              </a:rPr>
              <a:t>		környezetvédelmi problémák;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smtClean="0">
                <a:latin typeface="Comic Sans MS" pitchFamily="66" charset="0"/>
              </a:rPr>
              <a:t> 		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smtClean="0">
                <a:latin typeface="Comic Sans MS" pitchFamily="66" charset="0"/>
              </a:rPr>
              <a:t>műszaki-biológiai rendszerek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smtClean="0">
                <a:latin typeface="Comic Sans MS" pitchFamily="66" charset="0"/>
              </a:rPr>
              <a:t>		irányítása, ellenőrzése,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hu-HU" smtClean="0">
                <a:latin typeface="Comic Sans MS" pitchFamily="66" charset="0"/>
              </a:rPr>
              <a:t>		fejlesztése, tudományos kutatás</a:t>
            </a:r>
          </a:p>
          <a:p>
            <a:pPr eaLnBrk="1" hangingPunct="1">
              <a:lnSpc>
                <a:spcPct val="90000"/>
              </a:lnSpc>
              <a:defRPr/>
            </a:pPr>
            <a:endParaRPr lang="hu-HU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023A9-CE13-4EB6-B84F-02F0CC1AB097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  <p:pic>
        <p:nvPicPr>
          <p:cNvPr id="3" name="Picture 5" descr="Biotech3-kic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/>
          <a:stretch>
            <a:fillRect/>
          </a:stretch>
        </p:blipFill>
        <p:spPr bwMode="auto">
          <a:xfrm>
            <a:off x="371879" y="548680"/>
            <a:ext cx="8424862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9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7D6DDA-77BC-40FF-89B3-CE7362633A82}" type="slidenum">
              <a:rPr lang="hu-HU"/>
              <a:pPr>
                <a:defRPr/>
              </a:pPr>
              <a:t>15</a:t>
            </a:fld>
            <a:endParaRPr lang="hu-HU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100" y="0"/>
            <a:ext cx="5256212" cy="671513"/>
          </a:xfrm>
        </p:spPr>
        <p:txBody>
          <a:bodyPr/>
          <a:lstStyle/>
          <a:p>
            <a:pPr algn="l">
              <a:defRPr/>
            </a:pP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BIOTECHNOLÓGIA</a:t>
            </a:r>
          </a:p>
        </p:txBody>
      </p:sp>
      <p:pic>
        <p:nvPicPr>
          <p:cNvPr id="6" name="Picture 5" descr="calb.jpg"/>
          <p:cNvPicPr/>
          <p:nvPr/>
        </p:nvPicPr>
        <p:blipFill>
          <a:blip r:embed="rId2" cstate="print"/>
          <a:srcRect l="7559" t="3780" r="3780" b="12850"/>
          <a:stretch>
            <a:fillRect/>
          </a:stretch>
        </p:blipFill>
        <p:spPr>
          <a:xfrm>
            <a:off x="3491880" y="1326158"/>
            <a:ext cx="2148443" cy="214563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r="25588"/>
          <a:stretch/>
        </p:blipFill>
        <p:spPr>
          <a:xfrm>
            <a:off x="467544" y="1326158"/>
            <a:ext cx="2653338" cy="51571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r="18156"/>
          <a:stretch/>
        </p:blipFill>
        <p:spPr>
          <a:xfrm>
            <a:off x="6300192" y="1191082"/>
            <a:ext cx="2386608" cy="482421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086" y="3595623"/>
            <a:ext cx="1850030" cy="3058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B1245-FD73-4355-8B82-08C1D2A56CB9}" type="slidenum">
              <a:rPr lang="hu-HU"/>
              <a:pPr>
                <a:defRPr/>
              </a:pPr>
              <a:t>16</a:t>
            </a:fld>
            <a:endParaRPr lang="hu-HU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01912" y="164629"/>
            <a:ext cx="4978400" cy="600075"/>
          </a:xfrm>
        </p:spPr>
        <p:txBody>
          <a:bodyPr/>
          <a:lstStyle/>
          <a:p>
            <a:pPr algn="l">
              <a:defRPr/>
            </a:pP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EGÉSZSÉGVÉDELEM</a:t>
            </a: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6845750"/>
              </p:ext>
            </p:extLst>
          </p:nvPr>
        </p:nvGraphicFramePr>
        <p:xfrm>
          <a:off x="284347" y="1116296"/>
          <a:ext cx="4038600" cy="302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Bemutató" r:id="rId3" imgW="4230746" imgH="3171522" progId="PowerPoint.Show.8">
                  <p:embed/>
                </p:oleObj>
              </mc:Choice>
              <mc:Fallback>
                <p:oleObj name="Bemutató" r:id="rId3" imgW="4230746" imgH="3171522" progId="PowerPoint.Show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47" y="1116296"/>
                        <a:ext cx="4038600" cy="302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bacia tüfoká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92600"/>
            <a:ext cx="36417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dna2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7143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15683825"/>
              </p:ext>
            </p:extLst>
          </p:nvPr>
        </p:nvGraphicFramePr>
        <p:xfrm>
          <a:off x="3059832" y="1844824"/>
          <a:ext cx="6552728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3A730-A22D-4923-890D-69523C87B632}" type="slidenum">
              <a:rPr lang="hu-HU"/>
              <a:pPr>
                <a:defRPr/>
              </a:pPr>
              <a:t>17</a:t>
            </a:fld>
            <a:endParaRPr lang="hu-HU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23850" y="333375"/>
            <a:ext cx="7570788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ÉLELMISZERMINŐSÍTÉS ÉS ÉLELMISZERTECHNOLÓGIA</a:t>
            </a:r>
          </a:p>
          <a:p>
            <a:pPr>
              <a:spcBef>
                <a:spcPct val="50000"/>
              </a:spcBef>
              <a:defRPr/>
            </a:pPr>
            <a:endParaRPr lang="hu-HU" sz="28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hu-HU" sz="28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hu-HU" sz="28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hu-HU" sz="28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hu-HU" sz="28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Élelmiszeranalitika</a:t>
            </a: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, élelmiszerminősítés, biztonság</a:t>
            </a:r>
          </a:p>
          <a:p>
            <a:pPr>
              <a:spcBef>
                <a:spcPct val="50000"/>
              </a:spcBef>
              <a:defRPr/>
            </a:pPr>
            <a:r>
              <a:rPr lang="hu-H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(összetétel, eredet, hamisítás)</a:t>
            </a:r>
          </a:p>
          <a:p>
            <a:pPr>
              <a:spcBef>
                <a:spcPct val="50000"/>
              </a:spcBef>
              <a:defRPr/>
            </a:pPr>
            <a:r>
              <a:rPr lang="hu-HU" sz="2800" dirty="0">
                <a:latin typeface="+mn-lt"/>
              </a:rPr>
              <a:t> </a:t>
            </a:r>
          </a:p>
        </p:txBody>
      </p:sp>
      <p:pic>
        <p:nvPicPr>
          <p:cNvPr id="17413" name="Kép 3" descr="FP13800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Kép 4" descr="KENYR_~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16113"/>
            <a:ext cx="28575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BFD51-F9A7-4846-B366-540370B01571}" type="slidenum">
              <a:rPr lang="hu-HU" sz="1600">
                <a:solidFill>
                  <a:schemeClr val="tx2">
                    <a:lumMod val="50000"/>
                  </a:schemeClr>
                </a:solidFill>
              </a:rPr>
              <a:pPr>
                <a:defRPr/>
              </a:pPr>
              <a:t>18</a:t>
            </a:fld>
            <a:endParaRPr lang="hu-H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5986463" cy="1031875"/>
          </a:xfrm>
        </p:spPr>
        <p:txBody>
          <a:bodyPr/>
          <a:lstStyle/>
          <a:p>
            <a:pPr>
              <a:defRPr/>
            </a:pPr>
            <a:r>
              <a:rPr lang="hu-HU" sz="3600" b="1" dirty="0" smtClean="0">
                <a:solidFill>
                  <a:schemeClr val="accent6">
                    <a:lumMod val="75000"/>
                  </a:schemeClr>
                </a:solidFill>
              </a:rPr>
              <a:t>KÖRNYEZETVÉDELEM</a:t>
            </a:r>
            <a:endParaRPr lang="hu-H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436" name="Picture 4" descr="Sztirolkisér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2701925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anaero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49275"/>
            <a:ext cx="210661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6"/>
          <a:stretch>
            <a:fillRect/>
          </a:stretch>
        </p:blipFill>
        <p:spPr>
          <a:xfrm>
            <a:off x="3059113" y="4149725"/>
            <a:ext cx="3636962" cy="2495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182563" y="5399088"/>
            <a:ext cx="2496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sz="2400">
                <a:solidFill>
                  <a:schemeClr val="tx2">
                    <a:lumMod val="50000"/>
                  </a:schemeClr>
                </a:solidFill>
              </a:rPr>
              <a:t>Biológiai </a:t>
            </a:r>
          </a:p>
          <a:p>
            <a:pPr eaLnBrk="1" hangingPunct="1"/>
            <a:r>
              <a:rPr lang="hu-HU" sz="2400">
                <a:solidFill>
                  <a:schemeClr val="tx2">
                    <a:lumMod val="50000"/>
                  </a:schemeClr>
                </a:solidFill>
              </a:rPr>
              <a:t>szennyvíztisztítás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6948488" y="4102100"/>
            <a:ext cx="16754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sz="2400">
                <a:solidFill>
                  <a:schemeClr val="tx2">
                    <a:lumMod val="50000"/>
                  </a:schemeClr>
                </a:solidFill>
              </a:rPr>
              <a:t>Biológiai</a:t>
            </a:r>
          </a:p>
          <a:p>
            <a:pPr eaLnBrk="1" hangingPunct="1"/>
            <a:r>
              <a:rPr lang="hu-HU" sz="2400">
                <a:solidFill>
                  <a:schemeClr val="tx2">
                    <a:lumMod val="50000"/>
                  </a:schemeClr>
                </a:solidFill>
              </a:rPr>
              <a:t>gáztisztítás</a:t>
            </a: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3613150" y="3454400"/>
            <a:ext cx="2250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sz="2400">
                <a:solidFill>
                  <a:schemeClr val="tx2">
                    <a:lumMod val="50000"/>
                  </a:schemeClr>
                </a:solidFill>
              </a:rPr>
              <a:t>Hulladékégetés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85DFE-8188-4E41-AA1F-5B7CF4B24CF5}" type="slidenum">
              <a:rPr lang="hu-HU"/>
              <a:pPr>
                <a:defRPr/>
              </a:pPr>
              <a:t>19</a:t>
            </a:fld>
            <a:endParaRPr lang="hu-HU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899592" y="260350"/>
            <a:ext cx="798088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</a:rPr>
              <a:t>KÖRNYEZETKÖZPONTÚ GONDOLKODÁS</a:t>
            </a:r>
            <a:endParaRPr lang="hu-H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9750" y="3789040"/>
            <a:ext cx="3816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dirty="0">
                <a:solidFill>
                  <a:srgbClr val="00F2F2"/>
                </a:solidFill>
              </a:rPr>
              <a:t>Megújuló energiaforrások</a:t>
            </a:r>
          </a:p>
        </p:txBody>
      </p:sp>
      <p:pic>
        <p:nvPicPr>
          <p:cNvPr id="19461" name="Kép 4" descr="smallpic2_2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52963"/>
            <a:ext cx="1905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107504" y="6092825"/>
            <a:ext cx="3096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 dirty="0" smtClean="0">
                <a:solidFill>
                  <a:srgbClr val="00F2F2"/>
                </a:solidFill>
              </a:rPr>
              <a:t>Környezetszennyezés?</a:t>
            </a:r>
            <a:endParaRPr lang="hu-HU" sz="2000" b="1" dirty="0">
              <a:solidFill>
                <a:srgbClr val="00F2F2"/>
              </a:solidFill>
            </a:endParaRPr>
          </a:p>
        </p:txBody>
      </p:sp>
      <p:pic>
        <p:nvPicPr>
          <p:cNvPr id="19463" name="Kép 6" descr="szeleromu_skoc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3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Kép 7" descr="20101005vorosisza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12875"/>
            <a:ext cx="23336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4"/>
          <p:cNvSpPr txBox="1">
            <a:spLocks noChangeArrowheads="1"/>
          </p:cNvSpPr>
          <p:nvPr/>
        </p:nvSpPr>
        <p:spPr bwMode="auto">
          <a:xfrm>
            <a:off x="6407150" y="4221163"/>
            <a:ext cx="2736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00F2F2"/>
                </a:solidFill>
              </a:rPr>
              <a:t>Veszélyes hulladék</a:t>
            </a:r>
          </a:p>
        </p:txBody>
      </p:sp>
      <p:pic>
        <p:nvPicPr>
          <p:cNvPr id="19466" name="Kép 9" descr="HULLAD~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149725"/>
            <a:ext cx="25447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Text Box 4"/>
          <p:cNvSpPr txBox="1">
            <a:spLocks noChangeArrowheads="1"/>
          </p:cNvSpPr>
          <p:nvPr/>
        </p:nvSpPr>
        <p:spPr bwMode="auto">
          <a:xfrm>
            <a:off x="3492500" y="6165850"/>
            <a:ext cx="3240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>
                <a:solidFill>
                  <a:srgbClr val="00F2F2"/>
                </a:solidFill>
              </a:rPr>
              <a:t>Hulladékok újrahasznosítása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023A9-CE13-4EB6-B84F-02F0CC1AB097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25538"/>
            <a:ext cx="6624638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8913"/>
            <a:ext cx="25400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7088" y="5589588"/>
            <a:ext cx="7597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b="1">
                <a:solidFill>
                  <a:schemeClr val="tx2"/>
                </a:solidFill>
                <a:latin typeface="Comic Sans MS" pitchFamily="66" charset="0"/>
              </a:rPr>
              <a:t>A központi épületet 1910. május 25-én Ferenc József avatta fel.</a:t>
            </a:r>
            <a:endParaRPr lang="en-US" b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68538" y="5949950"/>
            <a:ext cx="503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b="1">
                <a:latin typeface="Comic Sans MS" pitchFamily="66" charset="0"/>
              </a:rPr>
              <a:t>Tervezte: Hauszmann Alajos (1847 – 1926)</a:t>
            </a:r>
          </a:p>
        </p:txBody>
      </p:sp>
    </p:spTree>
    <p:extLst>
      <p:ext uri="{BB962C8B-B14F-4D97-AF65-F5344CB8AC3E}">
        <p14:creationId xmlns:p14="http://schemas.microsoft.com/office/powerpoint/2010/main" val="19419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A9CB03-763E-48DB-8B97-3407685302C8}" type="slidenum">
              <a:rPr lang="hu-HU"/>
              <a:pPr>
                <a:defRPr/>
              </a:pPr>
              <a:t>20</a:t>
            </a:fld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90CB92D-DB6C-47FC-BBF1-D36F530BDBD3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20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hu-HU" b="1" dirty="0" smtClean="0">
                <a:solidFill>
                  <a:schemeClr val="bg1"/>
                </a:solidFill>
                <a:latin typeface="Comic Sans MS" pitchFamily="66" charset="0"/>
              </a:rPr>
              <a:t>Környezetmérnöki szakma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784"/>
            <a:ext cx="8229600" cy="496855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/>
              <a:t>Környezeti veszélyek felismerése és elhárítása,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/>
              <a:t>a meglévő környezeti ártalmak, károk csökkentése, illetve megszüntetése,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/>
              <a:t>műszaki és természeti erőforrások ésszerű felhasználása,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/>
              <a:t>hulladékszegény technológiák,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/>
              <a:t>hulladékok újrahasznosítása,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/>
              <a:t>veszélyes hulladékok ártalmatlanítása,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/>
              <a:t>természet- és tájvédelem,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/>
              <a:t>speciális jogi és társadalmi ismeretek.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182AD4-3B0C-49BE-A11F-389DF1094946}" type="slidenum">
              <a:rPr lang="hu-HU"/>
              <a:pPr>
                <a:defRPr/>
              </a:pPr>
              <a:t>21</a:t>
            </a:fld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8E362BD-8764-4090-9D55-9D8E7DA3EEF0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21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4000" b="1" dirty="0" smtClean="0">
                <a:solidFill>
                  <a:schemeClr val="bg1"/>
                </a:solidFill>
                <a:latin typeface="Comic Sans MS" pitchFamily="66" charset="0"/>
              </a:rPr>
              <a:t>Környezetmenedzsment specializáció</a:t>
            </a:r>
            <a:r>
              <a:rPr lang="hu-HU" sz="40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smtClean="0"/>
              <a:t>A környezet gazdasági és társadalmi vonatkozású kérdéseivel foglalkozik. </a:t>
            </a:r>
          </a:p>
          <a:p>
            <a:pPr eaLnBrk="1" hangingPunct="1">
              <a:defRPr/>
            </a:pPr>
            <a:r>
              <a:rPr lang="hu-HU" dirty="0" smtClean="0"/>
              <a:t>Megismertet a környezetvédelmi intézményrendszer felépítésével és összefüggéseivel.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357B6-FFA5-466E-88E5-8F842975FF48}" type="slidenum">
              <a:rPr lang="hu-HU"/>
              <a:pPr>
                <a:defRPr/>
              </a:pPr>
              <a:t>22</a:t>
            </a:fld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A363D2C-CFC7-4DEC-80A3-D0BEC5E80913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22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4000" b="1" dirty="0" smtClean="0">
                <a:solidFill>
                  <a:schemeClr val="bg1"/>
                </a:solidFill>
                <a:latin typeface="Comic Sans MS" pitchFamily="66" charset="0"/>
              </a:rPr>
              <a:t>Környezettechnológia specializáció</a:t>
            </a:r>
            <a:r>
              <a:rPr lang="hu-HU" sz="40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507413" cy="3032125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 smtClean="0">
                <a:latin typeface="Comic Sans MS" pitchFamily="66" charset="0"/>
              </a:rPr>
              <a:t>Az ipari termelési folyamatokba,</a:t>
            </a:r>
          </a:p>
          <a:p>
            <a:pPr eaLnBrk="1" hangingPunct="1">
              <a:defRPr/>
            </a:pPr>
            <a:r>
              <a:rPr lang="hu-HU" dirty="0" smtClean="0">
                <a:latin typeface="Comic Sans MS" pitchFamily="66" charset="0"/>
              </a:rPr>
              <a:t>környezeti technológiákba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dirty="0" smtClean="0">
                <a:latin typeface="Comic Sans MS" pitchFamily="66" charset="0"/>
              </a:rPr>
              <a:t>	nyújt betekintést </a:t>
            </a:r>
            <a:br>
              <a:rPr lang="hu-HU" dirty="0" smtClean="0">
                <a:latin typeface="Comic Sans MS" pitchFamily="66" charset="0"/>
              </a:rPr>
            </a:br>
            <a:r>
              <a:rPr lang="hu-HU" sz="2400" dirty="0" smtClean="0">
                <a:latin typeface="Comic Sans MS" pitchFamily="66" charset="0"/>
              </a:rPr>
              <a:t>(pl. szennyvíztisztítás, hulladékgazdálkodás).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FCC0FF-CB37-4905-B818-BD316B3BC58C}" type="slidenum">
              <a:rPr lang="hu-HU"/>
              <a:pPr>
                <a:defRPr/>
              </a:pPr>
              <a:t>23</a:t>
            </a:fld>
            <a:endParaRPr lang="hu-HU"/>
          </a:p>
        </p:txBody>
      </p:sp>
      <p:sp>
        <p:nvSpPr>
          <p:cNvPr id="8" name="Dia számának helye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CBF0EE4-7911-4A02-833C-B2870A1D6606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23</a:t>
            </a:fld>
            <a:endParaRPr lang="hu-HU" sz="1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23851" y="3752132"/>
            <a:ext cx="83629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</a:pPr>
            <a:r>
              <a:rPr lang="hu-HU" sz="2400" dirty="0">
                <a:solidFill>
                  <a:srgbClr val="00F2F2"/>
                </a:solidFill>
                <a:latin typeface="Comic Sans MS" pitchFamily="66" charset="0"/>
              </a:rPr>
              <a:t>alapképzés (</a:t>
            </a:r>
            <a:r>
              <a:rPr lang="hu-HU" sz="2400" dirty="0" err="1">
                <a:solidFill>
                  <a:srgbClr val="00F2F2"/>
                </a:solidFill>
                <a:latin typeface="Comic Sans MS" pitchFamily="66" charset="0"/>
              </a:rPr>
              <a:t>BSc</a:t>
            </a:r>
            <a:r>
              <a:rPr lang="hu-HU" sz="2400" dirty="0">
                <a:solidFill>
                  <a:srgbClr val="00F2F2"/>
                </a:solidFill>
                <a:latin typeface="Comic Sans MS" pitchFamily="66" charset="0"/>
              </a:rPr>
              <a:t>) </a:t>
            </a:r>
            <a:r>
              <a:rPr lang="hu-HU" sz="2400" dirty="0">
                <a:latin typeface="Comic Sans MS" pitchFamily="66" charset="0"/>
              </a:rPr>
              <a:t>– </a:t>
            </a:r>
            <a:r>
              <a:rPr lang="hu-HU" sz="2400" dirty="0" smtClean="0">
                <a:latin typeface="Comic Sans MS" pitchFamily="66" charset="0"/>
              </a:rPr>
              <a:t>nappali </a:t>
            </a:r>
            <a:r>
              <a:rPr lang="hu-HU" sz="2400" dirty="0">
                <a:latin typeface="Comic Sans MS" pitchFamily="66" charset="0"/>
              </a:rPr>
              <a:t>tagozaton 7 </a:t>
            </a:r>
            <a:r>
              <a:rPr lang="hu-HU" sz="2400" dirty="0" smtClean="0">
                <a:latin typeface="Comic Sans MS" pitchFamily="66" charset="0"/>
              </a:rPr>
              <a:t>félév,</a:t>
            </a:r>
            <a:endParaRPr lang="hu-HU" sz="2400" dirty="0">
              <a:latin typeface="Comic Sans MS" pitchFamily="66" charset="0"/>
            </a:endParaRPr>
          </a:p>
          <a:p>
            <a:pPr lvl="1" eaLnBrk="1" hangingPunct="1">
              <a:lnSpc>
                <a:spcPct val="150000"/>
              </a:lnSpc>
            </a:pPr>
            <a:r>
              <a:rPr lang="hu-HU" sz="2400" dirty="0">
                <a:solidFill>
                  <a:srgbClr val="00F2F2"/>
                </a:solidFill>
                <a:latin typeface="Comic Sans MS" pitchFamily="66" charset="0"/>
              </a:rPr>
              <a:t>mesterképzés (</a:t>
            </a:r>
            <a:r>
              <a:rPr lang="hu-HU" sz="2400" dirty="0" err="1">
                <a:solidFill>
                  <a:srgbClr val="00F2F2"/>
                </a:solidFill>
                <a:latin typeface="Comic Sans MS" pitchFamily="66" charset="0"/>
              </a:rPr>
              <a:t>MSc</a:t>
            </a:r>
            <a:r>
              <a:rPr lang="hu-HU" sz="2400" dirty="0">
                <a:solidFill>
                  <a:srgbClr val="00F2F2"/>
                </a:solidFill>
                <a:latin typeface="Comic Sans MS" pitchFamily="66" charset="0"/>
              </a:rPr>
              <a:t>) </a:t>
            </a:r>
            <a:r>
              <a:rPr lang="hu-HU" sz="2400" dirty="0">
                <a:latin typeface="Comic Sans MS" pitchFamily="66" charset="0"/>
              </a:rPr>
              <a:t>– </a:t>
            </a:r>
            <a:r>
              <a:rPr lang="hu-HU" sz="2400" dirty="0" smtClean="0">
                <a:latin typeface="Comic Sans MS" pitchFamily="66" charset="0"/>
              </a:rPr>
              <a:t>nappali </a:t>
            </a:r>
            <a:r>
              <a:rPr lang="hu-HU" sz="2400" dirty="0">
                <a:latin typeface="Comic Sans MS" pitchFamily="66" charset="0"/>
              </a:rPr>
              <a:t>tagozaton 4 félév, </a:t>
            </a:r>
          </a:p>
          <a:p>
            <a:pPr lvl="1" eaLnBrk="1" hangingPunct="1">
              <a:lnSpc>
                <a:spcPct val="150000"/>
              </a:lnSpc>
            </a:pPr>
            <a:r>
              <a:rPr lang="hu-HU" sz="2400" dirty="0">
                <a:solidFill>
                  <a:srgbClr val="00F2F2"/>
                </a:solidFill>
                <a:latin typeface="Comic Sans MS" pitchFamily="66" charset="0"/>
              </a:rPr>
              <a:t>doktorképzés (PhD) </a:t>
            </a:r>
            <a:r>
              <a:rPr lang="hu-HU" sz="2400" dirty="0">
                <a:latin typeface="Comic Sans MS" pitchFamily="66" charset="0"/>
              </a:rPr>
              <a:t>– 	</a:t>
            </a:r>
            <a:r>
              <a:rPr lang="hu-HU" sz="2400" dirty="0" smtClean="0">
                <a:latin typeface="Comic Sans MS" pitchFamily="66" charset="0"/>
              </a:rPr>
              <a:t>nappali tagozaton 8 félév. </a:t>
            </a:r>
            <a:endParaRPr lang="hu-HU" sz="2400" dirty="0">
              <a:latin typeface="Comic Sans MS" pitchFamily="66" charset="0"/>
            </a:endParaRPr>
          </a:p>
        </p:txBody>
      </p:sp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395288" y="836613"/>
            <a:ext cx="79406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képzés egymásra épülő, többciklusú rendszerben folyik</a:t>
            </a:r>
          </a:p>
        </p:txBody>
      </p:sp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468313" y="2420938"/>
            <a:ext cx="8301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sz="32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A többciklusú képzés három egymásra épülő szakasza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13F517-9E81-47C2-BEA6-DAD8AA6C42A6}" type="slidenum">
              <a:rPr lang="hu-HU"/>
              <a:pPr>
                <a:defRPr/>
              </a:pPr>
              <a:t>24</a:t>
            </a:fld>
            <a:endParaRPr lang="hu-HU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964613" cy="1157288"/>
          </a:xfrm>
        </p:spPr>
        <p:txBody>
          <a:bodyPr/>
          <a:lstStyle/>
          <a:p>
            <a:pPr>
              <a:defRPr/>
            </a:pPr>
            <a:r>
              <a:rPr lang="hu-HU" sz="3200" b="1" dirty="0">
                <a:solidFill>
                  <a:schemeClr val="bg1"/>
                </a:solidFill>
                <a:latin typeface="Comic Sans MS" pitchFamily="66" charset="0"/>
              </a:rPr>
              <a:t>VEGYÉSZMÉRNÖKI ÉS BIOMÉRNÖKI KAR</a:t>
            </a:r>
            <a:r>
              <a:rPr lang="hu-HU" sz="3200" b="1" dirty="0">
                <a:latin typeface="Comic Sans MS" pitchFamily="66" charset="0"/>
              </a:rPr>
              <a:t/>
            </a:r>
            <a:br>
              <a:rPr lang="hu-HU" sz="3200" b="1" dirty="0">
                <a:latin typeface="Comic Sans MS" pitchFamily="66" charset="0"/>
              </a:rPr>
            </a:br>
            <a:r>
              <a:rPr lang="hu-HU" sz="32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TOVÁBBTANULÁS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776"/>
            <a:ext cx="8229600" cy="5112568"/>
          </a:xfrm>
        </p:spPr>
        <p:txBody>
          <a:bodyPr/>
          <a:lstStyle/>
          <a:p>
            <a:pPr>
              <a:defRPr/>
            </a:pP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Biomérnöki </a:t>
            </a: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mesterszak</a:t>
            </a:r>
          </a:p>
          <a:p>
            <a:pPr>
              <a:defRPr/>
            </a:pPr>
            <a:r>
              <a:rPr lang="hu-H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Biotechnológus</a:t>
            </a: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mesterszak</a:t>
            </a:r>
            <a:endParaRPr lang="hu-H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hu-HU" sz="2800" b="1" dirty="0" smtClean="0"/>
              <a:t>Gyógyszervegyész-mérnöki mesterszak</a:t>
            </a:r>
          </a:p>
          <a:p>
            <a:pPr>
              <a:defRPr/>
            </a:pP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Környezetmérnöki mesterszak</a:t>
            </a:r>
          </a:p>
          <a:p>
            <a:pPr>
              <a:defRPr/>
            </a:pPr>
            <a:r>
              <a:rPr lang="hu-HU" sz="2800" b="1" dirty="0" smtClean="0"/>
              <a:t>Műanyag- és száltechnológiai mérnöki mesterszak</a:t>
            </a:r>
          </a:p>
          <a:p>
            <a:pPr>
              <a:defRPr/>
            </a:pPr>
            <a:r>
              <a:rPr lang="hu-HU" sz="2800" b="1" dirty="0" smtClean="0"/>
              <a:t>Vegyészmérnöki mesterszak</a:t>
            </a:r>
          </a:p>
          <a:p>
            <a:pPr>
              <a:defRPr/>
            </a:pPr>
            <a:endParaRPr lang="hu-HU" sz="2800" dirty="0" smtClean="0"/>
          </a:p>
          <a:p>
            <a:pPr>
              <a:defRPr/>
            </a:pPr>
            <a:r>
              <a:rPr lang="hu-HU" sz="2800" b="1" dirty="0" smtClean="0"/>
              <a:t>Doktori (</a:t>
            </a:r>
            <a:r>
              <a:rPr lang="hu-HU" sz="2800" b="1" dirty="0" err="1" smtClean="0"/>
              <a:t>phd</a:t>
            </a:r>
            <a:r>
              <a:rPr lang="hu-HU" sz="2800" b="1" dirty="0" smtClean="0"/>
              <a:t>) képzés</a:t>
            </a:r>
          </a:p>
          <a:p>
            <a:pPr lvl="1">
              <a:buFont typeface="Wingdings" pitchFamily="2" charset="2"/>
              <a:buChar char="§"/>
              <a:defRPr/>
            </a:pPr>
            <a:endParaRPr lang="hu-HU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8588E2-2F9E-4256-9045-BFE4255D6650}" type="slidenum">
              <a:rPr lang="hu-HU"/>
              <a:pPr>
                <a:defRPr/>
              </a:pPr>
              <a:t>25</a:t>
            </a:fld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652C646-EA27-4B42-9D21-A8CD91D15D4D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25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dirty="0" smtClean="0">
                <a:solidFill>
                  <a:schemeClr val="bg1"/>
                </a:solidFill>
                <a:latin typeface="Comic Sans MS" pitchFamily="66" charset="0"/>
              </a:rPr>
              <a:t>FELVÉTELI TÁRGYAK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00200"/>
            <a:ext cx="8218487" cy="4924425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 smtClean="0">
                <a:latin typeface="Comic Sans MS" pitchFamily="66" charset="0"/>
              </a:rPr>
              <a:t>Matematika és</a:t>
            </a:r>
          </a:p>
          <a:p>
            <a:pPr eaLnBrk="1" hangingPunct="1">
              <a:defRPr/>
            </a:pPr>
            <a:endParaRPr lang="hu-HU" dirty="0" smtClean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hu-HU" dirty="0" smtClean="0">
                <a:latin typeface="Comic Sans MS" pitchFamily="66" charset="0"/>
              </a:rPr>
              <a:t>Fizika vagy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dirty="0" smtClean="0">
                <a:latin typeface="Comic Sans MS" pitchFamily="66" charset="0"/>
              </a:rPr>
              <a:t>	Kémia vagy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dirty="0" smtClean="0">
                <a:latin typeface="Comic Sans MS" pitchFamily="66" charset="0"/>
              </a:rPr>
              <a:t>	Biológia vagy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dirty="0" smtClean="0">
                <a:latin typeface="Comic Sans MS" pitchFamily="66" charset="0"/>
              </a:rPr>
              <a:t>	Informatika vagy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dirty="0" smtClean="0">
                <a:latin typeface="Comic Sans MS" pitchFamily="66" charset="0"/>
              </a:rPr>
              <a:t>	Szakmai előkészítő tárgy 	(szakközépiskolásoknak)</a:t>
            </a:r>
          </a:p>
          <a:p>
            <a:pPr eaLnBrk="1" hangingPunct="1">
              <a:defRPr/>
            </a:pPr>
            <a:endParaRPr lang="hu-HU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EC1EB-778F-434C-856F-1D47F4E58A5F}" type="slidenum">
              <a:rPr lang="hu-HU"/>
              <a:pPr>
                <a:defRPr/>
              </a:pPr>
              <a:t>26</a:t>
            </a:fld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85AFB52-640F-4B98-931A-60399A1B34DC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26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dirty="0" smtClean="0">
                <a:solidFill>
                  <a:schemeClr val="bg1"/>
                </a:solidFill>
                <a:latin typeface="Comic Sans MS" pitchFamily="66" charset="0"/>
              </a:rPr>
              <a:t>Érettségi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00200"/>
            <a:ext cx="8218487" cy="3773488"/>
          </a:xfrm>
        </p:spPr>
        <p:txBody>
          <a:bodyPr/>
          <a:lstStyle/>
          <a:p>
            <a:pPr eaLnBrk="1" hangingPunct="1"/>
            <a:r>
              <a:rPr lang="hu-HU" dirty="0" smtClean="0">
                <a:latin typeface="Comic Sans MS" pitchFamily="66" charset="0"/>
              </a:rPr>
              <a:t>Közép szinten</a:t>
            </a:r>
          </a:p>
          <a:p>
            <a:pPr eaLnBrk="1" hangingPunct="1"/>
            <a:endParaRPr lang="hu-HU" dirty="0" smtClean="0">
              <a:latin typeface="Comic Sans MS" pitchFamily="66" charset="0"/>
            </a:endParaRPr>
          </a:p>
          <a:p>
            <a:pPr eaLnBrk="1" hangingPunct="1"/>
            <a:r>
              <a:rPr lang="hu-HU" dirty="0" smtClean="0">
                <a:latin typeface="Comic Sans MS" pitchFamily="66" charset="0"/>
              </a:rPr>
              <a:t>Emelt szinten</a:t>
            </a:r>
          </a:p>
          <a:p>
            <a:pPr eaLnBrk="1" hangingPunct="1"/>
            <a:endParaRPr lang="hu-HU" dirty="0" smtClean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hu-HU" dirty="0" smtClean="0">
                <a:latin typeface="Comic Sans MS" pitchFamily="66" charset="0"/>
              </a:rPr>
              <a:t>	Az emelt szintű érettségi biztosabb alapokat ad az egyetemi tanulmányokhoz</a:t>
            </a:r>
          </a:p>
          <a:p>
            <a:pPr eaLnBrk="1" hangingPunct="1"/>
            <a:endParaRPr lang="hu-HU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F9FAF-8D4E-418A-AB57-56F9755F8942}" type="slidenum">
              <a:rPr lang="hu-HU"/>
              <a:pPr>
                <a:defRPr/>
              </a:pPr>
              <a:t>27</a:t>
            </a:fld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611816C-0F1B-41A4-BAB5-8A6FCA49757B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27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751856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dirty="0" smtClean="0">
                <a:solidFill>
                  <a:schemeClr val="bg1"/>
                </a:solidFill>
                <a:effectLst/>
                <a:latin typeface="Comic Sans MS" pitchFamily="66" charset="0"/>
              </a:rPr>
              <a:t>FELKÉSZÜLÉS – Beilleszkedés – </a:t>
            </a:r>
            <a:br>
              <a:rPr lang="hu-HU" sz="4000" b="1" dirty="0" smtClean="0">
                <a:solidFill>
                  <a:schemeClr val="bg1"/>
                </a:solidFill>
                <a:effectLst/>
                <a:latin typeface="Comic Sans MS" pitchFamily="66" charset="0"/>
              </a:rPr>
            </a:br>
            <a:r>
              <a:rPr lang="hu-HU" sz="4000" b="1" dirty="0">
                <a:solidFill>
                  <a:schemeClr val="bg1"/>
                </a:solidFill>
                <a:effectLst/>
                <a:latin typeface="Comic Sans MS" pitchFamily="66" charset="0"/>
              </a:rPr>
              <a:t/>
            </a:r>
            <a:br>
              <a:rPr lang="hu-HU" sz="4000" b="1" dirty="0">
                <a:solidFill>
                  <a:schemeClr val="bg1"/>
                </a:solidFill>
                <a:effectLst/>
                <a:latin typeface="Comic Sans MS" pitchFamily="66" charset="0"/>
              </a:rPr>
            </a:br>
            <a:r>
              <a:rPr lang="hu-HU" sz="4000" b="1" dirty="0" smtClean="0">
                <a:solidFill>
                  <a:schemeClr val="bg1"/>
                </a:solidFill>
                <a:effectLst/>
                <a:latin typeface="Comic Sans MS" pitchFamily="66" charset="0"/>
              </a:rPr>
              <a:t>TEHETSÉGGONDOZÁS</a:t>
            </a:r>
          </a:p>
        </p:txBody>
      </p:sp>
      <p:sp>
        <p:nvSpPr>
          <p:cNvPr id="7" name="Cím 1"/>
          <p:cNvSpPr txBox="1">
            <a:spLocks/>
          </p:cNvSpPr>
          <p:nvPr/>
        </p:nvSpPr>
        <p:spPr bwMode="auto">
          <a:xfrm>
            <a:off x="683568" y="2780928"/>
            <a:ext cx="77724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182880"/>
            <a:r>
              <a:rPr lang="hu-HU" sz="19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19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hu-HU" sz="8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8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hu-HU" sz="8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8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hu-HU" sz="8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hu-HU" sz="800" kern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hu-HU" sz="3600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600" kern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kern="0" dirty="0" smtClean="0">
                <a:solidFill>
                  <a:srgbClr val="FF0000"/>
                </a:solidFill>
                <a:effectLst/>
              </a:rPr>
              <a:t>A BME VBK VEGY-ÉRTÉK </a:t>
            </a:r>
            <a:r>
              <a:rPr lang="en-GB" sz="3600" b="1" kern="0" cap="all" dirty="0" err="1" smtClean="0">
                <a:solidFill>
                  <a:srgbClr val="FF0000"/>
                </a:solidFill>
                <a:effectLst/>
              </a:rPr>
              <a:t>Tehetségpontj</a:t>
            </a:r>
            <a:r>
              <a:rPr lang="hu-HU" sz="3600" b="1" kern="0" cap="all" dirty="0" smtClean="0">
                <a:solidFill>
                  <a:srgbClr val="FF0000"/>
                </a:solidFill>
                <a:effectLst/>
              </a:rPr>
              <a:t>A</a:t>
            </a:r>
            <a:endParaRPr lang="hu-HU" sz="3600" b="1" kern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04956" cy="50405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 algn="ctr">
              <a:buNone/>
            </a:pPr>
            <a:r>
              <a:rPr lang="hu-HU" sz="3200" spc="1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tehetséggondozás szinterei</a:t>
            </a:r>
            <a:endParaRPr lang="hu-HU" sz="3200" spc="1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5536" y="1844824"/>
            <a:ext cx="8460940" cy="4032448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Kari TDK Mozgalom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Oláh György Doktori Iskola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BME Szent-Györgyi Albert Szakkollégium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BME-VBK Mentor Kör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BME </a:t>
            </a:r>
            <a:r>
              <a:rPr lang="hu-HU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VeBio</a:t>
            </a:r>
            <a:r>
              <a:rPr lang="hu-HU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Tehetség</a:t>
            </a:r>
            <a:r>
              <a:rPr lang="hu-HU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Csoport</a:t>
            </a: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251520" y="6165304"/>
            <a:ext cx="7632848" cy="509141"/>
          </a:xfrm>
        </p:spPr>
        <p:txBody>
          <a:bodyPr/>
          <a:lstStyle/>
          <a:p>
            <a:endParaRPr lang="hu-H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3779912" y="6165304"/>
            <a:ext cx="5082480" cy="425152"/>
          </a:xfrm>
        </p:spPr>
        <p:txBody>
          <a:bodyPr/>
          <a:lstStyle/>
          <a:p>
            <a:pPr algn="r"/>
            <a:fld id="{8C944782-B927-49AD-AA3B-8BF9FB28A2AA}" type="slidenum">
              <a:rPr lang="hu-HU" sz="17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 algn="r"/>
              <a:t>28</a:t>
            </a:fld>
            <a:endParaRPr lang="hu-HU" sz="17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07504" y="344048"/>
            <a:ext cx="4518248" cy="106872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hu-H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BME </a:t>
            </a:r>
            <a:r>
              <a:rPr lang="hu-H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VeBio</a:t>
            </a:r>
            <a:r>
              <a:rPr lang="hu-H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Tehetség Csoport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>
          <a:xfrm>
            <a:off x="8058472" y="6232227"/>
            <a:ext cx="762000" cy="365125"/>
          </a:xfrm>
        </p:spPr>
        <p:txBody>
          <a:bodyPr/>
          <a:lstStyle/>
          <a:p>
            <a:pPr algn="r"/>
            <a:fld id="{8C944782-B927-49AD-AA3B-8BF9FB28A2AA}" type="slidenum">
              <a:rPr lang="hu-HU" sz="17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29</a:t>
            </a:fld>
            <a:endParaRPr lang="hu-HU" sz="17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7504" y="1597580"/>
            <a:ext cx="9036496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Bef>
                <a:spcPts val="24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Középiskolásokat előkészítő tevékenység</a:t>
            </a:r>
          </a:p>
          <a:p>
            <a:pPr marL="360000" indent="-360000">
              <a:spcBef>
                <a:spcPts val="24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Közel 40 éves múlt (FEB Mozgalmat is tekintve)</a:t>
            </a:r>
          </a:p>
          <a:p>
            <a:pPr marL="360000" indent="-360000">
              <a:spcBef>
                <a:spcPts val="24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Nyári tábor </a:t>
            </a: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(60-70 résztvevő, 10 nap, </a:t>
            </a:r>
            <a:b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napi 5 x 75 perc oktatás, 4 választható tárgy: matematika, kémia, fizika, biológia)</a:t>
            </a:r>
          </a:p>
          <a:p>
            <a:pPr marL="360000" indent="-360000">
              <a:spcBef>
                <a:spcPts val="24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Szakmai Nap rendezvények </a:t>
            </a:r>
            <a:r>
              <a:rPr lang="hu-H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(évi 4 alkalom, 60-80 diák/alkalom, szakmai előadások, kémiai számítások gyakorlása, emelt szintű érettségi kísérleti feladatainak bemutatása, laborlátogatások)</a:t>
            </a:r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22" y="188640"/>
            <a:ext cx="4052886" cy="15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023A9-CE13-4EB6-B84F-02F0CC1AB097}" type="slidenum">
              <a:rPr lang="hu-HU" smtClean="0"/>
              <a:pPr>
                <a:defRPr/>
              </a:pPr>
              <a:t>3</a:t>
            </a:fld>
            <a:endParaRPr lang="hu-H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33375"/>
            <a:ext cx="33321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11560" y="1484784"/>
            <a:ext cx="7776864" cy="5002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p</a:t>
            </a:r>
            <a:r>
              <a:rPr lang="hu-HU" sz="2400" b="1" dirty="0">
                <a:solidFill>
                  <a:schemeClr val="tx2"/>
                </a:solidFill>
              </a:rPr>
              <a:t>í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tőm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rn</a:t>
            </a:r>
            <a:r>
              <a:rPr lang="hu-HU" sz="2400" b="1" dirty="0">
                <a:solidFill>
                  <a:schemeClr val="tx2"/>
                </a:solidFill>
              </a:rPr>
              <a:t>ö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ki Kar </a:t>
            </a:r>
            <a:r>
              <a:rPr lang="en-GB" sz="2400" b="1" dirty="0">
                <a:solidFill>
                  <a:schemeClr val="tx2"/>
                </a:solidFill>
                <a:latin typeface="Comic Sans MS" pitchFamily="66" charset="0"/>
              </a:rPr>
              <a:t>(1782)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G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p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szm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rn</a:t>
            </a:r>
            <a:r>
              <a:rPr lang="hu-HU" sz="2400" b="1" dirty="0">
                <a:solidFill>
                  <a:schemeClr val="tx2"/>
                </a:solidFill>
              </a:rPr>
              <a:t>ö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ki Kar </a:t>
            </a:r>
            <a:r>
              <a:rPr lang="en-GB" sz="2400" b="1" dirty="0">
                <a:solidFill>
                  <a:schemeClr val="tx2"/>
                </a:solidFill>
                <a:latin typeface="Comic Sans MS" pitchFamily="66" charset="0"/>
              </a:rPr>
              <a:t>(1871)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p</a:t>
            </a:r>
            <a:r>
              <a:rPr lang="hu-HU" sz="2400" b="1" dirty="0">
                <a:solidFill>
                  <a:schemeClr val="tx2"/>
                </a:solidFill>
              </a:rPr>
              <a:t>í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t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szm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rn</a:t>
            </a:r>
            <a:r>
              <a:rPr lang="hu-HU" sz="2400" b="1" dirty="0">
                <a:solidFill>
                  <a:schemeClr val="tx2"/>
                </a:solidFill>
              </a:rPr>
              <a:t>ö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ki Kar </a:t>
            </a:r>
            <a:r>
              <a:rPr lang="en-GB" sz="2400" b="1" dirty="0">
                <a:solidFill>
                  <a:schemeClr val="tx2"/>
                </a:solidFill>
                <a:latin typeface="Comic Sans MS" pitchFamily="66" charset="0"/>
              </a:rPr>
              <a:t>(1873)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400" b="1" dirty="0">
                <a:solidFill>
                  <a:schemeClr val="folHlink"/>
                </a:solidFill>
                <a:latin typeface="Comic Sans MS" pitchFamily="66" charset="0"/>
              </a:rPr>
              <a:t>Vegy</a:t>
            </a:r>
            <a:r>
              <a:rPr lang="hu-HU" sz="2400" b="1" dirty="0">
                <a:solidFill>
                  <a:schemeClr val="folHlink"/>
                </a:solidFill>
              </a:rPr>
              <a:t>é</a:t>
            </a:r>
            <a:r>
              <a:rPr lang="hu-HU" sz="2400" b="1" dirty="0">
                <a:solidFill>
                  <a:schemeClr val="folHlink"/>
                </a:solidFill>
                <a:latin typeface="Comic Sans MS" pitchFamily="66" charset="0"/>
              </a:rPr>
              <a:t>szm</a:t>
            </a:r>
            <a:r>
              <a:rPr lang="hu-HU" sz="2400" b="1" dirty="0">
                <a:solidFill>
                  <a:schemeClr val="folHlink"/>
                </a:solidFill>
              </a:rPr>
              <a:t>é</a:t>
            </a:r>
            <a:r>
              <a:rPr lang="hu-HU" sz="2400" b="1" dirty="0">
                <a:solidFill>
                  <a:schemeClr val="folHlink"/>
                </a:solidFill>
                <a:latin typeface="Comic Sans MS" pitchFamily="66" charset="0"/>
              </a:rPr>
              <a:t>rn</a:t>
            </a:r>
            <a:r>
              <a:rPr lang="hu-HU" sz="2400" b="1" dirty="0">
                <a:solidFill>
                  <a:schemeClr val="folHlink"/>
                </a:solidFill>
              </a:rPr>
              <a:t>ö</a:t>
            </a:r>
            <a:r>
              <a:rPr lang="hu-HU" sz="2400" b="1" dirty="0">
                <a:solidFill>
                  <a:schemeClr val="folHlink"/>
                </a:solidFill>
                <a:latin typeface="Comic Sans MS" pitchFamily="66" charset="0"/>
              </a:rPr>
              <a:t>ki </a:t>
            </a:r>
            <a:r>
              <a:rPr lang="hu-HU" sz="2400" b="1" dirty="0">
                <a:solidFill>
                  <a:schemeClr val="folHlink"/>
                </a:solidFill>
              </a:rPr>
              <a:t>é</a:t>
            </a:r>
            <a:r>
              <a:rPr lang="hu-HU" sz="2400" b="1" dirty="0">
                <a:solidFill>
                  <a:schemeClr val="folHlink"/>
                </a:solidFill>
                <a:latin typeface="Comic Sans MS" pitchFamily="66" charset="0"/>
              </a:rPr>
              <a:t>s </a:t>
            </a:r>
            <a:r>
              <a:rPr lang="hu-HU" sz="2400" b="1" dirty="0" err="1">
                <a:solidFill>
                  <a:schemeClr val="folHlink"/>
                </a:solidFill>
                <a:latin typeface="Comic Sans MS" pitchFamily="66" charset="0"/>
              </a:rPr>
              <a:t>Biom</a:t>
            </a:r>
            <a:r>
              <a:rPr lang="hu-HU" sz="2400" b="1" dirty="0" err="1">
                <a:solidFill>
                  <a:schemeClr val="folHlink"/>
                </a:solidFill>
              </a:rPr>
              <a:t>é</a:t>
            </a:r>
            <a:r>
              <a:rPr lang="hu-HU" sz="2400" b="1" dirty="0" err="1">
                <a:solidFill>
                  <a:schemeClr val="folHlink"/>
                </a:solidFill>
                <a:latin typeface="Comic Sans MS" pitchFamily="66" charset="0"/>
              </a:rPr>
              <a:t>rn</a:t>
            </a:r>
            <a:r>
              <a:rPr lang="hu-HU" sz="2400" b="1" dirty="0" err="1">
                <a:solidFill>
                  <a:schemeClr val="folHlink"/>
                </a:solidFill>
              </a:rPr>
              <a:t>ö</a:t>
            </a:r>
            <a:r>
              <a:rPr lang="hu-HU" sz="2400" b="1" dirty="0" err="1">
                <a:solidFill>
                  <a:schemeClr val="folHlink"/>
                </a:solidFill>
                <a:latin typeface="Comic Sans MS" pitchFamily="66" charset="0"/>
              </a:rPr>
              <a:t>ki</a:t>
            </a:r>
            <a:r>
              <a:rPr lang="hu-HU" sz="2400" b="1" dirty="0">
                <a:solidFill>
                  <a:schemeClr val="folHlink"/>
                </a:solidFill>
                <a:latin typeface="Comic Sans MS" pitchFamily="66" charset="0"/>
              </a:rPr>
              <a:t> Kar </a:t>
            </a:r>
            <a:r>
              <a:rPr lang="en-GB" sz="2400" b="1" dirty="0">
                <a:solidFill>
                  <a:schemeClr val="folHlink"/>
                </a:solidFill>
                <a:latin typeface="Comic Sans MS" pitchFamily="66" charset="0"/>
              </a:rPr>
              <a:t>(1873)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Villamosm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rn</a:t>
            </a:r>
            <a:r>
              <a:rPr lang="hu-HU" sz="2400" b="1" dirty="0">
                <a:solidFill>
                  <a:schemeClr val="tx2"/>
                </a:solidFill>
              </a:rPr>
              <a:t>ö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ki 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s </a:t>
            </a:r>
            <a:r>
              <a:rPr lang="hu-HU" sz="2400" b="1" dirty="0">
                <a:solidFill>
                  <a:schemeClr val="tx2"/>
                </a:solidFill>
              </a:rPr>
              <a:t>I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nformatikai Kar</a:t>
            </a:r>
            <a:r>
              <a:rPr lang="en-GB" sz="2400" b="1" dirty="0">
                <a:solidFill>
                  <a:schemeClr val="tx2"/>
                </a:solidFill>
                <a:latin typeface="Comic Sans MS" pitchFamily="66" charset="0"/>
              </a:rPr>
              <a:t> (1949)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K</a:t>
            </a:r>
            <a:r>
              <a:rPr lang="hu-HU" sz="2400" b="1" dirty="0">
                <a:solidFill>
                  <a:schemeClr val="tx2"/>
                </a:solidFill>
              </a:rPr>
              <a:t>ö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zleked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sm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rn</a:t>
            </a:r>
            <a:r>
              <a:rPr lang="hu-HU" sz="2400" b="1" dirty="0">
                <a:solidFill>
                  <a:schemeClr val="tx2"/>
                </a:solidFill>
              </a:rPr>
              <a:t>ö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ki Kar</a:t>
            </a:r>
            <a:r>
              <a:rPr lang="en-GB" sz="2400" b="1" dirty="0">
                <a:solidFill>
                  <a:schemeClr val="tx2"/>
                </a:solidFill>
                <a:latin typeface="Comic Sans MS" pitchFamily="66" charset="0"/>
              </a:rPr>
              <a:t> (1951)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Term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szettudom</a:t>
            </a:r>
            <a:r>
              <a:rPr lang="hu-HU" sz="2400" b="1" dirty="0">
                <a:solidFill>
                  <a:schemeClr val="tx2"/>
                </a:solidFill>
              </a:rPr>
              <a:t>á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nyi Kar </a:t>
            </a:r>
            <a:r>
              <a:rPr lang="en-GB" sz="2400" b="1" dirty="0">
                <a:solidFill>
                  <a:schemeClr val="tx2"/>
                </a:solidFill>
                <a:latin typeface="Comic Sans MS" pitchFamily="66" charset="0"/>
              </a:rPr>
              <a:t>(1998)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Gazdas</a:t>
            </a:r>
            <a:r>
              <a:rPr lang="hu-HU" sz="2400" b="1" dirty="0">
                <a:solidFill>
                  <a:schemeClr val="tx2"/>
                </a:solidFill>
              </a:rPr>
              <a:t>á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g- </a:t>
            </a:r>
            <a:r>
              <a:rPr lang="hu-HU" sz="2400" b="1" dirty="0">
                <a:solidFill>
                  <a:schemeClr val="tx2"/>
                </a:solidFill>
              </a:rPr>
              <a:t>é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s T</a:t>
            </a:r>
            <a:r>
              <a:rPr lang="hu-HU" sz="2400" b="1" dirty="0">
                <a:solidFill>
                  <a:schemeClr val="tx2"/>
                </a:solidFill>
              </a:rPr>
              <a:t>á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rsadalomtudom</a:t>
            </a:r>
            <a:r>
              <a:rPr lang="hu-HU" sz="2400" b="1" dirty="0">
                <a:solidFill>
                  <a:schemeClr val="tx2"/>
                </a:solidFill>
              </a:rPr>
              <a:t>á</a:t>
            </a:r>
            <a:r>
              <a:rPr lang="hu-HU" sz="2400" b="1" dirty="0">
                <a:solidFill>
                  <a:schemeClr val="tx2"/>
                </a:solidFill>
                <a:latin typeface="Comic Sans MS" pitchFamily="66" charset="0"/>
              </a:rPr>
              <a:t>nyi Kar</a:t>
            </a:r>
            <a:r>
              <a:rPr lang="en-GB" sz="2400" b="1" dirty="0">
                <a:solidFill>
                  <a:schemeClr val="tx2"/>
                </a:solidFill>
                <a:latin typeface="Comic Sans MS" pitchFamily="66" charset="0"/>
              </a:rPr>
              <a:t> (1998)</a:t>
            </a:r>
          </a:p>
          <a:p>
            <a:pPr>
              <a:lnSpc>
                <a:spcPct val="150000"/>
              </a:lnSpc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58850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CF64D-69C5-406E-96F8-F7503B8C87A8}" type="slidenum">
              <a:rPr lang="hu-HU"/>
              <a:pPr>
                <a:defRPr/>
              </a:pPr>
              <a:t>30</a:t>
            </a:fld>
            <a:endParaRPr lang="hu-HU"/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D5A0BA5-963D-4720-8B4C-0E0EDDD69325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30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60400" y="908720"/>
            <a:ext cx="7772400" cy="18288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b="1" dirty="0" smtClean="0">
                <a:latin typeface="Comic Sans MS" pitchFamily="66" charset="0"/>
              </a:rPr>
              <a:t>Köszönöm a figyelmet!</a:t>
            </a: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2483768" y="3068960"/>
            <a:ext cx="39814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40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hlinkClick r:id="rId2"/>
              </a:rPr>
              <a:t>www.ch.bme.hu</a:t>
            </a:r>
            <a:r>
              <a:rPr lang="hu-HU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/>
            </a:r>
            <a:br>
              <a:rPr lang="hu-HU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hu-HU" sz="4000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A023A9-CE13-4EB6-B84F-02F0CC1AB097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  <p:pic>
        <p:nvPicPr>
          <p:cNvPr id="3" name="Picture 7" descr="ch-ép lépcső_régi_kic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492375"/>
            <a:ext cx="3995738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23850" y="5013325"/>
            <a:ext cx="3163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2000" b="1">
                <a:latin typeface="Comic Sans MS" pitchFamily="66" charset="0"/>
              </a:rPr>
              <a:t>Tervezte: Czigler Győző</a:t>
            </a:r>
            <a:br>
              <a:rPr lang="hu-HU" sz="2000" b="1">
                <a:latin typeface="Comic Sans MS" pitchFamily="66" charset="0"/>
              </a:rPr>
            </a:br>
            <a:r>
              <a:rPr lang="hu-HU" sz="2000" b="1">
                <a:latin typeface="Comic Sans MS" pitchFamily="66" charset="0"/>
              </a:rPr>
              <a:t> (1850 – 1905)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042988" y="5876925"/>
            <a:ext cx="7566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2000" b="1">
                <a:solidFill>
                  <a:schemeClr val="folHlink"/>
                </a:solidFill>
                <a:latin typeface="Comic Sans MS" pitchFamily="66" charset="0"/>
              </a:rPr>
              <a:t>A BME 1907-ben adott ki először vegyészmérnöki oklevelet</a:t>
            </a:r>
          </a:p>
        </p:txBody>
      </p:sp>
      <p:pic>
        <p:nvPicPr>
          <p:cNvPr id="6" name="Picture 5" descr="23_CH-ép régi_ki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261486"/>
            <a:ext cx="4751387" cy="349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179388" y="332656"/>
            <a:ext cx="8820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VEGYÉSZMÉRNÖKI ÉS BIOMÉRNÖKI KAR</a:t>
            </a:r>
          </a:p>
        </p:txBody>
      </p:sp>
      <p:sp>
        <p:nvSpPr>
          <p:cNvPr id="8" name="Téglalap 7"/>
          <p:cNvSpPr/>
          <p:nvPr/>
        </p:nvSpPr>
        <p:spPr>
          <a:xfrm>
            <a:off x="5003800" y="1419742"/>
            <a:ext cx="4188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atin typeface="Comic Sans MS" pitchFamily="66" charset="0"/>
              </a:rPr>
              <a:t>Kémia pavilon (CH épület), 1904</a:t>
            </a:r>
          </a:p>
        </p:txBody>
      </p:sp>
    </p:spTree>
    <p:extLst>
      <p:ext uri="{BB962C8B-B14F-4D97-AF65-F5344CB8AC3E}">
        <p14:creationId xmlns:p14="http://schemas.microsoft.com/office/powerpoint/2010/main" val="40598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D7E2D-07EB-48CF-A611-64C7FF0670DC}" type="slidenum">
              <a:rPr lang="hu-HU"/>
              <a:pPr>
                <a:defRPr/>
              </a:pPr>
              <a:t>5</a:t>
            </a:fld>
            <a:endParaRPr lang="hu-HU"/>
          </a:p>
        </p:txBody>
      </p:sp>
      <p:sp>
        <p:nvSpPr>
          <p:cNvPr id="10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8CD3EB4-EFAF-407D-800D-F6E9AD1C56A0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5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0"/>
            <a:ext cx="8785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100" b="1" dirty="0" smtClean="0">
                <a:solidFill>
                  <a:schemeClr val="bg1"/>
                </a:solidFill>
                <a:latin typeface="Comic Sans MS" pitchFamily="66" charset="0"/>
              </a:rPr>
              <a:t>VEGYÉSZMÉRNÖKI ÉS BIOMÉRNÖKI KAR</a:t>
            </a:r>
          </a:p>
        </p:txBody>
      </p:sp>
      <p:pic>
        <p:nvPicPr>
          <p:cNvPr id="11269" name="Picture 3" descr="BME 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049" y="4437112"/>
            <a:ext cx="307317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 descr="ch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341438"/>
            <a:ext cx="28082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 descr="CHÉP RÉG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276225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 descr="Oláh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8500" y="1412875"/>
            <a:ext cx="1573213" cy="2087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Text Box 7"/>
          <p:cNvSpPr txBox="1">
            <a:spLocks noChangeArrowheads="1"/>
          </p:cNvSpPr>
          <p:nvPr/>
        </p:nvSpPr>
        <p:spPr bwMode="auto">
          <a:xfrm>
            <a:off x="6350446" y="3645024"/>
            <a:ext cx="2686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hu-HU" sz="2400" dirty="0">
                <a:solidFill>
                  <a:schemeClr val="hlink"/>
                </a:solidFill>
                <a:latin typeface="Comic Sans MS" pitchFamily="66" charset="0"/>
              </a:rPr>
              <a:t>OLÁH GYÖRGY</a:t>
            </a:r>
          </a:p>
          <a:p>
            <a:pPr algn="ctr" eaLnBrk="1" hangingPunct="1"/>
            <a:r>
              <a:rPr lang="hu-HU" sz="2400" dirty="0">
                <a:solidFill>
                  <a:schemeClr val="hlink"/>
                </a:solidFill>
                <a:latin typeface="Comic Sans MS" pitchFamily="66" charset="0"/>
              </a:rPr>
              <a:t>NOBEL DÍJ 1994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842" y="4172378"/>
            <a:ext cx="2689104" cy="2016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1"/>
            <a:ext cx="4982324" cy="3736743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 smtClean="0">
                <a:solidFill>
                  <a:schemeClr val="bg1"/>
                </a:solidFill>
                <a:latin typeface="Comic Sans MS" pitchFamily="66" charset="0"/>
              </a:rPr>
              <a:t>SZAKMAI NÉZŐPONT</a:t>
            </a:r>
          </a:p>
        </p:txBody>
      </p:sp>
      <p:pic>
        <p:nvPicPr>
          <p:cNvPr id="10245" name="Picture 4" descr="kemiatansz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2513"/>
            <a:ext cx="4537075" cy="3757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F5A5B5-4203-4D2F-B5CE-82FD6D8D2B80}" type="slidenum">
              <a:rPr lang="hu-HU"/>
              <a:pPr>
                <a:defRPr/>
              </a:pPr>
              <a:t>7</a:t>
            </a:fld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18FB0A1-0513-4F9E-AFAF-1377AA082FDF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7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dirty="0" smtClean="0">
                <a:solidFill>
                  <a:schemeClr val="bg1"/>
                </a:solidFill>
                <a:latin typeface="Comic Sans MS" pitchFamily="66" charset="0"/>
              </a:rPr>
              <a:t>Vegyészmérnöki szakma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>
                <a:latin typeface="Comic Sans MS" pitchFamily="66" charset="0"/>
              </a:rPr>
              <a:t>vegyipari és rokon ipari technológiák alkalmazása, fejlesztése;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>
                <a:latin typeface="Comic Sans MS" pitchFamily="66" charset="0"/>
              </a:rPr>
              <a:t>új vegyületek laboratóriumi előállítása,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>
                <a:latin typeface="Comic Sans MS" pitchFamily="66" charset="0"/>
              </a:rPr>
              <a:t>kémiai analitikai, szerkezetvizsgálati, anyagtudományi problémák megoldása,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>
                <a:latin typeface="Comic Sans MS" pitchFamily="66" charset="0"/>
              </a:rPr>
              <a:t>kapcsolódó tudományos kutatás,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>
                <a:latin typeface="Comic Sans MS" pitchFamily="66" charset="0"/>
              </a:rPr>
              <a:t>a gazdaság egyéb területein anyagismereti, környezetvédelmi tudást igénylő problémák megoldása.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69A3C2-DF25-442D-B575-F072C3100DFD}" type="slidenum">
              <a:rPr lang="hu-HU"/>
              <a:pPr>
                <a:defRPr/>
              </a:pPr>
              <a:t>8</a:t>
            </a:fld>
            <a:endParaRPr lang="hu-HU"/>
          </a:p>
        </p:txBody>
      </p:sp>
      <p:sp>
        <p:nvSpPr>
          <p:cNvPr id="6" name="Dia számának helye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A56D060-DD13-40CE-A482-D64D99098673}" type="slidenum">
              <a:rPr lang="hu-HU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8</a:t>
            </a:fld>
            <a:endParaRPr lang="hu-HU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dirty="0" smtClean="0">
                <a:solidFill>
                  <a:schemeClr val="bg1"/>
                </a:solidFill>
                <a:latin typeface="Comic Sans MS" pitchFamily="66" charset="0"/>
              </a:rPr>
              <a:t>Vegyészmérnöki területek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229600" cy="3417888"/>
          </a:xfrm>
        </p:spPr>
        <p:txBody>
          <a:bodyPr/>
          <a:lstStyle/>
          <a:p>
            <a:pPr eaLnBrk="1" hangingPunct="1"/>
            <a:r>
              <a:rPr lang="hu-HU" sz="2800" dirty="0" smtClean="0">
                <a:latin typeface="Comic Sans MS" pitchFamily="66" charset="0"/>
              </a:rPr>
              <a:t>Analitikai és szerkezetvizsgálati specializáció</a:t>
            </a:r>
          </a:p>
          <a:p>
            <a:pPr eaLnBrk="1" hangingPunct="1"/>
            <a:r>
              <a:rPr lang="hu-HU" sz="2800" dirty="0" smtClean="0">
                <a:latin typeface="Comic Sans MS" pitchFamily="66" charset="0"/>
              </a:rPr>
              <a:t>Gyógyszeripari specializáció</a:t>
            </a:r>
          </a:p>
          <a:p>
            <a:pPr eaLnBrk="1" hangingPunct="1"/>
            <a:r>
              <a:rPr lang="hu-HU" sz="2800" dirty="0" smtClean="0">
                <a:latin typeface="Comic Sans MS" pitchFamily="66" charset="0"/>
              </a:rPr>
              <a:t>Műanyag-, textil-, és anyagtudományi specializáció </a:t>
            </a:r>
          </a:p>
          <a:p>
            <a:pPr eaLnBrk="1" hangingPunct="1"/>
            <a:r>
              <a:rPr lang="hu-HU" sz="2800" dirty="0" smtClean="0">
                <a:latin typeface="Comic Sans MS" pitchFamily="66" charset="0"/>
              </a:rPr>
              <a:t>Vegyipari és folyamatmérnöki specializáció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278ACF-B436-4BC0-92EC-40C517E273E4}" type="slidenum">
              <a:rPr lang="hu-HU"/>
              <a:pPr>
                <a:defRPr/>
              </a:pPr>
              <a:t>9</a:t>
            </a:fld>
            <a:endParaRPr lang="hu-HU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887413"/>
          </a:xfrm>
        </p:spPr>
        <p:txBody>
          <a:bodyPr/>
          <a:lstStyle/>
          <a:p>
            <a:pPr algn="l">
              <a:defRPr/>
            </a:pP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KÉMIAI ANALITIKA, SZERKEZETVIZSGÁLAT</a:t>
            </a:r>
          </a:p>
        </p:txBody>
      </p:sp>
      <p:pic>
        <p:nvPicPr>
          <p:cNvPr id="25604" name="Picture 6" descr="th_hp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87" y="3645023"/>
            <a:ext cx="3354326" cy="2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4" descr="DSC0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4176712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735013" y="4595813"/>
            <a:ext cx="355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b="1">
                <a:solidFill>
                  <a:schemeClr val="hlink"/>
                </a:solidFill>
              </a:rPr>
              <a:t>Pásztázó elektronmikroszkóp</a:t>
            </a:r>
          </a:p>
        </p:txBody>
      </p:sp>
      <p:sp>
        <p:nvSpPr>
          <p:cNvPr id="25607" name="Text Box 17"/>
          <p:cNvSpPr txBox="1">
            <a:spLocks noChangeArrowheads="1"/>
          </p:cNvSpPr>
          <p:nvPr/>
        </p:nvSpPr>
        <p:spPr bwMode="auto">
          <a:xfrm>
            <a:off x="6443663" y="6237288"/>
            <a:ext cx="1840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hu-HU" b="1" dirty="0" smtClean="0">
                <a:solidFill>
                  <a:schemeClr val="hlink"/>
                </a:solidFill>
              </a:rPr>
              <a:t>kromatográfia</a:t>
            </a:r>
            <a:endParaRPr lang="hu-HU" b="1" dirty="0">
              <a:solidFill>
                <a:schemeClr val="hlink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83" y="139227"/>
            <a:ext cx="3840171" cy="288012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941168"/>
            <a:ext cx="4871126" cy="188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tázatos">
  <a:themeElements>
    <a:clrScheme name="Mintázatos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Mintázato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intázatos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tázatos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tázatos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2881</TotalTime>
  <Words>507</Words>
  <Application>Microsoft Office PowerPoint</Application>
  <PresentationFormat>Diavetítés a képernyőre (4:3 oldalarány)</PresentationFormat>
  <Paragraphs>197</Paragraphs>
  <Slides>30</Slides>
  <Notes>12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30</vt:i4>
      </vt:variant>
    </vt:vector>
  </HeadingPairs>
  <TitlesOfParts>
    <vt:vector size="33" baseType="lpstr">
      <vt:lpstr>Mintázatos</vt:lpstr>
      <vt:lpstr>CS ChemDraw Drawing</vt:lpstr>
      <vt:lpstr>Bemutató</vt:lpstr>
      <vt:lpstr>Pályaorientációs előadás</vt:lpstr>
      <vt:lpstr>PowerPoint bemutató</vt:lpstr>
      <vt:lpstr>PowerPoint bemutató</vt:lpstr>
      <vt:lpstr>PowerPoint bemutató</vt:lpstr>
      <vt:lpstr>VEGYÉSZMÉRNÖKI ÉS BIOMÉRNÖKI KAR</vt:lpstr>
      <vt:lpstr>SZAKMAI NÉZŐPONT</vt:lpstr>
      <vt:lpstr>Vegyészmérnöki szakma </vt:lpstr>
      <vt:lpstr>Vegyészmérnöki területek</vt:lpstr>
      <vt:lpstr>KÉMIAI ANALITIKA, SZERKEZETVIZSGÁLAT</vt:lpstr>
      <vt:lpstr>GYÓGYSZER; NÖVÉNYVÉDŐSZER; FINOMKÉMIA</vt:lpstr>
      <vt:lpstr>MŰANYAG, TEXTIL, ANYAGTUDOMÁNY</vt:lpstr>
      <vt:lpstr>VEGYIPARI ÉS FOLYAMATMÉRNÖKI</vt:lpstr>
      <vt:lpstr>Biomérnöki szakma</vt:lpstr>
      <vt:lpstr>PowerPoint bemutató</vt:lpstr>
      <vt:lpstr>BIOTECHNOLÓGIA</vt:lpstr>
      <vt:lpstr>EGÉSZSÉGVÉDELEM</vt:lpstr>
      <vt:lpstr>PowerPoint bemutató</vt:lpstr>
      <vt:lpstr>KÖRNYEZETVÉDELEM</vt:lpstr>
      <vt:lpstr>PowerPoint bemutató</vt:lpstr>
      <vt:lpstr>Környezetmérnöki szakma </vt:lpstr>
      <vt:lpstr>Környezetmenedzsment specializáció </vt:lpstr>
      <vt:lpstr>Környezettechnológia specializáció </vt:lpstr>
      <vt:lpstr>PowerPoint bemutató</vt:lpstr>
      <vt:lpstr>VEGYÉSZMÉRNÖKI ÉS BIOMÉRNÖKI KAR TOVÁBBTANULÁS</vt:lpstr>
      <vt:lpstr>FELVÉTELI TÁRGYAK</vt:lpstr>
      <vt:lpstr>Érettségi</vt:lpstr>
      <vt:lpstr>FELKÉSZÜLÉS – Beilleszkedés –   TEHETSÉGGONDOZÁS</vt:lpstr>
      <vt:lpstr>A tehetséggondozás szinterei</vt:lpstr>
      <vt:lpstr>BME VeBio Tehetség Csoport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Deák András</dc:creator>
  <cp:lastModifiedBy>Gábor</cp:lastModifiedBy>
  <cp:revision>180</cp:revision>
  <dcterms:created xsi:type="dcterms:W3CDTF">2007-11-11T20:47:18Z</dcterms:created>
  <dcterms:modified xsi:type="dcterms:W3CDTF">2019-11-26T19:09:13Z</dcterms:modified>
</cp:coreProperties>
</file>