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88" r:id="rId2"/>
    <p:sldId id="325" r:id="rId3"/>
    <p:sldId id="279" r:id="rId4"/>
    <p:sldId id="267" r:id="rId5"/>
    <p:sldId id="290" r:id="rId6"/>
    <p:sldId id="310" r:id="rId7"/>
    <p:sldId id="302" r:id="rId8"/>
    <p:sldId id="303" r:id="rId9"/>
    <p:sldId id="304" r:id="rId10"/>
    <p:sldId id="259" r:id="rId11"/>
    <p:sldId id="306" r:id="rId12"/>
    <p:sldId id="305" r:id="rId13"/>
    <p:sldId id="307" r:id="rId14"/>
    <p:sldId id="308" r:id="rId15"/>
    <p:sldId id="309" r:id="rId16"/>
    <p:sldId id="264" r:id="rId17"/>
    <p:sldId id="265" r:id="rId18"/>
    <p:sldId id="266" r:id="rId19"/>
    <p:sldId id="257" r:id="rId20"/>
    <p:sldId id="301" r:id="rId21"/>
    <p:sldId id="271" r:id="rId22"/>
    <p:sldId id="322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70AC3-4795-4B4D-A83F-108992055A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D40F6D2-949C-4DAB-B2CA-6ADB007A721C}">
      <dgm:prSet phldrT="[Szöveg]" custT="1"/>
      <dgm:spPr/>
      <dgm:t>
        <a:bodyPr/>
        <a:lstStyle/>
        <a:p>
          <a:r>
            <a:rPr lang="hu-HU" sz="2000" dirty="0" smtClean="0"/>
            <a:t>Vegyészmérnöki tudományok</a:t>
          </a:r>
          <a:endParaRPr lang="hu-HU" sz="2000" dirty="0"/>
        </a:p>
      </dgm:t>
    </dgm:pt>
    <dgm:pt modelId="{FFE36B86-5098-4718-BEDB-C05686F04A18}" type="parTrans" cxnId="{57E282EC-DC28-47D9-8FF5-310BA89AD075}">
      <dgm:prSet/>
      <dgm:spPr/>
      <dgm:t>
        <a:bodyPr/>
        <a:lstStyle/>
        <a:p>
          <a:endParaRPr lang="hu-HU" sz="2000"/>
        </a:p>
      </dgm:t>
    </dgm:pt>
    <dgm:pt modelId="{41B25D83-BDFF-451D-82D6-DB5479ADCABE}" type="sibTrans" cxnId="{57E282EC-DC28-47D9-8FF5-310BA89AD075}">
      <dgm:prSet/>
      <dgm:spPr/>
      <dgm:t>
        <a:bodyPr/>
        <a:lstStyle/>
        <a:p>
          <a:endParaRPr lang="hu-HU" sz="2000"/>
        </a:p>
      </dgm:t>
    </dgm:pt>
    <dgm:pt modelId="{6B957B7E-F82B-4941-B7C4-94AF0E85A7D3}">
      <dgm:prSet phldrT="[Szöveg]" custT="1"/>
      <dgm:spPr/>
      <dgm:t>
        <a:bodyPr/>
        <a:lstStyle/>
        <a:p>
          <a:r>
            <a:rPr lang="hu-HU" sz="2000" dirty="0" smtClean="0"/>
            <a:t>Orvos-tudomány</a:t>
          </a:r>
          <a:endParaRPr lang="hu-HU" sz="2000" dirty="0"/>
        </a:p>
      </dgm:t>
    </dgm:pt>
    <dgm:pt modelId="{31FF5AFD-474F-4C3D-9585-FD890C493EA7}" type="parTrans" cxnId="{3A97030D-CF35-480E-8484-13C87EF08876}">
      <dgm:prSet/>
      <dgm:spPr/>
      <dgm:t>
        <a:bodyPr/>
        <a:lstStyle/>
        <a:p>
          <a:endParaRPr lang="hu-HU" sz="2000"/>
        </a:p>
      </dgm:t>
    </dgm:pt>
    <dgm:pt modelId="{F7C8F397-B692-4EDE-A9BC-57AC749F2091}" type="sibTrans" cxnId="{3A97030D-CF35-480E-8484-13C87EF08876}">
      <dgm:prSet/>
      <dgm:spPr/>
      <dgm:t>
        <a:bodyPr/>
        <a:lstStyle/>
        <a:p>
          <a:endParaRPr lang="hu-HU" sz="2000"/>
        </a:p>
      </dgm:t>
    </dgm:pt>
    <dgm:pt modelId="{75B3FF5F-322D-492A-8343-CF46A2719A56}">
      <dgm:prSet phldrT="[Szöveg]" custT="1"/>
      <dgm:spPr/>
      <dgm:t>
        <a:bodyPr/>
        <a:lstStyle/>
        <a:p>
          <a:r>
            <a:rPr lang="hu-HU" sz="2000" dirty="0" smtClean="0"/>
            <a:t>Biotechnológia</a:t>
          </a:r>
          <a:endParaRPr lang="hu-HU" sz="2000" dirty="0"/>
        </a:p>
      </dgm:t>
    </dgm:pt>
    <dgm:pt modelId="{56943E21-7822-4023-A9BC-43FA2B4E330F}" type="parTrans" cxnId="{F1DBE7CB-50A3-45C2-9DF7-DAA941D5EC73}">
      <dgm:prSet/>
      <dgm:spPr/>
      <dgm:t>
        <a:bodyPr/>
        <a:lstStyle/>
        <a:p>
          <a:endParaRPr lang="hu-HU" sz="2000"/>
        </a:p>
      </dgm:t>
    </dgm:pt>
    <dgm:pt modelId="{A54CD322-97F1-46D3-BCD9-4EFA87835F07}" type="sibTrans" cxnId="{F1DBE7CB-50A3-45C2-9DF7-DAA941D5EC73}">
      <dgm:prSet/>
      <dgm:spPr/>
      <dgm:t>
        <a:bodyPr/>
        <a:lstStyle/>
        <a:p>
          <a:endParaRPr lang="hu-HU" sz="2000"/>
        </a:p>
      </dgm:t>
    </dgm:pt>
    <dgm:pt modelId="{6804C0D8-0CF8-4535-ACBF-4797A65431CF}" type="pres">
      <dgm:prSet presAssocID="{8BC70AC3-4795-4B4D-A83F-108992055AB5}" presName="compositeShape" presStyleCnt="0">
        <dgm:presLayoutVars>
          <dgm:chMax val="7"/>
          <dgm:dir/>
          <dgm:resizeHandles val="exact"/>
        </dgm:presLayoutVars>
      </dgm:prSet>
      <dgm:spPr/>
    </dgm:pt>
    <dgm:pt modelId="{DF9A7782-4F9A-46E0-BC11-6910ADA16E53}" type="pres">
      <dgm:prSet presAssocID="{DD40F6D2-949C-4DAB-B2CA-6ADB007A721C}" presName="circ1" presStyleLbl="vennNode1" presStyleIdx="0" presStyleCnt="3" custLinFactNeighborX="-202" custLinFactNeighborY="-1436"/>
      <dgm:spPr/>
      <dgm:t>
        <a:bodyPr/>
        <a:lstStyle/>
        <a:p>
          <a:endParaRPr lang="hu-HU"/>
        </a:p>
      </dgm:t>
    </dgm:pt>
    <dgm:pt modelId="{2B03D476-634C-43A5-899E-1122AB54AF98}" type="pres">
      <dgm:prSet presAssocID="{DD40F6D2-949C-4DAB-B2CA-6ADB007A72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BA4007-6D40-4A95-8FA8-1CC976CA8D98}" type="pres">
      <dgm:prSet presAssocID="{6B957B7E-F82B-4941-B7C4-94AF0E85A7D3}" presName="circ2" presStyleLbl="vennNode1" presStyleIdx="1" presStyleCnt="3"/>
      <dgm:spPr/>
      <dgm:t>
        <a:bodyPr/>
        <a:lstStyle/>
        <a:p>
          <a:endParaRPr lang="hu-HU"/>
        </a:p>
      </dgm:t>
    </dgm:pt>
    <dgm:pt modelId="{A844DF48-9630-49E4-94AE-19CFD6F64FC4}" type="pres">
      <dgm:prSet presAssocID="{6B957B7E-F82B-4941-B7C4-94AF0E85A7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11BE4F-B32B-44A7-898D-C5CA846E46AB}" type="pres">
      <dgm:prSet presAssocID="{75B3FF5F-322D-492A-8343-CF46A2719A56}" presName="circ3" presStyleLbl="vennNode1" presStyleIdx="2" presStyleCnt="3" custScaleX="100311"/>
      <dgm:spPr/>
      <dgm:t>
        <a:bodyPr/>
        <a:lstStyle/>
        <a:p>
          <a:endParaRPr lang="hu-HU"/>
        </a:p>
      </dgm:t>
    </dgm:pt>
    <dgm:pt modelId="{4453EE03-A537-4F03-A1B3-3E78BE79B75D}" type="pres">
      <dgm:prSet presAssocID="{75B3FF5F-322D-492A-8343-CF46A2719A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A97030D-CF35-480E-8484-13C87EF08876}" srcId="{8BC70AC3-4795-4B4D-A83F-108992055AB5}" destId="{6B957B7E-F82B-4941-B7C4-94AF0E85A7D3}" srcOrd="1" destOrd="0" parTransId="{31FF5AFD-474F-4C3D-9585-FD890C493EA7}" sibTransId="{F7C8F397-B692-4EDE-A9BC-57AC749F2091}"/>
    <dgm:cxn modelId="{F1DBE7CB-50A3-45C2-9DF7-DAA941D5EC73}" srcId="{8BC70AC3-4795-4B4D-A83F-108992055AB5}" destId="{75B3FF5F-322D-492A-8343-CF46A2719A56}" srcOrd="2" destOrd="0" parTransId="{56943E21-7822-4023-A9BC-43FA2B4E330F}" sibTransId="{A54CD322-97F1-46D3-BCD9-4EFA87835F07}"/>
    <dgm:cxn modelId="{97E21ED7-01D4-427D-AF71-EACAE8C1C2BC}" type="presOf" srcId="{8BC70AC3-4795-4B4D-A83F-108992055AB5}" destId="{6804C0D8-0CF8-4535-ACBF-4797A65431CF}" srcOrd="0" destOrd="0" presId="urn:microsoft.com/office/officeart/2005/8/layout/venn1"/>
    <dgm:cxn modelId="{4BBFACF6-AD7E-43D3-A080-B097B54695E0}" type="presOf" srcId="{75B3FF5F-322D-492A-8343-CF46A2719A56}" destId="{4A11BE4F-B32B-44A7-898D-C5CA846E46AB}" srcOrd="0" destOrd="0" presId="urn:microsoft.com/office/officeart/2005/8/layout/venn1"/>
    <dgm:cxn modelId="{F6926F71-92F0-427F-ABF9-B7CA21D83961}" type="presOf" srcId="{6B957B7E-F82B-4941-B7C4-94AF0E85A7D3}" destId="{A844DF48-9630-49E4-94AE-19CFD6F64FC4}" srcOrd="1" destOrd="0" presId="urn:microsoft.com/office/officeart/2005/8/layout/venn1"/>
    <dgm:cxn modelId="{21852237-F0D8-4EBD-9861-78E84F3499CA}" type="presOf" srcId="{DD40F6D2-949C-4DAB-B2CA-6ADB007A721C}" destId="{2B03D476-634C-43A5-899E-1122AB54AF98}" srcOrd="1" destOrd="0" presId="urn:microsoft.com/office/officeart/2005/8/layout/venn1"/>
    <dgm:cxn modelId="{C7E43A4D-A57E-4EEE-9609-F768BF4674A8}" type="presOf" srcId="{DD40F6D2-949C-4DAB-B2CA-6ADB007A721C}" destId="{DF9A7782-4F9A-46E0-BC11-6910ADA16E53}" srcOrd="0" destOrd="0" presId="urn:microsoft.com/office/officeart/2005/8/layout/venn1"/>
    <dgm:cxn modelId="{57E282EC-DC28-47D9-8FF5-310BA89AD075}" srcId="{8BC70AC3-4795-4B4D-A83F-108992055AB5}" destId="{DD40F6D2-949C-4DAB-B2CA-6ADB007A721C}" srcOrd="0" destOrd="0" parTransId="{FFE36B86-5098-4718-BEDB-C05686F04A18}" sibTransId="{41B25D83-BDFF-451D-82D6-DB5479ADCABE}"/>
    <dgm:cxn modelId="{4E8CD8F2-F482-4239-83DF-54252D4E112F}" type="presOf" srcId="{75B3FF5F-322D-492A-8343-CF46A2719A56}" destId="{4453EE03-A537-4F03-A1B3-3E78BE79B75D}" srcOrd="1" destOrd="0" presId="urn:microsoft.com/office/officeart/2005/8/layout/venn1"/>
    <dgm:cxn modelId="{FBAD37E5-97E8-4D8C-8BE7-5C98171D1F94}" type="presOf" srcId="{6B957B7E-F82B-4941-B7C4-94AF0E85A7D3}" destId="{97BA4007-6D40-4A95-8FA8-1CC976CA8D98}" srcOrd="0" destOrd="0" presId="urn:microsoft.com/office/officeart/2005/8/layout/venn1"/>
    <dgm:cxn modelId="{91443E7C-E1BD-43A1-ADB0-00F60D52C6AE}" type="presParOf" srcId="{6804C0D8-0CF8-4535-ACBF-4797A65431CF}" destId="{DF9A7782-4F9A-46E0-BC11-6910ADA16E53}" srcOrd="0" destOrd="0" presId="urn:microsoft.com/office/officeart/2005/8/layout/venn1"/>
    <dgm:cxn modelId="{C7624ECD-32FC-4467-98D0-1160B55CF8FC}" type="presParOf" srcId="{6804C0D8-0CF8-4535-ACBF-4797A65431CF}" destId="{2B03D476-634C-43A5-899E-1122AB54AF98}" srcOrd="1" destOrd="0" presId="urn:microsoft.com/office/officeart/2005/8/layout/venn1"/>
    <dgm:cxn modelId="{67D53CDB-58B3-4A25-ACCF-CFD6977F91DA}" type="presParOf" srcId="{6804C0D8-0CF8-4535-ACBF-4797A65431CF}" destId="{97BA4007-6D40-4A95-8FA8-1CC976CA8D98}" srcOrd="2" destOrd="0" presId="urn:microsoft.com/office/officeart/2005/8/layout/venn1"/>
    <dgm:cxn modelId="{30D661DB-528C-449A-8E6B-11319EDBDB4A}" type="presParOf" srcId="{6804C0D8-0CF8-4535-ACBF-4797A65431CF}" destId="{A844DF48-9630-49E4-94AE-19CFD6F64FC4}" srcOrd="3" destOrd="0" presId="urn:microsoft.com/office/officeart/2005/8/layout/venn1"/>
    <dgm:cxn modelId="{61756AC8-9040-405C-AD8D-FFE8F897BBAF}" type="presParOf" srcId="{6804C0D8-0CF8-4535-ACBF-4797A65431CF}" destId="{4A11BE4F-B32B-44A7-898D-C5CA846E46AB}" srcOrd="4" destOrd="0" presId="urn:microsoft.com/office/officeart/2005/8/layout/venn1"/>
    <dgm:cxn modelId="{A98F2B80-BA21-4656-AF70-EF957AB2AE1C}" type="presParOf" srcId="{6804C0D8-0CF8-4535-ACBF-4797A65431CF}" destId="{4453EE03-A537-4F03-A1B3-3E78BE79B7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A7782-4F9A-46E0-BC11-6910ADA16E53}">
      <dsp:nvSpPr>
        <dsp:cNvPr id="0" name=""/>
        <dsp:cNvSpPr/>
      </dsp:nvSpPr>
      <dsp:spPr>
        <a:xfrm>
          <a:off x="1902541" y="17742"/>
          <a:ext cx="2740833" cy="2740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Vegyészmérnöki tudományok</a:t>
          </a:r>
          <a:endParaRPr lang="hu-HU" sz="2000" kern="1200" dirty="0"/>
        </a:p>
      </dsp:txBody>
      <dsp:txXfrm>
        <a:off x="2267986" y="497388"/>
        <a:ext cx="2009944" cy="1233375"/>
      </dsp:txXfrm>
    </dsp:sp>
    <dsp:sp modelId="{97BA4007-6D40-4A95-8FA8-1CC976CA8D98}">
      <dsp:nvSpPr>
        <dsp:cNvPr id="0" name=""/>
        <dsp:cNvSpPr/>
      </dsp:nvSpPr>
      <dsp:spPr>
        <a:xfrm>
          <a:off x="2897062" y="1770121"/>
          <a:ext cx="2740833" cy="2740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Orvos-tudomány</a:t>
          </a:r>
          <a:endParaRPr lang="hu-HU" sz="2000" kern="1200" dirty="0"/>
        </a:p>
      </dsp:txBody>
      <dsp:txXfrm>
        <a:off x="3735300" y="2478170"/>
        <a:ext cx="1644500" cy="1507458"/>
      </dsp:txXfrm>
    </dsp:sp>
    <dsp:sp modelId="{4A11BE4F-B32B-44A7-898D-C5CA846E46AB}">
      <dsp:nvSpPr>
        <dsp:cNvPr id="0" name=""/>
        <dsp:cNvSpPr/>
      </dsp:nvSpPr>
      <dsp:spPr>
        <a:xfrm>
          <a:off x="914832" y="1770121"/>
          <a:ext cx="2749357" cy="2740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Biotechnológia</a:t>
          </a:r>
          <a:endParaRPr lang="hu-HU" sz="2000" kern="1200" dirty="0"/>
        </a:p>
      </dsp:txBody>
      <dsp:txXfrm>
        <a:off x="1173729" y="2478170"/>
        <a:ext cx="1649614" cy="150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A0049D-DAD7-4A1E-8352-4BB49DAA1001}" type="datetimeFigureOut">
              <a:rPr lang="hu-HU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15C7E1-B84F-424D-93B9-E1B86B22AF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58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F76824-AE6A-4918-A350-39B1BF189A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28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EF74D4-BF6F-40C5-912D-3BF4A4023AC6}" type="slidenum">
              <a:rPr lang="hu-HU" smtClean="0">
                <a:latin typeface="Arial" charset="0"/>
              </a:rPr>
              <a:pPr eaLnBrk="1" hangingPunct="1"/>
              <a:t>3</a:t>
            </a:fld>
            <a:endParaRPr lang="hu-H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80140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A35A06-BC5B-482B-B66C-CA71897E4251}" type="slidenum">
              <a:rPr lang="hu-HU" smtClean="0">
                <a:latin typeface="Arial" charset="0"/>
              </a:rPr>
              <a:pPr eaLnBrk="1" hangingPunct="1"/>
              <a:t>4</a:t>
            </a:fld>
            <a:endParaRPr lang="hu-HU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3615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DE77C7-A400-4939-A5C5-E0F9D7C320D9}" type="slidenum">
              <a:rPr lang="hu-HU" smtClean="0">
                <a:latin typeface="Arial" charset="0"/>
              </a:rPr>
              <a:pPr eaLnBrk="1" hangingPunct="1"/>
              <a:t>10</a:t>
            </a:fld>
            <a:endParaRPr lang="hu-HU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19771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C77AA3-32E6-487F-AE06-85835C210EBA}" type="slidenum">
              <a:rPr lang="hu-HU" smtClean="0">
                <a:latin typeface="Arial" charset="0"/>
              </a:rPr>
              <a:pPr eaLnBrk="1" hangingPunct="1"/>
              <a:t>16</a:t>
            </a:fld>
            <a:endParaRPr lang="hu-HU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34603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45907B-8636-4C08-B62B-1C93F6ADE56F}" type="slidenum">
              <a:rPr lang="hu-HU" smtClean="0">
                <a:latin typeface="Arial" charset="0"/>
              </a:rPr>
              <a:pPr eaLnBrk="1" hangingPunct="1"/>
              <a:t>17</a:t>
            </a:fld>
            <a:endParaRPr lang="hu-HU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1996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5A0773-180E-4BA8-82C1-E227A42512F5}" type="slidenum">
              <a:rPr lang="hu-HU" smtClean="0">
                <a:latin typeface="Arial" charset="0"/>
              </a:rPr>
              <a:pPr eaLnBrk="1" hangingPunct="1"/>
              <a:t>18</a:t>
            </a:fld>
            <a:endParaRPr lang="hu-HU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6564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F77C195-BAAE-4AA8-A2F6-6138FAD547C9}" type="slidenum">
              <a:rPr lang="hu-HU" smtClean="0">
                <a:latin typeface="Arial" charset="0"/>
              </a:rPr>
              <a:pPr eaLnBrk="1" hangingPunct="1"/>
              <a:t>19</a:t>
            </a:fld>
            <a:endParaRPr lang="hu-HU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7041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064FDC-3FB2-484D-8031-5012AFF24ADB}" type="slidenum">
              <a:rPr lang="hu-HU" smtClean="0">
                <a:latin typeface="Arial" charset="0"/>
              </a:rPr>
              <a:pPr eaLnBrk="1" hangingPunct="1"/>
              <a:t>21</a:t>
            </a:fld>
            <a:endParaRPr lang="hu-HU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13681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E75E6-F483-49B7-ACE9-B404CFB4A001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B8D6-4D13-495F-B0BB-B266309B40C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10648-7FD0-4266-AF5F-5FD156B04FB4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B5E6C-4E37-4790-A30A-3411800DA80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DED45-EA6E-44D5-911E-3A430C443A2A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60C52-363D-41A3-9C91-4A2F4989D2A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F21E-273A-461C-ADC8-533FE1B5F9D8}" type="datetime1">
              <a:rPr lang="hu-HU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FB78-0A3D-4F0D-A3C5-16AD727568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72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705F9-6F32-4552-B6AD-70866BC6AE94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79D97-4DA0-4BD0-A0A2-8D8C1866E5A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02306-1DE4-46E1-BB8C-8A2E252ADD30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7174D-A8DB-4322-A597-DC2D44577D4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F549B-C829-4BA3-874E-483EAEAF3DDD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31921-D8F0-40C5-B406-5AB55B3388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A43EA-319A-4E29-A303-913B9D7F8DC9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A9218-E2A3-4DC2-BDE7-732F33AB0B2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C3937-5D05-48A2-A599-C3B6700FD958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62332-F8D6-4C4E-B7D7-E6B57BC4254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DD040-B9B9-4933-AB12-195B81B13BBF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3A9-CE13-4EB6-B84F-02F0CC1AB09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C339E-35C3-45B6-9D06-783ACAD514D6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D48F-9376-44B5-9D1D-11B4B68D83C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6E619-BC6D-4699-A8B2-D9E00CD4578F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1F15C-8F93-438E-A949-E422A3E3465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5B655D-1899-4361-8B6F-68F1B65FB109}" type="datetime1">
              <a:rPr lang="hu-HU" smtClean="0"/>
              <a:pPr>
                <a:defRPr/>
              </a:pPr>
              <a:t>2018.01.17.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6E2DFA-814B-43DE-8CA5-D493B5A65A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oleObject" Target="../embeddings/oleObject2.bin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gif"/><Relationship Id="rId11" Type="http://schemas.microsoft.com/office/2007/relationships/diagramDrawing" Target="../diagrams/drawing1.xml"/><Relationship Id="rId5" Type="http://schemas.openxmlformats.org/officeDocument/2006/relationships/image" Target="../media/image3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9.emf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060575"/>
            <a:ext cx="3487737" cy="348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F1423-F697-4F3F-B5A7-FC1BD59BF89F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BME VBK tájékoztató</a:t>
            </a:r>
          </a:p>
        </p:txBody>
      </p:sp>
      <p:sp>
        <p:nvSpPr>
          <p:cNvPr id="7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890A23-AA8B-4EAE-9BBD-975EC455BD2C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9646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/>
              <a:t>	</a:t>
            </a:r>
            <a:endParaRPr lang="hu-HU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hu-HU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A </a:t>
            </a:r>
            <a:r>
              <a:rPr lang="hu-HU" dirty="0" smtClean="0">
                <a:latin typeface="Comic Sans MS" pitchFamily="66" charset="0"/>
              </a:rPr>
              <a:t>biomérnöki tevékenység: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az ipari biotechnológia;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az élelmiszeripar;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a gyógyszeripar;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az egészségügy műszaki feladatai;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környezetvédelmi problémák;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 	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műszaki-biológiai rendszerek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irányítása, ellenőrzése,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	fejlesztése, tudományos kutatás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dirty="0" smtClean="0"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25645-4EB7-4D27-97FA-0C896607725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chemeClr val="bg1"/>
                </a:solidFill>
                <a:latin typeface="Comic Sans MS" pitchFamily="66" charset="0"/>
              </a:rPr>
              <a:t>Biomérnöki</a:t>
            </a: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 szakma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4D0B48F-FC9F-4C85-892D-EFA52AC55627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D6DDA-77BC-40FF-89B3-CE7362633A82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450" y="332656"/>
            <a:ext cx="5256212" cy="671513"/>
          </a:xfrm>
        </p:spPr>
        <p:txBody>
          <a:bodyPr/>
          <a:lstStyle/>
          <a:p>
            <a:pPr algn="l">
              <a:defRPr/>
            </a:pPr>
            <a:r>
              <a:rPr lang="hu-HU" sz="3200" b="1" dirty="0" smtClean="0">
                <a:solidFill>
                  <a:schemeClr val="tx1"/>
                </a:solidFill>
                <a:effectLst/>
              </a:rPr>
              <a:t>BIOTECHNOLÓGIA</a:t>
            </a:r>
          </a:p>
        </p:txBody>
      </p:sp>
      <p:pic>
        <p:nvPicPr>
          <p:cNvPr id="6" name="Picture 5" descr="calb.jpg"/>
          <p:cNvPicPr/>
          <p:nvPr/>
        </p:nvPicPr>
        <p:blipFill>
          <a:blip r:embed="rId2" cstate="print"/>
          <a:srcRect l="7559" t="3780" r="3780" b="12850"/>
          <a:stretch>
            <a:fillRect/>
          </a:stretch>
        </p:blipFill>
        <p:spPr>
          <a:xfrm>
            <a:off x="3491880" y="1326158"/>
            <a:ext cx="2148443" cy="21456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25588"/>
          <a:stretch/>
        </p:blipFill>
        <p:spPr>
          <a:xfrm>
            <a:off x="467544" y="1326158"/>
            <a:ext cx="2653338" cy="51571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r="18156"/>
          <a:stretch/>
        </p:blipFill>
        <p:spPr>
          <a:xfrm>
            <a:off x="6300192" y="1191082"/>
            <a:ext cx="2386608" cy="48242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86" y="3595623"/>
            <a:ext cx="1850030" cy="305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5720" y="404664"/>
            <a:ext cx="4978400" cy="600075"/>
          </a:xfrm>
        </p:spPr>
        <p:txBody>
          <a:bodyPr/>
          <a:lstStyle/>
          <a:p>
            <a:pPr algn="l">
              <a:defRPr/>
            </a:pPr>
            <a:r>
              <a:rPr lang="hu-HU" sz="3200" b="1" dirty="0" smtClean="0">
                <a:solidFill>
                  <a:schemeClr val="tx1"/>
                </a:solidFill>
                <a:effectLst/>
              </a:rPr>
              <a:t>EGÉSZSÉGVÉDELEM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B1245-FD73-4355-8B82-08C1D2A56CB9}" type="slidenum">
              <a:rPr lang="hu-HU"/>
              <a:pPr>
                <a:defRPr/>
              </a:pPr>
              <a:t>12</a:t>
            </a:fld>
            <a:endParaRPr lang="hu-HU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6845750"/>
              </p:ext>
            </p:extLst>
          </p:nvPr>
        </p:nvGraphicFramePr>
        <p:xfrm>
          <a:off x="284163" y="1116013"/>
          <a:ext cx="403860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emutató" r:id="rId3" imgW="4230746" imgH="3171522" progId="PowerPoint.Show.8">
                  <p:embed/>
                </p:oleObj>
              </mc:Choice>
              <mc:Fallback>
                <p:oleObj name="Bemutató" r:id="rId3" imgW="4230746" imgH="3171522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116013"/>
                        <a:ext cx="4038600" cy="302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bacia tüfok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6417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na2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714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5683825"/>
              </p:ext>
            </p:extLst>
          </p:nvPr>
        </p:nvGraphicFramePr>
        <p:xfrm>
          <a:off x="3059832" y="1844824"/>
          <a:ext cx="65527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3A730-A22D-4923-890D-69523C87B632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75707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 smtClean="0">
                <a:latin typeface="+mn-lt"/>
              </a:rPr>
              <a:t>ÉLELMISZERMINŐSÍTÉS ÉS ÉLELMISZERTECHNOLÓGIA</a:t>
            </a:r>
          </a:p>
          <a:p>
            <a:pPr>
              <a:spcBef>
                <a:spcPct val="50000"/>
              </a:spcBef>
              <a:defRPr/>
            </a:pPr>
            <a:endParaRPr lang="hu-HU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hu-H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hu-HU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hu-H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hu-HU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Élelmiszeranalitika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élelmiszerminősítés, biztonság</a:t>
            </a:r>
          </a:p>
          <a:p>
            <a:pPr>
              <a:spcBef>
                <a:spcPct val="50000"/>
              </a:spcBef>
              <a:defRPr/>
            </a:pP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(összetétel, eredet, hamisítás)</a:t>
            </a:r>
          </a:p>
          <a:p>
            <a:pPr>
              <a:spcBef>
                <a:spcPct val="50000"/>
              </a:spcBef>
              <a:defRPr/>
            </a:pPr>
            <a:r>
              <a:rPr lang="hu-HU" sz="2800" dirty="0">
                <a:latin typeface="+mn-lt"/>
              </a:rPr>
              <a:t> </a:t>
            </a:r>
          </a:p>
        </p:txBody>
      </p:sp>
      <p:pic>
        <p:nvPicPr>
          <p:cNvPr id="17413" name="Kép 3" descr="FP1380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Kép 4" descr="KENYR_~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54" y="3153581"/>
            <a:ext cx="4705230" cy="24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BFD51-F9A7-4846-B366-540370B01571}" type="slidenum">
              <a:rPr lang="hu-HU" sz="1600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hu-H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5986463" cy="1031875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tx1"/>
                </a:solidFill>
              </a:rPr>
              <a:t>KÖRNYEZETVÉDELEM</a:t>
            </a:r>
            <a:endParaRPr lang="hu-HU" sz="3600" b="1" dirty="0">
              <a:solidFill>
                <a:schemeClr val="tx1"/>
              </a:solidFill>
            </a:endParaRPr>
          </a:p>
        </p:txBody>
      </p:sp>
      <p:pic>
        <p:nvPicPr>
          <p:cNvPr id="18436" name="Picture 4" descr="Sztirolkisér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7019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anaer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1066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82563" y="5399088"/>
            <a:ext cx="2496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Biológiai </a:t>
            </a:r>
          </a:p>
          <a:p>
            <a:pPr eaLnBrk="1" hangingPunct="1"/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szennyvíztisztítás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948488" y="4102100"/>
            <a:ext cx="1675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Biológiai</a:t>
            </a:r>
          </a:p>
          <a:p>
            <a:pPr eaLnBrk="1" hangingPunct="1"/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gáztisztítás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491880" y="2492896"/>
            <a:ext cx="2250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Hulladékégetés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85DFE-8188-4E41-AA1F-5B7CF4B24CF5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99592" y="260350"/>
            <a:ext cx="79808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 smtClean="0"/>
              <a:t>KÖRNYEZETKÖZPONTÚ GONDOLKODÁS</a:t>
            </a:r>
            <a:endParaRPr lang="hu-HU" sz="2800" b="1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3789040"/>
            <a:ext cx="381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>
                <a:solidFill>
                  <a:schemeClr val="tx2"/>
                </a:solidFill>
              </a:rPr>
              <a:t>Megújuló energiaforrások</a:t>
            </a:r>
          </a:p>
        </p:txBody>
      </p:sp>
      <p:pic>
        <p:nvPicPr>
          <p:cNvPr id="19461" name="Kép 4" descr="smallpic2_2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07504" y="6092825"/>
            <a:ext cx="3096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 smtClean="0">
                <a:solidFill>
                  <a:schemeClr val="tx2"/>
                </a:solidFill>
              </a:rPr>
              <a:t>Környezetszennyezés?</a:t>
            </a:r>
            <a:endParaRPr lang="hu-HU" sz="2000" b="1" dirty="0">
              <a:solidFill>
                <a:schemeClr val="tx2"/>
              </a:solidFill>
            </a:endParaRPr>
          </a:p>
        </p:txBody>
      </p:sp>
      <p:pic>
        <p:nvPicPr>
          <p:cNvPr id="19463" name="Kép 6" descr="szeleromu_skoc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Kép 7" descr="20101005vorosisza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3336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6407150" y="4221163"/>
            <a:ext cx="273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>
                <a:solidFill>
                  <a:schemeClr val="tx2"/>
                </a:solidFill>
              </a:rPr>
              <a:t>Veszélyes hulladék</a:t>
            </a:r>
          </a:p>
        </p:txBody>
      </p:sp>
      <p:pic>
        <p:nvPicPr>
          <p:cNvPr id="19466" name="Kép 9" descr="HULLAD~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2544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3492500" y="6165850"/>
            <a:ext cx="324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>
                <a:solidFill>
                  <a:schemeClr val="tx2"/>
                </a:solidFill>
              </a:rPr>
              <a:t>Hulladékok újrahasznosítása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784"/>
            <a:ext cx="8229600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Környezeti </a:t>
            </a: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veszélyek felismerése és elhárítása,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meglévő környezeti ártalmak, károk csökkentése, illetve megszüntetése,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műszaki és természeti erőforrások ésszerű felhasználása,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hulladékszegény technológiák,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hulladékok újrahasznosítása,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veszélyes hulladékok ártalmatlanítása,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természet- és tájvédelem,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speciális jogi és társadalmi ismeretek.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9CB03-763E-48DB-8B97-3407685302C8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Környezetmérnöki szakma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90CB92D-DB6C-47FC-BBF1-D36F530BDBD3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16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környezet gazdasági és társadalmi vonatkozású kérdéseivel foglalkozik. 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Megismertet a környezetvédelmi intézményrendszer felépítésével és összefüggéseivel.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82AD4-3B0C-49BE-A11F-389DF1094946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bg1"/>
                </a:solidFill>
                <a:latin typeface="Comic Sans MS" pitchFamily="66" charset="0"/>
              </a:rPr>
              <a:t>Környezetmenedzsment specializáció</a:t>
            </a:r>
            <a:r>
              <a:rPr lang="hu-HU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E362BD-8764-4090-9D55-9D8E7DA3EEF0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17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507413" cy="3032125"/>
          </a:xfrm>
        </p:spPr>
        <p:txBody>
          <a:bodyPr/>
          <a:lstStyle/>
          <a:p>
            <a:pPr eaLnBrk="1" hangingPunct="1">
              <a:defRPr/>
            </a:pPr>
            <a:endParaRPr lang="hu-HU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  <a:t>Az </a:t>
            </a:r>
            <a: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  <a:t>ipari termelési folyamatokba,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  <a:t>környezeti technológiákba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  <a:t>	nyújt betekintést </a:t>
            </a:r>
            <a:br>
              <a:rPr lang="hu-HU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Comic Sans MS" pitchFamily="66" charset="0"/>
              </a:rPr>
              <a:t>(pl. szennyvíztisztítás, hulladékgazdálkodás).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57B6-FFA5-466E-88E5-8F842975FF48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bg1"/>
                </a:solidFill>
                <a:latin typeface="Comic Sans MS" pitchFamily="66" charset="0"/>
              </a:rPr>
              <a:t>Környezettechnológia specializáció</a:t>
            </a:r>
            <a:r>
              <a:rPr lang="hu-HU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363D2C-CFC7-4DEC-80A3-D0BEC5E80913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18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CC0FF-CB37-4905-B818-BD316B3BC58C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8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CBF0EE4-7911-4A02-833C-B2870A1D6606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19</a:t>
            </a:fld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23851" y="3752132"/>
            <a:ext cx="8362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hu-HU" sz="2400" dirty="0">
                <a:solidFill>
                  <a:schemeClr val="accent2"/>
                </a:solidFill>
                <a:latin typeface="Comic Sans MS" pitchFamily="66" charset="0"/>
              </a:rPr>
              <a:t>alapképzés (</a:t>
            </a:r>
            <a:r>
              <a:rPr lang="hu-HU" sz="2400" dirty="0" err="1">
                <a:solidFill>
                  <a:schemeClr val="accent2"/>
                </a:solidFill>
                <a:latin typeface="Comic Sans MS" pitchFamily="66" charset="0"/>
              </a:rPr>
              <a:t>BSc</a:t>
            </a:r>
            <a:r>
              <a:rPr lang="hu-HU" sz="2400" dirty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hu-HU" sz="2400" dirty="0">
                <a:solidFill>
                  <a:srgbClr val="00F2F2"/>
                </a:solidFill>
                <a:latin typeface="Comic Sans MS" pitchFamily="66" charset="0"/>
              </a:rPr>
              <a:t> </a:t>
            </a:r>
            <a:r>
              <a:rPr lang="hu-HU" sz="2400" dirty="0">
                <a:latin typeface="Comic Sans MS" pitchFamily="66" charset="0"/>
              </a:rPr>
              <a:t>– </a:t>
            </a:r>
            <a:r>
              <a:rPr lang="hu-HU" sz="2400" dirty="0" smtClean="0">
                <a:latin typeface="Comic Sans MS" pitchFamily="66" charset="0"/>
              </a:rPr>
              <a:t>nappali </a:t>
            </a:r>
            <a:r>
              <a:rPr lang="hu-HU" sz="2400" dirty="0">
                <a:latin typeface="Comic Sans MS" pitchFamily="66" charset="0"/>
              </a:rPr>
              <a:t>tagozaton 7 </a:t>
            </a:r>
            <a:r>
              <a:rPr lang="hu-HU" sz="2400" dirty="0" smtClean="0">
                <a:latin typeface="Comic Sans MS" pitchFamily="66" charset="0"/>
              </a:rPr>
              <a:t>félév,</a:t>
            </a:r>
            <a:endParaRPr lang="hu-HU" sz="2400" dirty="0"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hu-HU" sz="2400" dirty="0">
                <a:solidFill>
                  <a:schemeClr val="accent2"/>
                </a:solidFill>
                <a:latin typeface="Comic Sans MS" pitchFamily="66" charset="0"/>
              </a:rPr>
              <a:t>mesterképzés (</a:t>
            </a:r>
            <a:r>
              <a:rPr lang="hu-HU" sz="2400" dirty="0" err="1">
                <a:solidFill>
                  <a:schemeClr val="accent2"/>
                </a:solidFill>
                <a:latin typeface="Comic Sans MS" pitchFamily="66" charset="0"/>
              </a:rPr>
              <a:t>MSc</a:t>
            </a:r>
            <a:r>
              <a:rPr lang="hu-HU" sz="2400" dirty="0">
                <a:solidFill>
                  <a:schemeClr val="accent2"/>
                </a:solidFill>
                <a:latin typeface="Comic Sans MS" pitchFamily="66" charset="0"/>
              </a:rPr>
              <a:t>) </a:t>
            </a:r>
            <a:r>
              <a:rPr lang="hu-HU" sz="2400" dirty="0">
                <a:latin typeface="Comic Sans MS" pitchFamily="66" charset="0"/>
              </a:rPr>
              <a:t>– </a:t>
            </a:r>
            <a:r>
              <a:rPr lang="hu-HU" sz="2400" dirty="0" smtClean="0">
                <a:latin typeface="Comic Sans MS" pitchFamily="66" charset="0"/>
              </a:rPr>
              <a:t>nappali </a:t>
            </a:r>
            <a:r>
              <a:rPr lang="hu-HU" sz="2400" dirty="0">
                <a:latin typeface="Comic Sans MS" pitchFamily="66" charset="0"/>
              </a:rPr>
              <a:t>tagozaton 4 félév, 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dirty="0">
                <a:solidFill>
                  <a:schemeClr val="accent2"/>
                </a:solidFill>
                <a:latin typeface="Comic Sans MS" pitchFamily="66" charset="0"/>
              </a:rPr>
              <a:t>doktorképzés (PhD) </a:t>
            </a:r>
            <a:r>
              <a:rPr lang="hu-HU" sz="2400" dirty="0">
                <a:latin typeface="Comic Sans MS" pitchFamily="66" charset="0"/>
              </a:rPr>
              <a:t>– 	</a:t>
            </a:r>
            <a:r>
              <a:rPr lang="hu-HU" sz="2400" dirty="0" smtClean="0">
                <a:latin typeface="Comic Sans MS" pitchFamily="66" charset="0"/>
              </a:rPr>
              <a:t>nappali tagozaton </a:t>
            </a:r>
            <a:r>
              <a:rPr lang="hu-HU" sz="2400" dirty="0" smtClean="0">
                <a:latin typeface="Comic Sans MS" pitchFamily="66" charset="0"/>
              </a:rPr>
              <a:t>8 </a:t>
            </a:r>
            <a:r>
              <a:rPr lang="hu-HU" sz="2400" dirty="0" smtClean="0">
                <a:latin typeface="Comic Sans MS" pitchFamily="66" charset="0"/>
              </a:rPr>
              <a:t>félév. </a:t>
            </a:r>
            <a:endParaRPr lang="hu-HU" sz="2400" dirty="0">
              <a:latin typeface="Comic Sans MS" pitchFamily="66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95288" y="836613"/>
            <a:ext cx="7940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képzés egymásra épülő, többciklusú rendszerben folyik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68313" y="2420938"/>
            <a:ext cx="8301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 többciklusú képzés három egymásra épülő szakasza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3A9-CE13-4EB6-B84F-02F0CC1AB097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pic>
        <p:nvPicPr>
          <p:cNvPr id="3" name="Picture 7" descr="ch-ép lépcső_régi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995738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3850" y="5013325"/>
            <a:ext cx="3163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Comic Sans MS" pitchFamily="66" charset="0"/>
              </a:rPr>
              <a:t>Tervezte: Czigler Győző</a:t>
            </a:r>
            <a:br>
              <a:rPr lang="hu-HU" sz="2000" b="1">
                <a:latin typeface="Comic Sans MS" pitchFamily="66" charset="0"/>
              </a:rPr>
            </a:br>
            <a:r>
              <a:rPr lang="hu-HU" sz="2000" b="1">
                <a:latin typeface="Comic Sans MS" pitchFamily="66" charset="0"/>
              </a:rPr>
              <a:t> (1850 – 1905)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42988" y="5876925"/>
            <a:ext cx="756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chemeClr val="folHlink"/>
                </a:solidFill>
                <a:latin typeface="Comic Sans MS" pitchFamily="66" charset="0"/>
              </a:rPr>
              <a:t>A BME 1907-ben adott ki először vegyészmérnöki oklevelet</a:t>
            </a:r>
          </a:p>
        </p:txBody>
      </p:sp>
      <p:pic>
        <p:nvPicPr>
          <p:cNvPr id="6" name="Picture 5" descr="23_CH-ép régi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61486"/>
            <a:ext cx="4751387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79388" y="332656"/>
            <a:ext cx="8820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VEGYÉSZMÉRNÖKI ÉS BIOMÉRNÖKI KAR</a:t>
            </a:r>
          </a:p>
        </p:txBody>
      </p:sp>
      <p:sp>
        <p:nvSpPr>
          <p:cNvPr id="8" name="Téglalap 7"/>
          <p:cNvSpPr/>
          <p:nvPr/>
        </p:nvSpPr>
        <p:spPr>
          <a:xfrm>
            <a:off x="5003800" y="1419742"/>
            <a:ext cx="4188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Comic Sans MS" pitchFamily="66" charset="0"/>
              </a:rPr>
              <a:t>Kémia pavilon (CH épület), 1904</a:t>
            </a:r>
          </a:p>
        </p:txBody>
      </p:sp>
    </p:spTree>
    <p:extLst>
      <p:ext uri="{BB962C8B-B14F-4D97-AF65-F5344CB8AC3E}">
        <p14:creationId xmlns:p14="http://schemas.microsoft.com/office/powerpoint/2010/main" val="40598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6"/>
            <a:ext cx="8229600" cy="5112568"/>
          </a:xfrm>
        </p:spPr>
        <p:txBody>
          <a:bodyPr/>
          <a:lstStyle/>
          <a:p>
            <a:pPr>
              <a:defRPr/>
            </a:pPr>
            <a:endParaRPr lang="hu-HU" b="1" dirty="0" smtClean="0">
              <a:effectLst/>
            </a:endParaRPr>
          </a:p>
          <a:p>
            <a:pPr>
              <a:defRPr/>
            </a:pPr>
            <a:endParaRPr lang="hu-HU" b="1" dirty="0"/>
          </a:p>
          <a:p>
            <a:pPr>
              <a:defRPr/>
            </a:pPr>
            <a:r>
              <a:rPr lang="hu-HU" b="1" dirty="0" smtClean="0">
                <a:effectLst/>
              </a:rPr>
              <a:t>Biomérnöki </a:t>
            </a:r>
            <a:r>
              <a:rPr lang="hu-HU" b="1" dirty="0" smtClean="0">
                <a:effectLst/>
              </a:rPr>
              <a:t>mesterszak</a:t>
            </a:r>
          </a:p>
          <a:p>
            <a:pPr>
              <a:defRPr/>
            </a:pPr>
            <a:r>
              <a:rPr lang="hu-HU" b="1" dirty="0" smtClean="0"/>
              <a:t>Gyógyszervegyész-mérnöki mesterszak</a:t>
            </a:r>
          </a:p>
          <a:p>
            <a:pPr>
              <a:defRPr/>
            </a:pPr>
            <a:r>
              <a:rPr lang="hu-HU" b="1" dirty="0" smtClean="0">
                <a:effectLst/>
              </a:rPr>
              <a:t>Környezetmérnöki mesterszak</a:t>
            </a:r>
          </a:p>
          <a:p>
            <a:pPr>
              <a:defRPr/>
            </a:pPr>
            <a:r>
              <a:rPr lang="hu-HU" b="1" dirty="0" smtClean="0"/>
              <a:t>Műanyag- és száltechnológiai mérnöki mesterszak</a:t>
            </a:r>
          </a:p>
          <a:p>
            <a:pPr>
              <a:defRPr/>
            </a:pPr>
            <a:r>
              <a:rPr lang="hu-HU" b="1" dirty="0" smtClean="0"/>
              <a:t>Vegyészmérnöki mesterszak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b="1" dirty="0" smtClean="0"/>
              <a:t>Doktori (</a:t>
            </a:r>
            <a:r>
              <a:rPr lang="hu-HU" b="1" dirty="0" err="1" smtClean="0"/>
              <a:t>phd</a:t>
            </a:r>
            <a:r>
              <a:rPr lang="hu-HU" b="1" dirty="0" smtClean="0"/>
              <a:t>) képzés</a:t>
            </a:r>
          </a:p>
          <a:p>
            <a:pPr lvl="1">
              <a:buFont typeface="Wingdings" pitchFamily="2" charset="2"/>
              <a:buChar char="§"/>
              <a:defRPr/>
            </a:pPr>
            <a:endParaRPr lang="hu-HU" sz="320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3F517-9E81-47C2-BEA6-DAD8AA6C42A6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4613" cy="1157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hu-HU" sz="3200" b="1" dirty="0">
                <a:solidFill>
                  <a:schemeClr val="bg1"/>
                </a:solidFill>
                <a:latin typeface="Comic Sans MS" pitchFamily="66" charset="0"/>
              </a:rPr>
              <a:t>VEGYÉSZMÉRNÖKI ÉS BIOMÉRNÖKI KAR</a:t>
            </a:r>
            <a:r>
              <a:rPr lang="hu-HU" sz="3200" b="1" dirty="0">
                <a:latin typeface="Comic Sans MS" pitchFamily="66" charset="0"/>
              </a:rPr>
              <a:t/>
            </a:r>
            <a:br>
              <a:rPr lang="hu-HU" sz="3200" b="1" dirty="0">
                <a:latin typeface="Comic Sans MS" pitchFamily="66" charset="0"/>
              </a:rPr>
            </a:b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TOVÁBBTANULÁS</a:t>
            </a:r>
            <a:endParaRPr lang="hu-H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00200"/>
            <a:ext cx="8218487" cy="4924425"/>
          </a:xfrm>
        </p:spPr>
        <p:txBody>
          <a:bodyPr/>
          <a:lstStyle/>
          <a:p>
            <a:pPr eaLnBrk="1" hangingPunct="1">
              <a:defRPr/>
            </a:pPr>
            <a:endParaRPr lang="hu-HU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u-HU" dirty="0" smtClean="0">
                <a:latin typeface="Comic Sans MS" pitchFamily="66" charset="0"/>
              </a:rPr>
              <a:t>Matematika </a:t>
            </a:r>
            <a:r>
              <a:rPr lang="hu-HU" dirty="0" smtClean="0">
                <a:latin typeface="Comic Sans MS" pitchFamily="66" charset="0"/>
              </a:rPr>
              <a:t>és</a:t>
            </a:r>
          </a:p>
          <a:p>
            <a:pPr eaLnBrk="1" hangingPunct="1">
              <a:defRPr/>
            </a:pPr>
            <a:endParaRPr lang="hu-HU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u-HU" dirty="0" smtClean="0">
                <a:latin typeface="Comic Sans MS" pitchFamily="66" charset="0"/>
              </a:rPr>
              <a:t>Fizika vagy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Kémia vagy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Biológia vagy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Informatika vagy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>
                <a:latin typeface="Comic Sans MS" pitchFamily="66" charset="0"/>
              </a:rPr>
              <a:t>	Szakmai előkészítő tárgy 	(szakközépiskolásoknak)</a:t>
            </a:r>
          </a:p>
          <a:p>
            <a:pPr eaLnBrk="1" hangingPunct="1">
              <a:defRPr/>
            </a:pPr>
            <a:endParaRPr lang="hu-HU" dirty="0" smtClean="0"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588E2-2F9E-4256-9045-BFE4255D6650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FELVÉTELI TÁRGYAK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52C646-EA27-4B42-9D21-A8CD91D15D4D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21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344048"/>
            <a:ext cx="4752528" cy="9967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BME </a:t>
            </a:r>
            <a:r>
              <a:rPr lang="hu-H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VeBio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Tehetség Csoport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058472" y="6232227"/>
            <a:ext cx="762000" cy="365125"/>
          </a:xfrm>
        </p:spPr>
        <p:txBody>
          <a:bodyPr/>
          <a:lstStyle/>
          <a:p>
            <a:pPr algn="r"/>
            <a:fld id="{8C944782-B927-49AD-AA3B-8BF9FB28A2AA}" type="slidenum">
              <a:rPr lang="hu-HU" sz="17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22</a:t>
            </a:fld>
            <a:endParaRPr lang="hu-HU" sz="1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504" y="1597580"/>
            <a:ext cx="9036496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Középiskolásokat előkészítő tevékenység</a:t>
            </a:r>
          </a:p>
          <a:p>
            <a:pPr marL="360000" indent="-36000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Közel 40 éves múlt (FEB Mozgalmat is tekintve)</a:t>
            </a:r>
          </a:p>
          <a:p>
            <a:pPr marL="360000" indent="-36000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Nyári tábor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(60-70 résztvevő, 10 nap, 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napi 5 x 75 perc oktatás, 4 választható tárgy: matematika, kémia, fizika, biológia)</a:t>
            </a:r>
          </a:p>
          <a:p>
            <a:pPr marL="360000" indent="-36000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Szakmai Nap rendezvények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(évi 4 alkalom, 70-90 diák/alkalom, szakmai előadások, kémiai számítások gyakorlása, emelt szintű érettségi kísérleti feladatainak bemutatása, laborlátogatások)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2" y="97393"/>
            <a:ext cx="4052886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6" descr="Olá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0" y="1412875"/>
            <a:ext cx="1573213" cy="208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D7E2D-07EB-48CF-A611-64C7FF0670DC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100" b="1" dirty="0" smtClean="0">
                <a:solidFill>
                  <a:schemeClr val="bg1"/>
                </a:solidFill>
                <a:latin typeface="Comic Sans MS" pitchFamily="66" charset="0"/>
              </a:rPr>
              <a:t>VEGYÉSZMÉRNÖKI ÉS BIOMÉRNÖKI KAR</a:t>
            </a:r>
          </a:p>
        </p:txBody>
      </p:sp>
      <p:sp>
        <p:nvSpPr>
          <p:cNvPr id="10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8CD3EB4-EFAF-407D-800D-F6E9AD1C56A0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3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69" name="Picture 3" descr="BME 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49" y="4437112"/>
            <a:ext cx="30731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h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HÉP RÉG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762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6350446" y="3645024"/>
            <a:ext cx="2686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hu-HU" sz="2400" dirty="0">
                <a:solidFill>
                  <a:schemeClr val="hlink"/>
                </a:solidFill>
                <a:latin typeface="Comic Sans MS" pitchFamily="66" charset="0"/>
              </a:rPr>
              <a:t>OLÁH GYÖRGY</a:t>
            </a:r>
          </a:p>
          <a:p>
            <a:pPr algn="ctr" eaLnBrk="1" hangingPunct="1"/>
            <a:r>
              <a:rPr lang="hu-HU" sz="2400" dirty="0">
                <a:solidFill>
                  <a:schemeClr val="hlink"/>
                </a:solidFill>
                <a:latin typeface="Comic Sans MS" pitchFamily="66" charset="0"/>
              </a:rPr>
              <a:t>NOBEL DÍJ 1994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42" y="4172378"/>
            <a:ext cx="2689104" cy="201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latin typeface="Comic Sans MS" pitchFamily="66" charset="0"/>
              </a:rPr>
              <a:t>vegyipari és rokon ipari technológiák alkalmazása, fejlesztése;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latin typeface="Comic Sans MS" pitchFamily="66" charset="0"/>
              </a:rPr>
              <a:t>új vegyületek laboratóriumi előállítása,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latin typeface="Comic Sans MS" pitchFamily="66" charset="0"/>
              </a:rPr>
              <a:t>kémiai analitikai, szerkezetvizsgálati, anyagtudományi problémák megoldása,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latin typeface="Comic Sans MS" pitchFamily="66" charset="0"/>
              </a:rPr>
              <a:t>kapcsolódó tudományos kutatás,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>
                <a:latin typeface="Comic Sans MS" pitchFamily="66" charset="0"/>
              </a:rPr>
              <a:t>a gazdaság egyéb területein anyagismereti, környezetvédelmi tudást igénylő problémák megoldása.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5A5B5-4203-4D2F-B5CE-82FD6D8D2B80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Vegyészmérnöki szakma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18FB0A1-0513-4F9E-AFAF-1377AA082FDF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4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3417888"/>
          </a:xfrm>
        </p:spPr>
        <p:txBody>
          <a:bodyPr/>
          <a:lstStyle/>
          <a:p>
            <a:pPr eaLnBrk="1" hangingPunct="1"/>
            <a:r>
              <a:rPr lang="hu-HU" sz="2800" dirty="0" smtClean="0">
                <a:latin typeface="Comic Sans MS" pitchFamily="66" charset="0"/>
              </a:rPr>
              <a:t>Analitikai és szerkezetvizsgálati specializáció</a:t>
            </a:r>
          </a:p>
          <a:p>
            <a:pPr eaLnBrk="1" hangingPunct="1"/>
            <a:r>
              <a:rPr lang="hu-HU" sz="2800" dirty="0" smtClean="0">
                <a:latin typeface="Comic Sans MS" pitchFamily="66" charset="0"/>
              </a:rPr>
              <a:t>Gyógyszeripari specializáció</a:t>
            </a:r>
          </a:p>
          <a:p>
            <a:pPr eaLnBrk="1" hangingPunct="1"/>
            <a:r>
              <a:rPr lang="hu-HU" sz="2800" dirty="0" smtClean="0">
                <a:latin typeface="Comic Sans MS" pitchFamily="66" charset="0"/>
              </a:rPr>
              <a:t>Műanyag-, textil-, és anyagtudományi specializáció </a:t>
            </a:r>
          </a:p>
          <a:p>
            <a:pPr eaLnBrk="1" hangingPunct="1"/>
            <a:r>
              <a:rPr lang="hu-HU" sz="2800" dirty="0" smtClean="0">
                <a:latin typeface="Comic Sans MS" pitchFamily="66" charset="0"/>
              </a:rPr>
              <a:t>Vegyipari és folyamatmérnöki specializáció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9A3C2-DF25-442D-B575-F072C3100DFD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Vegyészmérnöki területek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A56D060-DD13-40CE-A482-D64D99098673}" type="slidenum">
              <a:rPr lang="hu-H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5</a:t>
            </a:fld>
            <a:endParaRPr lang="hu-H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78ACF-B436-4BC0-92EC-40C517E273E4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1632"/>
            <a:ext cx="6042314" cy="115222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3200" b="1" dirty="0" smtClean="0">
                <a:solidFill>
                  <a:schemeClr val="tx1"/>
                </a:solidFill>
                <a:effectLst/>
              </a:rPr>
              <a:t>KÉMIAI ANALITIKA, SZERKEZETVIZSGÁLAT</a:t>
            </a:r>
          </a:p>
        </p:txBody>
      </p:sp>
      <p:pic>
        <p:nvPicPr>
          <p:cNvPr id="25604" name="Picture 6" descr="th_hp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87" y="3645023"/>
            <a:ext cx="3354326" cy="2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DSC0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17671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735013" y="4595813"/>
            <a:ext cx="355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hlink"/>
                </a:solidFill>
              </a:rPr>
              <a:t>Pásztázó elektronmikroszkóp</a:t>
            </a:r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6443663" y="6237288"/>
            <a:ext cx="1840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b="1" dirty="0" smtClean="0">
                <a:solidFill>
                  <a:schemeClr val="hlink"/>
                </a:solidFill>
              </a:rPr>
              <a:t>kromatográfia</a:t>
            </a:r>
            <a:endParaRPr lang="hu-HU" b="1" dirty="0">
              <a:solidFill>
                <a:schemeClr val="hlink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83" y="139227"/>
            <a:ext cx="3840171" cy="28801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941168"/>
            <a:ext cx="4871126" cy="188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187250"/>
              </p:ext>
            </p:extLst>
          </p:nvPr>
        </p:nvGraphicFramePr>
        <p:xfrm>
          <a:off x="323850" y="1196975"/>
          <a:ext cx="8586788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S ChemDraw Drawing" r:id="rId3" imgW="4243680" imgH="2693160" progId="ChemDraw.Document.6.0">
                  <p:embed/>
                </p:oleObj>
              </mc:Choice>
              <mc:Fallback>
                <p:oleObj name="CS ChemDraw Drawing" r:id="rId3" imgW="4243680" imgH="269316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586788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BC90A-10EC-4D47-A62B-2DF081E00051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solidFill>
                  <a:schemeClr val="tx1"/>
                </a:solidFill>
                <a:effectLst/>
              </a:rPr>
              <a:t>GYÓGYSZER; NÖVÉNYVÉDŐSZER; FINOMKÉMIA</a:t>
            </a:r>
            <a:endParaRPr lang="hu-HU" sz="32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60350"/>
            <a:ext cx="8229600" cy="815975"/>
          </a:xfrm>
        </p:spPr>
        <p:txBody>
          <a:bodyPr/>
          <a:lstStyle/>
          <a:p>
            <a:pPr>
              <a:defRPr/>
            </a:pPr>
            <a:r>
              <a:rPr lang="hu-HU" sz="3200" b="1" cap="small" dirty="0" smtClean="0">
                <a:solidFill>
                  <a:schemeClr val="tx1"/>
                </a:solidFill>
                <a:effectLst/>
              </a:rPr>
              <a:t>MŰANYAG, TEXTIL, ANYAGTUDOMÁNY</a:t>
            </a:r>
            <a:endParaRPr lang="hu-HU" sz="3200" b="1" cap="small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7652" name="Picture 6" descr="fol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2054225" cy="2952750"/>
          </a:xfrm>
        </p:spPr>
      </p:pic>
      <p:pic>
        <p:nvPicPr>
          <p:cNvPr id="27659" name="Picture 19" descr="geotex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8" y="1981200"/>
            <a:ext cx="277738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9" descr="gyapotké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41438"/>
            <a:ext cx="2087563" cy="150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A8728-BF1D-4FAE-BC38-08E568906F8B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7655" name="Picture 12" descr="lo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41" y="2964037"/>
            <a:ext cx="2732909" cy="17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lotu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98" y="1552518"/>
            <a:ext cx="195738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uj_fröccsg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25828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21"/>
          <p:cNvSpPr txBox="1">
            <a:spLocks noChangeArrowheads="1"/>
          </p:cNvSpPr>
          <p:nvPr/>
        </p:nvSpPr>
        <p:spPr bwMode="auto">
          <a:xfrm>
            <a:off x="2700338" y="2997200"/>
            <a:ext cx="345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Hagyományos textíliák</a:t>
            </a:r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5517499" y="1125364"/>
            <a:ext cx="20714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000" dirty="0"/>
              <a:t>Nanotechnológia</a:t>
            </a:r>
          </a:p>
        </p:txBody>
      </p:sp>
      <p:sp>
        <p:nvSpPr>
          <p:cNvPr id="27663" name="Text Box 25"/>
          <p:cNvSpPr txBox="1">
            <a:spLocks noChangeArrowheads="1"/>
          </p:cNvSpPr>
          <p:nvPr/>
        </p:nvSpPr>
        <p:spPr bwMode="auto">
          <a:xfrm>
            <a:off x="5722248" y="4653136"/>
            <a:ext cx="3421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Műszaki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textíliák, </a:t>
            </a:r>
          </a:p>
          <a:p>
            <a:pPr algn="ctr" eaLnBrk="1" hangingPunct="1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szálerősítésű műanyagok</a:t>
            </a:r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4" y="3501008"/>
            <a:ext cx="1926536" cy="2746975"/>
          </a:xfrm>
          <a:prstGeom prst="rect">
            <a:avLst/>
          </a:prstGeom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852738" y="6269250"/>
            <a:ext cx="345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Speciális műanyagok</a:t>
            </a:r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0E950-B896-48B1-B718-C5CB351A4560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60350"/>
            <a:ext cx="8229600" cy="887413"/>
          </a:xfrm>
        </p:spPr>
        <p:txBody>
          <a:bodyPr/>
          <a:lstStyle/>
          <a:p>
            <a:pPr algn="l">
              <a:defRPr/>
            </a:pPr>
            <a:r>
              <a:rPr lang="hu-HU" sz="3200" b="1" dirty="0" smtClean="0">
                <a:solidFill>
                  <a:schemeClr val="tx1"/>
                </a:solidFill>
                <a:effectLst/>
              </a:rPr>
              <a:t>VEGYIPARI ÉS FOLYAMATMÉRNÖKI</a:t>
            </a:r>
            <a:endParaRPr lang="hu-H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8680" name="Picture 7" descr="T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43" y="3569543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reaktor 0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37006"/>
          <a:stretch/>
        </p:blipFill>
        <p:spPr bwMode="auto">
          <a:xfrm>
            <a:off x="2339752" y="1062310"/>
            <a:ext cx="2304257" cy="30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vbk.bme.hu/picture/420/normal/2/0000281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/>
          <a:stretch/>
        </p:blipFill>
        <p:spPr bwMode="auto">
          <a:xfrm>
            <a:off x="179512" y="2604565"/>
            <a:ext cx="2256185" cy="36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788024" y="1052736"/>
            <a:ext cx="445536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Elválasztástechnika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nagy méretekben</a:t>
            </a:r>
          </a:p>
          <a:p>
            <a:pPr eaLnBrk="1" hangingPunct="1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Folyamatok tervezése</a:t>
            </a:r>
          </a:p>
          <a:p>
            <a:pPr eaLnBrk="1" hangingPunct="1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Optimalizálás</a:t>
            </a:r>
          </a:p>
          <a:p>
            <a:pPr eaLnBrk="1" hangingPunct="1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Méretnövelés</a:t>
            </a:r>
          </a:p>
          <a:p>
            <a:pPr eaLnBrk="1" hangingPunct="1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Folyamatirányítás, szabályozás</a:t>
            </a:r>
          </a:p>
          <a:p>
            <a:pPr eaLnBrk="1" hangingPunct="1"/>
            <a:endParaRPr lang="hu-H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2890</TotalTime>
  <Words>381</Words>
  <Application>Microsoft Office PowerPoint</Application>
  <PresentationFormat>Diavetítés a képernyőre (4:3 oldalarány)</PresentationFormat>
  <Paragraphs>160</Paragraphs>
  <Slides>22</Slides>
  <Notes>8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Hullám</vt:lpstr>
      <vt:lpstr>CS ChemDraw Drawing</vt:lpstr>
      <vt:lpstr>Bemutató</vt:lpstr>
      <vt:lpstr>BME VBK tájékoztató</vt:lpstr>
      <vt:lpstr>PowerPoint bemutató</vt:lpstr>
      <vt:lpstr>VEGYÉSZMÉRNÖKI ÉS BIOMÉRNÖKI KAR</vt:lpstr>
      <vt:lpstr>Vegyészmérnöki szakma </vt:lpstr>
      <vt:lpstr>Vegyészmérnöki területek</vt:lpstr>
      <vt:lpstr>KÉMIAI ANALITIKA, SZERKEZETVIZSGÁLAT</vt:lpstr>
      <vt:lpstr>GYÓGYSZER; NÖVÉNYVÉDŐSZER; FINOMKÉMIA</vt:lpstr>
      <vt:lpstr>MŰANYAG, TEXTIL, ANYAGTUDOMÁNY</vt:lpstr>
      <vt:lpstr>VEGYIPARI ÉS FOLYAMATMÉRNÖKI</vt:lpstr>
      <vt:lpstr>Biomérnöki szakma</vt:lpstr>
      <vt:lpstr>BIOTECHNOLÓGIA</vt:lpstr>
      <vt:lpstr>EGÉSZSÉGVÉDELEM</vt:lpstr>
      <vt:lpstr>PowerPoint bemutató</vt:lpstr>
      <vt:lpstr>KÖRNYEZETVÉDELEM</vt:lpstr>
      <vt:lpstr>PowerPoint bemutató</vt:lpstr>
      <vt:lpstr>Környezetmérnöki szakma </vt:lpstr>
      <vt:lpstr>Környezetmenedzsment specializáció </vt:lpstr>
      <vt:lpstr>Környezettechnológia specializáció </vt:lpstr>
      <vt:lpstr>PowerPoint bemutató</vt:lpstr>
      <vt:lpstr>VEGYÉSZMÉRNÖKI ÉS BIOMÉRNÖKI KAR TOVÁBBTANULÁS</vt:lpstr>
      <vt:lpstr>FELVÉTELI TÁRGYAK</vt:lpstr>
      <vt:lpstr>BME VeBio  Tehetség Csoport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Deák András</dc:creator>
  <cp:lastModifiedBy>Gábor</cp:lastModifiedBy>
  <cp:revision>177</cp:revision>
  <dcterms:created xsi:type="dcterms:W3CDTF">2007-11-11T20:47:18Z</dcterms:created>
  <dcterms:modified xsi:type="dcterms:W3CDTF">2018-01-16T23:49:02Z</dcterms:modified>
</cp:coreProperties>
</file>