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39" r:id="rId2"/>
    <p:sldId id="297" r:id="rId3"/>
    <p:sldId id="285" r:id="rId4"/>
    <p:sldId id="279" r:id="rId5"/>
    <p:sldId id="281" r:id="rId6"/>
    <p:sldId id="306" r:id="rId7"/>
    <p:sldId id="307" r:id="rId8"/>
    <p:sldId id="316" r:id="rId9"/>
    <p:sldId id="318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4" r:id="rId24"/>
    <p:sldId id="335" r:id="rId25"/>
    <p:sldId id="336" r:id="rId26"/>
    <p:sldId id="338" r:id="rId27"/>
  </p:sldIdLst>
  <p:sldSz cx="9144000" cy="6858000" type="screen4x3"/>
  <p:notesSz cx="7102475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6600"/>
    <a:srgbClr val="FF00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76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236" y="-89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hu-HU"/>
              <a:t>Pécs Miklós: Biotermék technológia-2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hu-HU"/>
              <a:t>1. Bevezetés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9989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hu-HU"/>
              <a:t>BME Alkalmazott Biotechnológia és Élelmiszertudomány Tanszék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6651DB02-560D-43D2-BFD1-F451237F1E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7130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A1E1710-F742-44C8-88B8-6BFDDB28C0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905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akép hely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481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  <p:sp>
        <p:nvSpPr>
          <p:cNvPr id="34820" name="Élőfej helye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mtClean="0"/>
              <a:t>Bioipari elválasztási műveletek</a:t>
            </a:r>
          </a:p>
        </p:txBody>
      </p:sp>
      <p:sp>
        <p:nvSpPr>
          <p:cNvPr id="34821" name="Élőláb hely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hu-HU" smtClean="0"/>
              <a:t>Oktatási célra</a:t>
            </a:r>
          </a:p>
        </p:txBody>
      </p:sp>
      <p:sp>
        <p:nvSpPr>
          <p:cNvPr id="34822" name="Dia számának hely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A55F27-EF25-40B6-9A4E-3DBD6428743F}" type="slidenum">
              <a:rPr lang="en-US" altLang="hu-HU"/>
              <a:pPr/>
              <a:t>2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288254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98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0664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1355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303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063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6526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6554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797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936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034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0301A-2EEF-46C7-ACB0-B8AA8E7D4D33}" type="slidenum">
              <a:rPr lang="hu-HU"/>
              <a:pPr/>
              <a:t>3</a:t>
            </a:fld>
            <a:endParaRPr lang="hu-HU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354" y="4859665"/>
            <a:ext cx="5211770" cy="4605576"/>
          </a:xfrm>
        </p:spPr>
        <p:txBody>
          <a:bodyPr/>
          <a:lstStyle/>
          <a:p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1428637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5970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029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6117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9917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4419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628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CD53C-822B-4795-AC7B-00D29F98B764}" type="slidenum">
              <a:rPr lang="hu-HU"/>
              <a:pPr/>
              <a:t>4</a:t>
            </a:fld>
            <a:endParaRPr lang="hu-H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550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04F449-CDEF-4336-91A7-806E8732DD08}" type="slidenum">
              <a:rPr lang="hu-HU"/>
              <a:pPr/>
              <a:t>5</a:t>
            </a:fld>
            <a:endParaRPr lang="hu-H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1832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401B8A-180F-4758-B7FE-710616279EF6}" type="slidenum">
              <a:rPr lang="hu-HU" altLang="hu-HU" smtClean="0"/>
              <a:pPr>
                <a:spcBef>
                  <a:spcPct val="0"/>
                </a:spcBef>
              </a:pPr>
              <a:t>6</a:t>
            </a:fld>
            <a:endParaRPr lang="hu-HU" altLang="hu-HU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9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8EFA21-0B32-4BC5-90B4-6CEA4C505FA8}" type="slidenum">
              <a:rPr lang="hu-HU" altLang="hu-HU" smtClean="0"/>
              <a:pPr>
                <a:spcBef>
                  <a:spcPct val="0"/>
                </a:spcBef>
              </a:pPr>
              <a:t>7</a:t>
            </a:fld>
            <a:endParaRPr lang="hu-HU" altLang="hu-HU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1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 defTabSz="990600"/>
            <a:fld id="{84DAF02A-107D-40E8-803C-9E8855AE2FC7}" type="slidenum">
              <a:rPr lang="hu-HU" sz="1300"/>
              <a:pPr algn="r" defTabSz="990600"/>
              <a:t>8</a:t>
            </a:fld>
            <a:endParaRPr lang="hu-HU" sz="13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64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401B8A-180F-4758-B7FE-710616279EF6}" type="slidenum">
              <a:rPr lang="hu-HU" altLang="hu-HU" smtClean="0"/>
              <a:pPr>
                <a:spcBef>
                  <a:spcPct val="0"/>
                </a:spcBef>
              </a:pPr>
              <a:t>9</a:t>
            </a:fld>
            <a:endParaRPr lang="hu-HU" altLang="hu-HU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3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73EE4-4BC2-44B6-9F29-6DB320ED7582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68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effectLst>
            <a:outerShdw dist="12700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E762-BCE8-4DC9-89F5-3F62E86BD9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4C9C-9C93-48F0-9DDF-8C2F6172A2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B5F-C379-40CF-B682-F7F0613E056A}" type="datetimeFigureOut">
              <a:rPr lang="hu-HU" smtClean="0"/>
              <a:pPr/>
              <a:t>2018.01.17.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5322-0094-4FC7-A698-CEB72DCC07A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4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CC3300"/>
                </a:solidFill>
              </a:defRPr>
            </a:lvl1pPr>
          </a:lstStyle>
          <a:p>
            <a:pPr>
              <a:defRPr/>
            </a:pPr>
            <a:fld id="{3F2922DA-EADE-492F-B533-B381911769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CC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CC33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CC33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33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33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04C9C-9C93-48F0-9DDF-8C2F6172A23C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971600" y="184482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" name="Picture 5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1340768"/>
            <a:ext cx="3487737" cy="34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9552" y="1844824"/>
            <a:ext cx="5542384" cy="2952328"/>
          </a:xfrm>
          <a:effectLst>
            <a:outerShdw dist="127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hu-HU" dirty="0" err="1" smtClean="0">
                <a:solidFill>
                  <a:srgbClr val="CC3300"/>
                </a:solidFill>
              </a:rPr>
              <a:t>Bioetanol</a:t>
            </a:r>
            <a:r>
              <a:rPr lang="hu-HU" dirty="0" smtClean="0">
                <a:solidFill>
                  <a:srgbClr val="CC3300"/>
                </a:solidFill>
              </a:rPr>
              <a:t> gyártás a Budafoki úton</a:t>
            </a:r>
            <a:br>
              <a:rPr lang="hu-HU" dirty="0" smtClean="0">
                <a:solidFill>
                  <a:srgbClr val="CC3300"/>
                </a:solidFill>
              </a:rPr>
            </a:br>
            <a:r>
              <a:rPr lang="hu-HU" dirty="0" smtClean="0">
                <a:solidFill>
                  <a:srgbClr val="CC3300"/>
                </a:solidFill>
              </a:rPr>
              <a:t>(kumulált labor 2011)</a:t>
            </a:r>
            <a:endParaRPr lang="hu-HU" dirty="0">
              <a:solidFill>
                <a:srgbClr val="CC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28185" y="12017"/>
            <a:ext cx="2915816" cy="636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4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915816" y="6237312"/>
            <a:ext cx="28083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Ki mikor ér rá?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267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4060022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635896" y="6165304"/>
            <a:ext cx="22322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Íme a </a:t>
            </a:r>
            <a:r>
              <a:rPr lang="hu-HU" sz="2400" dirty="0" err="1" smtClean="0"/>
              <a:t>ketyere</a:t>
            </a:r>
            <a:r>
              <a:rPr lang="hu-HU" sz="2400" dirty="0" smtClean="0"/>
              <a:t>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6467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851920" y="6165304"/>
            <a:ext cx="2016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Ismerkedés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291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059832" y="6165304"/>
            <a:ext cx="360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Én rá sem bírok nézni!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97213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24543" y="-243408"/>
            <a:ext cx="9468544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835696" y="6237312"/>
            <a:ext cx="59766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Mi történik, ha megnyomom ezt a gombot?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747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4060021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2267744" y="6237312"/>
            <a:ext cx="4536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Csak a fináncok meg ne tudják!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941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123728" y="6237312"/>
            <a:ext cx="49685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Hány fokos lehet ez húsz fokon?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151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267744" y="6237312"/>
            <a:ext cx="4536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Megmondja a táblázat!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7815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267744" y="6237312"/>
            <a:ext cx="4536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Ez DNS, mégsem nukleinsav!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183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Mit mond ugyanerre a mérnök?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2" y="75932"/>
            <a:ext cx="8384720" cy="670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11430" y="0"/>
            <a:ext cx="49211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2411760" y="5949280"/>
            <a:ext cx="43924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Fehér és narancssárga – éljen a színdinamika!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602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491880" y="6237312"/>
            <a:ext cx="22322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Csapatmunka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7806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267744" y="6237312"/>
            <a:ext cx="4536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Egy cukormérés színei.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706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97968" y="-6085"/>
            <a:ext cx="5148064" cy="686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339752" y="5877272"/>
            <a:ext cx="44462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Tekergeted, vagy meg akarod fogni?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42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563888" y="6237312"/>
            <a:ext cx="1944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Takarásban.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690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97968" y="-6086"/>
            <a:ext cx="5148064" cy="686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843808" y="6237312"/>
            <a:ext cx="33843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Csináltatok vakmintát?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896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987824" y="6237312"/>
            <a:ext cx="31683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Buli után a takarítás.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9934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259632" y="908720"/>
            <a:ext cx="6111875" cy="5483225"/>
            <a:chOff x="0" y="599"/>
            <a:chExt cx="3850" cy="3454"/>
          </a:xfrm>
        </p:grpSpPr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1588" y="2225"/>
              <a:ext cx="69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hu-HU" sz="1900" b="1" dirty="0" err="1">
                  <a:solidFill>
                    <a:srgbClr val="CC3300"/>
                  </a:solidFill>
                  <a:latin typeface="Times New Roman" pitchFamily="18" charset="0"/>
                </a:rPr>
                <a:t>biotechno-</a:t>
              </a:r>
              <a:endParaRPr lang="hu-HU" sz="2400" dirty="0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0" y="599"/>
              <a:ext cx="3850" cy="3454"/>
              <a:chOff x="0" y="599"/>
              <a:chExt cx="3850" cy="3454"/>
            </a:xfrm>
          </p:grpSpPr>
          <p:sp>
            <p:nvSpPr>
              <p:cNvPr id="8197" name="Oval 5"/>
              <p:cNvSpPr>
                <a:spLocks noChangeArrowheads="1"/>
              </p:cNvSpPr>
              <p:nvPr/>
            </p:nvSpPr>
            <p:spPr bwMode="auto">
              <a:xfrm>
                <a:off x="858" y="599"/>
                <a:ext cx="2231" cy="2280"/>
              </a:xfrm>
              <a:prstGeom prst="ellips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198" name="Oval 6"/>
              <p:cNvSpPr>
                <a:spLocks noChangeArrowheads="1"/>
              </p:cNvSpPr>
              <p:nvPr/>
            </p:nvSpPr>
            <p:spPr bwMode="auto">
              <a:xfrm>
                <a:off x="1528" y="1443"/>
                <a:ext cx="2322" cy="2326"/>
              </a:xfrm>
              <a:prstGeom prst="ellipse">
                <a:avLst/>
              </a:prstGeom>
              <a:noFill/>
              <a:ln w="47625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199" name="Oval 7"/>
              <p:cNvSpPr>
                <a:spLocks noChangeArrowheads="1"/>
              </p:cNvSpPr>
              <p:nvPr/>
            </p:nvSpPr>
            <p:spPr bwMode="auto">
              <a:xfrm>
                <a:off x="0" y="1505"/>
                <a:ext cx="2366" cy="2371"/>
              </a:xfrm>
              <a:prstGeom prst="ellipse">
                <a:avLst/>
              </a:prstGeom>
              <a:noFill/>
              <a:ln w="476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1769" y="2406"/>
                <a:ext cx="35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hu-HU" sz="1900" b="1" dirty="0">
                    <a:solidFill>
                      <a:srgbClr val="FF0066"/>
                    </a:solidFill>
                    <a:latin typeface="Times New Roman" pitchFamily="18" charset="0"/>
                  </a:rPr>
                  <a:t> </a:t>
                </a:r>
                <a:r>
                  <a:rPr lang="hu-HU" sz="1900" b="1" dirty="0" err="1">
                    <a:solidFill>
                      <a:srgbClr val="CC3300"/>
                    </a:solidFill>
                    <a:latin typeface="Times New Roman" pitchFamily="18" charset="0"/>
                  </a:rPr>
                  <a:t>lógia</a:t>
                </a:r>
                <a:endParaRPr lang="hu-HU" sz="2400" dirty="0">
                  <a:solidFill>
                    <a:srgbClr val="CC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1025" y="1071"/>
                <a:ext cx="193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 eaLnBrk="0" hangingPunct="0"/>
                <a:r>
                  <a:rPr lang="hu-HU" sz="2600" b="1">
                    <a:latin typeface="Times New Roman" pitchFamily="18" charset="0"/>
                  </a:rPr>
                  <a:t>mérnöki tudományok</a:t>
                </a:r>
                <a:endParaRPr lang="hu-HU" sz="2400">
                  <a:latin typeface="Times New Roman" pitchFamily="18" charset="0"/>
                </a:endParaRPr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952" y="1706"/>
                <a:ext cx="817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hu-HU" b="1" dirty="0" err="1">
                    <a:solidFill>
                      <a:srgbClr val="FF0000"/>
                    </a:solidFill>
                    <a:latin typeface="Times New Roman" pitchFamily="18" charset="0"/>
                  </a:rPr>
                  <a:t>b</a:t>
                </a:r>
                <a:r>
                  <a:rPr lang="hu-HU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iomérnöki</a:t>
                </a:r>
                <a:endParaRPr lang="hu-H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hangingPunct="0"/>
                <a:r>
                  <a:rPr lang="hu-HU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tudomány</a:t>
                </a:r>
                <a:endParaRPr lang="hu-HU" b="1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2087" y="1686"/>
                <a:ext cx="937" cy="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hu-HU" sz="1700" b="1" dirty="0">
                    <a:solidFill>
                      <a:srgbClr val="00B0F0"/>
                    </a:solidFill>
                    <a:latin typeface="Times New Roman" pitchFamily="18" charset="0"/>
                  </a:rPr>
                  <a:t>vegyészmérnöki</a:t>
                </a:r>
                <a:endParaRPr lang="hu-HU" sz="2400" dirty="0">
                  <a:solidFill>
                    <a:srgbClr val="00B0F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6" name="Rectangle 14"/>
              <p:cNvSpPr>
                <a:spLocks noChangeArrowheads="1"/>
              </p:cNvSpPr>
              <p:nvPr/>
            </p:nvSpPr>
            <p:spPr bwMode="auto">
              <a:xfrm>
                <a:off x="2155" y="1849"/>
                <a:ext cx="741" cy="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hu-HU" sz="1700" b="1" dirty="0">
                    <a:solidFill>
                      <a:srgbClr val="00B0F0"/>
                    </a:solidFill>
                    <a:latin typeface="Times New Roman" pitchFamily="18" charset="0"/>
                  </a:rPr>
                  <a:t>tudományok</a:t>
                </a:r>
                <a:endParaRPr lang="hu-HU" sz="2400" dirty="0">
                  <a:solidFill>
                    <a:srgbClr val="00B0F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07" name="Rectangle 15"/>
              <p:cNvSpPr>
                <a:spLocks noChangeArrowheads="1"/>
              </p:cNvSpPr>
              <p:nvPr/>
            </p:nvSpPr>
            <p:spPr bwMode="auto">
              <a:xfrm>
                <a:off x="2832" y="2792"/>
                <a:ext cx="54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hu-HU" sz="2600" b="1">
                    <a:latin typeface="Times New Roman" pitchFamily="18" charset="0"/>
                  </a:rPr>
                  <a:t>kémia</a:t>
                </a:r>
                <a:endParaRPr lang="hu-HU" sz="2400">
                  <a:latin typeface="Times New Roman" pitchFamily="18" charset="0"/>
                </a:endParaRPr>
              </a:p>
            </p:txBody>
          </p:sp>
          <p:sp>
            <p:nvSpPr>
              <p:cNvPr id="8208" name="Rectangle 16"/>
              <p:cNvSpPr>
                <a:spLocks noChangeArrowheads="1"/>
              </p:cNvSpPr>
              <p:nvPr/>
            </p:nvSpPr>
            <p:spPr bwMode="auto">
              <a:xfrm>
                <a:off x="392" y="2837"/>
                <a:ext cx="70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hu-HU" sz="2600" b="1" dirty="0">
                    <a:latin typeface="Times New Roman" pitchFamily="18" charset="0"/>
                  </a:rPr>
                  <a:t>biológia</a:t>
                </a:r>
                <a:endParaRPr lang="hu-HU" sz="2400" dirty="0">
                  <a:latin typeface="Times New Roman" pitchFamily="18" charset="0"/>
                </a:endParaRPr>
              </a:p>
            </p:txBody>
          </p:sp>
          <p:sp>
            <p:nvSpPr>
              <p:cNvPr id="8209" name="Rectangle 17"/>
              <p:cNvSpPr>
                <a:spLocks noChangeArrowheads="1"/>
              </p:cNvSpPr>
              <p:nvPr/>
            </p:nvSpPr>
            <p:spPr bwMode="auto">
              <a:xfrm>
                <a:off x="1666" y="3022"/>
                <a:ext cx="570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/>
                <a:r>
                  <a:rPr lang="hu-HU" sz="1900" dirty="0">
                    <a:solidFill>
                      <a:srgbClr val="FF00FF"/>
                    </a:solidFill>
                    <a:latin typeface="Times New Roman" pitchFamily="18" charset="0"/>
                  </a:rPr>
                  <a:t>biokémia</a:t>
                </a:r>
                <a:endParaRPr lang="hu-HU" sz="2400" dirty="0">
                  <a:solidFill>
                    <a:srgbClr val="FF00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10" name="Text Box 18"/>
              <p:cNvSpPr txBox="1">
                <a:spLocks noChangeArrowheads="1"/>
              </p:cNvSpPr>
              <p:nvPr/>
            </p:nvSpPr>
            <p:spPr bwMode="auto">
              <a:xfrm>
                <a:off x="1633" y="3820"/>
                <a:ext cx="79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hu-HU" dirty="0">
                    <a:latin typeface="Times New Roman" pitchFamily="18" charset="0"/>
                  </a:rPr>
                  <a:t>informatika</a:t>
                </a:r>
                <a:endParaRPr lang="hu-HU" noProof="1">
                  <a:latin typeface="Times New Roman" pitchFamily="18" charset="0"/>
                </a:endParaRPr>
              </a:p>
            </p:txBody>
          </p:sp>
        </p:grp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600" dirty="0" smtClean="0">
                <a:solidFill>
                  <a:srgbClr val="CC3300"/>
                </a:solidFill>
              </a:rPr>
              <a:t>BIOTECHNOLÓGIA - BIOMÉRNÖKSÉG</a:t>
            </a:r>
            <a:endParaRPr lang="en-GB" sz="36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3999" cy="990600"/>
          </a:xfrm>
        </p:spPr>
        <p:txBody>
          <a:bodyPr/>
          <a:lstStyle/>
          <a:p>
            <a:r>
              <a:rPr lang="hu-HU" dirty="0"/>
              <a:t>Mit csinál egy </a:t>
            </a:r>
            <a:r>
              <a:rPr lang="hu-HU" dirty="0" err="1"/>
              <a:t>biomérnök</a:t>
            </a:r>
            <a:r>
              <a:rPr lang="hu-HU" dirty="0"/>
              <a:t>?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3960813" cy="4551362"/>
          </a:xfrm>
        </p:spPr>
        <p:txBody>
          <a:bodyPr/>
          <a:lstStyle/>
          <a:p>
            <a:pPr lvl="1">
              <a:tabLst>
                <a:tab pos="360363" algn="l"/>
              </a:tabLst>
            </a:pPr>
            <a:r>
              <a:rPr lang="hu-HU" b="1"/>
              <a:t>Kutat és fejleszt</a:t>
            </a:r>
          </a:p>
          <a:p>
            <a:pPr lvl="1">
              <a:tabLst>
                <a:tab pos="360363" algn="l"/>
              </a:tabLst>
            </a:pPr>
            <a:endParaRPr lang="hu-HU" b="1"/>
          </a:p>
          <a:p>
            <a:pPr lvl="1">
              <a:tabLst>
                <a:tab pos="360363" algn="l"/>
              </a:tabLst>
            </a:pPr>
            <a:r>
              <a:rPr lang="hu-HU" b="1"/>
              <a:t>Vizsgál és ellenőriz</a:t>
            </a:r>
          </a:p>
          <a:p>
            <a:pPr lvl="1">
              <a:tabLst>
                <a:tab pos="360363" algn="l"/>
              </a:tabLst>
            </a:pPr>
            <a:endParaRPr lang="hu-HU" b="1"/>
          </a:p>
          <a:p>
            <a:pPr lvl="1">
              <a:tabLst>
                <a:tab pos="360363" algn="l"/>
              </a:tabLst>
            </a:pPr>
            <a:r>
              <a:rPr lang="hu-HU" b="1"/>
              <a:t>Termelést irányít</a:t>
            </a:r>
          </a:p>
          <a:p>
            <a:pPr lvl="1">
              <a:tabLst>
                <a:tab pos="360363" algn="l"/>
              </a:tabLst>
            </a:pPr>
            <a:endParaRPr lang="hu-HU" b="1"/>
          </a:p>
          <a:p>
            <a:pPr lvl="1">
              <a:tabLst>
                <a:tab pos="360363" algn="l"/>
              </a:tabLst>
            </a:pPr>
            <a:r>
              <a:rPr lang="hu-HU" b="1"/>
              <a:t>Üzemeltet</a:t>
            </a:r>
          </a:p>
          <a:p>
            <a:pPr lvl="1">
              <a:tabLst>
                <a:tab pos="360363" algn="l"/>
              </a:tabLst>
            </a:pPr>
            <a:endParaRPr lang="hu-HU" b="1"/>
          </a:p>
          <a:p>
            <a:pPr lvl="1">
              <a:tabLst>
                <a:tab pos="360363" algn="l"/>
              </a:tabLst>
            </a:pPr>
            <a:r>
              <a:rPr lang="hu-HU" b="1"/>
              <a:t>Tervez</a:t>
            </a:r>
            <a:endParaRPr lang="hu-HU" b="1">
              <a:cs typeface="Arial" charset="0"/>
            </a:endParaRPr>
          </a:p>
        </p:txBody>
      </p:sp>
      <p:pic>
        <p:nvPicPr>
          <p:cNvPr id="24580" name="Picture 4" descr="Biomérnö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268413"/>
            <a:ext cx="3190875" cy="495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3999" cy="1223963"/>
          </a:xfrm>
        </p:spPr>
        <p:txBody>
          <a:bodyPr/>
          <a:lstStyle/>
          <a:p>
            <a:r>
              <a:rPr lang="hu-HU" sz="2400" b="0" dirty="0"/>
              <a:t>A </a:t>
            </a:r>
            <a:r>
              <a:rPr lang="hu-HU" sz="2400" b="0" dirty="0" err="1"/>
              <a:t>biomérnöki</a:t>
            </a:r>
            <a:r>
              <a:rPr lang="hu-HU" sz="2400" b="0" dirty="0"/>
              <a:t> szakon ennek megfelelően négy </a:t>
            </a:r>
            <a:r>
              <a:rPr lang="hu-HU" sz="2400" b="0" dirty="0" smtClean="0"/>
              <a:t>specializáció </a:t>
            </a:r>
            <a:r>
              <a:rPr lang="hu-HU" sz="2400" b="0" dirty="0"/>
              <a:t>van: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9388" y="1916113"/>
            <a:ext cx="8755062" cy="4102100"/>
            <a:chOff x="172" y="663"/>
            <a:chExt cx="5831" cy="2859"/>
          </a:xfrm>
        </p:grpSpPr>
        <p:sp>
          <p:nvSpPr>
            <p:cNvPr id="20485" name="AutoShape 5"/>
            <p:cNvSpPr>
              <a:spLocks noChangeArrowheads="1"/>
            </p:cNvSpPr>
            <p:nvPr/>
          </p:nvSpPr>
          <p:spPr bwMode="auto">
            <a:xfrm>
              <a:off x="1842" y="1071"/>
              <a:ext cx="2409" cy="1995"/>
            </a:xfrm>
            <a:prstGeom prst="star4">
              <a:avLst>
                <a:gd name="adj" fmla="val 12500"/>
              </a:avLst>
            </a:prstGeom>
            <a:solidFill>
              <a:srgbClr val="24751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1792" y="663"/>
              <a:ext cx="2461" cy="3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hu-HU" sz="2400" b="1">
                  <a:solidFill>
                    <a:srgbClr val="24751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alkalmazott biotechnológia</a:t>
              </a:r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172" y="1933"/>
              <a:ext cx="1519" cy="3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hu-HU" sz="2400" b="1">
                  <a:solidFill>
                    <a:srgbClr val="24751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egészségvédelmi</a:t>
              </a:r>
            </a:p>
          </p:txBody>
        </p: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2212" y="3203"/>
              <a:ext cx="1732" cy="3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hu-HU" sz="2400" b="1">
                  <a:solidFill>
                    <a:srgbClr val="24751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élelmiszerminősítő</a:t>
              </a: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4348" y="1933"/>
              <a:ext cx="1655" cy="3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hu-HU" sz="2400" b="1">
                  <a:solidFill>
                    <a:srgbClr val="24751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környezetvédelmi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09B72E-30BA-4867-89A0-074ED24B17E9}" type="slidenum">
              <a:rPr lang="hu-HU" altLang="hu-HU" sz="1200" smtClean="0">
                <a:latin typeface="Lucida Sans Unicode" panose="020B0602030504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hu-HU" altLang="hu-HU" sz="1200" smtClean="0">
              <a:latin typeface="Lucida Sans Unicode" panose="020B0602030504020204" pitchFamily="34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990600"/>
          </a:xfrm>
        </p:spPr>
        <p:txBody>
          <a:bodyPr/>
          <a:lstStyle/>
          <a:p>
            <a:r>
              <a:rPr lang="hu-HU" altLang="hu-HU" dirty="0" smtClean="0"/>
              <a:t>Mit csinál egy EV specializációs? 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3600450" cy="1871662"/>
          </a:xfrm>
        </p:spPr>
        <p:txBody>
          <a:bodyPr/>
          <a:lstStyle/>
          <a:p>
            <a:pPr marL="0" indent="0">
              <a:tabLst>
                <a:tab pos="360363" algn="l"/>
              </a:tabLst>
            </a:pPr>
            <a:r>
              <a:rPr lang="hu-HU" altLang="hu-HU" smtClean="0"/>
              <a:t>Kutat, fejleszt (biokémiai, orvos-biológiai, farmako-lógiai, diagnosztikai terü-leten)</a:t>
            </a:r>
          </a:p>
          <a:p>
            <a:pPr marL="0" indent="0">
              <a:buFontTx/>
              <a:buChar char="•"/>
              <a:tabLst>
                <a:tab pos="360363" algn="l"/>
              </a:tabLst>
            </a:pPr>
            <a:endParaRPr lang="hu-HU" altLang="hu-HU" smtClean="0"/>
          </a:p>
        </p:txBody>
      </p:sp>
      <p:pic>
        <p:nvPicPr>
          <p:cNvPr id="14341" name="Picture 5" descr="Klinika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381635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Klinikai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11613"/>
            <a:ext cx="38163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Klinikai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75"/>
            <a:ext cx="3492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2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33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D2FA89-C9C8-40E6-8A05-A7F4B976EB9F}" type="slidenum">
              <a:rPr lang="hu-HU" altLang="hu-HU" sz="1200" smtClean="0">
                <a:latin typeface="Lucida Sans Unicode" panose="020B0602030504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hu-HU" altLang="hu-HU" sz="1200" smtClean="0">
              <a:latin typeface="Lucida Sans Unicode" panose="020B0602030504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990600"/>
          </a:xfrm>
        </p:spPr>
        <p:txBody>
          <a:bodyPr/>
          <a:lstStyle/>
          <a:p>
            <a:r>
              <a:rPr lang="hu-HU" altLang="hu-HU" dirty="0" smtClean="0"/>
              <a:t>Mit csinál egy EV specializációs? 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844675"/>
            <a:ext cx="7848600" cy="1439863"/>
          </a:xfrm>
        </p:spPr>
        <p:txBody>
          <a:bodyPr/>
          <a:lstStyle/>
          <a:p>
            <a:pPr marL="0" indent="0">
              <a:tabLst>
                <a:tab pos="360363" algn="l"/>
              </a:tabLst>
            </a:pPr>
            <a:r>
              <a:rPr lang="hu-HU" altLang="hu-HU" smtClean="0"/>
              <a:t>Vizsgál és ellenőriz, analizál (klinikai laborok, higiénia, GMP ellenőrzés)</a:t>
            </a:r>
          </a:p>
        </p:txBody>
      </p:sp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41663"/>
            <a:ext cx="428466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8593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5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9815"/>
            <a:ext cx="4021426" cy="2812136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Ipar? Van biológiai ipar?</a:t>
            </a:r>
            <a:br>
              <a:rPr lang="hu-HU" dirty="0" smtClean="0"/>
            </a:br>
            <a:r>
              <a:rPr lang="hu-HU" dirty="0" smtClean="0"/>
              <a:t>Nagyban?</a:t>
            </a:r>
            <a:endParaRPr lang="hu-HU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68553" y="3490175"/>
            <a:ext cx="2018773" cy="2795120"/>
          </a:xfrm>
        </p:spPr>
        <p:txBody>
          <a:bodyPr/>
          <a:lstStyle/>
          <a:p>
            <a:pPr algn="just"/>
            <a:r>
              <a:rPr lang="hu-HU" dirty="0" smtClean="0"/>
              <a:t>Igen, van!</a:t>
            </a:r>
          </a:p>
          <a:p>
            <a:pPr algn="just"/>
            <a:endParaRPr lang="hu-HU" dirty="0" smtClean="0"/>
          </a:p>
          <a:p>
            <a:pPr algn="just">
              <a:tabLst>
                <a:tab pos="353589" algn="l"/>
              </a:tabLst>
            </a:pPr>
            <a:endParaRPr lang="hu-HU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26" y="78251"/>
            <a:ext cx="5036259" cy="67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53" dirty="0"/>
              <a:t>Mit csinál egy alkalmazott biotechnológus? 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2144327"/>
            <a:ext cx="3808925" cy="3930917"/>
          </a:xfrm>
        </p:spPr>
        <p:txBody>
          <a:bodyPr/>
          <a:lstStyle/>
          <a:p>
            <a:pPr marL="388437" indent="-388437">
              <a:buFont typeface="Wingdings" panose="05000000000000000000" pitchFamily="2" charset="2"/>
              <a:buChar char="Ø"/>
              <a:tabLst>
                <a:tab pos="353589" algn="l"/>
              </a:tabLst>
            </a:pPr>
            <a:r>
              <a:rPr lang="hu-HU" altLang="hu-HU" dirty="0" smtClean="0"/>
              <a:t>A legtöbbet hozza ki a mikrobákból,</a:t>
            </a:r>
          </a:p>
          <a:p>
            <a:pPr marL="388437" indent="-388437">
              <a:buFont typeface="Wingdings" panose="05000000000000000000" pitchFamily="2" charset="2"/>
              <a:buChar char="Ø"/>
              <a:tabLst>
                <a:tab pos="353589" algn="l"/>
              </a:tabLst>
            </a:pPr>
            <a:r>
              <a:rPr lang="hu-HU" altLang="hu-HU" dirty="0" smtClean="0"/>
              <a:t>Eljárásokat fejleszt, </a:t>
            </a:r>
            <a:r>
              <a:rPr lang="hu-HU" altLang="hu-HU" dirty="0" err="1" smtClean="0"/>
              <a:t>op-timalizál</a:t>
            </a:r>
            <a:r>
              <a:rPr lang="hu-HU" altLang="hu-HU" dirty="0" smtClean="0"/>
              <a:t>,</a:t>
            </a:r>
          </a:p>
          <a:p>
            <a:pPr marL="388437" indent="-388437">
              <a:buFont typeface="Wingdings" panose="05000000000000000000" pitchFamily="2" charset="2"/>
              <a:buChar char="Ø"/>
              <a:tabLst>
                <a:tab pos="353589" algn="l"/>
              </a:tabLst>
            </a:pPr>
            <a:r>
              <a:rPr lang="hu-HU" altLang="hu-HU" dirty="0" smtClean="0"/>
              <a:t>Üzemeket, </a:t>
            </a:r>
            <a:r>
              <a:rPr lang="hu-HU" altLang="hu-HU" dirty="0" err="1" smtClean="0"/>
              <a:t>berendezé-seket</a:t>
            </a:r>
            <a:r>
              <a:rPr lang="hu-HU" altLang="hu-HU" dirty="0" smtClean="0"/>
              <a:t> telepít,</a:t>
            </a:r>
          </a:p>
          <a:p>
            <a:pPr marL="388437" indent="-388437">
              <a:buFont typeface="Wingdings" panose="05000000000000000000" pitchFamily="2" charset="2"/>
              <a:buChar char="Ø"/>
              <a:tabLst>
                <a:tab pos="353589" algn="l"/>
              </a:tabLst>
            </a:pPr>
            <a:r>
              <a:rPr lang="hu-HU" altLang="hu-HU" dirty="0" smtClean="0"/>
              <a:t>Termelést irányít</a:t>
            </a:r>
          </a:p>
          <a:p>
            <a:pPr>
              <a:tabLst>
                <a:tab pos="353589" algn="l"/>
              </a:tabLst>
            </a:pPr>
            <a:endParaRPr lang="hu-HU" altLang="hu-HU" dirty="0" smtClean="0"/>
          </a:p>
        </p:txBody>
      </p:sp>
      <p:sp>
        <p:nvSpPr>
          <p:cNvPr id="14338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1pPr>
            <a:lvl2pPr marL="728985" indent="-280379">
              <a:spcBef>
                <a:spcPct val="20000"/>
              </a:spcBef>
              <a:buChar char="–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2pPr>
            <a:lvl3pPr marL="1121515" indent="-224303">
              <a:spcBef>
                <a:spcPct val="20000"/>
              </a:spcBef>
              <a:buChar char="•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3pPr>
            <a:lvl4pPr marL="1570121" indent="-224303">
              <a:spcBef>
                <a:spcPct val="20000"/>
              </a:spcBef>
              <a:buChar char="–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4pPr>
            <a:lvl5pPr marL="2018727" indent="-224303">
              <a:spcBef>
                <a:spcPct val="20000"/>
              </a:spcBef>
              <a:buChar char="»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5pPr>
            <a:lvl6pPr marL="2467334" indent="-22430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6pPr>
            <a:lvl7pPr marL="2915939" indent="-22430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7pPr>
            <a:lvl8pPr marL="3364545" indent="-22430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8pPr>
            <a:lvl9pPr marL="3813151" indent="-22430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55">
                <a:solidFill>
                  <a:srgbClr val="CC33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09B72E-30BA-4867-89A0-074ED24B17E9}" type="slidenum">
              <a:rPr lang="hu-HU" altLang="hu-HU" sz="1178">
                <a:latin typeface="Lucida Sans Unicode" panose="020B0602030504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u-HU" altLang="hu-HU" sz="1178">
              <a:latin typeface="Lucida Sans Unicode" panose="020B0602030504020204" pitchFamily="34" charset="0"/>
            </a:endParaRPr>
          </a:p>
        </p:txBody>
      </p:sp>
      <p:pic>
        <p:nvPicPr>
          <p:cNvPr id="8" name="Kép 7" descr="biomérnö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1431" y="1777277"/>
            <a:ext cx="4922568" cy="41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2471</TotalTime>
  <Words>243</Words>
  <Application>Microsoft Office PowerPoint</Application>
  <PresentationFormat>Diavetítés a képernyőre (4:3 oldalarány)</PresentationFormat>
  <Paragraphs>87</Paragraphs>
  <Slides>26</Slides>
  <Notes>25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27" baseType="lpstr">
      <vt:lpstr>blank</vt:lpstr>
      <vt:lpstr>PowerPoint bemutató</vt:lpstr>
      <vt:lpstr>Mit mond ugyanerre a mérnök?</vt:lpstr>
      <vt:lpstr>PowerPoint bemutató</vt:lpstr>
      <vt:lpstr>Mit csinál egy biomérnök? </vt:lpstr>
      <vt:lpstr>A biomérnöki szakon ennek megfelelően négy specializáció van:</vt:lpstr>
      <vt:lpstr>Mit csinál egy EV specializációs? </vt:lpstr>
      <vt:lpstr>Mit csinál egy EV specializációs? </vt:lpstr>
      <vt:lpstr>Ipar? Van biológiai ipar? Nagyban?</vt:lpstr>
      <vt:lpstr>Mit csinál egy alkalmazott biotechnológus? </vt:lpstr>
      <vt:lpstr>Bioetanol gyártás a Budafoki úton (kumulált labor 2011)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család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BIOTERMÉK TECHNOLÓGIA</dc:title>
  <dc:creator>Pécs Miklós</dc:creator>
  <cp:lastModifiedBy>Gábor</cp:lastModifiedBy>
  <cp:revision>102</cp:revision>
  <dcterms:created xsi:type="dcterms:W3CDTF">2007-09-08T07:37:15Z</dcterms:created>
  <dcterms:modified xsi:type="dcterms:W3CDTF">2018-01-16T23:32:03Z</dcterms:modified>
</cp:coreProperties>
</file>